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31"/>
  </p:notesMasterIdLst>
  <p:handoutMasterIdLst>
    <p:handoutMasterId r:id="rId32"/>
  </p:handoutMasterIdLst>
  <p:sldIdLst>
    <p:sldId id="258" r:id="rId2"/>
    <p:sldId id="259" r:id="rId3"/>
    <p:sldId id="260" r:id="rId4"/>
    <p:sldId id="261" r:id="rId5"/>
    <p:sldId id="262" r:id="rId6"/>
    <p:sldId id="265" r:id="rId7"/>
    <p:sldId id="302" r:id="rId8"/>
    <p:sldId id="266" r:id="rId9"/>
    <p:sldId id="267" r:id="rId10"/>
    <p:sldId id="268" r:id="rId11"/>
    <p:sldId id="269" r:id="rId12"/>
    <p:sldId id="270" r:id="rId13"/>
    <p:sldId id="271" r:id="rId14"/>
    <p:sldId id="272" r:id="rId15"/>
    <p:sldId id="273" r:id="rId16"/>
    <p:sldId id="274" r:id="rId17"/>
    <p:sldId id="275" r:id="rId18"/>
    <p:sldId id="301" r:id="rId19"/>
    <p:sldId id="276" r:id="rId20"/>
    <p:sldId id="277" r:id="rId21"/>
    <p:sldId id="278" r:id="rId22"/>
    <p:sldId id="279" r:id="rId23"/>
    <p:sldId id="280" r:id="rId24"/>
    <p:sldId id="281" r:id="rId25"/>
    <p:sldId id="303" r:id="rId26"/>
    <p:sldId id="305" r:id="rId27"/>
    <p:sldId id="304" r:id="rId28"/>
    <p:sldId id="263" r:id="rId29"/>
    <p:sldId id="299" r:id="rId30"/>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208">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4D23"/>
    <a:srgbClr val="921C00"/>
    <a:srgbClr val="C425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908"/>
    <p:restoredTop sz="90573" autoAdjust="0"/>
  </p:normalViewPr>
  <p:slideViewPr>
    <p:cSldViewPr showGuides="1">
      <p:cViewPr>
        <p:scale>
          <a:sx n="130" d="100"/>
          <a:sy n="130" d="100"/>
        </p:scale>
        <p:origin x="584" y="224"/>
      </p:cViewPr>
      <p:guideLst>
        <p:guide orient="horz" pos="2208"/>
        <p:guide pos="2880"/>
      </p:guideLst>
    </p:cSldViewPr>
  </p:slideViewPr>
  <p:notesTextViewPr>
    <p:cViewPr>
      <p:scale>
        <a:sx n="100" d="100"/>
        <a:sy n="100" d="100"/>
      </p:scale>
      <p:origin x="0" y="0"/>
    </p:cViewPr>
  </p:notesTextViewPr>
  <p:sorterViewPr>
    <p:cViewPr>
      <p:scale>
        <a:sx n="1" d="1"/>
        <a:sy n="1" d="1"/>
      </p:scale>
      <p:origin x="0" y="307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4186238"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defTabSz="949325">
              <a:defRPr sz="1300"/>
            </a:lvl1pPr>
          </a:lstStyle>
          <a:p>
            <a:pPr>
              <a:defRPr/>
            </a:pPr>
            <a:endParaRPr lang="en-US"/>
          </a:p>
        </p:txBody>
      </p:sp>
      <p:sp>
        <p:nvSpPr>
          <p:cNvPr id="30723" name="Rectangle 3"/>
          <p:cNvSpPr>
            <a:spLocks noGrp="1" noChangeArrowheads="1"/>
          </p:cNvSpPr>
          <p:nvPr>
            <p:ph type="dt" sz="quarter" idx="1"/>
          </p:nvPr>
        </p:nvSpPr>
        <p:spPr bwMode="auto">
          <a:xfrm>
            <a:off x="5440363" y="0"/>
            <a:ext cx="4187825"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algn="r" defTabSz="949325">
              <a:defRPr sz="1300"/>
            </a:lvl1pPr>
          </a:lstStyle>
          <a:p>
            <a:pPr>
              <a:defRPr/>
            </a:pPr>
            <a:endParaRPr lang="en-US"/>
          </a:p>
        </p:txBody>
      </p:sp>
      <p:sp>
        <p:nvSpPr>
          <p:cNvPr id="30724" name="Rectangle 4"/>
          <p:cNvSpPr>
            <a:spLocks noGrp="1" noChangeArrowheads="1"/>
          </p:cNvSpPr>
          <p:nvPr>
            <p:ph type="ftr" sz="quarter" idx="2"/>
          </p:nvPr>
        </p:nvSpPr>
        <p:spPr bwMode="auto">
          <a:xfrm>
            <a:off x="0" y="6965950"/>
            <a:ext cx="4186238"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defTabSz="949325">
              <a:defRPr sz="1300"/>
            </a:lvl1pPr>
          </a:lstStyle>
          <a:p>
            <a:pPr>
              <a:defRPr/>
            </a:pPr>
            <a:endParaRPr lang="en-US"/>
          </a:p>
        </p:txBody>
      </p:sp>
      <p:sp>
        <p:nvSpPr>
          <p:cNvPr id="30725" name="Rectangle 5"/>
          <p:cNvSpPr>
            <a:spLocks noGrp="1" noChangeArrowheads="1"/>
          </p:cNvSpPr>
          <p:nvPr>
            <p:ph type="sldNum" sz="quarter" idx="3"/>
          </p:nvPr>
        </p:nvSpPr>
        <p:spPr bwMode="auto">
          <a:xfrm>
            <a:off x="5440363" y="6965950"/>
            <a:ext cx="4187825"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algn="r" defTabSz="949325">
              <a:defRPr sz="1300"/>
            </a:lvl1pPr>
          </a:lstStyle>
          <a:p>
            <a:pPr>
              <a:defRPr/>
            </a:pPr>
            <a:fld id="{9C36B0BF-6888-9F47-B70F-1605965EB1B5}" type="slidenum">
              <a:rPr lang="en-US"/>
              <a:pPr>
                <a:defRPr/>
              </a:pPr>
              <a:t>‹#›</a:t>
            </a:fld>
            <a:endParaRPr lang="en-US"/>
          </a:p>
        </p:txBody>
      </p:sp>
    </p:spTree>
    <p:extLst>
      <p:ext uri="{BB962C8B-B14F-4D97-AF65-F5344CB8AC3E}">
        <p14:creationId xmlns:p14="http://schemas.microsoft.com/office/powerpoint/2010/main" val="3771939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80899"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80901"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0902" name="Rectangle 6"/>
          <p:cNvSpPr>
            <a:spLocks noGrp="1" noChangeArrowheads="1"/>
          </p:cNvSpPr>
          <p:nvPr>
            <p:ph type="ftr" sz="quarter" idx="4"/>
          </p:nvPr>
        </p:nvSpPr>
        <p:spPr bwMode="auto">
          <a:xfrm>
            <a:off x="0"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80903"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A29806A6-E89D-7449-A32F-8F010EA388F9}" type="slidenum">
              <a:rPr lang="en-US"/>
              <a:pPr>
                <a:defRPr/>
              </a:pPr>
              <a:t>‹#›</a:t>
            </a:fld>
            <a:endParaRPr lang="en-US"/>
          </a:p>
        </p:txBody>
      </p:sp>
    </p:spTree>
    <p:extLst>
      <p:ext uri="{BB962C8B-B14F-4D97-AF65-F5344CB8AC3E}">
        <p14:creationId xmlns:p14="http://schemas.microsoft.com/office/powerpoint/2010/main" val="7678415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2121998-FB44-4841-8368-91BC2AEA5F35}" type="slidenum">
              <a:rPr lang="en-US" sz="1300"/>
              <a:pPr/>
              <a:t>1</a:t>
            </a:fld>
            <a:endParaRPr lang="en-US" sz="130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AAF643BE-DC8D-814B-9AAF-48CBCC3BAD4D}" type="slidenum">
              <a:rPr lang="en-US" sz="1300"/>
              <a:pPr/>
              <a:t>10</a:t>
            </a:fld>
            <a:endParaRPr lang="en-US" sz="1300"/>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3D5297A5-822A-6F4B-BF13-68AAF2BC60E1}" type="slidenum">
              <a:rPr lang="en-US" sz="1300"/>
              <a:pPr/>
              <a:t>11</a:t>
            </a:fld>
            <a:endParaRPr lang="en-US" sz="1300"/>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AD19BD0-8833-9C47-BE6E-212D0646EDAC}" type="slidenum">
              <a:rPr lang="en-US" sz="1300"/>
              <a:pPr/>
              <a:t>12</a:t>
            </a:fld>
            <a:endParaRPr lang="en-US" sz="1300"/>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32E52C3-1CD7-934A-A1BC-031AF724FC69}" type="slidenum">
              <a:rPr lang="en-US" sz="1300"/>
              <a:pPr/>
              <a:t>13</a:t>
            </a:fld>
            <a:endParaRPr lang="en-US" sz="1300"/>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5C2D1ACB-F94A-8940-8623-05E18BC2541A}" type="slidenum">
              <a:rPr lang="en-US" sz="1300"/>
              <a:pPr/>
              <a:t>14</a:t>
            </a:fld>
            <a:endParaRPr lang="en-US" sz="1300"/>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35D32550-A055-734C-9D28-449FBB2B2D5B}" type="slidenum">
              <a:rPr lang="en-US" sz="1300"/>
              <a:pPr/>
              <a:t>15</a:t>
            </a:fld>
            <a:endParaRPr lang="en-US" sz="130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CFC4F453-8F92-F641-849E-B093B6C9F7B0}" type="slidenum">
              <a:rPr lang="en-US" sz="1300"/>
              <a:pPr/>
              <a:t>16</a:t>
            </a:fld>
            <a:endParaRPr lang="en-US" sz="1300"/>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0213D3C-BC55-6F46-9229-552D2F9A2DF3}" type="slidenum">
              <a:rPr lang="en-US" sz="1300"/>
              <a:pPr/>
              <a:t>17</a:t>
            </a:fld>
            <a:endParaRPr lang="en-US" sz="130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0213D3C-BC55-6F46-9229-552D2F9A2DF3}" type="slidenum">
              <a:rPr lang="en-US" sz="1300"/>
              <a:pPr/>
              <a:t>18</a:t>
            </a:fld>
            <a:endParaRPr lang="en-US" sz="130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61819E51-124E-7E4E-9CCB-622313F6F5EF}" type="slidenum">
              <a:rPr lang="en-US" sz="1300"/>
              <a:pPr/>
              <a:t>19</a:t>
            </a:fld>
            <a:endParaRPr lang="en-US" sz="1300"/>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ED858126-1F54-5A4F-AA30-BE94D5819D1F}" type="slidenum">
              <a:rPr lang="en-US" sz="1300"/>
              <a:pPr/>
              <a:t>2</a:t>
            </a:fld>
            <a:endParaRPr lang="en-US" sz="130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6D07900-5E42-FA42-96B1-079CA5A19EFF}" type="slidenum">
              <a:rPr lang="en-US" sz="1300"/>
              <a:pPr/>
              <a:t>20</a:t>
            </a:fld>
            <a:endParaRPr lang="en-US" sz="1300"/>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6609DD57-3396-9E4D-9C22-4EC26E5BE8DA}" type="slidenum">
              <a:rPr lang="en-US" sz="1300"/>
              <a:pPr/>
              <a:t>21</a:t>
            </a:fld>
            <a:endParaRPr lang="en-US" sz="1300"/>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7C45B877-F79E-8E41-A990-63C2D360B7D2}" type="slidenum">
              <a:rPr lang="en-US" sz="1300"/>
              <a:pPr/>
              <a:t>22</a:t>
            </a:fld>
            <a:endParaRPr lang="en-US" sz="1300"/>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651BD9B-9130-3946-811D-F41ED2268EAF}" type="slidenum">
              <a:rPr lang="en-US" sz="1300"/>
              <a:pPr/>
              <a:t>23</a:t>
            </a:fld>
            <a:endParaRPr lang="en-US" sz="1300"/>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062D9DE-13F2-3F41-970D-38B18857C3AE}" type="slidenum">
              <a:rPr lang="en-US" sz="1300"/>
              <a:pPr/>
              <a:t>24</a:t>
            </a:fld>
            <a:endParaRPr lang="en-US" sz="1300"/>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977F9AA-03D2-EF47-9672-A021A5F4FE0B}"/>
              </a:ext>
            </a:extLst>
          </p:cNvPr>
          <p:cNvSpPr>
            <a:spLocks noGrp="1" noChangeArrowheads="1"/>
          </p:cNvSpPr>
          <p:nvPr>
            <p:ph type="sldNum" sz="quarter" idx="5"/>
          </p:nvPr>
        </p:nvSpPr>
        <p:spPr>
          <a:ln/>
        </p:spPr>
        <p:txBody>
          <a:bodyPr/>
          <a:lstStyle/>
          <a:p>
            <a:fld id="{4DFB434F-D8F6-5640-8150-42FDA840F5EE}" type="slidenum">
              <a:rPr lang="en-GB" altLang="en-US"/>
              <a:pPr/>
              <a:t>26</a:t>
            </a:fld>
            <a:endParaRPr lang="en-GB" altLang="en-US"/>
          </a:p>
        </p:txBody>
      </p:sp>
      <p:sp>
        <p:nvSpPr>
          <p:cNvPr id="15362" name="Rectangle 2">
            <a:extLst>
              <a:ext uri="{FF2B5EF4-FFF2-40B4-BE49-F238E27FC236}">
                <a16:creationId xmlns:a16="http://schemas.microsoft.com/office/drawing/2014/main" id="{D67F0CDC-0C59-B946-81B0-D3DB74C99FB3}"/>
              </a:ext>
            </a:extLst>
          </p:cNvPr>
          <p:cNvSpPr>
            <a:spLocks noGrp="1" noRot="1" noChangeAspect="1" noChangeArrowheads="1" noTextEdit="1"/>
          </p:cNvSpPr>
          <p:nvPr>
            <p:ph type="sldImg"/>
          </p:nvPr>
        </p:nvSpPr>
        <p:spPr>
          <a:ln/>
        </p:spPr>
      </p:sp>
      <p:sp>
        <p:nvSpPr>
          <p:cNvPr id="15363" name="Rectangle 3">
            <a:extLst>
              <a:ext uri="{FF2B5EF4-FFF2-40B4-BE49-F238E27FC236}">
                <a16:creationId xmlns:a16="http://schemas.microsoft.com/office/drawing/2014/main" id="{F1BAD5CC-A807-144F-B15F-232A51CF68C0}"/>
              </a:ext>
            </a:extLst>
          </p:cNvPr>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D51E6E09-D0BF-6046-8A4A-3B3AEAAE5070}" type="slidenum">
              <a:rPr lang="en-US" sz="1300"/>
              <a:pPr/>
              <a:t>28</a:t>
            </a:fld>
            <a:endParaRPr lang="en-US" sz="1300"/>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74F354C-CEF9-2C49-B900-530347B315B9}" type="slidenum">
              <a:rPr lang="en-US" sz="1300"/>
              <a:pPr/>
              <a:t>29</a:t>
            </a:fld>
            <a:endParaRPr lang="en-US" sz="1300"/>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C71E9C26-F7EA-FC40-B307-33A637C4D9E6}" type="slidenum">
              <a:rPr lang="en-US" sz="1300"/>
              <a:pPr/>
              <a:t>3</a:t>
            </a:fld>
            <a:endParaRPr lang="en-US" sz="130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E24A98F-B836-BD4D-8B37-5F75C70E3E06}" type="slidenum">
              <a:rPr lang="en-US" sz="1300"/>
              <a:pPr/>
              <a:t>4</a:t>
            </a:fld>
            <a:endParaRPr lang="en-US" sz="130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D8FC6A7-1C9D-AF48-802F-638608D63ECD}" type="slidenum">
              <a:rPr lang="en-US" sz="1300"/>
              <a:pPr/>
              <a:t>5</a:t>
            </a:fld>
            <a:endParaRPr lang="en-US" sz="1300"/>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E8E1949-C0EE-1740-A992-C037A3E0A567}" type="slidenum">
              <a:rPr lang="en-US" sz="1300"/>
              <a:pPr/>
              <a:t>6</a:t>
            </a:fld>
            <a:endParaRPr lang="en-US" sz="1300"/>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E8E1949-C0EE-1740-A992-C037A3E0A567}" type="slidenum">
              <a:rPr lang="en-US" sz="1300"/>
              <a:pPr/>
              <a:t>7</a:t>
            </a:fld>
            <a:endParaRPr lang="en-US" sz="1300"/>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363269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034597F1-985C-0147-8590-4736993877E1}" type="slidenum">
              <a:rPr lang="en-US" sz="1300"/>
              <a:pPr/>
              <a:t>8</a:t>
            </a:fld>
            <a:endParaRPr lang="en-US" sz="1300"/>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AEAA1F7-3AC1-9D40-9E0D-E7049ACA2A26}" type="slidenum">
              <a:rPr lang="en-US" sz="1300"/>
              <a:pPr/>
              <a:t>9</a:t>
            </a:fld>
            <a:endParaRPr lang="en-US" sz="1300"/>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6F27E28-AC6D-0740-905B-EF306A00059F}" type="datetime1">
              <a:rPr lang="en-US"/>
              <a:pPr>
                <a:defRPr/>
              </a:pPr>
              <a:t>2/15/22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262179E-6EDD-4046-8ADC-6E6FCEE0A72D}" type="slidenum">
              <a:rPr lang="en-US"/>
              <a:pPr>
                <a:defRPr/>
              </a:pPr>
              <a:t>‹#›</a:t>
            </a:fld>
            <a:endParaRPr lang="en-US"/>
          </a:p>
        </p:txBody>
      </p:sp>
    </p:spTree>
    <p:extLst>
      <p:ext uri="{BB962C8B-B14F-4D97-AF65-F5344CB8AC3E}">
        <p14:creationId xmlns:p14="http://schemas.microsoft.com/office/powerpoint/2010/main" val="3247241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CC49130-4DCA-3841-949A-FB8CB33D224E}" type="datetime1">
              <a:rPr lang="en-US"/>
              <a:pPr>
                <a:defRPr/>
              </a:pPr>
              <a:t>2/15/22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B3F08D5-6053-0946-9CCF-C98AD6C0ECBF}" type="slidenum">
              <a:rPr lang="en-US"/>
              <a:pPr>
                <a:defRPr/>
              </a:pPr>
              <a:t>‹#›</a:t>
            </a:fld>
            <a:endParaRPr lang="en-US"/>
          </a:p>
        </p:txBody>
      </p:sp>
    </p:spTree>
    <p:extLst>
      <p:ext uri="{BB962C8B-B14F-4D97-AF65-F5344CB8AC3E}">
        <p14:creationId xmlns:p14="http://schemas.microsoft.com/office/powerpoint/2010/main" val="3637673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CEDE25E-56B3-5B4D-A0FC-F2B36284C7B6}" type="datetime1">
              <a:rPr lang="en-US"/>
              <a:pPr>
                <a:defRPr/>
              </a:pPr>
              <a:t>2/15/22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559704B-CC0F-EE4A-83F0-B57FD8529BEC}" type="slidenum">
              <a:rPr lang="en-US"/>
              <a:pPr>
                <a:defRPr/>
              </a:pPr>
              <a:t>‹#›</a:t>
            </a:fld>
            <a:endParaRPr lang="en-US"/>
          </a:p>
        </p:txBody>
      </p:sp>
    </p:spTree>
    <p:extLst>
      <p:ext uri="{BB962C8B-B14F-4D97-AF65-F5344CB8AC3E}">
        <p14:creationId xmlns:p14="http://schemas.microsoft.com/office/powerpoint/2010/main" val="2028146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67AFF95-BB3F-DD47-B84E-BD680E4604D0}" type="datetime1">
              <a:rPr lang="en-US"/>
              <a:pPr>
                <a:defRPr/>
              </a:pPr>
              <a:t>2/15/22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CBD2CFA-3786-4541-A13E-C4DE35931298}" type="slidenum">
              <a:rPr lang="en-US"/>
              <a:pPr>
                <a:defRPr/>
              </a:pPr>
              <a:t>‹#›</a:t>
            </a:fld>
            <a:endParaRPr lang="en-US"/>
          </a:p>
        </p:txBody>
      </p:sp>
    </p:spTree>
    <p:extLst>
      <p:ext uri="{BB962C8B-B14F-4D97-AF65-F5344CB8AC3E}">
        <p14:creationId xmlns:p14="http://schemas.microsoft.com/office/powerpoint/2010/main" val="2580080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A7F4A60-E179-7945-9BC4-FBC49609F5BF}" type="datetime1">
              <a:rPr lang="en-US"/>
              <a:pPr>
                <a:defRPr/>
              </a:pPr>
              <a:t>2/15/22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2B56175-4DEA-3B4C-8717-66590379E209}" type="slidenum">
              <a:rPr lang="en-US"/>
              <a:pPr>
                <a:defRPr/>
              </a:pPr>
              <a:t>‹#›</a:t>
            </a:fld>
            <a:endParaRPr lang="en-US"/>
          </a:p>
        </p:txBody>
      </p:sp>
    </p:spTree>
    <p:extLst>
      <p:ext uri="{BB962C8B-B14F-4D97-AF65-F5344CB8AC3E}">
        <p14:creationId xmlns:p14="http://schemas.microsoft.com/office/powerpoint/2010/main" val="1933502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4A900BE-DEE1-E54C-BEF0-9D9B1D548A7B}" type="datetime1">
              <a:rPr lang="en-US"/>
              <a:pPr>
                <a:defRPr/>
              </a:pPr>
              <a:t>2/15/22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96A7485-8F73-924F-820B-F5E63D2EB13C}" type="slidenum">
              <a:rPr lang="en-US"/>
              <a:pPr>
                <a:defRPr/>
              </a:pPr>
              <a:t>‹#›</a:t>
            </a:fld>
            <a:endParaRPr lang="en-US"/>
          </a:p>
        </p:txBody>
      </p:sp>
    </p:spTree>
    <p:extLst>
      <p:ext uri="{BB962C8B-B14F-4D97-AF65-F5344CB8AC3E}">
        <p14:creationId xmlns:p14="http://schemas.microsoft.com/office/powerpoint/2010/main" val="4232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CCCAE62-D5D6-D844-807E-2339251A5AE7}" type="datetime1">
              <a:rPr lang="en-US"/>
              <a:pPr>
                <a:defRPr/>
              </a:pPr>
              <a:t>2/15/22</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285089C-11F0-8A4D-9FC2-5BB1295812A1}" type="slidenum">
              <a:rPr lang="en-US"/>
              <a:pPr>
                <a:defRPr/>
              </a:pPr>
              <a:t>‹#›</a:t>
            </a:fld>
            <a:endParaRPr lang="en-US"/>
          </a:p>
        </p:txBody>
      </p:sp>
    </p:spTree>
    <p:extLst>
      <p:ext uri="{BB962C8B-B14F-4D97-AF65-F5344CB8AC3E}">
        <p14:creationId xmlns:p14="http://schemas.microsoft.com/office/powerpoint/2010/main" val="1005720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6C9AD92-49E8-3D44-9AA9-08A53CEB4122}" type="datetime1">
              <a:rPr lang="en-US"/>
              <a:pPr>
                <a:defRPr/>
              </a:pPr>
              <a:t>2/15/22</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F61ABC7-E337-8441-9157-69A94B783757}" type="slidenum">
              <a:rPr lang="en-US"/>
              <a:pPr>
                <a:defRPr/>
              </a:pPr>
              <a:t>‹#›</a:t>
            </a:fld>
            <a:endParaRPr lang="en-US"/>
          </a:p>
        </p:txBody>
      </p:sp>
    </p:spTree>
    <p:extLst>
      <p:ext uri="{BB962C8B-B14F-4D97-AF65-F5344CB8AC3E}">
        <p14:creationId xmlns:p14="http://schemas.microsoft.com/office/powerpoint/2010/main" val="989530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82A4A80-BDA7-9C47-BBA9-5A408A1D54F0}" type="datetime1">
              <a:rPr lang="en-US"/>
              <a:pPr>
                <a:defRPr/>
              </a:pPr>
              <a:t>2/15/22</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53C98BA-045F-7D45-871C-1915D0E20C96}" type="slidenum">
              <a:rPr lang="en-US"/>
              <a:pPr>
                <a:defRPr/>
              </a:pPr>
              <a:t>‹#›</a:t>
            </a:fld>
            <a:endParaRPr lang="en-US"/>
          </a:p>
        </p:txBody>
      </p:sp>
    </p:spTree>
    <p:extLst>
      <p:ext uri="{BB962C8B-B14F-4D97-AF65-F5344CB8AC3E}">
        <p14:creationId xmlns:p14="http://schemas.microsoft.com/office/powerpoint/2010/main" val="1663721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D5FC2FC-1E75-B04C-AD0A-FFF5465A2CB2}" type="datetime1">
              <a:rPr lang="en-US"/>
              <a:pPr>
                <a:defRPr/>
              </a:pPr>
              <a:t>2/15/22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B797B98-4C44-5245-9555-D1E754C855E9}" type="slidenum">
              <a:rPr lang="en-US"/>
              <a:pPr>
                <a:defRPr/>
              </a:pPr>
              <a:t>‹#›</a:t>
            </a:fld>
            <a:endParaRPr lang="en-US"/>
          </a:p>
        </p:txBody>
      </p:sp>
    </p:spTree>
    <p:extLst>
      <p:ext uri="{BB962C8B-B14F-4D97-AF65-F5344CB8AC3E}">
        <p14:creationId xmlns:p14="http://schemas.microsoft.com/office/powerpoint/2010/main" val="1198080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AAD1836-AC75-914C-BD73-7DEC1E1D1ABE}" type="datetime1">
              <a:rPr lang="en-US"/>
              <a:pPr>
                <a:defRPr/>
              </a:pPr>
              <a:t>2/15/22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EAD0B5C-2F73-734F-8D2D-5428697B3E91}" type="slidenum">
              <a:rPr lang="en-US"/>
              <a:pPr>
                <a:defRPr/>
              </a:pPr>
              <a:t>‹#›</a:t>
            </a:fld>
            <a:endParaRPr lang="en-US"/>
          </a:p>
        </p:txBody>
      </p:sp>
    </p:spTree>
    <p:extLst>
      <p:ext uri="{BB962C8B-B14F-4D97-AF65-F5344CB8AC3E}">
        <p14:creationId xmlns:p14="http://schemas.microsoft.com/office/powerpoint/2010/main" val="501309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295400"/>
            <a:ext cx="8229600" cy="5257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Lst>
  <p:txStyles>
    <p:titleStyle>
      <a:lvl1pPr algn="ctr" defTabSz="457200" rtl="0" eaLnBrk="0" fontAlgn="base" hangingPunct="0">
        <a:spcBef>
          <a:spcPct val="0"/>
        </a:spcBef>
        <a:spcAft>
          <a:spcPct val="0"/>
        </a:spcAft>
        <a:defRPr sz="4400" b="1" kern="1200">
          <a:solidFill>
            <a:schemeClr val="tx1"/>
          </a:solidFill>
          <a:latin typeface="+mj-lt"/>
          <a:ea typeface="ＭＳ Ｐゴシック" pitchFamily="-65" charset="-128"/>
          <a:cs typeface="ＭＳ Ｐゴシック" pitchFamily="-65" charset="-128"/>
        </a:defRPr>
      </a:lvl1pPr>
      <a:lvl2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2pPr>
      <a:lvl3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3pPr>
      <a:lvl4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4pPr>
      <a:lvl5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en.wikipedia.org/wiki/Best_first_search"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Greedy_algorith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en.wikipedia.org/wiki/Admissible_decision_rule"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en.wikipedia.org/wiki/Beam_search"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A*_search_algorith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en.wikipedia.org/wiki/Institute_of_Electrical_and_Electronics_Engineer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n.wikipedia.org/wiki/Oracle_machine"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en.wikipedia.org/wiki/Oracl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en.wikipedia.org/wiki/Greedy_algorith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cacm.acm.org/magazines/2020/1/241713-a-search/fulltext"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Heuristic" TargetMode="External"/><Relationship Id="rId7"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ordnetweb.princeton.edu/perl/webwn?s=heuristic&amp;sub=Search+WordNet&amp;o2=&amp;o0=1&amp;o8=1&amp;o1=1&amp;o7=&amp;o5=&amp;o9=&amp;o6=&amp;o3=&amp;o4=&amp;h=" TargetMode="External"/><Relationship Id="rId5" Type="http://schemas.openxmlformats.org/officeDocument/2006/relationships/hyperlink" Target="http://foldoc.org/heuristic" TargetMode="External"/><Relationship Id="rId4" Type="http://schemas.openxmlformats.org/officeDocument/2006/relationships/hyperlink" Target="https://www.merriam-webster.com/dictionary/heuristic"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Hill_climbing"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4"/>
          <p:cNvSpPr txBox="1">
            <a:spLocks noChangeArrowheads="1"/>
          </p:cNvSpPr>
          <p:nvPr/>
        </p:nvSpPr>
        <p:spPr bwMode="auto">
          <a:xfrm>
            <a:off x="5486400" y="5667375"/>
            <a:ext cx="3505200" cy="1190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800"/>
              <a:t>Some material adopted from notes by Charles R. Dyer, University of Wisconsin-Madison</a:t>
            </a:r>
          </a:p>
          <a:p>
            <a:pPr algn="r"/>
            <a:endParaRPr lang="en-US" sz="1800"/>
          </a:p>
        </p:txBody>
      </p:sp>
      <p:pic>
        <p:nvPicPr>
          <p:cNvPr id="4" name="Picture 4"/>
          <p:cNvPicPr>
            <a:picLocks noChangeAspect="1"/>
          </p:cNvPicPr>
          <p:nvPr/>
        </p:nvPicPr>
        <p:blipFill>
          <a:blip r:embed="rId3"/>
          <a:srcRect/>
          <a:stretch>
            <a:fillRect/>
          </a:stretch>
        </p:blipFill>
        <p:spPr bwMode="auto">
          <a:xfrm>
            <a:off x="6248400" y="152400"/>
            <a:ext cx="2751138" cy="3124200"/>
          </a:xfrm>
          <a:prstGeom prst="rect">
            <a:avLst/>
          </a:prstGeom>
          <a:noFill/>
          <a:ln w="9525">
            <a:noFill/>
            <a:miter lim="800000"/>
            <a:headEnd/>
            <a:tailEnd/>
          </a:ln>
          <a:scene3d>
            <a:camera prst="orthographicFront">
              <a:rot lat="0" lon="21299999" rev="0"/>
            </a:camera>
            <a:lightRig rig="threePt" dir="t"/>
          </a:scene3d>
        </p:spPr>
      </p:pic>
      <p:sp>
        <p:nvSpPr>
          <p:cNvPr id="7170" name="Rectangle 2"/>
          <p:cNvSpPr>
            <a:spLocks noGrp="1" noChangeArrowheads="1"/>
          </p:cNvSpPr>
          <p:nvPr>
            <p:ph type="ctrTitle"/>
          </p:nvPr>
        </p:nvSpPr>
        <p:spPr>
          <a:xfrm>
            <a:off x="304800" y="685800"/>
            <a:ext cx="7772400" cy="4495800"/>
          </a:xfrm>
        </p:spPr>
        <p:txBody>
          <a:bodyPr/>
          <a:lstStyle/>
          <a:p>
            <a:pPr>
              <a:defRPr/>
            </a:pPr>
            <a:r>
              <a:rPr lang="en-US" sz="9600">
                <a:effectLst>
                  <a:outerShdw blurRad="38100" dist="38100" dir="2700000" algn="tl">
                    <a:srgbClr val="DDDDDD"/>
                  </a:outerShdw>
                </a:effectLst>
                <a:latin typeface="Calibri" charset="0"/>
                <a:ea typeface="ＭＳ Ｐゴシック" charset="0"/>
                <a:cs typeface="ＭＳ Ｐゴシック" charset="0"/>
              </a:rPr>
              <a:t>Informed</a:t>
            </a:r>
            <a:br>
              <a:rPr lang="en-US" sz="9600">
                <a:effectLst>
                  <a:outerShdw blurRad="38100" dist="38100" dir="2700000" algn="tl">
                    <a:srgbClr val="DDDDDD"/>
                  </a:outerShdw>
                </a:effectLst>
                <a:latin typeface="Calibri" charset="0"/>
                <a:ea typeface="ＭＳ Ｐゴシック" charset="0"/>
                <a:cs typeface="ＭＳ Ｐゴシック" charset="0"/>
              </a:rPr>
            </a:br>
            <a:r>
              <a:rPr lang="en-US" sz="9600">
                <a:effectLst>
                  <a:outerShdw blurRad="38100" dist="38100" dir="2700000" algn="tl">
                    <a:srgbClr val="DDDDDD"/>
                  </a:outerShdw>
                </a:effectLst>
                <a:latin typeface="Calibri" charset="0"/>
                <a:ea typeface="ＭＳ Ｐゴシック" charset="0"/>
                <a:cs typeface="ＭＳ Ｐゴシック" charset="0"/>
              </a:rPr>
              <a:t>Search</a:t>
            </a:r>
            <a:br>
              <a:rPr lang="en-US" sz="9600">
                <a:effectLst>
                  <a:outerShdw blurRad="38100" dist="38100" dir="2700000" algn="tl">
                    <a:srgbClr val="DDDDDD"/>
                  </a:outerShdw>
                </a:effectLst>
                <a:latin typeface="Calibri" charset="0"/>
                <a:ea typeface="ＭＳ Ｐゴシック" charset="0"/>
                <a:cs typeface="ＭＳ Ｐゴシック" charset="0"/>
              </a:rPr>
            </a:br>
            <a:r>
              <a:rPr lang="en-US" sz="6000">
                <a:effectLst>
                  <a:outerShdw blurRad="38100" dist="38100" dir="2700000" algn="tl">
                    <a:srgbClr val="DDDDDD"/>
                  </a:outerShdw>
                </a:effectLst>
                <a:latin typeface="Calibri" charset="0"/>
                <a:ea typeface="ＭＳ Ｐゴシック" charset="0"/>
                <a:cs typeface="ＭＳ Ｐゴシック" charset="0"/>
              </a:rPr>
              <a:t>Chapter 4 (a)</a:t>
            </a:r>
            <a:endParaRPr lang="en-US" sz="6600">
              <a:effectLst>
                <a:outerShdw blurRad="38100" dist="38100" dir="2700000" algn="tl">
                  <a:srgbClr val="DDDDDD"/>
                </a:outerShdw>
              </a:effectLst>
              <a:latin typeface="Calibri" charset="0"/>
              <a:ea typeface="ＭＳ Ｐゴシック" charset="0"/>
              <a:cs typeface="ＭＳ Ｐゴシック"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685800" y="0"/>
            <a:ext cx="7772400" cy="1143000"/>
          </a:xfrm>
        </p:spPr>
        <p:txBody>
          <a:bodyPr/>
          <a:lstStyle/>
          <a:p>
            <a:r>
              <a:rPr lang="en-US">
                <a:latin typeface="Calibri" charset="0"/>
                <a:ea typeface="ＭＳ Ｐゴシック" charset="0"/>
                <a:cs typeface="ＭＳ Ｐゴシック" charset="0"/>
                <a:hlinkClick r:id="rId3"/>
              </a:rPr>
              <a:t>Best-first search</a:t>
            </a:r>
            <a:endParaRPr lang="en-US">
              <a:latin typeface="Calibri" charset="0"/>
              <a:ea typeface="ＭＳ Ｐゴシック" charset="0"/>
              <a:cs typeface="ＭＳ Ｐゴシック" charset="0"/>
            </a:endParaRPr>
          </a:p>
        </p:txBody>
      </p:sp>
      <p:sp>
        <p:nvSpPr>
          <p:cNvPr id="35842" name="Rectangle 3"/>
          <p:cNvSpPr>
            <a:spLocks noGrp="1" noChangeArrowheads="1"/>
          </p:cNvSpPr>
          <p:nvPr>
            <p:ph type="body" idx="1"/>
          </p:nvPr>
        </p:nvSpPr>
        <p:spPr>
          <a:xfrm>
            <a:off x="533400" y="1066800"/>
            <a:ext cx="8077200" cy="5562600"/>
          </a:xfrm>
        </p:spPr>
        <p:txBody>
          <a:bodyPr/>
          <a:lstStyle/>
          <a:p>
            <a:r>
              <a:rPr lang="en-US" dirty="0">
                <a:latin typeface="Calibri" charset="0"/>
                <a:ea typeface="ＭＳ Ｐゴシック" charset="0"/>
                <a:cs typeface="ＭＳ Ｐゴシック" charset="0"/>
              </a:rPr>
              <a:t>Search algorithm that improves </a:t>
            </a:r>
            <a:r>
              <a:rPr lang="en-US" b="1" dirty="0">
                <a:latin typeface="Calibri" charset="0"/>
                <a:ea typeface="ＭＳ Ｐゴシック" charset="0"/>
                <a:cs typeface="ＭＳ Ｐゴシック" charset="0"/>
              </a:rPr>
              <a:t>depth-first search </a:t>
            </a:r>
            <a:r>
              <a:rPr lang="en-US" dirty="0">
                <a:latin typeface="Calibri" charset="0"/>
                <a:ea typeface="ＭＳ Ｐゴシック" charset="0"/>
                <a:cs typeface="ＭＳ Ｐゴシック" charset="0"/>
              </a:rPr>
              <a:t>by expanding </a:t>
            </a:r>
            <a:r>
              <a:rPr lang="en-US" b="1" dirty="0">
                <a:latin typeface="Calibri" charset="0"/>
                <a:ea typeface="ＭＳ Ｐゴシック" charset="0"/>
                <a:cs typeface="ＭＳ Ｐゴシック" charset="0"/>
              </a:rPr>
              <a:t>most promising node</a:t>
            </a:r>
            <a:r>
              <a:rPr lang="en-US" dirty="0">
                <a:latin typeface="Calibri" charset="0"/>
                <a:ea typeface="ＭＳ Ｐゴシック" charset="0"/>
                <a:cs typeface="ＭＳ Ｐゴシック" charset="0"/>
              </a:rPr>
              <a:t> chosen according to heuristic rule</a:t>
            </a:r>
          </a:p>
          <a:p>
            <a:r>
              <a:rPr lang="en-US" dirty="0">
                <a:latin typeface="Calibri" charset="0"/>
                <a:ea typeface="ＭＳ Ｐゴシック" charset="0"/>
                <a:cs typeface="ＭＳ Ｐゴシック" charset="0"/>
              </a:rPr>
              <a:t>Order nodes on nodes list by increasing value of an evaluation function, </a:t>
            </a:r>
            <a:r>
              <a:rPr lang="en-US" b="1" dirty="0">
                <a:solidFill>
                  <a:srgbClr val="000000"/>
                </a:solidFill>
                <a:latin typeface="Calibri" charset="0"/>
                <a:ea typeface="ＭＳ Ｐゴシック" charset="0"/>
                <a:cs typeface="ＭＳ Ｐゴシック" charset="0"/>
              </a:rPr>
              <a:t>f(n)</a:t>
            </a:r>
            <a:r>
              <a:rPr lang="en-US" dirty="0">
                <a:latin typeface="Calibri" charset="0"/>
                <a:ea typeface="ＭＳ Ｐゴシック" charset="0"/>
                <a:cs typeface="ＭＳ Ｐゴシック" charset="0"/>
              </a:rPr>
              <a:t>, incorporating domain-specific information</a:t>
            </a:r>
          </a:p>
          <a:p>
            <a:r>
              <a:rPr lang="en-US" b="1" dirty="0">
                <a:latin typeface="Calibri" charset="0"/>
                <a:ea typeface="ＭＳ Ｐゴシック" charset="0"/>
                <a:cs typeface="ＭＳ Ｐゴシック" charset="0"/>
              </a:rPr>
              <a:t>f(n) = g(n) + h(n) </a:t>
            </a:r>
            <a:r>
              <a:rPr lang="en-US" dirty="0">
                <a:latin typeface="Calibri" charset="0"/>
                <a:ea typeface="ＭＳ Ｐゴシック" charset="0"/>
                <a:cs typeface="ＭＳ Ｐゴシック" charset="0"/>
              </a:rPr>
              <a:t>where</a:t>
            </a:r>
          </a:p>
          <a:p>
            <a:pPr lvl="1">
              <a:buFont typeface="Courier New" panose="02070309020205020404" pitchFamily="49" charset="0"/>
              <a:buChar char="o"/>
            </a:pPr>
            <a:r>
              <a:rPr lang="en-US" sz="2600" b="1" dirty="0">
                <a:latin typeface="Calibri" charset="0"/>
                <a:ea typeface="ＭＳ Ｐゴシック" charset="0"/>
                <a:cs typeface="ＭＳ Ｐゴシック" charset="0"/>
              </a:rPr>
              <a:t>g(n)</a:t>
            </a:r>
            <a:r>
              <a:rPr lang="en-US" sz="2600" dirty="0">
                <a:latin typeface="Calibri" charset="0"/>
                <a:ea typeface="ＭＳ Ｐゴシック" charset="0"/>
                <a:cs typeface="ＭＳ Ｐゴシック" charset="0"/>
              </a:rPr>
              <a:t> = distance from start node to node n</a:t>
            </a:r>
          </a:p>
          <a:p>
            <a:pPr lvl="1">
              <a:buFont typeface="Courier New" panose="02070309020205020404" pitchFamily="49" charset="0"/>
              <a:buChar char="o"/>
            </a:pPr>
            <a:r>
              <a:rPr lang="en-US" sz="2600" b="1" dirty="0">
                <a:latin typeface="Calibri" charset="0"/>
                <a:ea typeface="ＭＳ Ｐゴシック" charset="0"/>
                <a:cs typeface="ＭＳ Ｐゴシック" charset="0"/>
              </a:rPr>
              <a:t>h(n)</a:t>
            </a:r>
            <a:r>
              <a:rPr lang="en-US" sz="2600" dirty="0">
                <a:latin typeface="Calibri" charset="0"/>
                <a:ea typeface="ＭＳ Ｐゴシック" charset="0"/>
                <a:cs typeface="ＭＳ Ｐゴシック" charset="0"/>
              </a:rPr>
              <a:t> = heuristic estimate of distance from n to a goal</a:t>
            </a:r>
          </a:p>
          <a:p>
            <a:r>
              <a:rPr lang="en-US" dirty="0">
                <a:latin typeface="Calibri" charset="0"/>
                <a:ea typeface="ＭＳ Ｐゴシック" charset="0"/>
                <a:cs typeface="ＭＳ Ｐゴシック" charset="0"/>
              </a:rPr>
              <a:t>Using the f(n) concept is a generic framework for search methods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685800" y="304800"/>
            <a:ext cx="7772400" cy="1143000"/>
          </a:xfrm>
        </p:spPr>
        <p:txBody>
          <a:bodyPr/>
          <a:lstStyle/>
          <a:p>
            <a:r>
              <a:rPr lang="en-US" dirty="0">
                <a:latin typeface="Calibri" charset="0"/>
                <a:ea typeface="ＭＳ Ｐゴシック" charset="0"/>
                <a:cs typeface="ＭＳ Ｐゴシック" charset="0"/>
              </a:rPr>
              <a:t>Greedy best first search search</a:t>
            </a:r>
          </a:p>
        </p:txBody>
      </p:sp>
      <p:sp>
        <p:nvSpPr>
          <p:cNvPr id="37891" name="Rectangle 3"/>
          <p:cNvSpPr>
            <a:spLocks noGrp="1" noChangeArrowheads="1"/>
          </p:cNvSpPr>
          <p:nvPr>
            <p:ph type="body" idx="1"/>
          </p:nvPr>
        </p:nvSpPr>
        <p:spPr>
          <a:xfrm>
            <a:off x="152400" y="1524000"/>
            <a:ext cx="6310314" cy="5257800"/>
          </a:xfrm>
        </p:spPr>
        <p:txBody>
          <a:bodyPr/>
          <a:lstStyle/>
          <a:p>
            <a:pPr marL="236538" indent="-236538">
              <a:defRPr/>
            </a:pPr>
            <a:r>
              <a:rPr lang="en-US" sz="2600" dirty="0">
                <a:latin typeface="Calibri" charset="0"/>
                <a:ea typeface="ＭＳ Ｐゴシック" charset="0"/>
                <a:cs typeface="ＭＳ Ｐゴシック" charset="0"/>
              </a:rPr>
              <a:t>A </a:t>
            </a:r>
            <a:r>
              <a:rPr lang="en-US" sz="2600" dirty="0">
                <a:latin typeface="Calibri" charset="0"/>
                <a:ea typeface="ＭＳ Ｐゴシック" charset="0"/>
                <a:cs typeface="ＭＳ Ｐゴシック" charset="0"/>
                <a:hlinkClick r:id="rId3"/>
              </a:rPr>
              <a:t>greedy algorithm</a:t>
            </a:r>
            <a:r>
              <a:rPr lang="en-US" sz="2600" dirty="0">
                <a:latin typeface="Calibri" charset="0"/>
                <a:ea typeface="ＭＳ Ｐゴシック" charset="0"/>
                <a:cs typeface="ＭＳ Ｐゴシック" charset="0"/>
              </a:rPr>
              <a:t> makes locally optimal choices in hope of finding a global optimum</a:t>
            </a:r>
          </a:p>
          <a:p>
            <a:pPr marL="236538" indent="-236538">
              <a:defRPr/>
            </a:pPr>
            <a:r>
              <a:rPr lang="en-US" sz="2600" dirty="0">
                <a:latin typeface="Calibri" charset="0"/>
                <a:ea typeface="ＭＳ Ｐゴシック" charset="0"/>
                <a:cs typeface="ＭＳ Ｐゴシック" charset="0"/>
              </a:rPr>
              <a:t>Uses evaluation function </a:t>
            </a:r>
            <a:r>
              <a:rPr lang="en-US" sz="2600" i="1" dirty="0">
                <a:latin typeface="Calibri" charset="0"/>
                <a:ea typeface="ＭＳ Ｐゴシック" charset="0"/>
                <a:cs typeface="ＭＳ Ｐゴシック" charset="0"/>
              </a:rPr>
              <a:t>f(n) = h(n)</a:t>
            </a:r>
            <a:r>
              <a:rPr lang="en-US" sz="2600" dirty="0">
                <a:latin typeface="Calibri" charset="0"/>
                <a:ea typeface="ＭＳ Ｐゴシック" charset="0"/>
                <a:cs typeface="ＭＳ Ｐゴシック" charset="0"/>
              </a:rPr>
              <a:t>, sorting nodes by increasing values of </a:t>
            </a:r>
            <a:r>
              <a:rPr lang="en-US" sz="2600" i="1" dirty="0">
                <a:latin typeface="Calibri" charset="0"/>
                <a:ea typeface="ＭＳ Ｐゴシック" charset="0"/>
                <a:cs typeface="ＭＳ Ｐゴシック" charset="0"/>
              </a:rPr>
              <a:t>f</a:t>
            </a:r>
            <a:endParaRPr lang="en-US" sz="2600" dirty="0">
              <a:latin typeface="Calibri" charset="0"/>
              <a:ea typeface="ＭＳ Ｐゴシック" charset="0"/>
              <a:cs typeface="ＭＳ Ｐゴシック" charset="0"/>
            </a:endParaRPr>
          </a:p>
          <a:p>
            <a:pPr marL="236538" indent="-236538">
              <a:defRPr/>
            </a:pPr>
            <a:r>
              <a:rPr lang="en-US" sz="2600" dirty="0">
                <a:latin typeface="Calibri" charset="0"/>
                <a:ea typeface="ＭＳ Ｐゴシック" charset="0"/>
                <a:cs typeface="ＭＳ Ｐゴシック" charset="0"/>
              </a:rPr>
              <a:t>Selects node to expand appearing </a:t>
            </a:r>
            <a:r>
              <a:rPr lang="en-US" sz="2600" b="1" dirty="0">
                <a:solidFill>
                  <a:srgbClr val="000000"/>
                </a:solidFill>
                <a:latin typeface="Calibri" charset="0"/>
                <a:ea typeface="ＭＳ Ｐゴシック" charset="0"/>
                <a:cs typeface="ＭＳ Ｐゴシック" charset="0"/>
              </a:rPr>
              <a:t>closest</a:t>
            </a:r>
            <a:r>
              <a:rPr lang="en-US" sz="2600" dirty="0">
                <a:latin typeface="Calibri" charset="0"/>
                <a:ea typeface="ＭＳ Ｐゴシック" charset="0"/>
                <a:cs typeface="ＭＳ Ｐゴシック" charset="0"/>
              </a:rPr>
              <a:t> to goal, i.e., node with smallest f value</a:t>
            </a:r>
          </a:p>
          <a:p>
            <a:pPr marL="236538" indent="-236538">
              <a:defRPr/>
            </a:pPr>
            <a:r>
              <a:rPr lang="en-US" sz="2600" dirty="0">
                <a:latin typeface="Calibri" charset="0"/>
                <a:ea typeface="ＭＳ Ｐゴシック" charset="0"/>
                <a:cs typeface="ＭＳ Ｐゴシック" charset="0"/>
              </a:rPr>
              <a:t>Not complete (why?)</a:t>
            </a:r>
          </a:p>
          <a:p>
            <a:pPr marL="236538" indent="-236538">
              <a:defRPr/>
            </a:pPr>
            <a:r>
              <a:rPr lang="en-US" sz="2600" dirty="0">
                <a:latin typeface="Calibri" charset="0"/>
                <a:ea typeface="ＭＳ Ｐゴシック" charset="0"/>
                <a:cs typeface="ＭＳ Ｐゴシック" charset="0"/>
              </a:rPr>
              <a:t>Not </a:t>
            </a:r>
            <a:r>
              <a:rPr lang="en-US" sz="2600" dirty="0">
                <a:latin typeface="Calibri" charset="0"/>
                <a:ea typeface="ＭＳ Ｐゴシック" charset="0"/>
                <a:cs typeface="ＭＳ Ｐゴシック" charset="0"/>
                <a:hlinkClick r:id="rId4"/>
              </a:rPr>
              <a:t>admissible</a:t>
            </a:r>
            <a:r>
              <a:rPr lang="en-US" sz="2600" dirty="0">
                <a:latin typeface="Calibri" charset="0"/>
                <a:ea typeface="ＭＳ Ｐゴシック" charset="0"/>
                <a:cs typeface="ＭＳ Ｐゴシック" charset="0"/>
              </a:rPr>
              <a:t>, as in example</a:t>
            </a:r>
          </a:p>
          <a:p>
            <a:pPr marL="458788" lvl="1" indent="-228600">
              <a:defRPr/>
            </a:pPr>
            <a:r>
              <a:rPr lang="en-US" sz="2600" dirty="0">
                <a:latin typeface="Calibri" charset="0"/>
                <a:ea typeface="ＭＳ Ｐゴシック" charset="0"/>
              </a:rPr>
              <a:t>Assume arc costs = 1, greedy search finds goal g, with solution cost of 5</a:t>
            </a:r>
          </a:p>
          <a:p>
            <a:pPr marL="458788" lvl="1" indent="-228600">
              <a:defRPr/>
            </a:pPr>
            <a:r>
              <a:rPr lang="en-US" sz="2600" dirty="0">
                <a:latin typeface="Calibri" charset="0"/>
                <a:ea typeface="ＭＳ Ｐゴシック" charset="0"/>
              </a:rPr>
              <a:t>Optimal solution: path to goal with cost 3</a:t>
            </a:r>
          </a:p>
          <a:p>
            <a:pPr marL="342900" lvl="1" indent="0">
              <a:buFont typeface="Arial" charset="0"/>
              <a:buNone/>
              <a:defRPr/>
            </a:pPr>
            <a:r>
              <a:rPr lang="en-US" sz="2600" dirty="0">
                <a:latin typeface="Calibri" charset="0"/>
                <a:ea typeface="ＭＳ Ｐゴシック" charset="0"/>
              </a:rPr>
              <a:t> </a:t>
            </a:r>
          </a:p>
          <a:p>
            <a:pPr>
              <a:defRPr/>
            </a:pPr>
            <a:endParaRPr lang="en-US" sz="2600" dirty="0">
              <a:latin typeface="Calibri" charset="0"/>
              <a:ea typeface="ＭＳ Ｐゴシック" charset="0"/>
              <a:cs typeface="ＭＳ Ｐゴシック" charset="0"/>
            </a:endParaRPr>
          </a:p>
        </p:txBody>
      </p:sp>
      <p:grpSp>
        <p:nvGrpSpPr>
          <p:cNvPr id="2" name="Group 50"/>
          <p:cNvGrpSpPr>
            <a:grpSpLocks/>
          </p:cNvGrpSpPr>
          <p:nvPr/>
        </p:nvGrpSpPr>
        <p:grpSpPr bwMode="auto">
          <a:xfrm>
            <a:off x="6556375" y="1935163"/>
            <a:ext cx="2587625" cy="4238625"/>
            <a:chOff x="3746" y="1219"/>
            <a:chExt cx="1630" cy="2670"/>
          </a:xfrm>
        </p:grpSpPr>
        <p:grpSp>
          <p:nvGrpSpPr>
            <p:cNvPr id="37892" name="Group 6"/>
            <p:cNvGrpSpPr>
              <a:grpSpLocks/>
            </p:cNvGrpSpPr>
            <p:nvPr/>
          </p:nvGrpSpPr>
          <p:grpSpPr bwMode="auto">
            <a:xfrm>
              <a:off x="4410" y="1219"/>
              <a:ext cx="288" cy="365"/>
              <a:chOff x="3696" y="1507"/>
              <a:chExt cx="288" cy="365"/>
            </a:xfrm>
          </p:grpSpPr>
          <p:sp>
            <p:nvSpPr>
              <p:cNvPr id="37933" name="Oval 7"/>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34" name="Text Box 8"/>
              <p:cNvSpPr txBox="1">
                <a:spLocks noChangeArrowheads="1"/>
              </p:cNvSpPr>
              <p:nvPr/>
            </p:nvSpPr>
            <p:spPr bwMode="auto">
              <a:xfrm>
                <a:off x="3740" y="1507"/>
                <a:ext cx="244"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a</a:t>
                </a:r>
              </a:p>
            </p:txBody>
          </p:sp>
        </p:grpSp>
        <p:grpSp>
          <p:nvGrpSpPr>
            <p:cNvPr id="37893" name="Group 9"/>
            <p:cNvGrpSpPr>
              <a:grpSpLocks/>
            </p:cNvGrpSpPr>
            <p:nvPr/>
          </p:nvGrpSpPr>
          <p:grpSpPr bwMode="auto">
            <a:xfrm>
              <a:off x="4698" y="1680"/>
              <a:ext cx="302" cy="365"/>
              <a:chOff x="3696" y="1507"/>
              <a:chExt cx="302" cy="365"/>
            </a:xfrm>
          </p:grpSpPr>
          <p:sp>
            <p:nvSpPr>
              <p:cNvPr id="37931" name="Oval 10"/>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32" name="Text Box 11"/>
              <p:cNvSpPr txBox="1">
                <a:spLocks noChangeArrowheads="1"/>
              </p:cNvSpPr>
              <p:nvPr/>
            </p:nvSpPr>
            <p:spPr bwMode="auto">
              <a:xfrm>
                <a:off x="3740" y="1507"/>
                <a:ext cx="258"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h</a:t>
                </a:r>
              </a:p>
            </p:txBody>
          </p:sp>
        </p:grpSp>
        <p:grpSp>
          <p:nvGrpSpPr>
            <p:cNvPr id="37894" name="Group 12"/>
            <p:cNvGrpSpPr>
              <a:grpSpLocks/>
            </p:cNvGrpSpPr>
            <p:nvPr/>
          </p:nvGrpSpPr>
          <p:grpSpPr bwMode="auto">
            <a:xfrm>
              <a:off x="4122" y="1680"/>
              <a:ext cx="302" cy="365"/>
              <a:chOff x="3696" y="1507"/>
              <a:chExt cx="302" cy="365"/>
            </a:xfrm>
          </p:grpSpPr>
          <p:sp>
            <p:nvSpPr>
              <p:cNvPr id="37929" name="Oval 13"/>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30" name="Text Box 14"/>
              <p:cNvSpPr txBox="1">
                <a:spLocks noChangeArrowheads="1"/>
              </p:cNvSpPr>
              <p:nvPr/>
            </p:nvSpPr>
            <p:spPr bwMode="auto">
              <a:xfrm>
                <a:off x="3740" y="1507"/>
                <a:ext cx="258"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b</a:t>
                </a:r>
              </a:p>
            </p:txBody>
          </p:sp>
        </p:grpSp>
        <p:grpSp>
          <p:nvGrpSpPr>
            <p:cNvPr id="37895" name="Group 15"/>
            <p:cNvGrpSpPr>
              <a:grpSpLocks/>
            </p:cNvGrpSpPr>
            <p:nvPr/>
          </p:nvGrpSpPr>
          <p:grpSpPr bwMode="auto">
            <a:xfrm>
              <a:off x="4122" y="2141"/>
              <a:ext cx="288" cy="365"/>
              <a:chOff x="3696" y="1507"/>
              <a:chExt cx="288" cy="365"/>
            </a:xfrm>
          </p:grpSpPr>
          <p:sp>
            <p:nvSpPr>
              <p:cNvPr id="37927" name="Oval 16"/>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28" name="Text Box 17"/>
              <p:cNvSpPr txBox="1">
                <a:spLocks noChangeArrowheads="1"/>
              </p:cNvSpPr>
              <p:nvPr/>
            </p:nvSpPr>
            <p:spPr bwMode="auto">
              <a:xfrm>
                <a:off x="3740" y="1507"/>
                <a:ext cx="230"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c</a:t>
                </a:r>
              </a:p>
            </p:txBody>
          </p:sp>
        </p:grpSp>
        <p:grpSp>
          <p:nvGrpSpPr>
            <p:cNvPr id="37896" name="Group 18"/>
            <p:cNvGrpSpPr>
              <a:grpSpLocks/>
            </p:cNvGrpSpPr>
            <p:nvPr/>
          </p:nvGrpSpPr>
          <p:grpSpPr bwMode="auto">
            <a:xfrm>
              <a:off x="4122" y="2602"/>
              <a:ext cx="302" cy="365"/>
              <a:chOff x="3696" y="1507"/>
              <a:chExt cx="302" cy="365"/>
            </a:xfrm>
          </p:grpSpPr>
          <p:sp>
            <p:nvSpPr>
              <p:cNvPr id="37925" name="Oval 19"/>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26" name="Text Box 20"/>
              <p:cNvSpPr txBox="1">
                <a:spLocks noChangeArrowheads="1"/>
              </p:cNvSpPr>
              <p:nvPr/>
            </p:nvSpPr>
            <p:spPr bwMode="auto">
              <a:xfrm>
                <a:off x="3740" y="1507"/>
                <a:ext cx="258"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d</a:t>
                </a:r>
              </a:p>
            </p:txBody>
          </p:sp>
        </p:grpSp>
        <p:grpSp>
          <p:nvGrpSpPr>
            <p:cNvPr id="37897" name="Group 21"/>
            <p:cNvGrpSpPr>
              <a:grpSpLocks/>
            </p:cNvGrpSpPr>
            <p:nvPr/>
          </p:nvGrpSpPr>
          <p:grpSpPr bwMode="auto">
            <a:xfrm>
              <a:off x="4122" y="3063"/>
              <a:ext cx="288" cy="365"/>
              <a:chOff x="3696" y="1507"/>
              <a:chExt cx="288" cy="365"/>
            </a:xfrm>
          </p:grpSpPr>
          <p:sp>
            <p:nvSpPr>
              <p:cNvPr id="37923" name="Oval 22"/>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24" name="Text Box 23"/>
              <p:cNvSpPr txBox="1">
                <a:spLocks noChangeArrowheads="1"/>
              </p:cNvSpPr>
              <p:nvPr/>
            </p:nvSpPr>
            <p:spPr bwMode="auto">
              <a:xfrm>
                <a:off x="3740" y="1507"/>
                <a:ext cx="230"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e</a:t>
                </a:r>
              </a:p>
            </p:txBody>
          </p:sp>
        </p:grpSp>
        <p:grpSp>
          <p:nvGrpSpPr>
            <p:cNvPr id="37898" name="Group 24"/>
            <p:cNvGrpSpPr>
              <a:grpSpLocks/>
            </p:cNvGrpSpPr>
            <p:nvPr/>
          </p:nvGrpSpPr>
          <p:grpSpPr bwMode="auto">
            <a:xfrm>
              <a:off x="4122" y="3524"/>
              <a:ext cx="288" cy="365"/>
              <a:chOff x="3696" y="1507"/>
              <a:chExt cx="288" cy="365"/>
            </a:xfrm>
          </p:grpSpPr>
          <p:sp>
            <p:nvSpPr>
              <p:cNvPr id="37921" name="Oval 25"/>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22" name="Text Box 26"/>
              <p:cNvSpPr txBox="1">
                <a:spLocks noChangeArrowheads="1"/>
              </p:cNvSpPr>
              <p:nvPr/>
            </p:nvSpPr>
            <p:spPr bwMode="auto">
              <a:xfrm>
                <a:off x="3740" y="1507"/>
                <a:ext cx="244"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g</a:t>
                </a:r>
              </a:p>
            </p:txBody>
          </p:sp>
        </p:grpSp>
        <p:grpSp>
          <p:nvGrpSpPr>
            <p:cNvPr id="37899" name="Group 27"/>
            <p:cNvGrpSpPr>
              <a:grpSpLocks/>
            </p:cNvGrpSpPr>
            <p:nvPr/>
          </p:nvGrpSpPr>
          <p:grpSpPr bwMode="auto">
            <a:xfrm>
              <a:off x="4698" y="2227"/>
              <a:ext cx="288" cy="365"/>
              <a:chOff x="3696" y="1507"/>
              <a:chExt cx="288" cy="365"/>
            </a:xfrm>
          </p:grpSpPr>
          <p:sp>
            <p:nvSpPr>
              <p:cNvPr id="37919" name="Oval 28"/>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20" name="Text Box 29"/>
              <p:cNvSpPr txBox="1">
                <a:spLocks noChangeArrowheads="1"/>
              </p:cNvSpPr>
              <p:nvPr/>
            </p:nvSpPr>
            <p:spPr bwMode="auto">
              <a:xfrm>
                <a:off x="3740" y="1507"/>
                <a:ext cx="187"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i</a:t>
                </a:r>
              </a:p>
            </p:txBody>
          </p:sp>
        </p:grpSp>
        <p:grpSp>
          <p:nvGrpSpPr>
            <p:cNvPr id="37900" name="Group 49"/>
            <p:cNvGrpSpPr>
              <a:grpSpLocks/>
            </p:cNvGrpSpPr>
            <p:nvPr/>
          </p:nvGrpSpPr>
          <p:grpSpPr bwMode="auto">
            <a:xfrm>
              <a:off x="4684" y="2865"/>
              <a:ext cx="308" cy="303"/>
              <a:chOff x="4684" y="2865"/>
              <a:chExt cx="308" cy="303"/>
            </a:xfrm>
          </p:grpSpPr>
          <p:sp>
            <p:nvSpPr>
              <p:cNvPr id="37917" name="Oval 31"/>
              <p:cNvSpPr>
                <a:spLocks noChangeArrowheads="1"/>
              </p:cNvSpPr>
              <p:nvPr/>
            </p:nvSpPr>
            <p:spPr bwMode="auto">
              <a:xfrm>
                <a:off x="4688" y="2880"/>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18" name="Text Box 32"/>
              <p:cNvSpPr txBox="1">
                <a:spLocks noChangeArrowheads="1"/>
              </p:cNvSpPr>
              <p:nvPr/>
            </p:nvSpPr>
            <p:spPr bwMode="auto">
              <a:xfrm>
                <a:off x="4684" y="2865"/>
                <a:ext cx="308"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g2</a:t>
                </a:r>
              </a:p>
            </p:txBody>
          </p:sp>
        </p:grpSp>
        <p:sp>
          <p:nvSpPr>
            <p:cNvPr id="37901" name="Line 33"/>
            <p:cNvSpPr>
              <a:spLocks noChangeShapeType="1"/>
            </p:cNvSpPr>
            <p:nvPr/>
          </p:nvSpPr>
          <p:spPr bwMode="auto">
            <a:xfrm flipH="1">
              <a:off x="4299" y="1507"/>
              <a:ext cx="97"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2" name="Line 34"/>
            <p:cNvSpPr>
              <a:spLocks noChangeShapeType="1"/>
            </p:cNvSpPr>
            <p:nvPr/>
          </p:nvSpPr>
          <p:spPr bwMode="auto">
            <a:xfrm>
              <a:off x="4698" y="1507"/>
              <a:ext cx="138"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3" name="Line 35"/>
            <p:cNvSpPr>
              <a:spLocks noChangeShapeType="1"/>
            </p:cNvSpPr>
            <p:nvPr/>
          </p:nvSpPr>
          <p:spPr bwMode="auto">
            <a:xfrm flipH="1">
              <a:off x="4263" y="1968"/>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4" name="Line 36"/>
            <p:cNvSpPr>
              <a:spLocks noChangeShapeType="1"/>
            </p:cNvSpPr>
            <p:nvPr/>
          </p:nvSpPr>
          <p:spPr bwMode="auto">
            <a:xfrm flipH="1">
              <a:off x="4281" y="2429"/>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5" name="Line 37"/>
            <p:cNvSpPr>
              <a:spLocks noChangeShapeType="1"/>
            </p:cNvSpPr>
            <p:nvPr/>
          </p:nvSpPr>
          <p:spPr bwMode="auto">
            <a:xfrm flipH="1">
              <a:off x="4299" y="2890"/>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6" name="Line 38"/>
            <p:cNvSpPr>
              <a:spLocks noChangeShapeType="1"/>
            </p:cNvSpPr>
            <p:nvPr/>
          </p:nvSpPr>
          <p:spPr bwMode="auto">
            <a:xfrm flipH="1">
              <a:off x="4317" y="3351"/>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7" name="Line 39"/>
            <p:cNvSpPr>
              <a:spLocks noChangeShapeType="1"/>
            </p:cNvSpPr>
            <p:nvPr/>
          </p:nvSpPr>
          <p:spPr bwMode="auto">
            <a:xfrm flipH="1">
              <a:off x="4836" y="2020"/>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8" name="Line 40"/>
            <p:cNvSpPr>
              <a:spLocks noChangeShapeType="1"/>
            </p:cNvSpPr>
            <p:nvPr/>
          </p:nvSpPr>
          <p:spPr bwMode="auto">
            <a:xfrm flipH="1">
              <a:off x="4828" y="2630"/>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9" name="Text Box 41"/>
            <p:cNvSpPr txBox="1">
              <a:spLocks noChangeArrowheads="1"/>
            </p:cNvSpPr>
            <p:nvPr/>
          </p:nvSpPr>
          <p:spPr bwMode="auto">
            <a:xfrm>
              <a:off x="3746" y="1757"/>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h=2</a:t>
              </a:r>
            </a:p>
          </p:txBody>
        </p:sp>
        <p:sp>
          <p:nvSpPr>
            <p:cNvPr id="37910" name="Text Box 42"/>
            <p:cNvSpPr txBox="1">
              <a:spLocks noChangeArrowheads="1"/>
            </p:cNvSpPr>
            <p:nvPr/>
          </p:nvSpPr>
          <p:spPr bwMode="auto">
            <a:xfrm>
              <a:off x="3746" y="2256"/>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1" name="Text Box 43"/>
            <p:cNvSpPr txBox="1">
              <a:spLocks noChangeArrowheads="1"/>
            </p:cNvSpPr>
            <p:nvPr/>
          </p:nvSpPr>
          <p:spPr bwMode="auto">
            <a:xfrm>
              <a:off x="3746" y="2717"/>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2" name="Text Box 44"/>
            <p:cNvSpPr txBox="1">
              <a:spLocks noChangeArrowheads="1"/>
            </p:cNvSpPr>
            <p:nvPr/>
          </p:nvSpPr>
          <p:spPr bwMode="auto">
            <a:xfrm>
              <a:off x="3746" y="3178"/>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3" name="Text Box 45"/>
            <p:cNvSpPr txBox="1">
              <a:spLocks noChangeArrowheads="1"/>
            </p:cNvSpPr>
            <p:nvPr/>
          </p:nvSpPr>
          <p:spPr bwMode="auto">
            <a:xfrm>
              <a:off x="3746" y="3639"/>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h=0</a:t>
              </a:r>
            </a:p>
          </p:txBody>
        </p:sp>
        <p:sp>
          <p:nvSpPr>
            <p:cNvPr id="37914" name="Text Box 46"/>
            <p:cNvSpPr txBox="1">
              <a:spLocks noChangeArrowheads="1"/>
            </p:cNvSpPr>
            <p:nvPr/>
          </p:nvSpPr>
          <p:spPr bwMode="auto">
            <a:xfrm>
              <a:off x="5000" y="1770"/>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h=4</a:t>
              </a:r>
            </a:p>
          </p:txBody>
        </p:sp>
        <p:sp>
          <p:nvSpPr>
            <p:cNvPr id="37915" name="Text Box 47"/>
            <p:cNvSpPr txBox="1">
              <a:spLocks noChangeArrowheads="1"/>
            </p:cNvSpPr>
            <p:nvPr/>
          </p:nvSpPr>
          <p:spPr bwMode="auto">
            <a:xfrm>
              <a:off x="5000" y="2342"/>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dirty="0">
                  <a:solidFill>
                    <a:srgbClr val="FF0000"/>
                  </a:solidFill>
                </a:rPr>
                <a:t>h=1</a:t>
              </a:r>
            </a:p>
          </p:txBody>
        </p:sp>
        <p:sp>
          <p:nvSpPr>
            <p:cNvPr id="37916" name="Text Box 48"/>
            <p:cNvSpPr txBox="1">
              <a:spLocks noChangeArrowheads="1"/>
            </p:cNvSpPr>
            <p:nvPr/>
          </p:nvSpPr>
          <p:spPr bwMode="auto">
            <a:xfrm>
              <a:off x="5000" y="2918"/>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dirty="0">
                  <a:solidFill>
                    <a:srgbClr val="FF0000"/>
                  </a:solidFill>
                </a:rPr>
                <a:t>h=0</a:t>
              </a: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hlinkClick r:id="rId3"/>
              </a:rPr>
              <a:t>Beam search</a:t>
            </a:r>
            <a:endParaRPr lang="en-US">
              <a:latin typeface="Calibri" charset="0"/>
              <a:ea typeface="ＭＳ Ｐゴシック" charset="0"/>
              <a:cs typeface="ＭＳ Ｐゴシック" charset="0"/>
            </a:endParaRPr>
          </a:p>
        </p:txBody>
      </p:sp>
      <p:sp>
        <p:nvSpPr>
          <p:cNvPr id="39938" name="Rectangle 3"/>
          <p:cNvSpPr>
            <a:spLocks noGrp="1" noChangeArrowheads="1"/>
          </p:cNvSpPr>
          <p:nvPr>
            <p:ph type="body" idx="1"/>
          </p:nvPr>
        </p:nvSpPr>
        <p:spPr>
          <a:xfrm>
            <a:off x="457200" y="1219200"/>
            <a:ext cx="8382000" cy="4953000"/>
          </a:xfrm>
        </p:spPr>
        <p:txBody>
          <a:bodyPr/>
          <a:lstStyle/>
          <a:p>
            <a:r>
              <a:rPr lang="en-US" dirty="0">
                <a:latin typeface="Calibri" charset="0"/>
                <a:ea typeface="ＭＳ Ｐゴシック" charset="0"/>
                <a:cs typeface="ＭＳ Ｐゴシック" charset="0"/>
              </a:rPr>
              <a:t>Use evaluation function f(n)=h(n), but max size of the nodes list is k, a fixed constant </a:t>
            </a:r>
          </a:p>
          <a:p>
            <a:r>
              <a:rPr lang="en-US" dirty="0">
                <a:latin typeface="Calibri" charset="0"/>
                <a:ea typeface="ＭＳ Ｐゴシック" charset="0"/>
                <a:cs typeface="ＭＳ Ｐゴシック" charset="0"/>
              </a:rPr>
              <a:t>Only keeps k best nodes as candidates for expansion, discard rest </a:t>
            </a:r>
          </a:p>
          <a:p>
            <a:r>
              <a:rPr lang="en-US" dirty="0">
                <a:latin typeface="Calibri" charset="0"/>
                <a:ea typeface="ＭＳ Ｐゴシック" charset="0"/>
                <a:cs typeface="ＭＳ Ｐゴシック" charset="0"/>
              </a:rPr>
              <a:t>k is the </a:t>
            </a:r>
            <a:r>
              <a:rPr lang="en-US" altLang="ja-JP" b="1" i="1" dirty="0">
                <a:latin typeface="Calibri" charset="0"/>
                <a:ea typeface="ＭＳ Ｐゴシック" charset="0"/>
                <a:cs typeface="ＭＳ Ｐゴシック" charset="0"/>
              </a:rPr>
              <a:t>beam width</a:t>
            </a:r>
          </a:p>
          <a:p>
            <a:r>
              <a:rPr lang="en-US" dirty="0">
                <a:latin typeface="Calibri" charset="0"/>
                <a:ea typeface="ＭＳ Ｐゴシック" charset="0"/>
                <a:cs typeface="ＭＳ Ｐゴシック" charset="0"/>
              </a:rPr>
              <a:t>More space efficient than greedy search, but may discard nodes on a solution path </a:t>
            </a:r>
          </a:p>
          <a:p>
            <a:r>
              <a:rPr lang="en-US" dirty="0">
                <a:latin typeface="Calibri" charset="0"/>
                <a:ea typeface="ＭＳ Ｐゴシック" charset="0"/>
                <a:cs typeface="ＭＳ Ｐゴシック" charset="0"/>
              </a:rPr>
              <a:t>As k increases, approaches best first search</a:t>
            </a:r>
          </a:p>
          <a:p>
            <a:r>
              <a:rPr lang="en-US" dirty="0">
                <a:latin typeface="Calibri" charset="0"/>
                <a:ea typeface="ＭＳ Ｐゴシック" charset="0"/>
                <a:cs typeface="ＭＳ Ｐゴシック" charset="0"/>
              </a:rPr>
              <a:t>Not complete </a:t>
            </a:r>
          </a:p>
          <a:p>
            <a:r>
              <a:rPr lang="en-US" dirty="0">
                <a:latin typeface="Calibri" charset="0"/>
                <a:ea typeface="ＭＳ Ｐゴシック" charset="0"/>
                <a:cs typeface="ＭＳ Ｐゴシック" charset="0"/>
              </a:rPr>
              <a:t>Not admissible (optimal)</a:t>
            </a:r>
          </a:p>
        </p:txBody>
      </p:sp>
      <p:pic>
        <p:nvPicPr>
          <p:cNvPr id="3" name="Picture 2" descr="A picture containing object&#13;&#10;&#13;&#10;Description automatically generated">
            <a:extLst>
              <a:ext uri="{FF2B5EF4-FFF2-40B4-BE49-F238E27FC236}">
                <a16:creationId xmlns:a16="http://schemas.microsoft.com/office/drawing/2014/main" id="{A996B8C8-51E6-3F4D-A0B7-74A538329B79}"/>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699250" y="152400"/>
            <a:ext cx="2139950" cy="1417071"/>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a:xfrm>
            <a:off x="685800" y="0"/>
            <a:ext cx="7772400" cy="1143000"/>
          </a:xfrm>
        </p:spPr>
        <p:txBody>
          <a:bodyPr/>
          <a:lstStyle/>
          <a:p>
            <a:r>
              <a:rPr lang="en-US" dirty="0">
                <a:latin typeface="Calibri" charset="0"/>
                <a:ea typeface="ＭＳ Ｐゴシック" charset="0"/>
                <a:cs typeface="ＭＳ Ｐゴシック" charset="0"/>
                <a:hlinkClick r:id="rId3"/>
              </a:rPr>
              <a:t>Algorithm A</a:t>
            </a:r>
            <a:endParaRPr lang="en-US" dirty="0">
              <a:latin typeface="Calibri" charset="0"/>
              <a:ea typeface="ＭＳ Ｐゴシック" charset="0"/>
              <a:cs typeface="ＭＳ Ｐゴシック" charset="0"/>
            </a:endParaRPr>
          </a:p>
        </p:txBody>
      </p:sp>
      <p:sp>
        <p:nvSpPr>
          <p:cNvPr id="41986" name="Rectangle 3"/>
          <p:cNvSpPr>
            <a:spLocks noGrp="1" noChangeArrowheads="1"/>
          </p:cNvSpPr>
          <p:nvPr>
            <p:ph type="body" idx="1"/>
          </p:nvPr>
        </p:nvSpPr>
        <p:spPr>
          <a:xfrm>
            <a:off x="0" y="1087582"/>
            <a:ext cx="5486400" cy="4987636"/>
          </a:xfrm>
        </p:spPr>
        <p:txBody>
          <a:bodyPr/>
          <a:lstStyle/>
          <a:p>
            <a:pPr marL="171450" indent="-171450"/>
            <a:r>
              <a:rPr lang="en-US" sz="2800" dirty="0">
                <a:latin typeface="Calibri" charset="0"/>
                <a:ea typeface="ＭＳ Ｐゴシック" charset="0"/>
                <a:cs typeface="ＭＳ Ｐゴシック" charset="0"/>
              </a:rPr>
              <a:t>Use as an evaluation function</a:t>
            </a:r>
          </a:p>
          <a:p>
            <a:pPr marL="571500" lvl="2" indent="-171450">
              <a:buFontTx/>
              <a:buNone/>
            </a:pPr>
            <a:r>
              <a:rPr lang="en-US" sz="2800" b="1" dirty="0">
                <a:latin typeface="Calibri" charset="0"/>
                <a:ea typeface="ＭＳ Ｐゴシック" charset="0"/>
              </a:rPr>
              <a:t>f(n) = g(n) + h(n)</a:t>
            </a:r>
            <a:endParaRPr lang="en-US" sz="2800" dirty="0">
              <a:latin typeface="Calibri" charset="0"/>
              <a:ea typeface="ＭＳ Ｐゴシック" charset="0"/>
            </a:endParaRPr>
          </a:p>
          <a:p>
            <a:pPr marL="171450" indent="-171450"/>
            <a:r>
              <a:rPr lang="en-US" sz="2800" dirty="0">
                <a:latin typeface="Calibri" charset="0"/>
                <a:ea typeface="ＭＳ Ｐゴシック" charset="0"/>
                <a:cs typeface="ＭＳ Ｐゴシック" charset="0"/>
              </a:rPr>
              <a:t>g(n) = minimal-cost path from</a:t>
            </a:r>
            <a:br>
              <a:rPr lang="en-US" sz="2800" dirty="0">
                <a:latin typeface="Calibri" charset="0"/>
                <a:ea typeface="ＭＳ Ｐゴシック" charset="0"/>
                <a:cs typeface="ＭＳ Ｐゴシック" charset="0"/>
              </a:rPr>
            </a:br>
            <a:r>
              <a:rPr lang="en-US" sz="2800" dirty="0">
                <a:latin typeface="Calibri" charset="0"/>
                <a:ea typeface="ＭＳ Ｐゴシック" charset="0"/>
                <a:cs typeface="ＭＳ Ｐゴシック" charset="0"/>
              </a:rPr>
              <a:t>the start state to state n</a:t>
            </a:r>
          </a:p>
          <a:p>
            <a:pPr marL="171450" indent="-171450"/>
            <a:r>
              <a:rPr lang="en-US" sz="2800" dirty="0">
                <a:latin typeface="Calibri" charset="0"/>
                <a:ea typeface="ＭＳ Ｐゴシック" charset="0"/>
                <a:cs typeface="ＭＳ Ｐゴシック" charset="0"/>
              </a:rPr>
              <a:t>g(n) adds </a:t>
            </a:r>
            <a:r>
              <a:rPr lang="ja-JP" altLang="en-US" sz="2800">
                <a:latin typeface="Calibri" charset="0"/>
                <a:ea typeface="ＭＳ Ｐゴシック" charset="0"/>
                <a:cs typeface="ＭＳ Ｐゴシック" charset="0"/>
              </a:rPr>
              <a:t>“</a:t>
            </a:r>
            <a:r>
              <a:rPr lang="en-US" altLang="ja-JP" sz="2800" dirty="0">
                <a:latin typeface="Calibri" charset="0"/>
                <a:ea typeface="ＭＳ Ｐゴシック" charset="0"/>
                <a:cs typeface="ＭＳ Ｐゴシック" charset="0"/>
              </a:rPr>
              <a:t>breadth-first</a:t>
            </a:r>
            <a:r>
              <a:rPr lang="ja-JP" altLang="en-US" sz="2800">
                <a:latin typeface="Calibri" charset="0"/>
                <a:ea typeface="ＭＳ Ｐゴシック" charset="0"/>
                <a:cs typeface="ＭＳ Ｐゴシック" charset="0"/>
              </a:rPr>
              <a:t>”</a:t>
            </a:r>
            <a:r>
              <a:rPr lang="en-US" altLang="ja-JP" sz="2800" dirty="0">
                <a:latin typeface="Calibri" charset="0"/>
                <a:ea typeface="ＭＳ Ｐゴシック" charset="0"/>
                <a:cs typeface="ＭＳ Ｐゴシック" charset="0"/>
              </a:rPr>
              <a:t>term </a:t>
            </a:r>
            <a:br>
              <a:rPr lang="en-US" altLang="ja-JP" sz="2800" dirty="0">
                <a:latin typeface="Calibri" charset="0"/>
                <a:ea typeface="ＭＳ Ｐゴシック" charset="0"/>
                <a:cs typeface="ＭＳ Ｐゴシック" charset="0"/>
              </a:rPr>
            </a:br>
            <a:r>
              <a:rPr lang="en-US" altLang="ja-JP" sz="2800" dirty="0">
                <a:latin typeface="Calibri" charset="0"/>
                <a:ea typeface="ＭＳ Ｐゴシック" charset="0"/>
                <a:cs typeface="ＭＳ Ｐゴシック" charset="0"/>
              </a:rPr>
              <a:t>to evaluation function</a:t>
            </a:r>
          </a:p>
          <a:p>
            <a:pPr marL="171450" indent="-171450"/>
            <a:r>
              <a:rPr lang="en-US" sz="2800" dirty="0">
                <a:latin typeface="Calibri" charset="0"/>
                <a:ea typeface="ＭＳ Ｐゴシック" charset="0"/>
                <a:cs typeface="ＭＳ Ｐゴシック" charset="0"/>
              </a:rPr>
              <a:t>Ranks nodes on search frontier by estimated cost of solution from start node </a:t>
            </a:r>
            <a:r>
              <a:rPr lang="en-US" sz="2800" b="1" i="1" dirty="0">
                <a:latin typeface="Calibri" charset="0"/>
                <a:ea typeface="ＭＳ Ｐゴシック" charset="0"/>
                <a:cs typeface="ＭＳ Ｐゴシック" charset="0"/>
              </a:rPr>
              <a:t>via given node </a:t>
            </a:r>
            <a:r>
              <a:rPr lang="en-US" sz="2800" dirty="0">
                <a:latin typeface="Calibri" charset="0"/>
                <a:ea typeface="ＭＳ Ｐゴシック" charset="0"/>
                <a:cs typeface="ＭＳ Ｐゴシック" charset="0"/>
              </a:rPr>
              <a:t>to goal</a:t>
            </a:r>
          </a:p>
          <a:p>
            <a:pPr marL="171450" indent="-171450"/>
            <a:r>
              <a:rPr lang="en-US" sz="2800" dirty="0">
                <a:latin typeface="Calibri" charset="0"/>
                <a:ea typeface="ＭＳ Ｐゴシック" charset="0"/>
                <a:cs typeface="ＭＳ Ｐゴシック" charset="0"/>
              </a:rPr>
              <a:t>Not complete if h(n) can = ∞</a:t>
            </a:r>
          </a:p>
          <a:p>
            <a:pPr marL="171450" indent="-171450"/>
            <a:r>
              <a:rPr lang="en-US" sz="2800" dirty="0">
                <a:latin typeface="Calibri" charset="0"/>
                <a:ea typeface="ＭＳ Ｐゴシック" charset="0"/>
                <a:cs typeface="ＭＳ Ｐゴシック" charset="0"/>
              </a:rPr>
              <a:t>Not admissible (optimal)</a:t>
            </a:r>
          </a:p>
        </p:txBody>
      </p:sp>
      <p:sp>
        <p:nvSpPr>
          <p:cNvPr id="41987" name="Oval 5"/>
          <p:cNvSpPr>
            <a:spLocks noChangeArrowheads="1"/>
          </p:cNvSpPr>
          <p:nvPr/>
        </p:nvSpPr>
        <p:spPr bwMode="auto">
          <a:xfrm>
            <a:off x="7126288" y="16367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1988" name="Text Box 6"/>
          <p:cNvSpPr txBox="1">
            <a:spLocks noChangeArrowheads="1"/>
          </p:cNvSpPr>
          <p:nvPr/>
        </p:nvSpPr>
        <p:spPr bwMode="auto">
          <a:xfrm>
            <a:off x="7202488" y="1636713"/>
            <a:ext cx="382587"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S</a:t>
            </a:r>
          </a:p>
        </p:txBody>
      </p:sp>
      <p:sp>
        <p:nvSpPr>
          <p:cNvPr id="41989" name="Oval 7"/>
          <p:cNvSpPr>
            <a:spLocks noChangeArrowheads="1"/>
          </p:cNvSpPr>
          <p:nvPr/>
        </p:nvSpPr>
        <p:spPr bwMode="auto">
          <a:xfrm>
            <a:off x="7354888" y="30083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1990" name="Text Box 8"/>
          <p:cNvSpPr txBox="1">
            <a:spLocks noChangeArrowheads="1"/>
          </p:cNvSpPr>
          <p:nvPr/>
        </p:nvSpPr>
        <p:spPr bwMode="auto">
          <a:xfrm>
            <a:off x="7431088" y="3008313"/>
            <a:ext cx="420687"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B</a:t>
            </a:r>
          </a:p>
        </p:txBody>
      </p:sp>
      <p:sp>
        <p:nvSpPr>
          <p:cNvPr id="41991" name="Oval 9"/>
          <p:cNvSpPr>
            <a:spLocks noChangeArrowheads="1"/>
          </p:cNvSpPr>
          <p:nvPr/>
        </p:nvSpPr>
        <p:spPr bwMode="auto">
          <a:xfrm>
            <a:off x="5754688" y="30083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1992" name="Text Box 10"/>
          <p:cNvSpPr txBox="1">
            <a:spLocks noChangeArrowheads="1"/>
          </p:cNvSpPr>
          <p:nvPr/>
        </p:nvSpPr>
        <p:spPr bwMode="auto">
          <a:xfrm>
            <a:off x="5830888" y="3008313"/>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A</a:t>
            </a:r>
          </a:p>
        </p:txBody>
      </p:sp>
      <p:grpSp>
        <p:nvGrpSpPr>
          <p:cNvPr id="41993" name="Group 11"/>
          <p:cNvGrpSpPr>
            <a:grpSpLocks/>
          </p:cNvGrpSpPr>
          <p:nvPr/>
        </p:nvGrpSpPr>
        <p:grpSpPr bwMode="auto">
          <a:xfrm>
            <a:off x="6286500" y="4098925"/>
            <a:ext cx="609600" cy="609600"/>
            <a:chOff x="577" y="3345"/>
            <a:chExt cx="384" cy="384"/>
          </a:xfrm>
        </p:grpSpPr>
        <p:sp>
          <p:nvSpPr>
            <p:cNvPr id="42025" name="Oval 12"/>
            <p:cNvSpPr>
              <a:spLocks noChangeArrowheads="1"/>
            </p:cNvSpPr>
            <p:nvPr/>
          </p:nvSpPr>
          <p:spPr bwMode="auto">
            <a:xfrm>
              <a:off x="577" y="3345"/>
              <a:ext cx="384" cy="384"/>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2026" name="Text Box 13"/>
            <p:cNvSpPr txBox="1">
              <a:spLocks noChangeArrowheads="1"/>
            </p:cNvSpPr>
            <p:nvPr/>
          </p:nvSpPr>
          <p:spPr bwMode="auto">
            <a:xfrm>
              <a:off x="625" y="3345"/>
              <a:ext cx="278" cy="3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D</a:t>
              </a:r>
            </a:p>
          </p:txBody>
        </p:sp>
      </p:grpSp>
      <p:sp>
        <p:nvSpPr>
          <p:cNvPr id="41994" name="Oval 14"/>
          <p:cNvSpPr>
            <a:spLocks noChangeArrowheads="1"/>
          </p:cNvSpPr>
          <p:nvPr/>
        </p:nvSpPr>
        <p:spPr bwMode="auto">
          <a:xfrm>
            <a:off x="7354888" y="44561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1995" name="Text Box 15"/>
          <p:cNvSpPr txBox="1">
            <a:spLocks noChangeArrowheads="1"/>
          </p:cNvSpPr>
          <p:nvPr/>
        </p:nvSpPr>
        <p:spPr bwMode="auto">
          <a:xfrm>
            <a:off x="7431088" y="4456113"/>
            <a:ext cx="46037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G</a:t>
            </a:r>
          </a:p>
        </p:txBody>
      </p:sp>
      <p:sp>
        <p:nvSpPr>
          <p:cNvPr id="41996" name="Line 16"/>
          <p:cNvSpPr>
            <a:spLocks noChangeShapeType="1"/>
          </p:cNvSpPr>
          <p:nvPr/>
        </p:nvSpPr>
        <p:spPr bwMode="auto">
          <a:xfrm flipH="1">
            <a:off x="6288088" y="21701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997" name="Line 17"/>
          <p:cNvSpPr>
            <a:spLocks noChangeShapeType="1"/>
          </p:cNvSpPr>
          <p:nvPr/>
        </p:nvSpPr>
        <p:spPr bwMode="auto">
          <a:xfrm>
            <a:off x="7431088" y="23225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998" name="Line 18"/>
          <p:cNvSpPr>
            <a:spLocks noChangeShapeType="1"/>
          </p:cNvSpPr>
          <p:nvPr/>
        </p:nvSpPr>
        <p:spPr bwMode="auto">
          <a:xfrm>
            <a:off x="7659688" y="2093913"/>
            <a:ext cx="7620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999" name="Line 19"/>
          <p:cNvSpPr>
            <a:spLocks noChangeShapeType="1"/>
          </p:cNvSpPr>
          <p:nvPr/>
        </p:nvSpPr>
        <p:spPr bwMode="auto">
          <a:xfrm>
            <a:off x="6192838" y="3617913"/>
            <a:ext cx="246062" cy="557212"/>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2000" name="Text Box 20"/>
          <p:cNvSpPr txBox="1">
            <a:spLocks noChangeArrowheads="1"/>
          </p:cNvSpPr>
          <p:nvPr/>
        </p:nvSpPr>
        <p:spPr bwMode="auto">
          <a:xfrm>
            <a:off x="6410325" y="2170113"/>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solidFill>
                  <a:srgbClr val="FF0000"/>
                </a:solidFill>
              </a:rPr>
              <a:t>1</a:t>
            </a:r>
          </a:p>
        </p:txBody>
      </p:sp>
      <p:sp>
        <p:nvSpPr>
          <p:cNvPr id="42001" name="Text Box 21"/>
          <p:cNvSpPr txBox="1">
            <a:spLocks noChangeArrowheads="1"/>
          </p:cNvSpPr>
          <p:nvPr/>
        </p:nvSpPr>
        <p:spPr bwMode="auto">
          <a:xfrm>
            <a:off x="7507288" y="22717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42002" name="Text Box 22"/>
          <p:cNvSpPr txBox="1">
            <a:spLocks noChangeArrowheads="1"/>
          </p:cNvSpPr>
          <p:nvPr/>
        </p:nvSpPr>
        <p:spPr bwMode="auto">
          <a:xfrm>
            <a:off x="8039100" y="2155825"/>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8</a:t>
            </a:r>
          </a:p>
        </p:txBody>
      </p:sp>
      <p:sp>
        <p:nvSpPr>
          <p:cNvPr id="42003" name="Text Box 23"/>
          <p:cNvSpPr txBox="1">
            <a:spLocks noChangeArrowheads="1"/>
          </p:cNvSpPr>
          <p:nvPr/>
        </p:nvSpPr>
        <p:spPr bwMode="auto">
          <a:xfrm>
            <a:off x="6289676" y="3498850"/>
            <a:ext cx="363537"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solidFill>
                  <a:srgbClr val="FF0000"/>
                </a:solidFill>
              </a:rPr>
              <a:t>3</a:t>
            </a:r>
          </a:p>
        </p:txBody>
      </p:sp>
      <p:sp>
        <p:nvSpPr>
          <p:cNvPr id="42004" name="Text Box 24"/>
          <p:cNvSpPr txBox="1">
            <a:spLocks noChangeArrowheads="1"/>
          </p:cNvSpPr>
          <p:nvPr/>
        </p:nvSpPr>
        <p:spPr bwMode="auto">
          <a:xfrm>
            <a:off x="7659688" y="1524000"/>
            <a:ext cx="33855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dirty="0">
                <a:solidFill>
                  <a:srgbClr val="77933C"/>
                </a:solidFill>
              </a:rPr>
              <a:t>0</a:t>
            </a:r>
          </a:p>
        </p:txBody>
      </p:sp>
      <p:sp>
        <p:nvSpPr>
          <p:cNvPr id="42005" name="Text Box 25"/>
          <p:cNvSpPr txBox="1">
            <a:spLocks noChangeArrowheads="1"/>
          </p:cNvSpPr>
          <p:nvPr/>
        </p:nvSpPr>
        <p:spPr bwMode="auto">
          <a:xfrm>
            <a:off x="5570538" y="2714625"/>
            <a:ext cx="33855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dirty="0">
                <a:solidFill>
                  <a:schemeClr val="accent3">
                    <a:lumMod val="75000"/>
                  </a:schemeClr>
                </a:solidFill>
              </a:rPr>
              <a:t>1</a:t>
            </a:r>
          </a:p>
        </p:txBody>
      </p:sp>
      <p:sp>
        <p:nvSpPr>
          <p:cNvPr id="42006" name="Text Box 26"/>
          <p:cNvSpPr txBox="1">
            <a:spLocks noChangeArrowheads="1"/>
          </p:cNvSpPr>
          <p:nvPr/>
        </p:nvSpPr>
        <p:spPr bwMode="auto">
          <a:xfrm>
            <a:off x="7734300" y="379412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5</a:t>
            </a:r>
          </a:p>
        </p:txBody>
      </p:sp>
      <p:sp>
        <p:nvSpPr>
          <p:cNvPr id="42007" name="Oval 27"/>
          <p:cNvSpPr>
            <a:spLocks noChangeArrowheads="1"/>
          </p:cNvSpPr>
          <p:nvPr/>
        </p:nvSpPr>
        <p:spPr bwMode="auto">
          <a:xfrm>
            <a:off x="8343900" y="3032125"/>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2008" name="Text Box 28"/>
          <p:cNvSpPr txBox="1">
            <a:spLocks noChangeArrowheads="1"/>
          </p:cNvSpPr>
          <p:nvPr/>
        </p:nvSpPr>
        <p:spPr bwMode="auto">
          <a:xfrm>
            <a:off x="8420100" y="3032125"/>
            <a:ext cx="441325"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C</a:t>
            </a:r>
          </a:p>
        </p:txBody>
      </p:sp>
      <p:sp>
        <p:nvSpPr>
          <p:cNvPr id="42009" name="Text Box 29"/>
          <p:cNvSpPr txBox="1">
            <a:spLocks noChangeArrowheads="1"/>
          </p:cNvSpPr>
          <p:nvPr/>
        </p:nvSpPr>
        <p:spPr bwMode="auto">
          <a:xfrm>
            <a:off x="8420100" y="394652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1</a:t>
            </a:r>
          </a:p>
        </p:txBody>
      </p:sp>
      <p:sp>
        <p:nvSpPr>
          <p:cNvPr id="42010" name="Freeform 30"/>
          <p:cNvSpPr>
            <a:spLocks/>
          </p:cNvSpPr>
          <p:nvPr/>
        </p:nvSpPr>
        <p:spPr bwMode="auto">
          <a:xfrm flipV="1">
            <a:off x="7458075" y="3652838"/>
            <a:ext cx="242888" cy="762000"/>
          </a:xfrm>
          <a:custGeom>
            <a:avLst/>
            <a:gdLst>
              <a:gd name="T0" fmla="*/ 2147483647 w 153"/>
              <a:gd name="T1" fmla="*/ 0 h 480"/>
              <a:gd name="T2" fmla="*/ 0 w 153"/>
              <a:gd name="T3" fmla="*/ 2147483647 h 480"/>
              <a:gd name="T4" fmla="*/ 2147483647 w 153"/>
              <a:gd name="T5" fmla="*/ 2147483647 h 480"/>
              <a:gd name="T6" fmla="*/ 2147483647 w 153"/>
              <a:gd name="T7" fmla="*/ 2147483647 h 480"/>
              <a:gd name="T8" fmla="*/ 2147483647 w 153"/>
              <a:gd name="T9" fmla="*/ 2147483647 h 480"/>
              <a:gd name="T10" fmla="*/ 2147483647 w 153"/>
              <a:gd name="T11" fmla="*/ 2147483647 h 480"/>
              <a:gd name="T12" fmla="*/ 2147483647 w 153"/>
              <a:gd name="T13" fmla="*/ 2147483647 h 480"/>
              <a:gd name="T14" fmla="*/ 2147483647 w 153"/>
              <a:gd name="T15" fmla="*/ 2147483647 h 480"/>
              <a:gd name="T16" fmla="*/ 2147483647 w 153"/>
              <a:gd name="T17" fmla="*/ 2147483647 h 48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3"/>
              <a:gd name="T28" fmla="*/ 0 h 480"/>
              <a:gd name="T29" fmla="*/ 153 w 153"/>
              <a:gd name="T30" fmla="*/ 480 h 48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3" h="480">
                <a:moveTo>
                  <a:pt x="137" y="0"/>
                </a:moveTo>
                <a:cubicBezTo>
                  <a:pt x="119" y="100"/>
                  <a:pt x="31" y="102"/>
                  <a:pt x="0" y="191"/>
                </a:cubicBezTo>
                <a:cubicBezTo>
                  <a:pt x="3" y="206"/>
                  <a:pt x="0" y="223"/>
                  <a:pt x="8" y="236"/>
                </a:cubicBezTo>
                <a:cubicBezTo>
                  <a:pt x="12" y="243"/>
                  <a:pt x="24" y="240"/>
                  <a:pt x="31" y="244"/>
                </a:cubicBezTo>
                <a:cubicBezTo>
                  <a:pt x="52" y="256"/>
                  <a:pt x="72" y="269"/>
                  <a:pt x="92" y="282"/>
                </a:cubicBezTo>
                <a:cubicBezTo>
                  <a:pt x="115" y="296"/>
                  <a:pt x="153" y="335"/>
                  <a:pt x="153" y="335"/>
                </a:cubicBezTo>
                <a:cubicBezTo>
                  <a:pt x="139" y="375"/>
                  <a:pt x="121" y="362"/>
                  <a:pt x="84" y="373"/>
                </a:cubicBezTo>
                <a:cubicBezTo>
                  <a:pt x="61" y="398"/>
                  <a:pt x="51" y="422"/>
                  <a:pt x="69" y="457"/>
                </a:cubicBezTo>
                <a:cubicBezTo>
                  <a:pt x="75" y="468"/>
                  <a:pt x="90" y="471"/>
                  <a:pt x="99" y="480"/>
                </a:cubicBezTo>
              </a:path>
            </a:pathLst>
          </a:custGeom>
          <a:noFill/>
          <a:ln w="38100">
            <a:solidFill>
              <a:srgbClr val="CC00CC"/>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2011" name="Freeform 31"/>
          <p:cNvSpPr>
            <a:spLocks/>
          </p:cNvSpPr>
          <p:nvPr/>
        </p:nvSpPr>
        <p:spPr bwMode="auto">
          <a:xfrm>
            <a:off x="7929563" y="3676650"/>
            <a:ext cx="604837" cy="884238"/>
          </a:xfrm>
          <a:custGeom>
            <a:avLst/>
            <a:gdLst>
              <a:gd name="T0" fmla="*/ 0 w 381"/>
              <a:gd name="T1" fmla="*/ 2147483647 h 557"/>
              <a:gd name="T2" fmla="*/ 2147483647 w 381"/>
              <a:gd name="T3" fmla="*/ 2147483647 h 557"/>
              <a:gd name="T4" fmla="*/ 2147483647 w 381"/>
              <a:gd name="T5" fmla="*/ 2147483647 h 557"/>
              <a:gd name="T6" fmla="*/ 2147483647 w 381"/>
              <a:gd name="T7" fmla="*/ 2147483647 h 557"/>
              <a:gd name="T8" fmla="*/ 2147483647 w 381"/>
              <a:gd name="T9" fmla="*/ 2147483647 h 557"/>
              <a:gd name="T10" fmla="*/ 2147483647 w 381"/>
              <a:gd name="T11" fmla="*/ 2147483647 h 557"/>
              <a:gd name="T12" fmla="*/ 2147483647 w 381"/>
              <a:gd name="T13" fmla="*/ 2147483647 h 557"/>
              <a:gd name="T14" fmla="*/ 2147483647 w 381"/>
              <a:gd name="T15" fmla="*/ 2147483647 h 557"/>
              <a:gd name="T16" fmla="*/ 2147483647 w 381"/>
              <a:gd name="T17" fmla="*/ 2147483647 h 557"/>
              <a:gd name="T18" fmla="*/ 2147483647 w 381"/>
              <a:gd name="T19" fmla="*/ 2147483647 h 557"/>
              <a:gd name="T20" fmla="*/ 2147483647 w 381"/>
              <a:gd name="T21" fmla="*/ 0 h 5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1"/>
              <a:gd name="T34" fmla="*/ 0 h 557"/>
              <a:gd name="T35" fmla="*/ 381 w 381"/>
              <a:gd name="T36" fmla="*/ 557 h 5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1" h="557">
                <a:moveTo>
                  <a:pt x="0" y="557"/>
                </a:moveTo>
                <a:cubicBezTo>
                  <a:pt x="12" y="545"/>
                  <a:pt x="19" y="529"/>
                  <a:pt x="31" y="518"/>
                </a:cubicBezTo>
                <a:cubicBezTo>
                  <a:pt x="45" y="506"/>
                  <a:pt x="76" y="488"/>
                  <a:pt x="76" y="488"/>
                </a:cubicBezTo>
                <a:cubicBezTo>
                  <a:pt x="96" y="507"/>
                  <a:pt x="106" y="525"/>
                  <a:pt x="130" y="541"/>
                </a:cubicBezTo>
                <a:cubicBezTo>
                  <a:pt x="170" y="501"/>
                  <a:pt x="155" y="455"/>
                  <a:pt x="137" y="404"/>
                </a:cubicBezTo>
                <a:cubicBezTo>
                  <a:pt x="140" y="386"/>
                  <a:pt x="137" y="367"/>
                  <a:pt x="145" y="351"/>
                </a:cubicBezTo>
                <a:cubicBezTo>
                  <a:pt x="154" y="332"/>
                  <a:pt x="229" y="362"/>
                  <a:pt x="244" y="366"/>
                </a:cubicBezTo>
                <a:cubicBezTo>
                  <a:pt x="374" y="333"/>
                  <a:pt x="187" y="109"/>
                  <a:pt x="305" y="145"/>
                </a:cubicBezTo>
                <a:cubicBezTo>
                  <a:pt x="315" y="143"/>
                  <a:pt x="326" y="143"/>
                  <a:pt x="335" y="138"/>
                </a:cubicBezTo>
                <a:cubicBezTo>
                  <a:pt x="356" y="127"/>
                  <a:pt x="352" y="112"/>
                  <a:pt x="358" y="92"/>
                </a:cubicBezTo>
                <a:cubicBezTo>
                  <a:pt x="367" y="62"/>
                  <a:pt x="381" y="32"/>
                  <a:pt x="381" y="0"/>
                </a:cubicBezTo>
              </a:path>
            </a:pathLst>
          </a:custGeom>
          <a:noFill/>
          <a:ln w="28575">
            <a:solidFill>
              <a:srgbClr val="CC00CC"/>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2012" name="Freeform 32"/>
          <p:cNvSpPr>
            <a:spLocks/>
          </p:cNvSpPr>
          <p:nvPr/>
        </p:nvSpPr>
        <p:spPr bwMode="auto">
          <a:xfrm>
            <a:off x="6623050" y="4765675"/>
            <a:ext cx="919163" cy="641350"/>
          </a:xfrm>
          <a:custGeom>
            <a:avLst/>
            <a:gdLst>
              <a:gd name="T0" fmla="*/ 2147483647 w 579"/>
              <a:gd name="T1" fmla="*/ 0 h 404"/>
              <a:gd name="T2" fmla="*/ 2147483647 w 579"/>
              <a:gd name="T3" fmla="*/ 2147483647 h 404"/>
              <a:gd name="T4" fmla="*/ 2147483647 w 579"/>
              <a:gd name="T5" fmla="*/ 2147483647 h 404"/>
              <a:gd name="T6" fmla="*/ 2147483647 w 579"/>
              <a:gd name="T7" fmla="*/ 2147483647 h 404"/>
              <a:gd name="T8" fmla="*/ 2147483647 w 579"/>
              <a:gd name="T9" fmla="*/ 2147483647 h 404"/>
              <a:gd name="T10" fmla="*/ 2147483647 w 579"/>
              <a:gd name="T11" fmla="*/ 2147483647 h 404"/>
              <a:gd name="T12" fmla="*/ 2147483647 w 579"/>
              <a:gd name="T13" fmla="*/ 2147483647 h 404"/>
              <a:gd name="T14" fmla="*/ 2147483647 w 579"/>
              <a:gd name="T15" fmla="*/ 2147483647 h 404"/>
              <a:gd name="T16" fmla="*/ 2147483647 w 579"/>
              <a:gd name="T17" fmla="*/ 2147483647 h 404"/>
              <a:gd name="T18" fmla="*/ 2147483647 w 579"/>
              <a:gd name="T19" fmla="*/ 2147483647 h 404"/>
              <a:gd name="T20" fmla="*/ 2147483647 w 579"/>
              <a:gd name="T21" fmla="*/ 2147483647 h 404"/>
              <a:gd name="T22" fmla="*/ 2147483647 w 579"/>
              <a:gd name="T23" fmla="*/ 2147483647 h 404"/>
              <a:gd name="T24" fmla="*/ 2147483647 w 579"/>
              <a:gd name="T25" fmla="*/ 2147483647 h 404"/>
              <a:gd name="T26" fmla="*/ 2147483647 w 579"/>
              <a:gd name="T27" fmla="*/ 2147483647 h 404"/>
              <a:gd name="T28" fmla="*/ 2147483647 w 579"/>
              <a:gd name="T29" fmla="*/ 2147483647 h 404"/>
              <a:gd name="T30" fmla="*/ 2147483647 w 579"/>
              <a:gd name="T31" fmla="*/ 2147483647 h 40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79"/>
              <a:gd name="T49" fmla="*/ 0 h 404"/>
              <a:gd name="T50" fmla="*/ 579 w 579"/>
              <a:gd name="T51" fmla="*/ 404 h 40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79" h="404">
                <a:moveTo>
                  <a:pt x="23" y="0"/>
                </a:moveTo>
                <a:cubicBezTo>
                  <a:pt x="35" y="34"/>
                  <a:pt x="63" y="111"/>
                  <a:pt x="92" y="130"/>
                </a:cubicBezTo>
                <a:cubicBezTo>
                  <a:pt x="107" y="140"/>
                  <a:pt x="138" y="160"/>
                  <a:pt x="138" y="160"/>
                </a:cubicBezTo>
                <a:cubicBezTo>
                  <a:pt x="135" y="173"/>
                  <a:pt x="136" y="186"/>
                  <a:pt x="130" y="198"/>
                </a:cubicBezTo>
                <a:cubicBezTo>
                  <a:pt x="113" y="230"/>
                  <a:pt x="62" y="233"/>
                  <a:pt x="31" y="244"/>
                </a:cubicBezTo>
                <a:cubicBezTo>
                  <a:pt x="23" y="252"/>
                  <a:pt x="9" y="256"/>
                  <a:pt x="8" y="267"/>
                </a:cubicBezTo>
                <a:cubicBezTo>
                  <a:pt x="0" y="387"/>
                  <a:pt x="64" y="389"/>
                  <a:pt x="153" y="404"/>
                </a:cubicBezTo>
                <a:cubicBezTo>
                  <a:pt x="183" y="401"/>
                  <a:pt x="214" y="403"/>
                  <a:pt x="244" y="396"/>
                </a:cubicBezTo>
                <a:cubicBezTo>
                  <a:pt x="271" y="389"/>
                  <a:pt x="294" y="346"/>
                  <a:pt x="313" y="328"/>
                </a:cubicBezTo>
                <a:cubicBezTo>
                  <a:pt x="335" y="282"/>
                  <a:pt x="342" y="260"/>
                  <a:pt x="328" y="206"/>
                </a:cubicBezTo>
                <a:cubicBezTo>
                  <a:pt x="325" y="196"/>
                  <a:pt x="271" y="123"/>
                  <a:pt x="313" y="168"/>
                </a:cubicBezTo>
                <a:cubicBezTo>
                  <a:pt x="328" y="217"/>
                  <a:pt x="381" y="319"/>
                  <a:pt x="435" y="335"/>
                </a:cubicBezTo>
                <a:cubicBezTo>
                  <a:pt x="461" y="361"/>
                  <a:pt x="477" y="363"/>
                  <a:pt x="511" y="373"/>
                </a:cubicBezTo>
                <a:cubicBezTo>
                  <a:pt x="521" y="371"/>
                  <a:pt x="534" y="374"/>
                  <a:pt x="541" y="366"/>
                </a:cubicBezTo>
                <a:cubicBezTo>
                  <a:pt x="553" y="352"/>
                  <a:pt x="568" y="287"/>
                  <a:pt x="572" y="267"/>
                </a:cubicBezTo>
                <a:cubicBezTo>
                  <a:pt x="575" y="254"/>
                  <a:pt x="579" y="229"/>
                  <a:pt x="579" y="229"/>
                </a:cubicBezTo>
              </a:path>
            </a:pathLst>
          </a:custGeom>
          <a:noFill/>
          <a:ln w="28575">
            <a:solidFill>
              <a:srgbClr val="CC00CC"/>
            </a:solidFill>
            <a:round/>
            <a:headEnd/>
            <a:tailEnd type="triangle"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2013" name="Text Box 33"/>
          <p:cNvSpPr txBox="1">
            <a:spLocks noChangeArrowheads="1"/>
          </p:cNvSpPr>
          <p:nvPr/>
        </p:nvSpPr>
        <p:spPr bwMode="auto">
          <a:xfrm>
            <a:off x="6286500" y="501332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9</a:t>
            </a:r>
          </a:p>
        </p:txBody>
      </p:sp>
      <p:sp>
        <p:nvSpPr>
          <p:cNvPr id="42014" name="Text Box 34"/>
          <p:cNvSpPr txBox="1">
            <a:spLocks noChangeArrowheads="1"/>
          </p:cNvSpPr>
          <p:nvPr/>
        </p:nvSpPr>
        <p:spPr bwMode="auto">
          <a:xfrm>
            <a:off x="6019800" y="39624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solidFill>
                  <a:schemeClr val="accent3">
                    <a:lumMod val="75000"/>
                  </a:schemeClr>
                </a:solidFill>
              </a:rPr>
              <a:t>4</a:t>
            </a:r>
          </a:p>
        </p:txBody>
      </p:sp>
      <p:sp>
        <p:nvSpPr>
          <p:cNvPr id="42015" name="Text Box 35"/>
          <p:cNvSpPr txBox="1">
            <a:spLocks noChangeArrowheads="1"/>
          </p:cNvSpPr>
          <p:nvPr/>
        </p:nvSpPr>
        <p:spPr bwMode="auto">
          <a:xfrm>
            <a:off x="7018338" y="29718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chemeClr val="accent3">
                    <a:lumMod val="75000"/>
                  </a:schemeClr>
                </a:solidFill>
              </a:rPr>
              <a:t>5</a:t>
            </a:r>
          </a:p>
        </p:txBody>
      </p:sp>
      <p:sp>
        <p:nvSpPr>
          <p:cNvPr id="42016" name="Text Box 36"/>
          <p:cNvSpPr txBox="1">
            <a:spLocks noChangeArrowheads="1"/>
          </p:cNvSpPr>
          <p:nvPr/>
        </p:nvSpPr>
        <p:spPr bwMode="auto">
          <a:xfrm>
            <a:off x="8782050" y="2681288"/>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chemeClr val="accent3">
                    <a:lumMod val="75000"/>
                  </a:schemeClr>
                </a:solidFill>
              </a:rPr>
              <a:t>8</a:t>
            </a:r>
          </a:p>
        </p:txBody>
      </p:sp>
      <p:sp>
        <p:nvSpPr>
          <p:cNvPr id="42017" name="Line 37"/>
          <p:cNvSpPr>
            <a:spLocks noChangeShapeType="1"/>
          </p:cNvSpPr>
          <p:nvPr/>
        </p:nvSpPr>
        <p:spPr bwMode="auto">
          <a:xfrm flipH="1">
            <a:off x="6789738" y="3505200"/>
            <a:ext cx="609600" cy="6096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2018" name="Text Box 38"/>
          <p:cNvSpPr txBox="1">
            <a:spLocks noChangeArrowheads="1"/>
          </p:cNvSpPr>
          <p:nvPr/>
        </p:nvSpPr>
        <p:spPr bwMode="auto">
          <a:xfrm>
            <a:off x="6789738" y="33528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9</a:t>
            </a:r>
          </a:p>
        </p:txBody>
      </p:sp>
      <p:sp>
        <p:nvSpPr>
          <p:cNvPr id="42019" name="Text Box 39"/>
          <p:cNvSpPr txBox="1">
            <a:spLocks noChangeArrowheads="1"/>
          </p:cNvSpPr>
          <p:nvPr/>
        </p:nvSpPr>
        <p:spPr bwMode="auto">
          <a:xfrm>
            <a:off x="5066772" y="5445038"/>
            <a:ext cx="1173955" cy="923330"/>
          </a:xfrm>
          <a:prstGeom prst="rect">
            <a:avLst/>
          </a:prstGeom>
          <a:solidFill>
            <a:schemeClr val="bg1">
              <a:lumMod val="95000"/>
            </a:schemeClr>
          </a:solidFill>
          <a:ln>
            <a:noFill/>
          </a:ln>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ts val="0"/>
              </a:spcBef>
            </a:pPr>
            <a:r>
              <a:rPr lang="en-US" sz="2000" b="1" i="1" dirty="0"/>
              <a:t>g(d)=4</a:t>
            </a:r>
          </a:p>
          <a:p>
            <a:pPr>
              <a:spcBef>
                <a:spcPts val="0"/>
              </a:spcBef>
            </a:pPr>
            <a:r>
              <a:rPr lang="en-US" sz="2000" b="1" i="1" dirty="0"/>
              <a:t>h(d)=9</a:t>
            </a:r>
          </a:p>
          <a:p>
            <a:pPr>
              <a:spcBef>
                <a:spcPts val="0"/>
              </a:spcBef>
            </a:pPr>
            <a:r>
              <a:rPr lang="en-US" sz="2000" b="1" i="1" dirty="0"/>
              <a:t>f(d)=13</a:t>
            </a:r>
            <a:endParaRPr lang="en-US" sz="2000" dirty="0"/>
          </a:p>
        </p:txBody>
      </p:sp>
      <p:sp>
        <p:nvSpPr>
          <p:cNvPr id="42020" name="Text Box 40"/>
          <p:cNvSpPr txBox="1">
            <a:spLocks noChangeArrowheads="1"/>
          </p:cNvSpPr>
          <p:nvPr/>
        </p:nvSpPr>
        <p:spPr bwMode="auto">
          <a:xfrm>
            <a:off x="5387049" y="6494445"/>
            <a:ext cx="3085306" cy="2853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lnSpc>
                <a:spcPct val="80000"/>
              </a:lnSpc>
              <a:spcBef>
                <a:spcPct val="50000"/>
              </a:spcBef>
            </a:pPr>
            <a:r>
              <a:rPr lang="en-US" sz="1800" b="1" i="1" dirty="0"/>
              <a:t>C is chosen next to expand</a:t>
            </a:r>
            <a:endParaRPr lang="en-US" sz="1800" dirty="0"/>
          </a:p>
        </p:txBody>
      </p:sp>
      <p:sp>
        <p:nvSpPr>
          <p:cNvPr id="42021" name="Oval 25"/>
          <p:cNvSpPr>
            <a:spLocks noChangeArrowheads="1"/>
          </p:cNvSpPr>
          <p:nvPr/>
        </p:nvSpPr>
        <p:spPr bwMode="auto">
          <a:xfrm>
            <a:off x="5276850" y="4191000"/>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2022" name="Text Box 26"/>
          <p:cNvSpPr txBox="1">
            <a:spLocks noChangeArrowheads="1"/>
          </p:cNvSpPr>
          <p:nvPr/>
        </p:nvSpPr>
        <p:spPr bwMode="auto">
          <a:xfrm>
            <a:off x="5353050" y="4191000"/>
            <a:ext cx="420688"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E</a:t>
            </a:r>
          </a:p>
        </p:txBody>
      </p:sp>
      <p:sp>
        <p:nvSpPr>
          <p:cNvPr id="42023" name="Line 28"/>
          <p:cNvSpPr>
            <a:spLocks noChangeShapeType="1"/>
          </p:cNvSpPr>
          <p:nvPr/>
        </p:nvSpPr>
        <p:spPr bwMode="auto">
          <a:xfrm flipH="1">
            <a:off x="5657850" y="3657600"/>
            <a:ext cx="228600"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2024" name="Text Box 23"/>
          <p:cNvSpPr txBox="1">
            <a:spLocks noChangeArrowheads="1"/>
          </p:cNvSpPr>
          <p:nvPr/>
        </p:nvSpPr>
        <p:spPr bwMode="auto">
          <a:xfrm>
            <a:off x="5436395" y="3515221"/>
            <a:ext cx="363537"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solidFill>
                  <a:srgbClr val="FF0000"/>
                </a:solidFill>
              </a:rPr>
              <a:t>7</a:t>
            </a:r>
          </a:p>
        </p:txBody>
      </p:sp>
      <p:sp>
        <p:nvSpPr>
          <p:cNvPr id="44" name="Text Box 34"/>
          <p:cNvSpPr txBox="1">
            <a:spLocks noChangeArrowheads="1"/>
          </p:cNvSpPr>
          <p:nvPr/>
        </p:nvSpPr>
        <p:spPr bwMode="auto">
          <a:xfrm>
            <a:off x="5181600" y="4648200"/>
            <a:ext cx="364202"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solidFill>
                  <a:schemeClr val="accent3">
                    <a:lumMod val="75000"/>
                  </a:schemeClr>
                </a:solidFill>
              </a:rPr>
              <a:t>8</a:t>
            </a:r>
          </a:p>
        </p:txBody>
      </p:sp>
      <p:sp>
        <p:nvSpPr>
          <p:cNvPr id="2" name="TextBox 1">
            <a:extLst>
              <a:ext uri="{FF2B5EF4-FFF2-40B4-BE49-F238E27FC236}">
                <a16:creationId xmlns:a16="http://schemas.microsoft.com/office/drawing/2014/main" id="{86867E3A-5694-A448-8F03-5F71BE065814}"/>
              </a:ext>
            </a:extLst>
          </p:cNvPr>
          <p:cNvSpPr txBox="1"/>
          <p:nvPr/>
        </p:nvSpPr>
        <p:spPr>
          <a:xfrm>
            <a:off x="3276600" y="-1104900"/>
            <a:ext cx="184731" cy="461665"/>
          </a:xfrm>
          <a:prstGeom prst="rect">
            <a:avLst/>
          </a:prstGeom>
          <a:noFill/>
        </p:spPr>
        <p:txBody>
          <a:bodyPr wrap="none" rtlCol="0">
            <a:spAutoFit/>
          </a:bodyPr>
          <a:lstStyle/>
          <a:p>
            <a:endParaRPr lang="en-US" dirty="0"/>
          </a:p>
        </p:txBody>
      </p:sp>
      <p:sp>
        <p:nvSpPr>
          <p:cNvPr id="46" name="Text Box 39">
            <a:extLst>
              <a:ext uri="{FF2B5EF4-FFF2-40B4-BE49-F238E27FC236}">
                <a16:creationId xmlns:a16="http://schemas.microsoft.com/office/drawing/2014/main" id="{7437FAB9-1D0C-FD49-B718-1C7013CFD232}"/>
              </a:ext>
            </a:extLst>
          </p:cNvPr>
          <p:cNvSpPr txBox="1">
            <a:spLocks noChangeArrowheads="1"/>
          </p:cNvSpPr>
          <p:nvPr/>
        </p:nvSpPr>
        <p:spPr bwMode="auto">
          <a:xfrm>
            <a:off x="6466021" y="5445037"/>
            <a:ext cx="1173955" cy="923330"/>
          </a:xfrm>
          <a:prstGeom prst="rect">
            <a:avLst/>
          </a:prstGeom>
          <a:solidFill>
            <a:schemeClr val="bg1">
              <a:lumMod val="95000"/>
            </a:schemeClr>
          </a:solidFill>
          <a:ln>
            <a:noFill/>
          </a:ln>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ts val="0"/>
              </a:spcBef>
            </a:pPr>
            <a:r>
              <a:rPr lang="en-US" sz="2000" b="1" i="1" dirty="0"/>
              <a:t>g(b)=5</a:t>
            </a:r>
          </a:p>
          <a:p>
            <a:pPr>
              <a:spcBef>
                <a:spcPts val="0"/>
              </a:spcBef>
            </a:pPr>
            <a:r>
              <a:rPr lang="en-US" sz="2000" b="1" i="1" dirty="0"/>
              <a:t>h(b)=5</a:t>
            </a:r>
          </a:p>
          <a:p>
            <a:pPr>
              <a:spcBef>
                <a:spcPts val="0"/>
              </a:spcBef>
            </a:pPr>
            <a:r>
              <a:rPr lang="en-US" sz="2000" b="1" i="1" dirty="0"/>
              <a:t>f(d)=10</a:t>
            </a:r>
            <a:endParaRPr lang="en-US" sz="2000" dirty="0"/>
          </a:p>
        </p:txBody>
      </p:sp>
      <p:sp>
        <p:nvSpPr>
          <p:cNvPr id="47" name="Text Box 39">
            <a:extLst>
              <a:ext uri="{FF2B5EF4-FFF2-40B4-BE49-F238E27FC236}">
                <a16:creationId xmlns:a16="http://schemas.microsoft.com/office/drawing/2014/main" id="{9DF6E476-80F0-2C46-8707-72E756AD10D8}"/>
              </a:ext>
            </a:extLst>
          </p:cNvPr>
          <p:cNvSpPr txBox="1">
            <a:spLocks noChangeArrowheads="1"/>
          </p:cNvSpPr>
          <p:nvPr/>
        </p:nvSpPr>
        <p:spPr bwMode="auto">
          <a:xfrm>
            <a:off x="7893845" y="5437316"/>
            <a:ext cx="1173955" cy="923330"/>
          </a:xfrm>
          <a:prstGeom prst="rect">
            <a:avLst/>
          </a:prstGeom>
          <a:solidFill>
            <a:schemeClr val="bg1">
              <a:lumMod val="95000"/>
            </a:schemeClr>
          </a:solidFill>
          <a:ln>
            <a:noFill/>
          </a:ln>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ts val="0"/>
              </a:spcBef>
            </a:pPr>
            <a:r>
              <a:rPr lang="en-US" sz="2000" b="1" i="1" dirty="0"/>
              <a:t>g(c)=8</a:t>
            </a:r>
          </a:p>
          <a:p>
            <a:pPr>
              <a:spcBef>
                <a:spcPts val="0"/>
              </a:spcBef>
            </a:pPr>
            <a:r>
              <a:rPr lang="en-US" sz="2000" b="1" i="1" dirty="0"/>
              <a:t>h(c)=1</a:t>
            </a:r>
          </a:p>
          <a:p>
            <a:pPr>
              <a:spcBef>
                <a:spcPts val="0"/>
              </a:spcBef>
            </a:pPr>
            <a:r>
              <a:rPr lang="en-US" sz="2000" b="1" i="1" dirty="0"/>
              <a:t>f(c)=9</a:t>
            </a:r>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685800" y="0"/>
            <a:ext cx="7772400" cy="1143000"/>
          </a:xfrm>
        </p:spPr>
        <p:txBody>
          <a:bodyPr/>
          <a:lstStyle/>
          <a:p>
            <a:r>
              <a:rPr lang="en-US">
                <a:latin typeface="Calibri" charset="0"/>
                <a:ea typeface="ＭＳ Ｐゴシック" charset="0"/>
                <a:cs typeface="ＭＳ Ｐゴシック" charset="0"/>
              </a:rPr>
              <a:t>Algorithm A</a:t>
            </a:r>
          </a:p>
        </p:txBody>
      </p:sp>
      <p:sp>
        <p:nvSpPr>
          <p:cNvPr id="44035" name="Rectangle 3"/>
          <p:cNvSpPr>
            <a:spLocks noGrp="1" noChangeArrowheads="1"/>
          </p:cNvSpPr>
          <p:nvPr>
            <p:ph type="body" idx="1"/>
          </p:nvPr>
        </p:nvSpPr>
        <p:spPr>
          <a:xfrm>
            <a:off x="457200" y="1143000"/>
            <a:ext cx="8458200" cy="5562600"/>
          </a:xfrm>
        </p:spPr>
        <p:txBody>
          <a:bodyPr/>
          <a:lstStyle/>
          <a:p>
            <a:pPr marL="169863" indent="-169863">
              <a:spcBef>
                <a:spcPts val="400"/>
              </a:spcBef>
              <a:buFontTx/>
              <a:buNone/>
              <a:defRPr/>
            </a:pPr>
            <a:r>
              <a:rPr lang="en-US" sz="2400" b="1" dirty="0">
                <a:latin typeface="Calibri" charset="0"/>
                <a:ea typeface="ＭＳ Ｐゴシック" charset="0"/>
                <a:cs typeface="ＭＳ Ｐゴシック" charset="0"/>
              </a:rPr>
              <a:t>1</a:t>
            </a:r>
            <a:r>
              <a:rPr lang="en-US" sz="2400" dirty="0">
                <a:latin typeface="Calibri" charset="0"/>
                <a:ea typeface="ＭＳ Ｐゴシック" charset="0"/>
                <a:cs typeface="ＭＳ Ｐゴシック" charset="0"/>
              </a:rPr>
              <a:t> Put start node S on the nodes list, called OPEN </a:t>
            </a:r>
          </a:p>
          <a:p>
            <a:pPr marL="169863" indent="-169863">
              <a:spcBef>
                <a:spcPts val="400"/>
              </a:spcBef>
              <a:buFontTx/>
              <a:buNone/>
              <a:defRPr/>
            </a:pPr>
            <a:r>
              <a:rPr lang="en-US" sz="2400" b="1" dirty="0">
                <a:latin typeface="Calibri" charset="0"/>
                <a:ea typeface="ＭＳ Ｐゴシック" charset="0"/>
                <a:cs typeface="ＭＳ Ｐゴシック" charset="0"/>
              </a:rPr>
              <a:t>2</a:t>
            </a:r>
            <a:r>
              <a:rPr lang="en-US" sz="2400" dirty="0">
                <a:latin typeface="Calibri" charset="0"/>
                <a:ea typeface="ＭＳ Ｐゴシック" charset="0"/>
                <a:cs typeface="ＭＳ Ｐゴシック" charset="0"/>
              </a:rPr>
              <a:t> If OPEN is empty, exit with failure </a:t>
            </a:r>
          </a:p>
          <a:p>
            <a:pPr marL="169863" indent="-169863">
              <a:spcBef>
                <a:spcPts val="400"/>
              </a:spcBef>
              <a:buFontTx/>
              <a:buNone/>
              <a:defRPr/>
            </a:pPr>
            <a:r>
              <a:rPr lang="en-US" sz="2400" b="1" dirty="0">
                <a:latin typeface="Calibri" charset="0"/>
                <a:ea typeface="ＭＳ Ｐゴシック" charset="0"/>
                <a:cs typeface="ＭＳ Ｐゴシック" charset="0"/>
              </a:rPr>
              <a:t>3</a:t>
            </a:r>
            <a:r>
              <a:rPr lang="en-US" sz="2400" dirty="0">
                <a:latin typeface="Calibri" charset="0"/>
                <a:ea typeface="ＭＳ Ｐゴシック" charset="0"/>
                <a:cs typeface="ＭＳ Ｐゴシック" charset="0"/>
              </a:rPr>
              <a:t> Select node in OPEN with minimal f(n) and place on CLOSED</a:t>
            </a:r>
          </a:p>
          <a:p>
            <a:pPr marL="169863" indent="-169863">
              <a:spcBef>
                <a:spcPts val="400"/>
              </a:spcBef>
              <a:buFontTx/>
              <a:buNone/>
              <a:defRPr/>
            </a:pPr>
            <a:r>
              <a:rPr lang="en-US" sz="2400" b="1" dirty="0">
                <a:latin typeface="Calibri" charset="0"/>
                <a:ea typeface="ＭＳ Ｐゴシック" charset="0"/>
                <a:cs typeface="ＭＳ Ｐゴシック" charset="0"/>
              </a:rPr>
              <a:t>4</a:t>
            </a:r>
            <a:r>
              <a:rPr lang="en-US" sz="2400" dirty="0">
                <a:latin typeface="Calibri" charset="0"/>
                <a:ea typeface="ＭＳ Ｐゴシック" charset="0"/>
                <a:cs typeface="ＭＳ Ｐゴシック" charset="0"/>
              </a:rPr>
              <a:t> If n is a goal node, collect path back to start and stop</a:t>
            </a:r>
          </a:p>
          <a:p>
            <a:pPr marL="169863" indent="-169863">
              <a:spcBef>
                <a:spcPts val="400"/>
              </a:spcBef>
              <a:buFontTx/>
              <a:buNone/>
              <a:defRPr/>
            </a:pPr>
            <a:r>
              <a:rPr lang="en-US" sz="2400" b="1" dirty="0">
                <a:latin typeface="Calibri" charset="0"/>
                <a:ea typeface="ＭＳ Ｐゴシック" charset="0"/>
                <a:cs typeface="ＭＳ Ｐゴシック" charset="0"/>
              </a:rPr>
              <a:t>5</a:t>
            </a:r>
            <a:r>
              <a:rPr lang="en-US" sz="2400" dirty="0">
                <a:latin typeface="Calibri" charset="0"/>
                <a:ea typeface="ＭＳ Ｐゴシック" charset="0"/>
                <a:cs typeface="ＭＳ Ｐゴシック" charset="0"/>
              </a:rPr>
              <a:t> Expand n, generating all its successors and attach to them pointers back to n.  For each successor n' of n </a:t>
            </a:r>
          </a:p>
          <a:p>
            <a:pPr marL="461963" lvl="1" indent="-177800">
              <a:spcBef>
                <a:spcPts val="400"/>
              </a:spcBef>
              <a:buFontTx/>
              <a:buNone/>
              <a:defRPr/>
            </a:pPr>
            <a:r>
              <a:rPr lang="en-US" sz="2400" b="1" dirty="0">
                <a:latin typeface="Calibri" charset="0"/>
                <a:ea typeface="ＭＳ Ｐゴシック" charset="0"/>
              </a:rPr>
              <a:t>1</a:t>
            </a:r>
            <a:r>
              <a:rPr lang="en-US" sz="2400" dirty="0">
                <a:latin typeface="Calibri" charset="0"/>
                <a:ea typeface="ＭＳ Ｐゴシック" charset="0"/>
              </a:rPr>
              <a:t> If n’ not already on OPEN or CLOSED</a:t>
            </a:r>
          </a:p>
          <a:p>
            <a:pPr marL="744538" lvl="2" indent="-168275">
              <a:spcBef>
                <a:spcPts val="0"/>
              </a:spcBef>
              <a:defRPr/>
            </a:pPr>
            <a:r>
              <a:rPr lang="en-US" dirty="0">
                <a:latin typeface="Calibri" charset="0"/>
                <a:ea typeface="ＭＳ Ｐゴシック" charset="0"/>
              </a:rPr>
              <a:t>put n</a:t>
            </a:r>
            <a:r>
              <a:rPr lang="en-US" sz="2800" dirty="0">
                <a:latin typeface="Calibri" charset="0"/>
                <a:ea typeface="ＭＳ Ｐゴシック" charset="0"/>
              </a:rPr>
              <a:t>'</a:t>
            </a:r>
            <a:r>
              <a:rPr lang="en-US" dirty="0">
                <a:latin typeface="Calibri" charset="0"/>
                <a:ea typeface="ＭＳ Ｐゴシック" charset="0"/>
              </a:rPr>
              <a:t> on OPEN</a:t>
            </a:r>
          </a:p>
          <a:p>
            <a:pPr marL="744538" lvl="2" indent="-168275">
              <a:spcBef>
                <a:spcPts val="400"/>
              </a:spcBef>
              <a:defRPr/>
            </a:pPr>
            <a:r>
              <a:rPr lang="en-US" dirty="0">
                <a:latin typeface="Calibri" charset="0"/>
                <a:ea typeface="ＭＳ Ｐゴシック" charset="0"/>
              </a:rPr>
              <a:t>compute h(n’) then set g(n')=g(n)+ c(</a:t>
            </a:r>
            <a:r>
              <a:rPr lang="en-US" dirty="0" err="1">
                <a:latin typeface="Calibri" charset="0"/>
                <a:ea typeface="ＭＳ Ｐゴシック" charset="0"/>
              </a:rPr>
              <a:t>n,n</a:t>
            </a:r>
            <a:r>
              <a:rPr lang="en-US" dirty="0">
                <a:latin typeface="Calibri" charset="0"/>
                <a:ea typeface="ＭＳ Ｐゴシック" charset="0"/>
              </a:rPr>
              <a:t>’);  f(n')=g(n')+h(n')</a:t>
            </a:r>
          </a:p>
          <a:p>
            <a:pPr marL="461963" lvl="1" indent="-177800">
              <a:spcBef>
                <a:spcPts val="400"/>
              </a:spcBef>
              <a:buFontTx/>
              <a:buNone/>
              <a:defRPr/>
            </a:pPr>
            <a:r>
              <a:rPr lang="en-US" sz="2400" b="1" dirty="0">
                <a:latin typeface="Calibri" charset="0"/>
                <a:ea typeface="ＭＳ Ｐゴシック" charset="0"/>
              </a:rPr>
              <a:t>2</a:t>
            </a:r>
            <a:r>
              <a:rPr lang="en-US" sz="2400" dirty="0">
                <a:latin typeface="Calibri" charset="0"/>
                <a:ea typeface="ＭＳ Ｐゴシック" charset="0"/>
              </a:rPr>
              <a:t> If n’ already on OPEN or CLOSED and if g(n') is lower for new version of n</a:t>
            </a:r>
            <a:r>
              <a:rPr lang="en-US" dirty="0">
                <a:latin typeface="Calibri" charset="0"/>
                <a:ea typeface="ＭＳ Ｐゴシック" charset="0"/>
              </a:rPr>
              <a:t>'</a:t>
            </a:r>
            <a:r>
              <a:rPr lang="en-US" sz="2400" dirty="0">
                <a:latin typeface="Calibri" charset="0"/>
                <a:ea typeface="ＭＳ Ｐゴシック" charset="0"/>
              </a:rPr>
              <a:t>, then:</a:t>
            </a:r>
          </a:p>
          <a:p>
            <a:pPr marL="744538" lvl="2" indent="-168275">
              <a:spcBef>
                <a:spcPts val="400"/>
              </a:spcBef>
              <a:defRPr/>
            </a:pPr>
            <a:r>
              <a:rPr lang="en-US" dirty="0">
                <a:latin typeface="Calibri" charset="0"/>
                <a:ea typeface="ＭＳ Ｐゴシック" charset="0"/>
              </a:rPr>
              <a:t>Redirect pointers backward from n’ on path with lower g(n’)</a:t>
            </a:r>
          </a:p>
          <a:p>
            <a:pPr marL="744538" lvl="2" indent="-168275">
              <a:spcBef>
                <a:spcPts val="400"/>
              </a:spcBef>
              <a:defRPr/>
            </a:pPr>
            <a:r>
              <a:rPr lang="en-US" dirty="0">
                <a:latin typeface="Calibri" charset="0"/>
                <a:ea typeface="ＭＳ Ｐゴシック" charset="0"/>
              </a:rPr>
              <a:t>Put n' on OPEN</a:t>
            </a:r>
          </a:p>
          <a:p>
            <a:pPr marL="576263" lvl="2" indent="0">
              <a:spcBef>
                <a:spcPts val="600"/>
              </a:spcBef>
              <a:buFont typeface="Arial" charset="0"/>
              <a:buNone/>
              <a:defRPr/>
            </a:pPr>
            <a:endParaRPr lang="en-US" dirty="0">
              <a:latin typeface="Calibri" charset="0"/>
              <a:ea typeface="ＭＳ Ｐゴシック"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685800" y="76200"/>
            <a:ext cx="7772400" cy="1143000"/>
          </a:xfrm>
        </p:spPr>
        <p:txBody>
          <a:bodyPr/>
          <a:lstStyle/>
          <a:p>
            <a:r>
              <a:rPr lang="en-US">
                <a:latin typeface="Calibri" charset="0"/>
                <a:ea typeface="ＭＳ Ｐゴシック" charset="0"/>
                <a:cs typeface="ＭＳ Ｐゴシック" charset="0"/>
              </a:rPr>
              <a:t>Algorithm A*</a:t>
            </a:r>
          </a:p>
        </p:txBody>
      </p:sp>
      <p:sp>
        <p:nvSpPr>
          <p:cNvPr id="46082" name="Rectangle 3"/>
          <p:cNvSpPr>
            <a:spLocks noGrp="1" noChangeArrowheads="1"/>
          </p:cNvSpPr>
          <p:nvPr>
            <p:ph type="body" idx="1"/>
          </p:nvPr>
        </p:nvSpPr>
        <p:spPr>
          <a:xfrm>
            <a:off x="381000" y="1066800"/>
            <a:ext cx="8610600" cy="4800600"/>
          </a:xfrm>
        </p:spPr>
        <p:txBody>
          <a:bodyPr/>
          <a:lstStyle/>
          <a:p>
            <a:pPr marL="227013" indent="-227013"/>
            <a:r>
              <a:rPr lang="en-US" altLang="ja-JP" sz="3000" dirty="0">
                <a:latin typeface="Calibri" charset="0"/>
                <a:ea typeface="ＭＳ Ｐゴシック" charset="0"/>
                <a:cs typeface="ＭＳ Ｐゴシック" charset="0"/>
              </a:rPr>
              <a:t>Pronounced “</a:t>
            </a:r>
            <a:r>
              <a:rPr lang="en-US" altLang="ja-JP" sz="3000" i="1" dirty="0">
                <a:latin typeface="Calibri" charset="0"/>
                <a:ea typeface="ＭＳ Ｐゴシック" charset="0"/>
                <a:cs typeface="ＭＳ Ｐゴシック" charset="0"/>
              </a:rPr>
              <a:t>a star”</a:t>
            </a:r>
          </a:p>
          <a:p>
            <a:pPr marL="227013" indent="-227013"/>
            <a:r>
              <a:rPr lang="en-US" sz="3000" dirty="0">
                <a:latin typeface="Calibri" charset="0"/>
                <a:ea typeface="ＭＳ Ｐゴシック" charset="0"/>
                <a:cs typeface="ＭＳ Ｐゴシック" charset="0"/>
              </a:rPr>
              <a:t>Algorithm A with constraint that </a:t>
            </a:r>
            <a:r>
              <a:rPr lang="en-US" sz="3000" b="1" dirty="0">
                <a:latin typeface="Calibri" charset="0"/>
                <a:ea typeface="ＭＳ Ｐゴシック" charset="0"/>
                <a:cs typeface="ＭＳ Ｐゴシック" charset="0"/>
              </a:rPr>
              <a:t>h(n) &lt;= h*(n)</a:t>
            </a:r>
          </a:p>
          <a:p>
            <a:pPr marL="627063" lvl="1" indent="-227013"/>
            <a:r>
              <a:rPr lang="en-US" sz="2600" b="1" dirty="0">
                <a:latin typeface="Calibri" charset="0"/>
                <a:ea typeface="ＭＳ Ｐゴシック" charset="0"/>
                <a:cs typeface="ＭＳ Ｐゴシック" charset="0"/>
              </a:rPr>
              <a:t>h*(n)</a:t>
            </a:r>
            <a:r>
              <a:rPr lang="en-US" sz="2600" dirty="0">
                <a:latin typeface="Calibri" charset="0"/>
                <a:ea typeface="ＭＳ Ｐゴシック" charset="0"/>
                <a:cs typeface="ＭＳ Ｐゴシック" charset="0"/>
              </a:rPr>
              <a:t> = </a:t>
            </a:r>
            <a:r>
              <a:rPr lang="en-US" sz="2600" i="1" dirty="0">
                <a:latin typeface="Calibri" charset="0"/>
                <a:ea typeface="ＭＳ Ｐゴシック" charset="0"/>
                <a:cs typeface="ＭＳ Ｐゴシック" charset="0"/>
              </a:rPr>
              <a:t>true cost</a:t>
            </a:r>
            <a:r>
              <a:rPr lang="en-US" sz="2600" dirty="0">
                <a:latin typeface="Calibri" charset="0"/>
                <a:ea typeface="ＭＳ Ｐゴシック" charset="0"/>
                <a:cs typeface="ＭＳ Ｐゴシック" charset="0"/>
              </a:rPr>
              <a:t> of </a:t>
            </a:r>
            <a:r>
              <a:rPr lang="en-US" sz="2600" i="1" dirty="0">
                <a:latin typeface="Calibri" charset="0"/>
                <a:ea typeface="ＭＳ Ｐゴシック" charset="0"/>
                <a:cs typeface="ＭＳ Ｐゴシック" charset="0"/>
              </a:rPr>
              <a:t>minimal cost path </a:t>
            </a:r>
            <a:r>
              <a:rPr lang="en-US" sz="2600" dirty="0">
                <a:latin typeface="Calibri" charset="0"/>
                <a:ea typeface="ＭＳ Ｐゴシック" charset="0"/>
                <a:cs typeface="ＭＳ Ｐゴシック" charset="0"/>
              </a:rPr>
              <a:t>from n to goal </a:t>
            </a:r>
          </a:p>
          <a:p>
            <a:pPr marL="627063" lvl="1" indent="-227013"/>
            <a:r>
              <a:rPr lang="en-US" sz="2600" dirty="0">
                <a:latin typeface="Calibri" charset="0"/>
                <a:ea typeface="ＭＳ Ｐゴシック" charset="0"/>
                <a:cs typeface="ＭＳ Ｐゴシック" charset="0"/>
              </a:rPr>
              <a:t>So: h(n) </a:t>
            </a:r>
            <a:r>
              <a:rPr lang="en-US" sz="2600" i="1" dirty="0">
                <a:latin typeface="Calibri" charset="0"/>
                <a:ea typeface="ＭＳ Ｐゴシック" charset="0"/>
                <a:cs typeface="ＭＳ Ｐゴシック" charset="0"/>
              </a:rPr>
              <a:t>never overestimates </a:t>
            </a:r>
            <a:r>
              <a:rPr lang="en-US" sz="2600" dirty="0">
                <a:latin typeface="Calibri" charset="0"/>
                <a:ea typeface="ＭＳ Ｐゴシック" charset="0"/>
                <a:cs typeface="ＭＳ Ｐゴシック" charset="0"/>
              </a:rPr>
              <a:t>cost to get from n to goal</a:t>
            </a:r>
          </a:p>
          <a:p>
            <a:pPr marL="227013" indent="-227013"/>
            <a:r>
              <a:rPr lang="en-US" sz="3000" dirty="0">
                <a:latin typeface="Calibri" charset="0"/>
                <a:ea typeface="ＭＳ Ｐゴシック" charset="0"/>
                <a:cs typeface="ＭＳ Ｐゴシック" charset="0"/>
              </a:rPr>
              <a:t>h is </a:t>
            </a:r>
            <a:r>
              <a:rPr lang="en-US" sz="3000" b="1" dirty="0">
                <a:solidFill>
                  <a:srgbClr val="000000"/>
                </a:solidFill>
                <a:latin typeface="Calibri" charset="0"/>
                <a:ea typeface="ＭＳ Ｐゴシック" charset="0"/>
                <a:cs typeface="ＭＳ Ｐゴシック" charset="0"/>
              </a:rPr>
              <a:t>admissible</a:t>
            </a:r>
            <a:r>
              <a:rPr lang="en-US" sz="3000" dirty="0">
                <a:latin typeface="Calibri" charset="0"/>
                <a:ea typeface="ＭＳ Ｐゴシック" charset="0"/>
                <a:cs typeface="ＭＳ Ｐゴシック" charset="0"/>
              </a:rPr>
              <a:t> when h(n) &lt;= h*(n) holds</a:t>
            </a:r>
          </a:p>
          <a:p>
            <a:pPr marL="227013" indent="-227013"/>
            <a:r>
              <a:rPr lang="en-US" sz="3000" dirty="0">
                <a:latin typeface="Calibri" charset="0"/>
                <a:ea typeface="ＭＳ Ｐゴシック" charset="0"/>
                <a:cs typeface="ＭＳ Ｐゴシック" charset="0"/>
              </a:rPr>
              <a:t>Using an admissible heuristic guarantees that 1st solution found will be an </a:t>
            </a:r>
            <a:r>
              <a:rPr lang="en-US" sz="3000" b="1" dirty="0">
                <a:latin typeface="Calibri" charset="0"/>
                <a:ea typeface="ＭＳ Ｐゴシック" charset="0"/>
                <a:cs typeface="ＭＳ Ｐゴシック" charset="0"/>
              </a:rPr>
              <a:t>optima</a:t>
            </a:r>
            <a:r>
              <a:rPr lang="en-US" sz="3000" dirty="0">
                <a:latin typeface="Calibri" charset="0"/>
                <a:ea typeface="ＭＳ Ｐゴシック" charset="0"/>
                <a:cs typeface="ＭＳ Ｐゴシック" charset="0"/>
              </a:rPr>
              <a:t>l one</a:t>
            </a:r>
          </a:p>
          <a:p>
            <a:pPr marL="227013" indent="-227013"/>
            <a:r>
              <a:rPr lang="en-US" sz="3000" dirty="0">
                <a:latin typeface="Calibri" charset="0"/>
                <a:ea typeface="ＭＳ Ｐゴシック" charset="0"/>
                <a:cs typeface="ＭＳ Ｐゴシック" charset="0"/>
              </a:rPr>
              <a:t>A* is </a:t>
            </a:r>
            <a:r>
              <a:rPr lang="en-US" sz="3000" b="1" dirty="0">
                <a:latin typeface="Calibri" charset="0"/>
                <a:ea typeface="ＭＳ Ｐゴシック" charset="0"/>
                <a:cs typeface="ＭＳ Ｐゴシック" charset="0"/>
              </a:rPr>
              <a:t>complete </a:t>
            </a:r>
            <a:r>
              <a:rPr lang="en-US" sz="3000" dirty="0">
                <a:latin typeface="Calibri" charset="0"/>
                <a:ea typeface="ＭＳ Ｐゴシック" charset="0"/>
                <a:cs typeface="ＭＳ Ｐゴシック" charset="0"/>
              </a:rPr>
              <a:t>whenever branching factor is finite and every action has fixed, positive cost </a:t>
            </a:r>
          </a:p>
          <a:p>
            <a:pPr marL="227013" indent="-227013"/>
            <a:r>
              <a:rPr lang="en-US" sz="3000" dirty="0">
                <a:latin typeface="Calibri" charset="0"/>
                <a:ea typeface="ＭＳ Ｐゴシック" charset="0"/>
                <a:cs typeface="ＭＳ Ｐゴシック" charset="0"/>
              </a:rPr>
              <a:t>A* is </a:t>
            </a:r>
            <a:r>
              <a:rPr lang="en-US" sz="3000" b="1" dirty="0">
                <a:latin typeface="Calibri" charset="0"/>
                <a:ea typeface="ＭＳ Ｐゴシック" charset="0"/>
                <a:cs typeface="ＭＳ Ｐゴシック" charset="0"/>
              </a:rPr>
              <a:t>admissible</a:t>
            </a:r>
            <a:r>
              <a:rPr lang="en-US" sz="3000" dirty="0">
                <a:latin typeface="Calibri" charset="0"/>
                <a:ea typeface="ＭＳ Ｐゴシック" charset="0"/>
                <a:cs typeface="ＭＳ Ｐゴシック" charset="0"/>
              </a:rPr>
              <a:t> </a:t>
            </a:r>
          </a:p>
        </p:txBody>
      </p:sp>
      <p:sp>
        <p:nvSpPr>
          <p:cNvPr id="46083" name="TextBox 3"/>
          <p:cNvSpPr txBox="1">
            <a:spLocks noChangeArrowheads="1"/>
          </p:cNvSpPr>
          <p:nvPr/>
        </p:nvSpPr>
        <p:spPr bwMode="auto">
          <a:xfrm>
            <a:off x="152400" y="6248400"/>
            <a:ext cx="88392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t>Hart, P. E.; Nilsson, N. J.; Raphael, B. (1968). "A Formal Basis for the Heuristic Determination of Minimum Cost Paths". </a:t>
            </a:r>
            <a:r>
              <a:rPr lang="en-US" sz="1600" i="1" dirty="0">
                <a:hlinkClick r:id="rId3" tooltip="Institute of Electrical and Electronics Engineers"/>
              </a:rPr>
              <a:t>IEEE</a:t>
            </a:r>
            <a:r>
              <a:rPr lang="en-US" sz="1600" i="1" dirty="0"/>
              <a:t> Transactions on Systems Science and Cybernetics SSC4</a:t>
            </a:r>
            <a:r>
              <a:rPr lang="en-US" sz="1600" dirty="0"/>
              <a:t> </a:t>
            </a:r>
            <a:r>
              <a:rPr lang="en-US" sz="1600" b="1" dirty="0"/>
              <a:t>4</a:t>
            </a:r>
            <a:r>
              <a:rPr lang="en-US" sz="1600" dirty="0"/>
              <a:t> (2): 100–107.</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685800" y="0"/>
            <a:ext cx="7772400" cy="1143000"/>
          </a:xfrm>
        </p:spPr>
        <p:txBody>
          <a:bodyPr/>
          <a:lstStyle/>
          <a:p>
            <a:r>
              <a:rPr lang="en-US" dirty="0">
                <a:latin typeface="Calibri" charset="0"/>
                <a:ea typeface="ＭＳ Ｐゴシック" charset="0"/>
                <a:cs typeface="ＭＳ Ｐゴシック" charset="0"/>
              </a:rPr>
              <a:t>Observations on A</a:t>
            </a:r>
          </a:p>
        </p:txBody>
      </p:sp>
      <p:sp>
        <p:nvSpPr>
          <p:cNvPr id="48130" name="Rectangle 3"/>
          <p:cNvSpPr>
            <a:spLocks noGrp="1" noChangeArrowheads="1"/>
          </p:cNvSpPr>
          <p:nvPr>
            <p:ph type="body" idx="1"/>
          </p:nvPr>
        </p:nvSpPr>
        <p:spPr>
          <a:xfrm>
            <a:off x="457200" y="1066800"/>
            <a:ext cx="8610600" cy="5791200"/>
          </a:xfrm>
        </p:spPr>
        <p:txBody>
          <a:bodyPr/>
          <a:lstStyle/>
          <a:p>
            <a:pPr marL="231775" indent="-231775"/>
            <a:r>
              <a:rPr lang="en-US" sz="2800" b="1" dirty="0">
                <a:latin typeface="Calibri" charset="0"/>
                <a:ea typeface="ＭＳ Ｐゴシック" charset="0"/>
                <a:cs typeface="ＭＳ Ｐゴシック" charset="0"/>
              </a:rPr>
              <a:t>Perfect heuristic:</a:t>
            </a:r>
            <a:r>
              <a:rPr lang="en-US" sz="2800" dirty="0">
                <a:latin typeface="Calibri" charset="0"/>
                <a:ea typeface="ＭＳ Ｐゴシック" charset="0"/>
                <a:cs typeface="ＭＳ Ｐゴシック" charset="0"/>
              </a:rPr>
              <a:t> If h(n)=h*(n) for all n, only nodes on an optimal solution path expanded; no extra work done</a:t>
            </a:r>
          </a:p>
          <a:p>
            <a:pPr marL="231775" indent="-231775"/>
            <a:r>
              <a:rPr lang="en-US" sz="2800" b="1" dirty="0">
                <a:latin typeface="Calibri" charset="0"/>
                <a:ea typeface="ＭＳ Ｐゴシック" charset="0"/>
                <a:cs typeface="ＭＳ Ｐゴシック" charset="0"/>
              </a:rPr>
              <a:t>Null heuristic:</a:t>
            </a:r>
            <a:r>
              <a:rPr lang="en-US" sz="2800" dirty="0">
                <a:latin typeface="Calibri" charset="0"/>
                <a:ea typeface="ＭＳ Ｐゴシック" charset="0"/>
                <a:cs typeface="ＭＳ Ｐゴシック" charset="0"/>
              </a:rPr>
              <a:t> If h(n) = 0 for all n, then it’s an admissible heuristic; A* acts like uniform-cost search</a:t>
            </a:r>
          </a:p>
          <a:p>
            <a:pPr marL="231775" indent="-231775"/>
            <a:r>
              <a:rPr lang="en-US" sz="2800" b="1" dirty="0">
                <a:latin typeface="Calibri" charset="0"/>
                <a:ea typeface="ＭＳ Ｐゴシック" charset="0"/>
                <a:cs typeface="ＭＳ Ｐゴシック" charset="0"/>
              </a:rPr>
              <a:t>Better heuristic:</a:t>
            </a:r>
            <a:r>
              <a:rPr lang="en-US" sz="2800" dirty="0">
                <a:latin typeface="Calibri" charset="0"/>
                <a:ea typeface="ＭＳ Ｐゴシック" charset="0"/>
                <a:cs typeface="ＭＳ Ｐゴシック" charset="0"/>
              </a:rPr>
              <a:t> If h1(n) </a:t>
            </a:r>
            <a:r>
              <a:rPr lang="en-US" sz="2800" b="1" dirty="0">
                <a:latin typeface="Calibri" charset="0"/>
                <a:ea typeface="ＭＳ Ｐゴシック" charset="0"/>
                <a:cs typeface="ＭＳ Ｐゴシック" charset="0"/>
              </a:rPr>
              <a:t>&lt;</a:t>
            </a:r>
            <a:r>
              <a:rPr lang="en-US" sz="2800" dirty="0">
                <a:latin typeface="Calibri" charset="0"/>
                <a:ea typeface="ＭＳ Ｐゴシック" charset="0"/>
                <a:cs typeface="ＭＳ Ｐゴシック" charset="0"/>
              </a:rPr>
              <a:t> h2(n) </a:t>
            </a:r>
            <a:r>
              <a:rPr lang="en-US" b="1" dirty="0"/>
              <a:t>≤</a:t>
            </a:r>
            <a:r>
              <a:rPr lang="en-US" sz="2800" dirty="0">
                <a:latin typeface="Calibri" charset="0"/>
                <a:ea typeface="ＭＳ Ｐゴシック" charset="0"/>
                <a:cs typeface="ＭＳ Ｐゴシック" charset="0"/>
              </a:rPr>
              <a:t> h*(n) for all non-goal nodes, then h2 is a </a:t>
            </a:r>
            <a:r>
              <a:rPr lang="en-US" sz="2800" b="1" i="1" dirty="0">
                <a:latin typeface="Calibri" charset="0"/>
                <a:ea typeface="ＭＳ Ｐゴシック" charset="0"/>
                <a:cs typeface="ＭＳ Ｐゴシック" charset="0"/>
              </a:rPr>
              <a:t>better</a:t>
            </a:r>
            <a:r>
              <a:rPr lang="en-US" sz="2800" dirty="0">
                <a:latin typeface="Calibri" charset="0"/>
                <a:ea typeface="ＭＳ Ｐゴシック" charset="0"/>
                <a:cs typeface="ＭＳ Ｐゴシック" charset="0"/>
              </a:rPr>
              <a:t> heuristic than h1 </a:t>
            </a:r>
          </a:p>
          <a:p>
            <a:pPr marL="454025" lvl="1" indent="-222250"/>
            <a:r>
              <a:rPr lang="en-US" sz="2700" dirty="0">
                <a:latin typeface="Calibri" charset="0"/>
                <a:ea typeface="ＭＳ Ｐゴシック" charset="0"/>
              </a:rPr>
              <a:t>If A1* uses h1, and A2* uses h2, then every node expanded by A2* is also expanded by A1* </a:t>
            </a:r>
          </a:p>
          <a:p>
            <a:pPr marL="454025" lvl="1" indent="-222250"/>
            <a:r>
              <a:rPr lang="en-US" sz="2700" dirty="0">
                <a:latin typeface="Calibri" charset="0"/>
                <a:ea typeface="ＭＳ Ｐゴシック" charset="0"/>
              </a:rPr>
              <a:t>i.e., A1 expands at least as many nodes as A2*</a:t>
            </a:r>
          </a:p>
          <a:p>
            <a:pPr marL="454025" lvl="1" indent="-222250"/>
            <a:r>
              <a:rPr lang="en-US" sz="2700" dirty="0">
                <a:latin typeface="Calibri" charset="0"/>
                <a:ea typeface="ＭＳ Ｐゴシック" charset="0"/>
              </a:rPr>
              <a:t>We say that A2* is </a:t>
            </a:r>
            <a:r>
              <a:rPr lang="en-US" sz="2700" i="1" dirty="0">
                <a:latin typeface="Calibri" charset="0"/>
                <a:ea typeface="ＭＳ Ｐゴシック" charset="0"/>
              </a:rPr>
              <a:t>better informed</a:t>
            </a:r>
            <a:r>
              <a:rPr lang="en-US" sz="2700" dirty="0">
                <a:latin typeface="Calibri" charset="0"/>
                <a:ea typeface="ＭＳ Ｐゴシック" charset="0"/>
              </a:rPr>
              <a:t> than A1*</a:t>
            </a:r>
          </a:p>
          <a:p>
            <a:pPr marL="231775" indent="-231775"/>
            <a:r>
              <a:rPr lang="en-US" sz="2800" dirty="0">
                <a:latin typeface="Calibri" charset="0"/>
                <a:ea typeface="ＭＳ Ｐゴシック" charset="0"/>
                <a:cs typeface="ＭＳ Ｐゴシック" charset="0"/>
              </a:rPr>
              <a:t>The closer h to h*, the fewer extra nodes expanded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Example search space</a:t>
            </a:r>
          </a:p>
        </p:txBody>
      </p:sp>
      <p:grpSp>
        <p:nvGrpSpPr>
          <p:cNvPr id="2" name="Group 1"/>
          <p:cNvGrpSpPr/>
          <p:nvPr/>
        </p:nvGrpSpPr>
        <p:grpSpPr>
          <a:xfrm>
            <a:off x="739775" y="2006600"/>
            <a:ext cx="5956300" cy="3541713"/>
            <a:chOff x="739775" y="2006600"/>
            <a:chExt cx="5956300" cy="3541713"/>
          </a:xfrm>
        </p:grpSpPr>
        <p:sp>
          <p:nvSpPr>
            <p:cNvPr id="50178" name="Oval 7"/>
            <p:cNvSpPr>
              <a:spLocks noChangeArrowheads="1"/>
            </p:cNvSpPr>
            <p:nvPr/>
          </p:nvSpPr>
          <p:spPr bwMode="auto">
            <a:xfrm>
              <a:off x="3768725" y="2119313"/>
              <a:ext cx="609600" cy="609600"/>
            </a:xfrm>
            <a:prstGeom prst="ellipse">
              <a:avLst/>
            </a:prstGeom>
            <a:solidFill>
              <a:schemeClr val="accent4">
                <a:lumMod val="40000"/>
                <a:lumOff val="60000"/>
              </a:schemeClr>
            </a:solidFill>
            <a:ln w="57150">
              <a:solidFill>
                <a:schemeClr val="tx1"/>
              </a:solidFill>
              <a:round/>
              <a:headEnd/>
              <a:tailEnd/>
            </a:ln>
          </p:spPr>
          <p:txBody>
            <a:bodyPr wrap="none" anchor="ctr"/>
            <a:lstStyle/>
            <a:p>
              <a:endParaRPr lang="en-US"/>
            </a:p>
          </p:txBody>
        </p:sp>
        <p:sp>
          <p:nvSpPr>
            <p:cNvPr id="50179" name="Text Box 8"/>
            <p:cNvSpPr txBox="1">
              <a:spLocks noChangeArrowheads="1"/>
            </p:cNvSpPr>
            <p:nvPr/>
          </p:nvSpPr>
          <p:spPr bwMode="auto">
            <a:xfrm>
              <a:off x="3844925" y="2119313"/>
              <a:ext cx="382588"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t>S</a:t>
              </a:r>
            </a:p>
          </p:txBody>
        </p:sp>
        <p:sp>
          <p:nvSpPr>
            <p:cNvPr id="50180"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1" name="Text Box 11"/>
            <p:cNvSpPr txBox="1">
              <a:spLocks noChangeArrowheads="1"/>
            </p:cNvSpPr>
            <p:nvPr/>
          </p:nvSpPr>
          <p:spPr bwMode="auto">
            <a:xfrm>
              <a:off x="5826125" y="3490913"/>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C</a:t>
              </a:r>
            </a:p>
          </p:txBody>
        </p:sp>
        <p:sp>
          <p:nvSpPr>
            <p:cNvPr id="50182"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3" name="Text Box 14"/>
            <p:cNvSpPr txBox="1">
              <a:spLocks noChangeArrowheads="1"/>
            </p:cNvSpPr>
            <p:nvPr/>
          </p:nvSpPr>
          <p:spPr bwMode="auto">
            <a:xfrm>
              <a:off x="4073525" y="3490913"/>
              <a:ext cx="420688"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B</a:t>
              </a:r>
            </a:p>
          </p:txBody>
        </p:sp>
        <p:sp>
          <p:nvSpPr>
            <p:cNvPr id="50184"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5" name="Text Box 17"/>
            <p:cNvSpPr txBox="1">
              <a:spLocks noChangeArrowheads="1"/>
            </p:cNvSpPr>
            <p:nvPr/>
          </p:nvSpPr>
          <p:spPr bwMode="auto">
            <a:xfrm>
              <a:off x="2473325" y="3490913"/>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A</a:t>
              </a:r>
            </a:p>
          </p:txBody>
        </p:sp>
        <p:sp>
          <p:nvSpPr>
            <p:cNvPr id="50186"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7" name="Text Box 20"/>
            <p:cNvSpPr txBox="1">
              <a:spLocks noChangeArrowheads="1"/>
            </p:cNvSpPr>
            <p:nvPr/>
          </p:nvSpPr>
          <p:spPr bwMode="auto">
            <a:xfrm>
              <a:off x="1101725" y="4862513"/>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D</a:t>
              </a:r>
            </a:p>
          </p:txBody>
        </p:sp>
        <p:sp>
          <p:nvSpPr>
            <p:cNvPr id="50188"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9" name="Text Box 23"/>
            <p:cNvSpPr txBox="1">
              <a:spLocks noChangeArrowheads="1"/>
            </p:cNvSpPr>
            <p:nvPr/>
          </p:nvSpPr>
          <p:spPr bwMode="auto">
            <a:xfrm>
              <a:off x="4073525" y="4938713"/>
              <a:ext cx="46037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G</a:t>
              </a:r>
            </a:p>
          </p:txBody>
        </p:sp>
        <p:sp>
          <p:nvSpPr>
            <p:cNvPr id="50190"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91" name="Text Box 26"/>
            <p:cNvSpPr txBox="1">
              <a:spLocks noChangeArrowheads="1"/>
            </p:cNvSpPr>
            <p:nvPr/>
          </p:nvSpPr>
          <p:spPr bwMode="auto">
            <a:xfrm>
              <a:off x="2549525" y="4862513"/>
              <a:ext cx="420688"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E</a:t>
              </a:r>
            </a:p>
          </p:txBody>
        </p:sp>
        <p:sp>
          <p:nvSpPr>
            <p:cNvPr id="50192"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3"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4"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5"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6"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7"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8"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9"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200" name="Text Box 35"/>
            <p:cNvSpPr txBox="1">
              <a:spLocks noChangeArrowheads="1"/>
            </p:cNvSpPr>
            <p:nvPr/>
          </p:nvSpPr>
          <p:spPr bwMode="auto">
            <a:xfrm>
              <a:off x="3082925" y="2678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1</a:t>
              </a:r>
            </a:p>
          </p:txBody>
        </p:sp>
        <p:sp>
          <p:nvSpPr>
            <p:cNvPr id="50201" name="Text Box 36"/>
            <p:cNvSpPr txBox="1">
              <a:spLocks noChangeArrowheads="1"/>
            </p:cNvSpPr>
            <p:nvPr/>
          </p:nvSpPr>
          <p:spPr bwMode="auto">
            <a:xfrm>
              <a:off x="4149725" y="27543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2" name="Text Box 37"/>
            <p:cNvSpPr txBox="1">
              <a:spLocks noChangeArrowheads="1"/>
            </p:cNvSpPr>
            <p:nvPr/>
          </p:nvSpPr>
          <p:spPr bwMode="auto">
            <a:xfrm>
              <a:off x="4987925" y="26019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8</a:t>
              </a:r>
            </a:p>
          </p:txBody>
        </p:sp>
        <p:sp>
          <p:nvSpPr>
            <p:cNvPr id="50203" name="Text Box 38"/>
            <p:cNvSpPr txBox="1">
              <a:spLocks noChangeArrowheads="1"/>
            </p:cNvSpPr>
            <p:nvPr/>
          </p:nvSpPr>
          <p:spPr bwMode="auto">
            <a:xfrm>
              <a:off x="3387725" y="39735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9</a:t>
              </a:r>
            </a:p>
          </p:txBody>
        </p:sp>
        <p:sp>
          <p:nvSpPr>
            <p:cNvPr id="50204" name="Text Box 39"/>
            <p:cNvSpPr txBox="1">
              <a:spLocks noChangeArrowheads="1"/>
            </p:cNvSpPr>
            <p:nvPr/>
          </p:nvSpPr>
          <p:spPr bwMode="auto">
            <a:xfrm>
              <a:off x="4378325" y="4202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4</a:t>
              </a:r>
            </a:p>
          </p:txBody>
        </p:sp>
        <p:sp>
          <p:nvSpPr>
            <p:cNvPr id="50205" name="Text Box 40"/>
            <p:cNvSpPr txBox="1">
              <a:spLocks noChangeArrowheads="1"/>
            </p:cNvSpPr>
            <p:nvPr/>
          </p:nvSpPr>
          <p:spPr bwMode="auto">
            <a:xfrm>
              <a:off x="5292725" y="43545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6" name="Text Box 41"/>
            <p:cNvSpPr txBox="1">
              <a:spLocks noChangeArrowheads="1"/>
            </p:cNvSpPr>
            <p:nvPr/>
          </p:nvSpPr>
          <p:spPr bwMode="auto">
            <a:xfrm>
              <a:off x="1787525" y="38719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3</a:t>
              </a:r>
            </a:p>
          </p:txBody>
        </p:sp>
        <p:sp>
          <p:nvSpPr>
            <p:cNvPr id="50207" name="Text Box 42"/>
            <p:cNvSpPr txBox="1">
              <a:spLocks noChangeArrowheads="1"/>
            </p:cNvSpPr>
            <p:nvPr/>
          </p:nvSpPr>
          <p:spPr bwMode="auto">
            <a:xfrm>
              <a:off x="2244725" y="4202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7</a:t>
              </a:r>
            </a:p>
          </p:txBody>
        </p:sp>
        <p:sp>
          <p:nvSpPr>
            <p:cNvPr id="50208" name="Text Box 43"/>
            <p:cNvSpPr txBox="1">
              <a:spLocks noChangeArrowheads="1"/>
            </p:cNvSpPr>
            <p:nvPr/>
          </p:nvSpPr>
          <p:spPr bwMode="auto">
            <a:xfrm>
              <a:off x="4302125" y="20066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09" name="Text Box 44"/>
            <p:cNvSpPr txBox="1">
              <a:spLocks noChangeArrowheads="1"/>
            </p:cNvSpPr>
            <p:nvPr/>
          </p:nvSpPr>
          <p:spPr bwMode="auto">
            <a:xfrm>
              <a:off x="2979738" y="36322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10" name="Text Box 45"/>
            <p:cNvSpPr txBox="1">
              <a:spLocks noChangeArrowheads="1"/>
            </p:cNvSpPr>
            <p:nvPr/>
          </p:nvSpPr>
          <p:spPr bwMode="auto">
            <a:xfrm>
              <a:off x="4511675" y="3490913"/>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4</a:t>
              </a:r>
            </a:p>
          </p:txBody>
        </p:sp>
        <p:sp>
          <p:nvSpPr>
            <p:cNvPr id="50211" name="Text Box 46"/>
            <p:cNvSpPr txBox="1">
              <a:spLocks noChangeArrowheads="1"/>
            </p:cNvSpPr>
            <p:nvPr/>
          </p:nvSpPr>
          <p:spPr bwMode="auto">
            <a:xfrm>
              <a:off x="6359525" y="3567113"/>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3</a:t>
              </a:r>
            </a:p>
          </p:txBody>
        </p:sp>
        <p:sp>
          <p:nvSpPr>
            <p:cNvPr id="50212" name="Text Box 47"/>
            <p:cNvSpPr txBox="1">
              <a:spLocks noChangeArrowheads="1"/>
            </p:cNvSpPr>
            <p:nvPr/>
          </p:nvSpPr>
          <p:spPr bwMode="auto">
            <a:xfrm>
              <a:off x="3082925" y="4938713"/>
              <a:ext cx="4016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p>
          </p:txBody>
        </p:sp>
        <p:sp>
          <p:nvSpPr>
            <p:cNvPr id="50213" name="Text Box 48"/>
            <p:cNvSpPr txBox="1">
              <a:spLocks noChangeArrowheads="1"/>
            </p:cNvSpPr>
            <p:nvPr/>
          </p:nvSpPr>
          <p:spPr bwMode="auto">
            <a:xfrm>
              <a:off x="1635125" y="4989513"/>
              <a:ext cx="4016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endParaRPr lang="en-US" i="1">
                <a:solidFill>
                  <a:schemeClr val="accent2"/>
                </a:solidFill>
              </a:endParaRPr>
            </a:p>
          </p:txBody>
        </p:sp>
        <p:sp>
          <p:nvSpPr>
            <p:cNvPr id="50214" name="Text Box 49"/>
            <p:cNvSpPr txBox="1">
              <a:spLocks noChangeArrowheads="1"/>
            </p:cNvSpPr>
            <p:nvPr/>
          </p:nvSpPr>
          <p:spPr bwMode="auto">
            <a:xfrm>
              <a:off x="4683125" y="50419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0</a:t>
              </a:r>
            </a:p>
          </p:txBody>
        </p:sp>
        <p:sp>
          <p:nvSpPr>
            <p:cNvPr id="50223"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4"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5"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6"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7"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8"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31" name="Text Box 70"/>
            <p:cNvSpPr txBox="1">
              <a:spLocks noChangeArrowheads="1"/>
            </p:cNvSpPr>
            <p:nvPr/>
          </p:nvSpPr>
          <p:spPr bwMode="auto">
            <a:xfrm>
              <a:off x="3444875" y="2027238"/>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0</a:t>
              </a:r>
              <a:endParaRPr lang="en-US" sz="2800" b="1">
                <a:solidFill>
                  <a:srgbClr val="FF0000"/>
                </a:solidFill>
              </a:endParaRPr>
            </a:p>
          </p:txBody>
        </p:sp>
        <p:sp>
          <p:nvSpPr>
            <p:cNvPr id="50232" name="Text Box 71"/>
            <p:cNvSpPr txBox="1">
              <a:spLocks noChangeArrowheads="1"/>
            </p:cNvSpPr>
            <p:nvPr/>
          </p:nvSpPr>
          <p:spPr bwMode="auto">
            <a:xfrm>
              <a:off x="2036763" y="34544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1</a:t>
              </a:r>
              <a:endParaRPr lang="en-US" sz="2800" b="1">
                <a:solidFill>
                  <a:srgbClr val="FF0000"/>
                </a:solidFill>
              </a:endParaRPr>
            </a:p>
          </p:txBody>
        </p:sp>
        <p:sp>
          <p:nvSpPr>
            <p:cNvPr id="50233" name="Text Box 72"/>
            <p:cNvSpPr txBox="1">
              <a:spLocks noChangeArrowheads="1"/>
            </p:cNvSpPr>
            <p:nvPr/>
          </p:nvSpPr>
          <p:spPr bwMode="auto">
            <a:xfrm>
              <a:off x="739775" y="49276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4</a:t>
              </a:r>
              <a:endParaRPr lang="en-US" sz="2800" b="1">
                <a:solidFill>
                  <a:srgbClr val="FF0000"/>
                </a:solidFill>
              </a:endParaRPr>
            </a:p>
          </p:txBody>
        </p:sp>
        <p:sp>
          <p:nvSpPr>
            <p:cNvPr id="50234" name="Text Box 73"/>
            <p:cNvSpPr txBox="1">
              <a:spLocks noChangeArrowheads="1"/>
            </p:cNvSpPr>
            <p:nvPr/>
          </p:nvSpPr>
          <p:spPr bwMode="auto">
            <a:xfrm>
              <a:off x="2149475" y="49276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5" name="Text Box 74"/>
            <p:cNvSpPr txBox="1">
              <a:spLocks noChangeArrowheads="1"/>
            </p:cNvSpPr>
            <p:nvPr/>
          </p:nvSpPr>
          <p:spPr bwMode="auto">
            <a:xfrm>
              <a:off x="3635375" y="49530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9</a:t>
              </a:r>
              <a:endParaRPr lang="en-US" sz="2800" b="1">
                <a:solidFill>
                  <a:srgbClr val="FF0000"/>
                </a:solidFill>
              </a:endParaRPr>
            </a:p>
          </p:txBody>
        </p:sp>
        <p:sp>
          <p:nvSpPr>
            <p:cNvPr id="50236" name="Text Box 75"/>
            <p:cNvSpPr txBox="1">
              <a:spLocks noChangeArrowheads="1"/>
            </p:cNvSpPr>
            <p:nvPr/>
          </p:nvSpPr>
          <p:spPr bwMode="auto">
            <a:xfrm>
              <a:off x="5349875" y="3567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7" name="Text Box 76"/>
            <p:cNvSpPr txBox="1">
              <a:spLocks noChangeArrowheads="1"/>
            </p:cNvSpPr>
            <p:nvPr/>
          </p:nvSpPr>
          <p:spPr bwMode="auto">
            <a:xfrm>
              <a:off x="3635375" y="3567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5</a:t>
              </a:r>
              <a:endParaRPr lang="en-US" sz="2800" b="1">
                <a:solidFill>
                  <a:srgbClr val="FF0000"/>
                </a:solidFill>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Example search space</a:t>
            </a:r>
          </a:p>
        </p:txBody>
      </p:sp>
      <p:sp>
        <p:nvSpPr>
          <p:cNvPr id="50178" name="Oval 7"/>
          <p:cNvSpPr>
            <a:spLocks noChangeArrowheads="1"/>
          </p:cNvSpPr>
          <p:nvPr/>
        </p:nvSpPr>
        <p:spPr bwMode="auto">
          <a:xfrm>
            <a:off x="3768725" y="2119313"/>
            <a:ext cx="609600" cy="609600"/>
          </a:xfrm>
          <a:prstGeom prst="ellipse">
            <a:avLst/>
          </a:prstGeom>
          <a:solidFill>
            <a:schemeClr val="accent2">
              <a:lumMod val="20000"/>
              <a:lumOff val="80000"/>
            </a:schemeClr>
          </a:solidFill>
          <a:ln w="57150">
            <a:solidFill>
              <a:schemeClr val="tx1"/>
            </a:solidFill>
            <a:round/>
            <a:headEnd/>
            <a:tailEnd/>
          </a:ln>
        </p:spPr>
        <p:txBody>
          <a:bodyPr wrap="none" anchor="ctr"/>
          <a:lstStyle/>
          <a:p>
            <a:endParaRPr lang="en-US"/>
          </a:p>
        </p:txBody>
      </p:sp>
      <p:sp>
        <p:nvSpPr>
          <p:cNvPr id="50179" name="Text Box 8"/>
          <p:cNvSpPr txBox="1">
            <a:spLocks noChangeArrowheads="1"/>
          </p:cNvSpPr>
          <p:nvPr/>
        </p:nvSpPr>
        <p:spPr bwMode="auto">
          <a:xfrm>
            <a:off x="3844925" y="2119313"/>
            <a:ext cx="382588"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S</a:t>
            </a:r>
          </a:p>
        </p:txBody>
      </p:sp>
      <p:sp>
        <p:nvSpPr>
          <p:cNvPr id="50180"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1" name="Text Box 11"/>
          <p:cNvSpPr txBox="1">
            <a:spLocks noChangeArrowheads="1"/>
          </p:cNvSpPr>
          <p:nvPr/>
        </p:nvSpPr>
        <p:spPr bwMode="auto">
          <a:xfrm>
            <a:off x="5826125" y="3490913"/>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C</a:t>
            </a:r>
          </a:p>
        </p:txBody>
      </p:sp>
      <p:sp>
        <p:nvSpPr>
          <p:cNvPr id="50182"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3" name="Text Box 14"/>
          <p:cNvSpPr txBox="1">
            <a:spLocks noChangeArrowheads="1"/>
          </p:cNvSpPr>
          <p:nvPr/>
        </p:nvSpPr>
        <p:spPr bwMode="auto">
          <a:xfrm>
            <a:off x="4073525" y="3490913"/>
            <a:ext cx="420688"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B</a:t>
            </a:r>
          </a:p>
        </p:txBody>
      </p:sp>
      <p:sp>
        <p:nvSpPr>
          <p:cNvPr id="50184"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5" name="Text Box 17"/>
          <p:cNvSpPr txBox="1">
            <a:spLocks noChangeArrowheads="1"/>
          </p:cNvSpPr>
          <p:nvPr/>
        </p:nvSpPr>
        <p:spPr bwMode="auto">
          <a:xfrm>
            <a:off x="2473325" y="3490913"/>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A</a:t>
            </a:r>
          </a:p>
        </p:txBody>
      </p:sp>
      <p:sp>
        <p:nvSpPr>
          <p:cNvPr id="50186"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7" name="Text Box 20"/>
          <p:cNvSpPr txBox="1">
            <a:spLocks noChangeArrowheads="1"/>
          </p:cNvSpPr>
          <p:nvPr/>
        </p:nvSpPr>
        <p:spPr bwMode="auto">
          <a:xfrm>
            <a:off x="1101725" y="4862513"/>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D</a:t>
            </a:r>
          </a:p>
        </p:txBody>
      </p:sp>
      <p:sp>
        <p:nvSpPr>
          <p:cNvPr id="50188"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9" name="Text Box 23"/>
          <p:cNvSpPr txBox="1">
            <a:spLocks noChangeArrowheads="1"/>
          </p:cNvSpPr>
          <p:nvPr/>
        </p:nvSpPr>
        <p:spPr bwMode="auto">
          <a:xfrm>
            <a:off x="4073525" y="4938713"/>
            <a:ext cx="46037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G</a:t>
            </a:r>
          </a:p>
        </p:txBody>
      </p:sp>
      <p:sp>
        <p:nvSpPr>
          <p:cNvPr id="50190"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91" name="Text Box 26"/>
          <p:cNvSpPr txBox="1">
            <a:spLocks noChangeArrowheads="1"/>
          </p:cNvSpPr>
          <p:nvPr/>
        </p:nvSpPr>
        <p:spPr bwMode="auto">
          <a:xfrm>
            <a:off x="2549525" y="4862513"/>
            <a:ext cx="420688"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E</a:t>
            </a:r>
          </a:p>
        </p:txBody>
      </p:sp>
      <p:sp>
        <p:nvSpPr>
          <p:cNvPr id="50192"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3"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4"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5"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6"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7"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8"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9"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200" name="Text Box 35"/>
          <p:cNvSpPr txBox="1">
            <a:spLocks noChangeArrowheads="1"/>
          </p:cNvSpPr>
          <p:nvPr/>
        </p:nvSpPr>
        <p:spPr bwMode="auto">
          <a:xfrm>
            <a:off x="3082925" y="2678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1</a:t>
            </a:r>
          </a:p>
        </p:txBody>
      </p:sp>
      <p:sp>
        <p:nvSpPr>
          <p:cNvPr id="50201" name="Text Box 36"/>
          <p:cNvSpPr txBox="1">
            <a:spLocks noChangeArrowheads="1"/>
          </p:cNvSpPr>
          <p:nvPr/>
        </p:nvSpPr>
        <p:spPr bwMode="auto">
          <a:xfrm>
            <a:off x="4149725" y="27543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2" name="Text Box 37"/>
          <p:cNvSpPr txBox="1">
            <a:spLocks noChangeArrowheads="1"/>
          </p:cNvSpPr>
          <p:nvPr/>
        </p:nvSpPr>
        <p:spPr bwMode="auto">
          <a:xfrm>
            <a:off x="4987925" y="26019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8</a:t>
            </a:r>
          </a:p>
        </p:txBody>
      </p:sp>
      <p:sp>
        <p:nvSpPr>
          <p:cNvPr id="50203" name="Text Box 38"/>
          <p:cNvSpPr txBox="1">
            <a:spLocks noChangeArrowheads="1"/>
          </p:cNvSpPr>
          <p:nvPr/>
        </p:nvSpPr>
        <p:spPr bwMode="auto">
          <a:xfrm>
            <a:off x="3387725" y="39735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9</a:t>
            </a:r>
          </a:p>
        </p:txBody>
      </p:sp>
      <p:sp>
        <p:nvSpPr>
          <p:cNvPr id="50204" name="Text Box 39"/>
          <p:cNvSpPr txBox="1">
            <a:spLocks noChangeArrowheads="1"/>
          </p:cNvSpPr>
          <p:nvPr/>
        </p:nvSpPr>
        <p:spPr bwMode="auto">
          <a:xfrm>
            <a:off x="4378325" y="4202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4</a:t>
            </a:r>
          </a:p>
        </p:txBody>
      </p:sp>
      <p:sp>
        <p:nvSpPr>
          <p:cNvPr id="50205" name="Text Box 40"/>
          <p:cNvSpPr txBox="1">
            <a:spLocks noChangeArrowheads="1"/>
          </p:cNvSpPr>
          <p:nvPr/>
        </p:nvSpPr>
        <p:spPr bwMode="auto">
          <a:xfrm>
            <a:off x="5292725" y="43545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6" name="Text Box 41"/>
          <p:cNvSpPr txBox="1">
            <a:spLocks noChangeArrowheads="1"/>
          </p:cNvSpPr>
          <p:nvPr/>
        </p:nvSpPr>
        <p:spPr bwMode="auto">
          <a:xfrm>
            <a:off x="1787525" y="38719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3</a:t>
            </a:r>
          </a:p>
        </p:txBody>
      </p:sp>
      <p:sp>
        <p:nvSpPr>
          <p:cNvPr id="50207" name="Text Box 42"/>
          <p:cNvSpPr txBox="1">
            <a:spLocks noChangeArrowheads="1"/>
          </p:cNvSpPr>
          <p:nvPr/>
        </p:nvSpPr>
        <p:spPr bwMode="auto">
          <a:xfrm>
            <a:off x="2244725" y="4202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7</a:t>
            </a:r>
          </a:p>
        </p:txBody>
      </p:sp>
      <p:sp>
        <p:nvSpPr>
          <p:cNvPr id="50208" name="Text Box 43"/>
          <p:cNvSpPr txBox="1">
            <a:spLocks noChangeArrowheads="1"/>
          </p:cNvSpPr>
          <p:nvPr/>
        </p:nvSpPr>
        <p:spPr bwMode="auto">
          <a:xfrm>
            <a:off x="4302125" y="20066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09" name="Text Box 44"/>
          <p:cNvSpPr txBox="1">
            <a:spLocks noChangeArrowheads="1"/>
          </p:cNvSpPr>
          <p:nvPr/>
        </p:nvSpPr>
        <p:spPr bwMode="auto">
          <a:xfrm>
            <a:off x="2979738" y="36322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10" name="Text Box 45"/>
          <p:cNvSpPr txBox="1">
            <a:spLocks noChangeArrowheads="1"/>
          </p:cNvSpPr>
          <p:nvPr/>
        </p:nvSpPr>
        <p:spPr bwMode="auto">
          <a:xfrm>
            <a:off x="4511675" y="3490913"/>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4</a:t>
            </a:r>
          </a:p>
        </p:txBody>
      </p:sp>
      <p:sp>
        <p:nvSpPr>
          <p:cNvPr id="50211" name="Text Box 46"/>
          <p:cNvSpPr txBox="1">
            <a:spLocks noChangeArrowheads="1"/>
          </p:cNvSpPr>
          <p:nvPr/>
        </p:nvSpPr>
        <p:spPr bwMode="auto">
          <a:xfrm>
            <a:off x="6359525" y="3567113"/>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3</a:t>
            </a:r>
          </a:p>
        </p:txBody>
      </p:sp>
      <p:sp>
        <p:nvSpPr>
          <p:cNvPr id="50212" name="Text Box 47"/>
          <p:cNvSpPr txBox="1">
            <a:spLocks noChangeArrowheads="1"/>
          </p:cNvSpPr>
          <p:nvPr/>
        </p:nvSpPr>
        <p:spPr bwMode="auto">
          <a:xfrm>
            <a:off x="3082925" y="4938713"/>
            <a:ext cx="4016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p>
        </p:txBody>
      </p:sp>
      <p:sp>
        <p:nvSpPr>
          <p:cNvPr id="50213" name="Text Box 48"/>
          <p:cNvSpPr txBox="1">
            <a:spLocks noChangeArrowheads="1"/>
          </p:cNvSpPr>
          <p:nvPr/>
        </p:nvSpPr>
        <p:spPr bwMode="auto">
          <a:xfrm>
            <a:off x="1635125" y="4989513"/>
            <a:ext cx="4016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endParaRPr lang="en-US" i="1">
              <a:solidFill>
                <a:schemeClr val="accent2"/>
              </a:solidFill>
            </a:endParaRPr>
          </a:p>
        </p:txBody>
      </p:sp>
      <p:sp>
        <p:nvSpPr>
          <p:cNvPr id="50214" name="Text Box 49"/>
          <p:cNvSpPr txBox="1">
            <a:spLocks noChangeArrowheads="1"/>
          </p:cNvSpPr>
          <p:nvPr/>
        </p:nvSpPr>
        <p:spPr bwMode="auto">
          <a:xfrm>
            <a:off x="4683125" y="50419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0</a:t>
            </a:r>
          </a:p>
        </p:txBody>
      </p:sp>
      <p:sp>
        <p:nvSpPr>
          <p:cNvPr id="50215" name="Text Box 50"/>
          <p:cNvSpPr txBox="1">
            <a:spLocks noChangeArrowheads="1"/>
          </p:cNvSpPr>
          <p:nvPr/>
        </p:nvSpPr>
        <p:spPr bwMode="auto">
          <a:xfrm>
            <a:off x="5354638" y="1295400"/>
            <a:ext cx="1710725"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t>start state</a:t>
            </a:r>
          </a:p>
        </p:txBody>
      </p:sp>
      <p:sp>
        <p:nvSpPr>
          <p:cNvPr id="50216" name="Text Box 51"/>
          <p:cNvSpPr txBox="1">
            <a:spLocks noChangeArrowheads="1"/>
          </p:cNvSpPr>
          <p:nvPr/>
        </p:nvSpPr>
        <p:spPr bwMode="auto">
          <a:xfrm>
            <a:off x="6267450" y="5799138"/>
            <a:ext cx="1630575"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t>goal state</a:t>
            </a:r>
          </a:p>
        </p:txBody>
      </p:sp>
      <p:sp>
        <p:nvSpPr>
          <p:cNvPr id="50217" name="Text Box 52"/>
          <p:cNvSpPr txBox="1">
            <a:spLocks noChangeArrowheads="1"/>
          </p:cNvSpPr>
          <p:nvPr/>
        </p:nvSpPr>
        <p:spPr bwMode="auto">
          <a:xfrm>
            <a:off x="6973888" y="2184400"/>
            <a:ext cx="1362809"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solidFill>
                  <a:srgbClr val="FF0000"/>
                </a:solidFill>
              </a:rPr>
              <a:t>arc cost</a:t>
            </a:r>
          </a:p>
        </p:txBody>
      </p:sp>
      <p:sp>
        <p:nvSpPr>
          <p:cNvPr id="50218" name="Text Box 53"/>
          <p:cNvSpPr txBox="1">
            <a:spLocks noChangeArrowheads="1"/>
          </p:cNvSpPr>
          <p:nvPr/>
        </p:nvSpPr>
        <p:spPr bwMode="auto">
          <a:xfrm>
            <a:off x="7539038" y="4089400"/>
            <a:ext cx="1292341"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solidFill>
                  <a:schemeClr val="accent2"/>
                </a:solidFill>
              </a:rPr>
              <a:t>h value</a:t>
            </a:r>
          </a:p>
        </p:txBody>
      </p:sp>
      <p:sp>
        <p:nvSpPr>
          <p:cNvPr id="50219" name="Line 54"/>
          <p:cNvSpPr>
            <a:spLocks noChangeShapeType="1"/>
          </p:cNvSpPr>
          <p:nvPr/>
        </p:nvSpPr>
        <p:spPr bwMode="auto">
          <a:xfrm flipH="1">
            <a:off x="5292725" y="2528888"/>
            <a:ext cx="1681163" cy="317500"/>
          </a:xfrm>
          <a:prstGeom prst="line">
            <a:avLst/>
          </a:prstGeom>
          <a:noFill/>
          <a:ln w="9525">
            <a:solidFill>
              <a:srgbClr val="FF00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220" name="Line 55"/>
          <p:cNvSpPr>
            <a:spLocks noChangeShapeType="1"/>
          </p:cNvSpPr>
          <p:nvPr/>
        </p:nvSpPr>
        <p:spPr bwMode="auto">
          <a:xfrm flipH="1" flipV="1">
            <a:off x="6696075" y="3937000"/>
            <a:ext cx="912813" cy="381000"/>
          </a:xfrm>
          <a:prstGeom prst="line">
            <a:avLst/>
          </a:prstGeom>
          <a:noFill/>
          <a:ln w="9525">
            <a:solidFill>
              <a:schemeClr val="accent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221" name="Line 56"/>
          <p:cNvSpPr>
            <a:spLocks noChangeShapeType="1"/>
          </p:cNvSpPr>
          <p:nvPr/>
        </p:nvSpPr>
        <p:spPr bwMode="auto">
          <a:xfrm flipH="1" flipV="1">
            <a:off x="4606925" y="5446713"/>
            <a:ext cx="1660525"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222" name="Line 57"/>
          <p:cNvSpPr>
            <a:spLocks noChangeShapeType="1"/>
          </p:cNvSpPr>
          <p:nvPr/>
        </p:nvSpPr>
        <p:spPr bwMode="auto">
          <a:xfrm flipH="1">
            <a:off x="4302125" y="1592263"/>
            <a:ext cx="1052513" cy="59213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223"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4"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5"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6"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7"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8"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9" name="Text Box 68"/>
          <p:cNvSpPr txBox="1">
            <a:spLocks noChangeArrowheads="1"/>
          </p:cNvSpPr>
          <p:nvPr/>
        </p:nvSpPr>
        <p:spPr bwMode="auto">
          <a:xfrm>
            <a:off x="503238" y="1497013"/>
            <a:ext cx="2403158" cy="11387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solidFill>
                  <a:srgbClr val="CC00CC"/>
                </a:solidFill>
              </a:rPr>
              <a:t>parent pointer</a:t>
            </a:r>
            <a:br>
              <a:rPr lang="en-US" sz="2800" b="1" dirty="0">
                <a:solidFill>
                  <a:srgbClr val="CC00CC"/>
                </a:solidFill>
              </a:rPr>
            </a:br>
            <a:r>
              <a:rPr lang="en-US" sz="2000" b="1" dirty="0">
                <a:solidFill>
                  <a:srgbClr val="CC00CC"/>
                </a:solidFill>
              </a:rPr>
              <a:t>(for current best</a:t>
            </a:r>
            <a:br>
              <a:rPr lang="en-US" sz="2000" b="1" dirty="0">
                <a:solidFill>
                  <a:srgbClr val="CC00CC"/>
                </a:solidFill>
              </a:rPr>
            </a:br>
            <a:r>
              <a:rPr lang="en-US" sz="2000" b="1" dirty="0">
                <a:solidFill>
                  <a:srgbClr val="CC00CC"/>
                </a:solidFill>
              </a:rPr>
              <a:t>known path)</a:t>
            </a:r>
            <a:endParaRPr lang="en-US" sz="2800" b="1" dirty="0">
              <a:solidFill>
                <a:srgbClr val="CC00CC"/>
              </a:solidFill>
            </a:endParaRPr>
          </a:p>
        </p:txBody>
      </p:sp>
      <p:sp>
        <p:nvSpPr>
          <p:cNvPr id="50230" name="Line 69"/>
          <p:cNvSpPr>
            <a:spLocks noChangeShapeType="1"/>
          </p:cNvSpPr>
          <p:nvPr/>
        </p:nvSpPr>
        <p:spPr bwMode="auto">
          <a:xfrm>
            <a:off x="2287588" y="1954213"/>
            <a:ext cx="661987" cy="592137"/>
          </a:xfrm>
          <a:prstGeom prst="line">
            <a:avLst/>
          </a:prstGeom>
          <a:noFill/>
          <a:ln w="9525">
            <a:solidFill>
              <a:srgbClr val="CC00CC"/>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231" name="Text Box 70"/>
          <p:cNvSpPr txBox="1">
            <a:spLocks noChangeArrowheads="1"/>
          </p:cNvSpPr>
          <p:nvPr/>
        </p:nvSpPr>
        <p:spPr bwMode="auto">
          <a:xfrm>
            <a:off x="3444875" y="2027238"/>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0</a:t>
            </a:r>
            <a:endParaRPr lang="en-US" sz="2800" b="1">
              <a:solidFill>
                <a:srgbClr val="FF0000"/>
              </a:solidFill>
            </a:endParaRPr>
          </a:p>
        </p:txBody>
      </p:sp>
      <p:sp>
        <p:nvSpPr>
          <p:cNvPr id="50232" name="Text Box 71"/>
          <p:cNvSpPr txBox="1">
            <a:spLocks noChangeArrowheads="1"/>
          </p:cNvSpPr>
          <p:nvPr/>
        </p:nvSpPr>
        <p:spPr bwMode="auto">
          <a:xfrm>
            <a:off x="2036763" y="34544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1</a:t>
            </a:r>
            <a:endParaRPr lang="en-US" sz="2800" b="1">
              <a:solidFill>
                <a:srgbClr val="FF0000"/>
              </a:solidFill>
            </a:endParaRPr>
          </a:p>
        </p:txBody>
      </p:sp>
      <p:sp>
        <p:nvSpPr>
          <p:cNvPr id="50233" name="Text Box 72"/>
          <p:cNvSpPr txBox="1">
            <a:spLocks noChangeArrowheads="1"/>
          </p:cNvSpPr>
          <p:nvPr/>
        </p:nvSpPr>
        <p:spPr bwMode="auto">
          <a:xfrm>
            <a:off x="739775" y="49276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4</a:t>
            </a:r>
            <a:endParaRPr lang="en-US" sz="2800" b="1">
              <a:solidFill>
                <a:srgbClr val="FF0000"/>
              </a:solidFill>
            </a:endParaRPr>
          </a:p>
        </p:txBody>
      </p:sp>
      <p:sp>
        <p:nvSpPr>
          <p:cNvPr id="50234" name="Text Box 73"/>
          <p:cNvSpPr txBox="1">
            <a:spLocks noChangeArrowheads="1"/>
          </p:cNvSpPr>
          <p:nvPr/>
        </p:nvSpPr>
        <p:spPr bwMode="auto">
          <a:xfrm>
            <a:off x="2149475" y="49276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5" name="Text Box 74"/>
          <p:cNvSpPr txBox="1">
            <a:spLocks noChangeArrowheads="1"/>
          </p:cNvSpPr>
          <p:nvPr/>
        </p:nvSpPr>
        <p:spPr bwMode="auto">
          <a:xfrm>
            <a:off x="3635375" y="49530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9</a:t>
            </a:r>
            <a:endParaRPr lang="en-US" sz="2800" b="1">
              <a:solidFill>
                <a:srgbClr val="FF0000"/>
              </a:solidFill>
            </a:endParaRPr>
          </a:p>
        </p:txBody>
      </p:sp>
      <p:sp>
        <p:nvSpPr>
          <p:cNvPr id="50236" name="Text Box 75"/>
          <p:cNvSpPr txBox="1">
            <a:spLocks noChangeArrowheads="1"/>
          </p:cNvSpPr>
          <p:nvPr/>
        </p:nvSpPr>
        <p:spPr bwMode="auto">
          <a:xfrm>
            <a:off x="5349875" y="3567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7" name="Text Box 76"/>
          <p:cNvSpPr txBox="1">
            <a:spLocks noChangeArrowheads="1"/>
          </p:cNvSpPr>
          <p:nvPr/>
        </p:nvSpPr>
        <p:spPr bwMode="auto">
          <a:xfrm>
            <a:off x="3635375" y="3567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5</a:t>
            </a:r>
            <a:endParaRPr lang="en-US" sz="2800" b="1">
              <a:solidFill>
                <a:srgbClr val="FF0000"/>
              </a:solidFill>
            </a:endParaRPr>
          </a:p>
        </p:txBody>
      </p:sp>
      <p:sp>
        <p:nvSpPr>
          <p:cNvPr id="50238" name="Text Box 77"/>
          <p:cNvSpPr txBox="1">
            <a:spLocks noChangeArrowheads="1"/>
          </p:cNvSpPr>
          <p:nvPr/>
        </p:nvSpPr>
        <p:spPr bwMode="auto">
          <a:xfrm>
            <a:off x="6165850" y="4682193"/>
            <a:ext cx="275101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solidFill>
                  <a:srgbClr val="00FF00"/>
                </a:solidFill>
              </a:rPr>
              <a:t>g value (current)</a:t>
            </a:r>
          </a:p>
        </p:txBody>
      </p:sp>
      <p:sp>
        <p:nvSpPr>
          <p:cNvPr id="50239" name="Line 78"/>
          <p:cNvSpPr>
            <a:spLocks noChangeShapeType="1"/>
          </p:cNvSpPr>
          <p:nvPr/>
        </p:nvSpPr>
        <p:spPr bwMode="auto">
          <a:xfrm flipH="1" flipV="1">
            <a:off x="5654675" y="4024313"/>
            <a:ext cx="550863" cy="696912"/>
          </a:xfrm>
          <a:prstGeom prst="line">
            <a:avLst/>
          </a:prstGeom>
          <a:noFill/>
          <a:ln w="9525">
            <a:solidFill>
              <a:srgbClr val="00FF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154709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685800" y="0"/>
            <a:ext cx="7772400" cy="1143000"/>
          </a:xfrm>
        </p:spPr>
        <p:txBody>
          <a:bodyPr/>
          <a:lstStyle/>
          <a:p>
            <a:r>
              <a:rPr lang="en-US">
                <a:latin typeface="Calibri" charset="0"/>
                <a:ea typeface="ＭＳ Ｐゴシック" charset="0"/>
                <a:cs typeface="ＭＳ Ｐゴシック" charset="0"/>
              </a:rPr>
              <a:t>Example</a:t>
            </a:r>
          </a:p>
        </p:txBody>
      </p:sp>
      <p:sp>
        <p:nvSpPr>
          <p:cNvPr id="52226" name="Rectangle 3"/>
          <p:cNvSpPr>
            <a:spLocks noGrp="1" noChangeArrowheads="1"/>
          </p:cNvSpPr>
          <p:nvPr>
            <p:ph type="body" idx="1"/>
          </p:nvPr>
        </p:nvSpPr>
        <p:spPr>
          <a:xfrm>
            <a:off x="685800" y="1143000"/>
            <a:ext cx="8229600" cy="5049838"/>
          </a:xfrm>
        </p:spPr>
        <p:txBody>
          <a:bodyPr/>
          <a:lstStyle/>
          <a:p>
            <a:pPr lvl="2">
              <a:buFontTx/>
              <a:buNone/>
            </a:pPr>
            <a:r>
              <a:rPr lang="en-US" sz="2800" b="1" dirty="0">
                <a:latin typeface="Helvetica" charset="0"/>
                <a:ea typeface="ＭＳ Ｐゴシック" charset="0"/>
                <a:cs typeface="Helvetica" charset="0"/>
              </a:rPr>
              <a:t>n		g(n)	h(n)	f(n)	h*(n)</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S		0		8	 	8	  	9</a:t>
            </a:r>
          </a:p>
          <a:p>
            <a:pPr lvl="2">
              <a:buFontTx/>
              <a:buNone/>
            </a:pPr>
            <a:r>
              <a:rPr lang="en-US" dirty="0">
                <a:latin typeface="Helvetica" charset="0"/>
                <a:ea typeface="ＭＳ Ｐゴシック" charset="0"/>
                <a:cs typeface="Helvetica" charset="0"/>
              </a:rPr>
              <a:t>A		1		8	 	9	  	9</a:t>
            </a:r>
          </a:p>
          <a:p>
            <a:pPr lvl="2">
              <a:buFontTx/>
              <a:buNone/>
            </a:pPr>
            <a:r>
              <a:rPr lang="en-US" dirty="0">
                <a:latin typeface="Helvetica" charset="0"/>
                <a:ea typeface="ＭＳ Ｐゴシック" charset="0"/>
                <a:cs typeface="Helvetica" charset="0"/>
              </a:rPr>
              <a:t>B		5		4	 	9	  	4</a:t>
            </a:r>
          </a:p>
          <a:p>
            <a:pPr lvl="2">
              <a:buFontTx/>
              <a:buNone/>
            </a:pPr>
            <a:r>
              <a:rPr lang="en-US" dirty="0">
                <a:latin typeface="Helvetica" charset="0"/>
                <a:ea typeface="ＭＳ Ｐゴシック" charset="0"/>
                <a:cs typeface="Helvetica" charset="0"/>
              </a:rPr>
              <a:t>C		8		3		11	  	5</a:t>
            </a:r>
          </a:p>
          <a:p>
            <a:pPr lvl="2">
              <a:buFontTx/>
              <a:buNone/>
            </a:pPr>
            <a:r>
              <a:rPr lang="en-US" dirty="0">
                <a:latin typeface="Helvetica" charset="0"/>
                <a:ea typeface="ＭＳ Ｐゴシック" charset="0"/>
                <a:cs typeface="Helvetica" charset="0"/>
              </a:rPr>
              <a:t>D		4		</a:t>
            </a:r>
            <a:r>
              <a:rPr lang="en-US" dirty="0"/>
              <a:t>∞</a:t>
            </a:r>
            <a:r>
              <a:rPr lang="en-US" dirty="0">
                <a:latin typeface="Helvetica" charset="0"/>
                <a:ea typeface="ＭＳ Ｐゴシック" charset="0"/>
                <a:cs typeface="Helvetica" charset="0"/>
              </a:rPr>
              <a:t>		</a:t>
            </a:r>
            <a:r>
              <a:rPr lang="en-US" dirty="0"/>
              <a:t>∞</a:t>
            </a:r>
            <a:r>
              <a:rPr lang="en-US" dirty="0">
                <a:latin typeface="Helvetica" charset="0"/>
                <a:ea typeface="ＭＳ Ｐゴシック" charset="0"/>
                <a:cs typeface="Helvetica" charset="0"/>
              </a:rPr>
              <a:t>	  	</a:t>
            </a:r>
            <a:r>
              <a:rPr lang="en-US" dirty="0"/>
              <a:t>∞</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E		8		</a:t>
            </a:r>
            <a:r>
              <a:rPr lang="en-US" dirty="0"/>
              <a:t>∞</a:t>
            </a:r>
            <a:r>
              <a:rPr lang="en-US" dirty="0">
                <a:latin typeface="Helvetica" charset="0"/>
                <a:ea typeface="ＭＳ Ｐゴシック" charset="0"/>
                <a:cs typeface="Helvetica" charset="0"/>
              </a:rPr>
              <a:t>		</a:t>
            </a:r>
            <a:r>
              <a:rPr lang="en-US" dirty="0"/>
              <a:t>∞</a:t>
            </a:r>
            <a:r>
              <a:rPr lang="en-US" dirty="0">
                <a:latin typeface="Helvetica" charset="0"/>
                <a:ea typeface="ＭＳ Ｐゴシック" charset="0"/>
                <a:cs typeface="Helvetica" charset="0"/>
              </a:rPr>
              <a:t>	  	</a:t>
            </a:r>
            <a:r>
              <a:rPr lang="en-US" dirty="0"/>
              <a:t>∞</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G	9		0	 	9	 	 0</a:t>
            </a:r>
            <a:endParaRPr lang="en-US" sz="1800" dirty="0">
              <a:latin typeface="Helvetica" charset="0"/>
              <a:ea typeface="ＭＳ Ｐゴシック" charset="0"/>
              <a:cs typeface="Helvetica" charset="0"/>
            </a:endParaRPr>
          </a:p>
          <a:p>
            <a:r>
              <a:rPr lang="en-US" sz="2800" dirty="0">
                <a:latin typeface="Calibri" charset="0"/>
                <a:ea typeface="ＭＳ Ｐゴシック" charset="0"/>
                <a:cs typeface="ＭＳ Ｐゴシック" charset="0"/>
              </a:rPr>
              <a:t>h*(n) is (hypothetical) perfect heuristic (an </a:t>
            </a:r>
            <a:r>
              <a:rPr lang="en-US" sz="2800" dirty="0">
                <a:latin typeface="Calibri" charset="0"/>
                <a:ea typeface="ＭＳ Ｐゴシック" charset="0"/>
                <a:cs typeface="ＭＳ Ｐゴシック" charset="0"/>
                <a:hlinkClick r:id="rId3"/>
              </a:rPr>
              <a:t>oracle</a:t>
            </a:r>
            <a:r>
              <a:rPr lang="en-US" sz="2800" dirty="0">
                <a:latin typeface="Calibri" charset="0"/>
                <a:ea typeface="ＭＳ Ｐゴシック" charset="0"/>
                <a:cs typeface="ＭＳ Ｐゴシック" charset="0"/>
              </a:rPr>
              <a:t>*)</a:t>
            </a:r>
          </a:p>
          <a:p>
            <a:r>
              <a:rPr lang="en-US" sz="2800" dirty="0">
                <a:latin typeface="Calibri" charset="0"/>
                <a:ea typeface="ＭＳ Ｐゴシック" charset="0"/>
                <a:cs typeface="ＭＳ Ｐゴシック" charset="0"/>
              </a:rPr>
              <a:t>Since h(n) &lt;= h*(n) for all n, h is admissible (optimal)</a:t>
            </a:r>
          </a:p>
          <a:p>
            <a:r>
              <a:rPr lang="en-US" sz="2800" dirty="0">
                <a:latin typeface="Calibri" charset="0"/>
                <a:ea typeface="ＭＳ Ｐゴシック" charset="0"/>
                <a:cs typeface="ＭＳ Ｐゴシック" charset="0"/>
              </a:rPr>
              <a:t>Optimal path = </a:t>
            </a:r>
            <a:r>
              <a:rPr lang="en-US" sz="2800" i="1" dirty="0">
                <a:latin typeface="Calibri" charset="0"/>
                <a:ea typeface="ＭＳ Ｐゴシック" charset="0"/>
                <a:cs typeface="ＭＳ Ｐゴシック" charset="0"/>
              </a:rPr>
              <a:t>S B G </a:t>
            </a:r>
            <a:r>
              <a:rPr lang="en-US" sz="2800" dirty="0">
                <a:latin typeface="Calibri" charset="0"/>
                <a:ea typeface="ＭＳ Ｐゴシック" charset="0"/>
                <a:cs typeface="ＭＳ Ｐゴシック" charset="0"/>
              </a:rPr>
              <a:t>with cost 9</a:t>
            </a:r>
          </a:p>
        </p:txBody>
      </p:sp>
      <p:grpSp>
        <p:nvGrpSpPr>
          <p:cNvPr id="4" name="Group 3"/>
          <p:cNvGrpSpPr/>
          <p:nvPr/>
        </p:nvGrpSpPr>
        <p:grpSpPr>
          <a:xfrm>
            <a:off x="5867400" y="152401"/>
            <a:ext cx="3075595" cy="1828799"/>
            <a:chOff x="739775" y="2006600"/>
            <a:chExt cx="5956300" cy="3541713"/>
          </a:xfrm>
        </p:grpSpPr>
        <p:sp>
          <p:nvSpPr>
            <p:cNvPr id="5"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sz="1050"/>
            </a:p>
          </p:txBody>
        </p:sp>
        <p:sp>
          <p:nvSpPr>
            <p:cNvPr id="6" name="Text Box 8"/>
            <p:cNvSpPr txBox="1">
              <a:spLocks noChangeArrowheads="1"/>
            </p:cNvSpPr>
            <p:nvPr/>
          </p:nvSpPr>
          <p:spPr bwMode="auto">
            <a:xfrm>
              <a:off x="3844926" y="2119314"/>
              <a:ext cx="48918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dirty="0"/>
                <a:t>S</a:t>
              </a:r>
            </a:p>
          </p:txBody>
        </p:sp>
        <p:sp>
          <p:nvSpPr>
            <p:cNvPr id="7"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8" name="Text Box 11"/>
            <p:cNvSpPr txBox="1">
              <a:spLocks noChangeArrowheads="1"/>
            </p:cNvSpPr>
            <p:nvPr/>
          </p:nvSpPr>
          <p:spPr bwMode="auto">
            <a:xfrm>
              <a:off x="5826124" y="3490912"/>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C</a:t>
              </a:r>
            </a:p>
          </p:txBody>
        </p:sp>
        <p:sp>
          <p:nvSpPr>
            <p:cNvPr id="9"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0" name="Text Box 14"/>
            <p:cNvSpPr txBox="1">
              <a:spLocks noChangeArrowheads="1"/>
            </p:cNvSpPr>
            <p:nvPr/>
          </p:nvSpPr>
          <p:spPr bwMode="auto">
            <a:xfrm>
              <a:off x="4073525" y="3490912"/>
              <a:ext cx="51825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B</a:t>
              </a:r>
            </a:p>
          </p:txBody>
        </p:sp>
        <p:sp>
          <p:nvSpPr>
            <p:cNvPr id="11"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2" name="Text Box 17"/>
            <p:cNvSpPr txBox="1">
              <a:spLocks noChangeArrowheads="1"/>
            </p:cNvSpPr>
            <p:nvPr/>
          </p:nvSpPr>
          <p:spPr bwMode="auto">
            <a:xfrm>
              <a:off x="2473325" y="3490912"/>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A</a:t>
              </a:r>
            </a:p>
          </p:txBody>
        </p:sp>
        <p:sp>
          <p:nvSpPr>
            <p:cNvPr id="13"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4" name="Text Box 20"/>
            <p:cNvSpPr txBox="1">
              <a:spLocks noChangeArrowheads="1"/>
            </p:cNvSpPr>
            <p:nvPr/>
          </p:nvSpPr>
          <p:spPr bwMode="auto">
            <a:xfrm>
              <a:off x="1101725" y="4862513"/>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D</a:t>
              </a:r>
            </a:p>
          </p:txBody>
        </p:sp>
        <p:sp>
          <p:nvSpPr>
            <p:cNvPr id="15"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6" name="Text Box 23"/>
            <p:cNvSpPr txBox="1">
              <a:spLocks noChangeArrowheads="1"/>
            </p:cNvSpPr>
            <p:nvPr/>
          </p:nvSpPr>
          <p:spPr bwMode="auto">
            <a:xfrm>
              <a:off x="4073525" y="4938713"/>
              <a:ext cx="55790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G</a:t>
              </a:r>
            </a:p>
          </p:txBody>
        </p:sp>
        <p:sp>
          <p:nvSpPr>
            <p:cNvPr id="17"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8" name="Text Box 26"/>
            <p:cNvSpPr txBox="1">
              <a:spLocks noChangeArrowheads="1"/>
            </p:cNvSpPr>
            <p:nvPr/>
          </p:nvSpPr>
          <p:spPr bwMode="auto">
            <a:xfrm>
              <a:off x="2549525" y="4862513"/>
              <a:ext cx="51825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E</a:t>
              </a:r>
            </a:p>
          </p:txBody>
        </p:sp>
        <p:sp>
          <p:nvSpPr>
            <p:cNvPr id="19"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0"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1"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2"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3"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4"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5"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6"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7" name="Text Box 35"/>
            <p:cNvSpPr txBox="1">
              <a:spLocks noChangeArrowheads="1"/>
            </p:cNvSpPr>
            <p:nvPr/>
          </p:nvSpPr>
          <p:spPr bwMode="auto">
            <a:xfrm>
              <a:off x="3082926" y="26781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1</a:t>
              </a:r>
            </a:p>
          </p:txBody>
        </p:sp>
        <p:sp>
          <p:nvSpPr>
            <p:cNvPr id="28" name="Text Box 36"/>
            <p:cNvSpPr txBox="1">
              <a:spLocks noChangeArrowheads="1"/>
            </p:cNvSpPr>
            <p:nvPr/>
          </p:nvSpPr>
          <p:spPr bwMode="auto">
            <a:xfrm>
              <a:off x="4149725" y="2754312"/>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29" name="Text Box 37"/>
            <p:cNvSpPr txBox="1">
              <a:spLocks noChangeArrowheads="1"/>
            </p:cNvSpPr>
            <p:nvPr/>
          </p:nvSpPr>
          <p:spPr bwMode="auto">
            <a:xfrm>
              <a:off x="4987925" y="26019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8</a:t>
              </a:r>
            </a:p>
          </p:txBody>
        </p:sp>
        <p:sp>
          <p:nvSpPr>
            <p:cNvPr id="30" name="Text Box 38"/>
            <p:cNvSpPr txBox="1">
              <a:spLocks noChangeArrowheads="1"/>
            </p:cNvSpPr>
            <p:nvPr/>
          </p:nvSpPr>
          <p:spPr bwMode="auto">
            <a:xfrm>
              <a:off x="3387725" y="39735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9</a:t>
              </a:r>
            </a:p>
          </p:txBody>
        </p:sp>
        <p:sp>
          <p:nvSpPr>
            <p:cNvPr id="31" name="Text Box 39"/>
            <p:cNvSpPr txBox="1">
              <a:spLocks noChangeArrowheads="1"/>
            </p:cNvSpPr>
            <p:nvPr/>
          </p:nvSpPr>
          <p:spPr bwMode="auto">
            <a:xfrm>
              <a:off x="4378324" y="4202113"/>
              <a:ext cx="486377"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4</a:t>
              </a:r>
            </a:p>
          </p:txBody>
        </p:sp>
        <p:sp>
          <p:nvSpPr>
            <p:cNvPr id="32" name="Text Box 40"/>
            <p:cNvSpPr txBox="1">
              <a:spLocks noChangeArrowheads="1"/>
            </p:cNvSpPr>
            <p:nvPr/>
          </p:nvSpPr>
          <p:spPr bwMode="auto">
            <a:xfrm>
              <a:off x="5292726" y="4354512"/>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33" name="Text Box 41"/>
            <p:cNvSpPr txBox="1">
              <a:spLocks noChangeArrowheads="1"/>
            </p:cNvSpPr>
            <p:nvPr/>
          </p:nvSpPr>
          <p:spPr bwMode="auto">
            <a:xfrm>
              <a:off x="1787525" y="38719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3</a:t>
              </a:r>
            </a:p>
          </p:txBody>
        </p:sp>
        <p:sp>
          <p:nvSpPr>
            <p:cNvPr id="34" name="Text Box 42"/>
            <p:cNvSpPr txBox="1">
              <a:spLocks noChangeArrowheads="1"/>
            </p:cNvSpPr>
            <p:nvPr/>
          </p:nvSpPr>
          <p:spPr bwMode="auto">
            <a:xfrm>
              <a:off x="2244726" y="4202113"/>
              <a:ext cx="486377"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7</a:t>
              </a:r>
            </a:p>
          </p:txBody>
        </p:sp>
        <p:sp>
          <p:nvSpPr>
            <p:cNvPr id="35" name="Text Box 43"/>
            <p:cNvSpPr txBox="1">
              <a:spLocks noChangeArrowheads="1"/>
            </p:cNvSpPr>
            <p:nvPr/>
          </p:nvSpPr>
          <p:spPr bwMode="auto">
            <a:xfrm>
              <a:off x="4302124" y="20066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6" name="Text Box 44"/>
            <p:cNvSpPr txBox="1">
              <a:spLocks noChangeArrowheads="1"/>
            </p:cNvSpPr>
            <p:nvPr/>
          </p:nvSpPr>
          <p:spPr bwMode="auto">
            <a:xfrm>
              <a:off x="2979738" y="36322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7" name="Text Box 45"/>
            <p:cNvSpPr txBox="1">
              <a:spLocks noChangeArrowheads="1"/>
            </p:cNvSpPr>
            <p:nvPr/>
          </p:nvSpPr>
          <p:spPr bwMode="auto">
            <a:xfrm>
              <a:off x="4511675" y="3490912"/>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4</a:t>
              </a:r>
            </a:p>
          </p:txBody>
        </p:sp>
        <p:sp>
          <p:nvSpPr>
            <p:cNvPr id="38" name="Text Box 46"/>
            <p:cNvSpPr txBox="1">
              <a:spLocks noChangeArrowheads="1"/>
            </p:cNvSpPr>
            <p:nvPr/>
          </p:nvSpPr>
          <p:spPr bwMode="auto">
            <a:xfrm>
              <a:off x="6359525" y="3567112"/>
              <a:ext cx="336550"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3</a:t>
              </a:r>
            </a:p>
          </p:txBody>
        </p:sp>
        <p:sp>
          <p:nvSpPr>
            <p:cNvPr id="39" name="Text Box 47"/>
            <p:cNvSpPr txBox="1">
              <a:spLocks noChangeArrowheads="1"/>
            </p:cNvSpPr>
            <p:nvPr/>
          </p:nvSpPr>
          <p:spPr bwMode="auto">
            <a:xfrm>
              <a:off x="3082926" y="4938712"/>
              <a:ext cx="62346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p>
          </p:txBody>
        </p:sp>
        <p:sp>
          <p:nvSpPr>
            <p:cNvPr id="40" name="Text Box 48"/>
            <p:cNvSpPr txBox="1">
              <a:spLocks noChangeArrowheads="1"/>
            </p:cNvSpPr>
            <p:nvPr/>
          </p:nvSpPr>
          <p:spPr bwMode="auto">
            <a:xfrm>
              <a:off x="1635126" y="4989514"/>
              <a:ext cx="62346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endParaRPr lang="en-US" sz="1050" i="1">
                <a:solidFill>
                  <a:schemeClr val="accent2"/>
                </a:solidFill>
              </a:endParaRPr>
            </a:p>
          </p:txBody>
        </p:sp>
        <p:sp>
          <p:nvSpPr>
            <p:cNvPr id="41" name="Text Box 49"/>
            <p:cNvSpPr txBox="1">
              <a:spLocks noChangeArrowheads="1"/>
            </p:cNvSpPr>
            <p:nvPr/>
          </p:nvSpPr>
          <p:spPr bwMode="auto">
            <a:xfrm>
              <a:off x="4683125" y="50419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0</a:t>
              </a:r>
            </a:p>
          </p:txBody>
        </p:sp>
        <p:sp>
          <p:nvSpPr>
            <p:cNvPr id="42"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3"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4"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5"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6"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7"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8" name="Text Box 70"/>
            <p:cNvSpPr txBox="1">
              <a:spLocks noChangeArrowheads="1"/>
            </p:cNvSpPr>
            <p:nvPr/>
          </p:nvSpPr>
          <p:spPr bwMode="auto">
            <a:xfrm>
              <a:off x="3444876" y="2027239"/>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0</a:t>
              </a:r>
              <a:endParaRPr lang="en-US" sz="1100" b="1">
                <a:solidFill>
                  <a:srgbClr val="FF0000"/>
                </a:solidFill>
              </a:endParaRPr>
            </a:p>
          </p:txBody>
        </p:sp>
        <p:sp>
          <p:nvSpPr>
            <p:cNvPr id="49" name="Text Box 71"/>
            <p:cNvSpPr txBox="1">
              <a:spLocks noChangeArrowheads="1"/>
            </p:cNvSpPr>
            <p:nvPr/>
          </p:nvSpPr>
          <p:spPr bwMode="auto">
            <a:xfrm>
              <a:off x="2036763" y="34544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1</a:t>
              </a:r>
              <a:endParaRPr lang="en-US" sz="1100" b="1">
                <a:solidFill>
                  <a:srgbClr val="FF0000"/>
                </a:solidFill>
              </a:endParaRPr>
            </a:p>
          </p:txBody>
        </p:sp>
        <p:sp>
          <p:nvSpPr>
            <p:cNvPr id="50" name="Text Box 72"/>
            <p:cNvSpPr txBox="1">
              <a:spLocks noChangeArrowheads="1"/>
            </p:cNvSpPr>
            <p:nvPr/>
          </p:nvSpPr>
          <p:spPr bwMode="auto">
            <a:xfrm>
              <a:off x="739775" y="49276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4</a:t>
              </a:r>
              <a:endParaRPr lang="en-US" sz="1100" b="1">
                <a:solidFill>
                  <a:srgbClr val="FF0000"/>
                </a:solidFill>
              </a:endParaRPr>
            </a:p>
          </p:txBody>
        </p:sp>
        <p:sp>
          <p:nvSpPr>
            <p:cNvPr id="51" name="Text Box 73"/>
            <p:cNvSpPr txBox="1">
              <a:spLocks noChangeArrowheads="1"/>
            </p:cNvSpPr>
            <p:nvPr/>
          </p:nvSpPr>
          <p:spPr bwMode="auto">
            <a:xfrm>
              <a:off x="2149475" y="49276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2" name="Text Box 74"/>
            <p:cNvSpPr txBox="1">
              <a:spLocks noChangeArrowheads="1"/>
            </p:cNvSpPr>
            <p:nvPr/>
          </p:nvSpPr>
          <p:spPr bwMode="auto">
            <a:xfrm>
              <a:off x="3635375" y="49530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9</a:t>
              </a:r>
              <a:endParaRPr lang="en-US" sz="1100" b="1">
                <a:solidFill>
                  <a:srgbClr val="FF0000"/>
                </a:solidFill>
              </a:endParaRPr>
            </a:p>
          </p:txBody>
        </p:sp>
        <p:sp>
          <p:nvSpPr>
            <p:cNvPr id="53" name="Text Box 75"/>
            <p:cNvSpPr txBox="1">
              <a:spLocks noChangeArrowheads="1"/>
            </p:cNvSpPr>
            <p:nvPr/>
          </p:nvSpPr>
          <p:spPr bwMode="auto">
            <a:xfrm>
              <a:off x="5349875" y="3567114"/>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4" name="Text Box 76"/>
            <p:cNvSpPr txBox="1">
              <a:spLocks noChangeArrowheads="1"/>
            </p:cNvSpPr>
            <p:nvPr/>
          </p:nvSpPr>
          <p:spPr bwMode="auto">
            <a:xfrm>
              <a:off x="3635375" y="3567114"/>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5</a:t>
              </a:r>
              <a:endParaRPr lang="en-US" sz="1100" b="1">
                <a:solidFill>
                  <a:srgbClr val="FF0000"/>
                </a:solidFill>
              </a:endParaRPr>
            </a:p>
          </p:txBody>
        </p:sp>
      </p:grpSp>
      <p:sp>
        <p:nvSpPr>
          <p:cNvPr id="2" name="TextBox 1">
            <a:extLst>
              <a:ext uri="{FF2B5EF4-FFF2-40B4-BE49-F238E27FC236}">
                <a16:creationId xmlns:a16="http://schemas.microsoft.com/office/drawing/2014/main" id="{3D85F773-8492-144D-8A87-F444DF39E434}"/>
              </a:ext>
            </a:extLst>
          </p:cNvPr>
          <p:cNvSpPr txBox="1"/>
          <p:nvPr/>
        </p:nvSpPr>
        <p:spPr>
          <a:xfrm>
            <a:off x="717743" y="6487151"/>
            <a:ext cx="8019888" cy="307777"/>
          </a:xfrm>
          <a:prstGeom prst="rect">
            <a:avLst/>
          </a:prstGeom>
          <a:noFill/>
        </p:spPr>
        <p:txBody>
          <a:bodyPr wrap="none" rtlCol="0">
            <a:spAutoFit/>
          </a:bodyPr>
          <a:lstStyle/>
          <a:p>
            <a:r>
              <a:rPr lang="en-US" sz="1400" dirty="0"/>
              <a:t>* An </a:t>
            </a:r>
            <a:r>
              <a:rPr lang="en-US" sz="1400" b="1" dirty="0">
                <a:hlinkClick r:id="rId4"/>
              </a:rPr>
              <a:t>oracle</a:t>
            </a:r>
            <a:r>
              <a:rPr lang="en-US" sz="1400" dirty="0"/>
              <a:t> is a person or agency considered to provide wise and insightful counsel or prophetic predictions,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US" sz="4800">
                <a:latin typeface="Calibri" charset="0"/>
                <a:ea typeface="ＭＳ Ｐゴシック" charset="0"/>
                <a:cs typeface="ＭＳ Ｐゴシック" charset="0"/>
              </a:rPr>
              <a:t>Today’</a:t>
            </a:r>
            <a:r>
              <a:rPr lang="en-US" altLang="ja-JP" sz="4800">
                <a:latin typeface="Calibri" charset="0"/>
                <a:ea typeface="ＭＳ Ｐゴシック" charset="0"/>
                <a:cs typeface="ＭＳ Ｐゴシック" charset="0"/>
              </a:rPr>
              <a:t>s class</a:t>
            </a:r>
            <a:endParaRPr lang="en-US" sz="4800">
              <a:latin typeface="Calibri" charset="0"/>
              <a:ea typeface="ＭＳ Ｐゴシック" charset="0"/>
              <a:cs typeface="ＭＳ Ｐゴシック" charset="0"/>
            </a:endParaRPr>
          </a:p>
        </p:txBody>
      </p:sp>
      <p:sp>
        <p:nvSpPr>
          <p:cNvPr id="17410" name="Rectangle 3"/>
          <p:cNvSpPr>
            <a:spLocks noGrp="1" noChangeArrowheads="1"/>
          </p:cNvSpPr>
          <p:nvPr>
            <p:ph type="body" idx="1"/>
          </p:nvPr>
        </p:nvSpPr>
        <p:spPr>
          <a:xfrm>
            <a:off x="457200" y="1143000"/>
            <a:ext cx="8229600" cy="5257800"/>
          </a:xfrm>
        </p:spPr>
        <p:txBody>
          <a:bodyPr/>
          <a:lstStyle/>
          <a:p>
            <a:pPr>
              <a:lnSpc>
                <a:spcPct val="80000"/>
              </a:lnSpc>
            </a:pPr>
            <a:r>
              <a:rPr lang="en-US" sz="4000" dirty="0">
                <a:latin typeface="Calibri" charset="0"/>
                <a:ea typeface="ＭＳ Ｐゴシック" charset="0"/>
                <a:cs typeface="ＭＳ Ｐゴシック" charset="0"/>
              </a:rPr>
              <a:t>Heuristic search</a:t>
            </a:r>
          </a:p>
          <a:p>
            <a:pPr>
              <a:lnSpc>
                <a:spcPct val="80000"/>
              </a:lnSpc>
            </a:pPr>
            <a:r>
              <a:rPr lang="en-US" sz="4000" dirty="0">
                <a:latin typeface="Calibri" charset="0"/>
                <a:ea typeface="ＭＳ Ｐゴシック" charset="0"/>
                <a:cs typeface="ＭＳ Ｐゴシック" charset="0"/>
              </a:rPr>
              <a:t>Best-first search</a:t>
            </a:r>
          </a:p>
          <a:p>
            <a:pPr lvl="1">
              <a:lnSpc>
                <a:spcPct val="80000"/>
              </a:lnSpc>
            </a:pPr>
            <a:r>
              <a:rPr lang="en-US" sz="3600" dirty="0">
                <a:latin typeface="Calibri" charset="0"/>
                <a:ea typeface="ＭＳ Ｐゴシック" charset="0"/>
              </a:rPr>
              <a:t>Greedy search</a:t>
            </a:r>
          </a:p>
          <a:p>
            <a:pPr lvl="1">
              <a:lnSpc>
                <a:spcPct val="80000"/>
              </a:lnSpc>
            </a:pPr>
            <a:r>
              <a:rPr lang="en-US" sz="3600" dirty="0">
                <a:latin typeface="Calibri" charset="0"/>
                <a:ea typeface="ＭＳ Ｐゴシック" charset="0"/>
              </a:rPr>
              <a:t>Beam search</a:t>
            </a:r>
          </a:p>
          <a:p>
            <a:pPr lvl="1">
              <a:lnSpc>
                <a:spcPct val="80000"/>
              </a:lnSpc>
            </a:pPr>
            <a:r>
              <a:rPr lang="en-US" sz="3600" dirty="0">
                <a:latin typeface="Calibri" charset="0"/>
                <a:ea typeface="ＭＳ Ｐゴシック" charset="0"/>
              </a:rPr>
              <a:t>Algorithms A and A*</a:t>
            </a:r>
          </a:p>
          <a:p>
            <a:pPr lvl="1">
              <a:lnSpc>
                <a:spcPct val="80000"/>
              </a:lnSpc>
            </a:pPr>
            <a:r>
              <a:rPr lang="en-US" sz="3600" dirty="0">
                <a:latin typeface="Calibri" charset="0"/>
                <a:ea typeface="ＭＳ Ｐゴシック" charset="0"/>
              </a:rPr>
              <a:t>Examples</a:t>
            </a:r>
          </a:p>
          <a:p>
            <a:pPr>
              <a:lnSpc>
                <a:spcPct val="80000"/>
              </a:lnSpc>
            </a:pPr>
            <a:r>
              <a:rPr lang="en-US" sz="4000" dirty="0">
                <a:latin typeface="Calibri" charset="0"/>
                <a:ea typeface="ＭＳ Ｐゴシック" charset="0"/>
                <a:cs typeface="ＭＳ Ｐゴシック" charset="0"/>
              </a:rPr>
              <a:t>Memory-conserving variations of A*</a:t>
            </a:r>
          </a:p>
          <a:p>
            <a:pPr>
              <a:lnSpc>
                <a:spcPct val="80000"/>
              </a:lnSpc>
            </a:pPr>
            <a:r>
              <a:rPr lang="en-US" sz="4000" dirty="0">
                <a:latin typeface="Calibri" charset="0"/>
                <a:ea typeface="ＭＳ Ｐゴシック" charset="0"/>
                <a:cs typeface="ＭＳ Ｐゴシック" charset="0"/>
              </a:rPr>
              <a:t>Heuristic functions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533400" y="76200"/>
            <a:ext cx="7772400" cy="1257300"/>
          </a:xfrm>
        </p:spPr>
        <p:txBody>
          <a:bodyPr/>
          <a:lstStyle/>
          <a:p>
            <a:r>
              <a:rPr lang="en-US" dirty="0">
                <a:latin typeface="Calibri" charset="0"/>
                <a:ea typeface="ＭＳ Ｐゴシック" charset="0"/>
                <a:cs typeface="ＭＳ Ｐゴシック" charset="0"/>
              </a:rPr>
              <a:t>Greedy search</a:t>
            </a:r>
          </a:p>
        </p:txBody>
      </p:sp>
      <p:sp>
        <p:nvSpPr>
          <p:cNvPr id="54274" name="Rectangle 3"/>
          <p:cNvSpPr>
            <a:spLocks noGrp="1" noChangeArrowheads="1"/>
          </p:cNvSpPr>
          <p:nvPr>
            <p:ph type="body" idx="1"/>
          </p:nvPr>
        </p:nvSpPr>
        <p:spPr>
          <a:xfrm>
            <a:off x="381000" y="957567"/>
            <a:ext cx="7808104" cy="5755923"/>
          </a:xfrm>
        </p:spPr>
        <p:txBody>
          <a:bodyPr/>
          <a:lstStyle/>
          <a:p>
            <a:pPr>
              <a:buFontTx/>
              <a:buNone/>
            </a:pPr>
            <a:r>
              <a:rPr lang="en-US" b="1" dirty="0">
                <a:solidFill>
                  <a:srgbClr val="FF0000"/>
                </a:solidFill>
                <a:latin typeface="Calibri" charset="0"/>
                <a:ea typeface="ＭＳ Ｐゴシック" charset="0"/>
                <a:cs typeface="ＭＳ Ｐゴシック" charset="0"/>
              </a:rPr>
              <a:t>f(n) = h(n) </a:t>
            </a:r>
            <a:endParaRPr lang="en-US" b="1" dirty="0">
              <a:solidFill>
                <a:srgbClr val="FF0000"/>
              </a:solidFill>
              <a:latin typeface="Courier" charset="0"/>
              <a:ea typeface="ＭＳ Ｐゴシック" charset="0"/>
              <a:cs typeface="ＭＳ Ｐゴシック" charset="0"/>
            </a:endParaRPr>
          </a:p>
          <a:p>
            <a:pPr>
              <a:buFontTx/>
              <a:buNone/>
            </a:pPr>
            <a:r>
              <a:rPr lang="en-US" sz="2400" b="1" dirty="0">
                <a:latin typeface="Courier" charset="0"/>
                <a:ea typeface="ＭＳ Ｐゴシック" charset="0"/>
                <a:cs typeface="ＭＳ Ｐゴシック" charset="0"/>
              </a:rPr>
              <a:t>node expanded    nodes list</a:t>
            </a:r>
            <a:endParaRPr lang="en-US" sz="2400" dirty="0">
              <a:latin typeface="Courier" charset="0"/>
              <a:ea typeface="ＭＳ Ｐゴシック" charset="0"/>
              <a:cs typeface="ＭＳ Ｐゴシック" charset="0"/>
            </a:endParaRPr>
          </a:p>
          <a:p>
            <a:pPr>
              <a:buFontTx/>
              <a:buNone/>
            </a:pPr>
            <a:r>
              <a:rPr lang="en-US" sz="2400" dirty="0">
                <a:latin typeface="Courier" charset="0"/>
                <a:ea typeface="ＭＳ Ｐゴシック" charset="0"/>
                <a:cs typeface="ＭＳ Ｐゴシック" charset="0"/>
              </a:rPr>
              <a:t>               {S(8)}</a:t>
            </a:r>
          </a:p>
          <a:p>
            <a:pPr>
              <a:buFontTx/>
              <a:buNone/>
            </a:pPr>
            <a:r>
              <a:rPr lang="en-US" sz="2400" dirty="0">
                <a:latin typeface="Courier" charset="0"/>
                <a:ea typeface="ＭＳ Ｐゴシック" charset="0"/>
                <a:cs typeface="ＭＳ Ｐゴシック" charset="0"/>
              </a:rPr>
              <a:t>     S         {C(3) B(4) A(8)}</a:t>
            </a:r>
          </a:p>
          <a:p>
            <a:pPr>
              <a:buFontTx/>
              <a:buNone/>
            </a:pPr>
            <a:r>
              <a:rPr lang="en-US" sz="2400" dirty="0">
                <a:latin typeface="Courier" charset="0"/>
                <a:ea typeface="ＭＳ Ｐゴシック" charset="0"/>
                <a:cs typeface="ＭＳ Ｐゴシック" charset="0"/>
              </a:rPr>
              <a:t>     C         {G(0) B(4) A(8)}</a:t>
            </a:r>
          </a:p>
          <a:p>
            <a:pPr>
              <a:buFontTx/>
              <a:buNone/>
            </a:pPr>
            <a:r>
              <a:rPr lang="en-US" sz="2400" dirty="0">
                <a:latin typeface="Courier" charset="0"/>
                <a:ea typeface="ＭＳ Ｐゴシック" charset="0"/>
                <a:cs typeface="ＭＳ Ｐゴシック" charset="0"/>
              </a:rPr>
              <a:t>     G         {B(4) A(8)}</a:t>
            </a:r>
            <a:endParaRPr lang="en-US" sz="2800" dirty="0">
              <a:latin typeface="Courier" charset="0"/>
              <a:ea typeface="ＭＳ Ｐゴシック" charset="0"/>
              <a:cs typeface="ＭＳ Ｐゴシック" charset="0"/>
            </a:endParaRPr>
          </a:p>
          <a:p>
            <a:endParaRPr lang="en-US" sz="2800" dirty="0">
              <a:latin typeface="Courier" charset="0"/>
              <a:ea typeface="ＭＳ Ｐゴシック" charset="0"/>
              <a:cs typeface="ＭＳ Ｐゴシック" charset="0"/>
            </a:endParaRPr>
          </a:p>
          <a:p>
            <a:pPr marL="230188" indent="-230188">
              <a:spcBef>
                <a:spcPts val="200"/>
              </a:spcBef>
            </a:pPr>
            <a:r>
              <a:rPr lang="en-US" sz="2800" dirty="0">
                <a:latin typeface="Calibri" charset="0"/>
                <a:ea typeface="ＭＳ Ｐゴシック" charset="0"/>
                <a:cs typeface="ＭＳ Ｐゴシック" charset="0"/>
              </a:rPr>
              <a:t>Solution path found is S C G</a:t>
            </a:r>
          </a:p>
          <a:p>
            <a:pPr marL="230188" indent="-230188">
              <a:spcBef>
                <a:spcPts val="200"/>
              </a:spcBef>
            </a:pPr>
            <a:r>
              <a:rPr lang="en-US" sz="2800" dirty="0">
                <a:latin typeface="Calibri" charset="0"/>
                <a:ea typeface="ＭＳ Ｐゴシック" charset="0"/>
                <a:cs typeface="ＭＳ Ｐゴシック" charset="0"/>
              </a:rPr>
              <a:t>3 nodes expanded</a:t>
            </a:r>
          </a:p>
          <a:p>
            <a:pPr marL="230188" indent="-230188">
              <a:spcBef>
                <a:spcPts val="200"/>
              </a:spcBef>
            </a:pPr>
            <a:r>
              <a:rPr lang="en-US" sz="2800" dirty="0">
                <a:latin typeface="Calibri" charset="0"/>
                <a:ea typeface="ＭＳ Ｐゴシック" charset="0"/>
                <a:cs typeface="ＭＳ Ｐゴシック" charset="0"/>
              </a:rPr>
              <a:t>Search was fast! But path is NOT optimal</a:t>
            </a:r>
          </a:p>
          <a:p>
            <a:pPr marL="230188" indent="-230188">
              <a:spcBef>
                <a:spcPts val="200"/>
              </a:spcBef>
            </a:pPr>
            <a:r>
              <a:rPr lang="en-US" sz="2800" dirty="0">
                <a:latin typeface="Calibri" charset="0"/>
                <a:ea typeface="ＭＳ Ｐゴシック" charset="0"/>
                <a:cs typeface="ＭＳ Ｐゴシック" charset="0"/>
              </a:rPr>
              <a:t>It didn’t take into account high cost (8) to get to C</a:t>
            </a:r>
          </a:p>
          <a:p>
            <a:pPr marL="230188" indent="-230188">
              <a:spcBef>
                <a:spcPts val="200"/>
              </a:spcBef>
            </a:pPr>
            <a:r>
              <a:rPr lang="en-US" sz="2800" dirty="0">
                <a:latin typeface="Calibri" charset="0"/>
                <a:ea typeface="ＭＳ Ｐゴシック" charset="0"/>
                <a:cs typeface="ＭＳ Ｐゴシック" charset="0"/>
                <a:hlinkClick r:id="rId3"/>
              </a:rPr>
              <a:t>Greedy algorithms </a:t>
            </a:r>
            <a:r>
              <a:rPr lang="en-US" sz="2800" dirty="0">
                <a:latin typeface="Calibri" charset="0"/>
                <a:ea typeface="ＭＳ Ｐゴシック" charset="0"/>
                <a:cs typeface="ＭＳ Ｐゴシック" charset="0"/>
              </a:rPr>
              <a:t>make </a:t>
            </a:r>
            <a:r>
              <a:rPr lang="en-US" sz="2800" i="1" dirty="0">
                <a:latin typeface="Calibri" charset="0"/>
                <a:ea typeface="ＭＳ Ｐゴシック" charset="0"/>
                <a:cs typeface="ＭＳ Ｐゴシック" charset="0"/>
              </a:rPr>
              <a:t>locally optimal </a:t>
            </a:r>
            <a:r>
              <a:rPr lang="en-US" sz="2800" dirty="0">
                <a:latin typeface="Calibri" charset="0"/>
                <a:ea typeface="ＭＳ Ｐゴシック" charset="0"/>
                <a:cs typeface="ＭＳ Ｐゴシック" charset="0"/>
              </a:rPr>
              <a:t>choices at each step</a:t>
            </a:r>
          </a:p>
        </p:txBody>
      </p:sp>
      <p:grpSp>
        <p:nvGrpSpPr>
          <p:cNvPr id="4" name="Group 3"/>
          <p:cNvGrpSpPr/>
          <p:nvPr/>
        </p:nvGrpSpPr>
        <p:grpSpPr>
          <a:xfrm>
            <a:off x="5867400" y="152401"/>
            <a:ext cx="3075595" cy="1828799"/>
            <a:chOff x="739775" y="2006600"/>
            <a:chExt cx="5956300" cy="3541713"/>
          </a:xfrm>
        </p:grpSpPr>
        <p:sp>
          <p:nvSpPr>
            <p:cNvPr id="5"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sz="1050"/>
            </a:p>
          </p:txBody>
        </p:sp>
        <p:sp>
          <p:nvSpPr>
            <p:cNvPr id="6" name="Text Box 8"/>
            <p:cNvSpPr txBox="1">
              <a:spLocks noChangeArrowheads="1"/>
            </p:cNvSpPr>
            <p:nvPr/>
          </p:nvSpPr>
          <p:spPr bwMode="auto">
            <a:xfrm>
              <a:off x="3844926" y="2119314"/>
              <a:ext cx="48918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S</a:t>
              </a:r>
            </a:p>
          </p:txBody>
        </p:sp>
        <p:sp>
          <p:nvSpPr>
            <p:cNvPr id="7"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8" name="Text Box 11"/>
            <p:cNvSpPr txBox="1">
              <a:spLocks noChangeArrowheads="1"/>
            </p:cNvSpPr>
            <p:nvPr/>
          </p:nvSpPr>
          <p:spPr bwMode="auto">
            <a:xfrm>
              <a:off x="5826124" y="3490912"/>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C</a:t>
              </a:r>
            </a:p>
          </p:txBody>
        </p:sp>
        <p:sp>
          <p:nvSpPr>
            <p:cNvPr id="9"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0" name="Text Box 14"/>
            <p:cNvSpPr txBox="1">
              <a:spLocks noChangeArrowheads="1"/>
            </p:cNvSpPr>
            <p:nvPr/>
          </p:nvSpPr>
          <p:spPr bwMode="auto">
            <a:xfrm>
              <a:off x="4073525" y="3490912"/>
              <a:ext cx="51825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B</a:t>
              </a:r>
            </a:p>
          </p:txBody>
        </p:sp>
        <p:sp>
          <p:nvSpPr>
            <p:cNvPr id="11"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2" name="Text Box 17"/>
            <p:cNvSpPr txBox="1">
              <a:spLocks noChangeArrowheads="1"/>
            </p:cNvSpPr>
            <p:nvPr/>
          </p:nvSpPr>
          <p:spPr bwMode="auto">
            <a:xfrm>
              <a:off x="2473325" y="3490912"/>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A</a:t>
              </a:r>
            </a:p>
          </p:txBody>
        </p:sp>
        <p:sp>
          <p:nvSpPr>
            <p:cNvPr id="13"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4" name="Text Box 20"/>
            <p:cNvSpPr txBox="1">
              <a:spLocks noChangeArrowheads="1"/>
            </p:cNvSpPr>
            <p:nvPr/>
          </p:nvSpPr>
          <p:spPr bwMode="auto">
            <a:xfrm>
              <a:off x="1101725" y="4862513"/>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D</a:t>
              </a:r>
            </a:p>
          </p:txBody>
        </p:sp>
        <p:sp>
          <p:nvSpPr>
            <p:cNvPr id="15"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6" name="Text Box 23"/>
            <p:cNvSpPr txBox="1">
              <a:spLocks noChangeArrowheads="1"/>
            </p:cNvSpPr>
            <p:nvPr/>
          </p:nvSpPr>
          <p:spPr bwMode="auto">
            <a:xfrm>
              <a:off x="4073525" y="4938713"/>
              <a:ext cx="55790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G</a:t>
              </a:r>
            </a:p>
          </p:txBody>
        </p:sp>
        <p:sp>
          <p:nvSpPr>
            <p:cNvPr id="17"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8" name="Text Box 26"/>
            <p:cNvSpPr txBox="1">
              <a:spLocks noChangeArrowheads="1"/>
            </p:cNvSpPr>
            <p:nvPr/>
          </p:nvSpPr>
          <p:spPr bwMode="auto">
            <a:xfrm>
              <a:off x="2549525" y="4862513"/>
              <a:ext cx="51825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E</a:t>
              </a:r>
            </a:p>
          </p:txBody>
        </p:sp>
        <p:sp>
          <p:nvSpPr>
            <p:cNvPr id="19"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0"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1"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2"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3"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4"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5"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6"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7" name="Text Box 35"/>
            <p:cNvSpPr txBox="1">
              <a:spLocks noChangeArrowheads="1"/>
            </p:cNvSpPr>
            <p:nvPr/>
          </p:nvSpPr>
          <p:spPr bwMode="auto">
            <a:xfrm>
              <a:off x="3082926" y="26781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1</a:t>
              </a:r>
            </a:p>
          </p:txBody>
        </p:sp>
        <p:sp>
          <p:nvSpPr>
            <p:cNvPr id="28" name="Text Box 36"/>
            <p:cNvSpPr txBox="1">
              <a:spLocks noChangeArrowheads="1"/>
            </p:cNvSpPr>
            <p:nvPr/>
          </p:nvSpPr>
          <p:spPr bwMode="auto">
            <a:xfrm>
              <a:off x="4149725" y="2754312"/>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29" name="Text Box 37"/>
            <p:cNvSpPr txBox="1">
              <a:spLocks noChangeArrowheads="1"/>
            </p:cNvSpPr>
            <p:nvPr/>
          </p:nvSpPr>
          <p:spPr bwMode="auto">
            <a:xfrm>
              <a:off x="4987925" y="26019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8</a:t>
              </a:r>
            </a:p>
          </p:txBody>
        </p:sp>
        <p:sp>
          <p:nvSpPr>
            <p:cNvPr id="30" name="Text Box 38"/>
            <p:cNvSpPr txBox="1">
              <a:spLocks noChangeArrowheads="1"/>
            </p:cNvSpPr>
            <p:nvPr/>
          </p:nvSpPr>
          <p:spPr bwMode="auto">
            <a:xfrm>
              <a:off x="3387725" y="39735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9</a:t>
              </a:r>
            </a:p>
          </p:txBody>
        </p:sp>
        <p:sp>
          <p:nvSpPr>
            <p:cNvPr id="31" name="Text Box 39"/>
            <p:cNvSpPr txBox="1">
              <a:spLocks noChangeArrowheads="1"/>
            </p:cNvSpPr>
            <p:nvPr/>
          </p:nvSpPr>
          <p:spPr bwMode="auto">
            <a:xfrm>
              <a:off x="4378324" y="4202113"/>
              <a:ext cx="486377"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4</a:t>
              </a:r>
            </a:p>
          </p:txBody>
        </p:sp>
        <p:sp>
          <p:nvSpPr>
            <p:cNvPr id="32" name="Text Box 40"/>
            <p:cNvSpPr txBox="1">
              <a:spLocks noChangeArrowheads="1"/>
            </p:cNvSpPr>
            <p:nvPr/>
          </p:nvSpPr>
          <p:spPr bwMode="auto">
            <a:xfrm>
              <a:off x="5292726" y="4354512"/>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33" name="Text Box 41"/>
            <p:cNvSpPr txBox="1">
              <a:spLocks noChangeArrowheads="1"/>
            </p:cNvSpPr>
            <p:nvPr/>
          </p:nvSpPr>
          <p:spPr bwMode="auto">
            <a:xfrm>
              <a:off x="1787525" y="38719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3</a:t>
              </a:r>
            </a:p>
          </p:txBody>
        </p:sp>
        <p:sp>
          <p:nvSpPr>
            <p:cNvPr id="34" name="Text Box 42"/>
            <p:cNvSpPr txBox="1">
              <a:spLocks noChangeArrowheads="1"/>
            </p:cNvSpPr>
            <p:nvPr/>
          </p:nvSpPr>
          <p:spPr bwMode="auto">
            <a:xfrm>
              <a:off x="2244726" y="4202113"/>
              <a:ext cx="486377"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7</a:t>
              </a:r>
            </a:p>
          </p:txBody>
        </p:sp>
        <p:sp>
          <p:nvSpPr>
            <p:cNvPr id="35" name="Text Box 43"/>
            <p:cNvSpPr txBox="1">
              <a:spLocks noChangeArrowheads="1"/>
            </p:cNvSpPr>
            <p:nvPr/>
          </p:nvSpPr>
          <p:spPr bwMode="auto">
            <a:xfrm>
              <a:off x="4302124" y="20066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6" name="Text Box 44"/>
            <p:cNvSpPr txBox="1">
              <a:spLocks noChangeArrowheads="1"/>
            </p:cNvSpPr>
            <p:nvPr/>
          </p:nvSpPr>
          <p:spPr bwMode="auto">
            <a:xfrm>
              <a:off x="2979738" y="36322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7" name="Text Box 45"/>
            <p:cNvSpPr txBox="1">
              <a:spLocks noChangeArrowheads="1"/>
            </p:cNvSpPr>
            <p:nvPr/>
          </p:nvSpPr>
          <p:spPr bwMode="auto">
            <a:xfrm>
              <a:off x="4511675" y="3490912"/>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4</a:t>
              </a:r>
            </a:p>
          </p:txBody>
        </p:sp>
        <p:sp>
          <p:nvSpPr>
            <p:cNvPr id="38" name="Text Box 46"/>
            <p:cNvSpPr txBox="1">
              <a:spLocks noChangeArrowheads="1"/>
            </p:cNvSpPr>
            <p:nvPr/>
          </p:nvSpPr>
          <p:spPr bwMode="auto">
            <a:xfrm>
              <a:off x="6359525" y="3567112"/>
              <a:ext cx="336550"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3</a:t>
              </a:r>
            </a:p>
          </p:txBody>
        </p:sp>
        <p:sp>
          <p:nvSpPr>
            <p:cNvPr id="39" name="Text Box 47"/>
            <p:cNvSpPr txBox="1">
              <a:spLocks noChangeArrowheads="1"/>
            </p:cNvSpPr>
            <p:nvPr/>
          </p:nvSpPr>
          <p:spPr bwMode="auto">
            <a:xfrm>
              <a:off x="3082926" y="4938712"/>
              <a:ext cx="62346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p>
          </p:txBody>
        </p:sp>
        <p:sp>
          <p:nvSpPr>
            <p:cNvPr id="40" name="Text Box 48"/>
            <p:cNvSpPr txBox="1">
              <a:spLocks noChangeArrowheads="1"/>
            </p:cNvSpPr>
            <p:nvPr/>
          </p:nvSpPr>
          <p:spPr bwMode="auto">
            <a:xfrm>
              <a:off x="1635126" y="4989514"/>
              <a:ext cx="62346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endParaRPr lang="en-US" sz="1050" i="1">
                <a:solidFill>
                  <a:schemeClr val="accent2"/>
                </a:solidFill>
              </a:endParaRPr>
            </a:p>
          </p:txBody>
        </p:sp>
        <p:sp>
          <p:nvSpPr>
            <p:cNvPr id="41" name="Text Box 49"/>
            <p:cNvSpPr txBox="1">
              <a:spLocks noChangeArrowheads="1"/>
            </p:cNvSpPr>
            <p:nvPr/>
          </p:nvSpPr>
          <p:spPr bwMode="auto">
            <a:xfrm>
              <a:off x="4683125" y="50419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0</a:t>
              </a:r>
            </a:p>
          </p:txBody>
        </p:sp>
        <p:sp>
          <p:nvSpPr>
            <p:cNvPr id="42"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3"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4"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5"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6"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7"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8" name="Text Box 70"/>
            <p:cNvSpPr txBox="1">
              <a:spLocks noChangeArrowheads="1"/>
            </p:cNvSpPr>
            <p:nvPr/>
          </p:nvSpPr>
          <p:spPr bwMode="auto">
            <a:xfrm>
              <a:off x="3444876" y="2027239"/>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0</a:t>
              </a:r>
              <a:endParaRPr lang="en-US" sz="1100" b="1">
                <a:solidFill>
                  <a:srgbClr val="FF0000"/>
                </a:solidFill>
              </a:endParaRPr>
            </a:p>
          </p:txBody>
        </p:sp>
        <p:sp>
          <p:nvSpPr>
            <p:cNvPr id="49" name="Text Box 71"/>
            <p:cNvSpPr txBox="1">
              <a:spLocks noChangeArrowheads="1"/>
            </p:cNvSpPr>
            <p:nvPr/>
          </p:nvSpPr>
          <p:spPr bwMode="auto">
            <a:xfrm>
              <a:off x="2036763" y="34544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1</a:t>
              </a:r>
              <a:endParaRPr lang="en-US" sz="1100" b="1">
                <a:solidFill>
                  <a:srgbClr val="FF0000"/>
                </a:solidFill>
              </a:endParaRPr>
            </a:p>
          </p:txBody>
        </p:sp>
        <p:sp>
          <p:nvSpPr>
            <p:cNvPr id="50" name="Text Box 72"/>
            <p:cNvSpPr txBox="1">
              <a:spLocks noChangeArrowheads="1"/>
            </p:cNvSpPr>
            <p:nvPr/>
          </p:nvSpPr>
          <p:spPr bwMode="auto">
            <a:xfrm>
              <a:off x="739775" y="49276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4</a:t>
              </a:r>
              <a:endParaRPr lang="en-US" sz="1100" b="1">
                <a:solidFill>
                  <a:srgbClr val="FF0000"/>
                </a:solidFill>
              </a:endParaRPr>
            </a:p>
          </p:txBody>
        </p:sp>
        <p:sp>
          <p:nvSpPr>
            <p:cNvPr id="51" name="Text Box 73"/>
            <p:cNvSpPr txBox="1">
              <a:spLocks noChangeArrowheads="1"/>
            </p:cNvSpPr>
            <p:nvPr/>
          </p:nvSpPr>
          <p:spPr bwMode="auto">
            <a:xfrm>
              <a:off x="2149475" y="49276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2" name="Text Box 74"/>
            <p:cNvSpPr txBox="1">
              <a:spLocks noChangeArrowheads="1"/>
            </p:cNvSpPr>
            <p:nvPr/>
          </p:nvSpPr>
          <p:spPr bwMode="auto">
            <a:xfrm>
              <a:off x="3635375" y="49530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9</a:t>
              </a:r>
              <a:endParaRPr lang="en-US" sz="1100" b="1">
                <a:solidFill>
                  <a:srgbClr val="FF0000"/>
                </a:solidFill>
              </a:endParaRPr>
            </a:p>
          </p:txBody>
        </p:sp>
        <p:sp>
          <p:nvSpPr>
            <p:cNvPr id="53" name="Text Box 75"/>
            <p:cNvSpPr txBox="1">
              <a:spLocks noChangeArrowheads="1"/>
            </p:cNvSpPr>
            <p:nvPr/>
          </p:nvSpPr>
          <p:spPr bwMode="auto">
            <a:xfrm>
              <a:off x="5349875" y="3567114"/>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4" name="Text Box 76"/>
            <p:cNvSpPr txBox="1">
              <a:spLocks noChangeArrowheads="1"/>
            </p:cNvSpPr>
            <p:nvPr/>
          </p:nvSpPr>
          <p:spPr bwMode="auto">
            <a:xfrm>
              <a:off x="3635375" y="3567114"/>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5</a:t>
              </a:r>
              <a:endParaRPr lang="en-US" sz="1100" b="1">
                <a:solidFill>
                  <a:srgbClr val="FF0000"/>
                </a:solidFill>
              </a:endParaRPr>
            </a:p>
          </p:txBody>
        </p:sp>
      </p:grpSp>
      <p:sp>
        <p:nvSpPr>
          <p:cNvPr id="2" name="TextBox 1">
            <a:extLst>
              <a:ext uri="{FF2B5EF4-FFF2-40B4-BE49-F238E27FC236}">
                <a16:creationId xmlns:a16="http://schemas.microsoft.com/office/drawing/2014/main" id="{54F2C38E-DFCF-A448-972B-ADA19DA7FC76}"/>
              </a:ext>
            </a:extLst>
          </p:cNvPr>
          <p:cNvSpPr txBox="1"/>
          <p:nvPr/>
        </p:nvSpPr>
        <p:spPr>
          <a:xfrm>
            <a:off x="6590652" y="2211823"/>
            <a:ext cx="2400948" cy="2554545"/>
          </a:xfrm>
          <a:prstGeom prst="rect">
            <a:avLst/>
          </a:prstGeom>
          <a:solidFill>
            <a:schemeClr val="bg1">
              <a:lumMod val="95000"/>
            </a:schemeClr>
          </a:solidFill>
          <a:ln w="3175">
            <a:solidFill>
              <a:schemeClr val="tx1">
                <a:lumMod val="65000"/>
                <a:lumOff val="35000"/>
              </a:schemeClr>
            </a:solidFill>
          </a:ln>
          <a:effectLst>
            <a:outerShdw blurRad="50800" dist="38100" dir="2700000" algn="tl" rotWithShape="0">
              <a:prstClr val="black">
                <a:alpha val="40000"/>
              </a:prstClr>
            </a:outerShdw>
          </a:effectLst>
        </p:spPr>
        <p:txBody>
          <a:bodyPr wrap="square" rtlCol="0">
            <a:spAutoFit/>
          </a:bodyPr>
          <a:lstStyle/>
          <a:p>
            <a:r>
              <a:rPr lang="en-US" sz="2000" dirty="0"/>
              <a:t>Queue of nodes on fringe ordered by f()</a:t>
            </a:r>
          </a:p>
          <a:p>
            <a:pPr marL="177800" indent="-177800">
              <a:buFont typeface="Arial" panose="020B0604020202020204" pitchFamily="34" charset="0"/>
              <a:buChar char="•"/>
            </a:pPr>
            <a:r>
              <a:rPr lang="en-US" sz="2000" dirty="0"/>
              <a:t>Pop leftmost node off queue</a:t>
            </a:r>
          </a:p>
          <a:p>
            <a:pPr marL="177800" indent="-177800">
              <a:buFont typeface="Arial" panose="020B0604020202020204" pitchFamily="34" charset="0"/>
              <a:buChar char="•"/>
            </a:pPr>
            <a:r>
              <a:rPr lang="en-US" sz="2000" dirty="0"/>
              <a:t>If a goal, done</a:t>
            </a:r>
          </a:p>
          <a:p>
            <a:pPr marL="177800" indent="-177800">
              <a:buFont typeface="Arial" panose="020B0604020202020204" pitchFamily="34" charset="0"/>
              <a:buChar char="•"/>
            </a:pPr>
            <a:r>
              <a:rPr lang="en-US" sz="2000" dirty="0"/>
              <a:t>Else compute its successor &amp; update queue and graph</a:t>
            </a:r>
          </a:p>
        </p:txBody>
      </p:sp>
      <p:sp>
        <p:nvSpPr>
          <p:cNvPr id="55" name="Left Arrow 54">
            <a:extLst>
              <a:ext uri="{FF2B5EF4-FFF2-40B4-BE49-F238E27FC236}">
                <a16:creationId xmlns:a16="http://schemas.microsoft.com/office/drawing/2014/main" id="{C150901E-B314-7F4D-A4DA-C69FD9CD7485}"/>
              </a:ext>
            </a:extLst>
          </p:cNvPr>
          <p:cNvSpPr/>
          <p:nvPr/>
        </p:nvSpPr>
        <p:spPr>
          <a:xfrm>
            <a:off x="6138727" y="2514600"/>
            <a:ext cx="393157" cy="304800"/>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a:xfrm>
            <a:off x="685800" y="228599"/>
            <a:ext cx="7772400" cy="1143000"/>
          </a:xfrm>
        </p:spPr>
        <p:txBody>
          <a:bodyPr/>
          <a:lstStyle/>
          <a:p>
            <a:r>
              <a:rPr lang="en-US" dirty="0">
                <a:latin typeface="Calibri" charset="0"/>
                <a:ea typeface="ＭＳ Ｐゴシック" charset="0"/>
                <a:cs typeface="ＭＳ Ｐゴシック" charset="0"/>
              </a:rPr>
              <a:t>A* search</a:t>
            </a:r>
          </a:p>
        </p:txBody>
      </p:sp>
      <p:sp>
        <p:nvSpPr>
          <p:cNvPr id="56322" name="Rectangle 3"/>
          <p:cNvSpPr>
            <a:spLocks noGrp="1" noChangeArrowheads="1"/>
          </p:cNvSpPr>
          <p:nvPr>
            <p:ph type="body" idx="1"/>
          </p:nvPr>
        </p:nvSpPr>
        <p:spPr>
          <a:xfrm>
            <a:off x="304800" y="1066800"/>
            <a:ext cx="8839200" cy="5275798"/>
          </a:xfrm>
        </p:spPr>
        <p:txBody>
          <a:bodyPr/>
          <a:lstStyle/>
          <a:p>
            <a:pPr>
              <a:buFontTx/>
              <a:buNone/>
            </a:pPr>
            <a:r>
              <a:rPr lang="en-US" b="1" dirty="0">
                <a:solidFill>
                  <a:srgbClr val="FF0000"/>
                </a:solidFill>
                <a:latin typeface="Calibri" charset="0"/>
                <a:ea typeface="ＭＳ Ｐゴシック" charset="0"/>
                <a:cs typeface="ＭＳ Ｐゴシック" charset="0"/>
              </a:rPr>
              <a:t>f(n) = g(n) + h(n)</a:t>
            </a:r>
            <a:r>
              <a:rPr lang="en-US" dirty="0">
                <a:solidFill>
                  <a:srgbClr val="FF0000"/>
                </a:solidFill>
                <a:latin typeface="Calibri" charset="0"/>
                <a:ea typeface="ＭＳ Ｐゴシック" charset="0"/>
                <a:cs typeface="ＭＳ Ｐゴシック" charset="0"/>
              </a:rPr>
              <a:t> </a:t>
            </a:r>
          </a:p>
          <a:p>
            <a:pPr>
              <a:buFontTx/>
              <a:buNone/>
            </a:pPr>
            <a:endParaRPr lang="en-US" sz="1600" dirty="0">
              <a:latin typeface="Courier" charset="0"/>
              <a:ea typeface="ＭＳ Ｐゴシック" charset="0"/>
              <a:cs typeface="ＭＳ Ｐゴシック" charset="0"/>
            </a:endParaRPr>
          </a:p>
          <a:p>
            <a:pPr>
              <a:buFontTx/>
              <a:buNone/>
            </a:pPr>
            <a:r>
              <a:rPr lang="en-US" sz="2400" dirty="0">
                <a:latin typeface="Courier" charset="0"/>
                <a:ea typeface="ＭＳ Ｐゴシック" charset="0"/>
                <a:cs typeface="ＭＳ Ｐゴシック" charset="0"/>
              </a:rPr>
              <a:t>expand   fringe</a:t>
            </a:r>
          </a:p>
          <a:p>
            <a:pPr>
              <a:buFontTx/>
              <a:buNone/>
            </a:pPr>
            <a:r>
              <a:rPr lang="en-US" sz="2400" dirty="0">
                <a:latin typeface="Courier" charset="0"/>
                <a:ea typeface="ＭＳ Ｐゴシック" charset="0"/>
                <a:cs typeface="ＭＳ Ｐゴシック" charset="0"/>
              </a:rPr>
              <a:t>      {S(8)}</a:t>
            </a:r>
          </a:p>
          <a:p>
            <a:pPr>
              <a:buFontTx/>
              <a:buNone/>
            </a:pPr>
            <a:r>
              <a:rPr lang="en-US" sz="2400" dirty="0">
                <a:latin typeface="Courier" charset="0"/>
                <a:ea typeface="ＭＳ Ｐゴシック" charset="0"/>
                <a:cs typeface="ＭＳ Ｐゴシック" charset="0"/>
              </a:rPr>
              <a:t> S    {A(9) B</a:t>
            </a:r>
            <a:r>
              <a:rPr lang="en-US" sz="2400" dirty="0">
                <a:solidFill>
                  <a:srgbClr val="0070C0"/>
                </a:solidFill>
                <a:latin typeface="Courier" charset="0"/>
                <a:ea typeface="ＭＳ Ｐゴシック" charset="0"/>
                <a:cs typeface="ＭＳ Ｐゴシック" charset="0"/>
              </a:rPr>
              <a:t>(9)</a:t>
            </a:r>
            <a:r>
              <a:rPr lang="en-US" sz="2400" dirty="0">
                <a:latin typeface="Courier" charset="0"/>
                <a:ea typeface="ＭＳ Ｐゴシック" charset="0"/>
                <a:cs typeface="ＭＳ Ｐゴシック" charset="0"/>
              </a:rPr>
              <a:t> C(11)}</a:t>
            </a:r>
          </a:p>
          <a:p>
            <a:pPr>
              <a:buFontTx/>
              <a:buNone/>
            </a:pPr>
            <a:r>
              <a:rPr lang="en-US" sz="2400" dirty="0">
                <a:latin typeface="Courier" charset="0"/>
                <a:ea typeface="ＭＳ Ｐゴシック" charset="0"/>
                <a:cs typeface="ＭＳ Ｐゴシック" charset="0"/>
              </a:rPr>
              <a:t> A    {B(9) G(10) C(11) D(inf) E(inf)}</a:t>
            </a:r>
          </a:p>
          <a:p>
            <a:pPr>
              <a:buFontTx/>
              <a:buNone/>
            </a:pPr>
            <a:r>
              <a:rPr lang="en-US" sz="2400" dirty="0">
                <a:latin typeface="Courier" charset="0"/>
                <a:ea typeface="ＭＳ Ｐゴシック" charset="0"/>
                <a:cs typeface="ＭＳ Ｐゴシック" charset="0"/>
              </a:rPr>
              <a:t> B    {G(9) G(10) C(11) D(inf) E(inf)}     </a:t>
            </a:r>
          </a:p>
          <a:p>
            <a:pPr>
              <a:buFontTx/>
              <a:buNone/>
            </a:pPr>
            <a:r>
              <a:rPr lang="en-US" sz="2400" dirty="0">
                <a:latin typeface="Courier" charset="0"/>
                <a:ea typeface="ＭＳ Ｐゴシック" charset="0"/>
                <a:cs typeface="ＭＳ Ｐゴシック" charset="0"/>
              </a:rPr>
              <a:t> G    {G(10) C(11) D(inf) E(inf)}</a:t>
            </a:r>
            <a:endParaRPr lang="en-US" sz="1400" dirty="0">
              <a:latin typeface="Courier" charset="0"/>
              <a:ea typeface="ＭＳ Ｐゴシック" charset="0"/>
              <a:cs typeface="ＭＳ Ｐゴシック" charset="0"/>
            </a:endParaRPr>
          </a:p>
          <a:p>
            <a:pPr>
              <a:buFontTx/>
              <a:buNone/>
            </a:pPr>
            <a:endParaRPr lang="en-US" sz="1200" dirty="0">
              <a:latin typeface="Calibri" charset="0"/>
              <a:ea typeface="ＭＳ Ｐゴシック" charset="0"/>
              <a:cs typeface="ＭＳ Ｐゴシック" charset="0"/>
            </a:endParaRPr>
          </a:p>
          <a:p>
            <a:pPr>
              <a:spcBef>
                <a:spcPts val="200"/>
              </a:spcBef>
            </a:pPr>
            <a:r>
              <a:rPr lang="en-US" sz="2400" dirty="0">
                <a:latin typeface="Calibri" charset="0"/>
                <a:ea typeface="ＭＳ Ｐゴシック" charset="0"/>
                <a:cs typeface="ＭＳ Ｐゴシック" charset="0"/>
              </a:rPr>
              <a:t>Stop when we’ve found a path to a goal and there’s no</a:t>
            </a:r>
            <a:br>
              <a:rPr lang="en-US" sz="2400" dirty="0">
                <a:latin typeface="Calibri" charset="0"/>
                <a:ea typeface="ＭＳ Ｐゴシック" charset="0"/>
                <a:cs typeface="ＭＳ Ｐゴシック" charset="0"/>
              </a:rPr>
            </a:br>
            <a:r>
              <a:rPr lang="en-US" sz="2400" dirty="0">
                <a:latin typeface="Calibri" charset="0"/>
                <a:ea typeface="ＭＳ Ｐゴシック" charset="0"/>
                <a:cs typeface="ＭＳ Ｐゴシック" charset="0"/>
              </a:rPr>
              <a:t>other node with a f(n) value less that the path’s cost</a:t>
            </a:r>
          </a:p>
          <a:p>
            <a:pPr>
              <a:spcBef>
                <a:spcPts val="200"/>
              </a:spcBef>
            </a:pPr>
            <a:r>
              <a:rPr lang="en-US" sz="2400" dirty="0">
                <a:latin typeface="Calibri" charset="0"/>
                <a:ea typeface="ＭＳ Ｐゴシック" charset="0"/>
                <a:cs typeface="ＭＳ Ｐゴシック" charset="0"/>
              </a:rPr>
              <a:t>Solution path found is </a:t>
            </a:r>
            <a:r>
              <a:rPr lang="en-US" sz="2400" b="1" dirty="0">
                <a:latin typeface="Calibri" charset="0"/>
                <a:ea typeface="ＭＳ Ｐゴシック" charset="0"/>
                <a:cs typeface="ＭＳ Ｐゴシック" charset="0"/>
              </a:rPr>
              <a:t>S B G</a:t>
            </a:r>
            <a:r>
              <a:rPr lang="en-US" sz="2400" dirty="0">
                <a:latin typeface="Calibri" charset="0"/>
                <a:ea typeface="ＭＳ Ｐゴシック" charset="0"/>
                <a:cs typeface="ＭＳ Ｐゴシック" charset="0"/>
              </a:rPr>
              <a:t>, 3 nodes expanded.  </a:t>
            </a:r>
          </a:p>
          <a:p>
            <a:pPr>
              <a:spcBef>
                <a:spcPts val="200"/>
              </a:spcBef>
            </a:pPr>
            <a:r>
              <a:rPr lang="en-US" sz="2400" dirty="0">
                <a:latin typeface="Calibri" charset="0"/>
                <a:ea typeface="ＭＳ Ｐゴシック" charset="0"/>
                <a:cs typeface="ＭＳ Ｐゴシック" charset="0"/>
              </a:rPr>
              <a:t>Estimates total cost of path to try to find global optimum</a:t>
            </a:r>
          </a:p>
          <a:p>
            <a:pPr>
              <a:spcBef>
                <a:spcPts val="200"/>
              </a:spcBef>
            </a:pPr>
            <a:r>
              <a:rPr lang="en-US" sz="2400" dirty="0">
                <a:latin typeface="Calibri" charset="0"/>
                <a:ea typeface="ＭＳ Ｐゴシック" charset="0"/>
                <a:cs typeface="ＭＳ Ｐゴシック" charset="0"/>
              </a:rPr>
              <a:t>Still pretty fast and optimal, too [assuming h(n)&lt;h*(n)]</a:t>
            </a:r>
          </a:p>
        </p:txBody>
      </p:sp>
      <p:grpSp>
        <p:nvGrpSpPr>
          <p:cNvPr id="4" name="Group 3"/>
          <p:cNvGrpSpPr/>
          <p:nvPr/>
        </p:nvGrpSpPr>
        <p:grpSpPr>
          <a:xfrm>
            <a:off x="5867400" y="76200"/>
            <a:ext cx="3075595" cy="1828799"/>
            <a:chOff x="739775" y="2006600"/>
            <a:chExt cx="5956300" cy="3541713"/>
          </a:xfrm>
        </p:grpSpPr>
        <p:sp>
          <p:nvSpPr>
            <p:cNvPr id="5"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sz="1050"/>
            </a:p>
          </p:txBody>
        </p:sp>
        <p:sp>
          <p:nvSpPr>
            <p:cNvPr id="6" name="Text Box 8"/>
            <p:cNvSpPr txBox="1">
              <a:spLocks noChangeArrowheads="1"/>
            </p:cNvSpPr>
            <p:nvPr/>
          </p:nvSpPr>
          <p:spPr bwMode="auto">
            <a:xfrm>
              <a:off x="3844926" y="2119314"/>
              <a:ext cx="48918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S</a:t>
              </a:r>
            </a:p>
          </p:txBody>
        </p:sp>
        <p:sp>
          <p:nvSpPr>
            <p:cNvPr id="7"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8" name="Text Box 11"/>
            <p:cNvSpPr txBox="1">
              <a:spLocks noChangeArrowheads="1"/>
            </p:cNvSpPr>
            <p:nvPr/>
          </p:nvSpPr>
          <p:spPr bwMode="auto">
            <a:xfrm>
              <a:off x="5826124" y="3490912"/>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C</a:t>
              </a:r>
            </a:p>
          </p:txBody>
        </p:sp>
        <p:sp>
          <p:nvSpPr>
            <p:cNvPr id="9"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0" name="Text Box 14"/>
            <p:cNvSpPr txBox="1">
              <a:spLocks noChangeArrowheads="1"/>
            </p:cNvSpPr>
            <p:nvPr/>
          </p:nvSpPr>
          <p:spPr bwMode="auto">
            <a:xfrm>
              <a:off x="4073525" y="3490912"/>
              <a:ext cx="51825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B</a:t>
              </a:r>
            </a:p>
          </p:txBody>
        </p:sp>
        <p:sp>
          <p:nvSpPr>
            <p:cNvPr id="11"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2" name="Text Box 17"/>
            <p:cNvSpPr txBox="1">
              <a:spLocks noChangeArrowheads="1"/>
            </p:cNvSpPr>
            <p:nvPr/>
          </p:nvSpPr>
          <p:spPr bwMode="auto">
            <a:xfrm>
              <a:off x="2473325" y="3490912"/>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A</a:t>
              </a:r>
            </a:p>
          </p:txBody>
        </p:sp>
        <p:sp>
          <p:nvSpPr>
            <p:cNvPr id="13"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4" name="Text Box 20"/>
            <p:cNvSpPr txBox="1">
              <a:spLocks noChangeArrowheads="1"/>
            </p:cNvSpPr>
            <p:nvPr/>
          </p:nvSpPr>
          <p:spPr bwMode="auto">
            <a:xfrm>
              <a:off x="1101725" y="4862513"/>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D</a:t>
              </a:r>
            </a:p>
          </p:txBody>
        </p:sp>
        <p:sp>
          <p:nvSpPr>
            <p:cNvPr id="15"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6" name="Text Box 23"/>
            <p:cNvSpPr txBox="1">
              <a:spLocks noChangeArrowheads="1"/>
            </p:cNvSpPr>
            <p:nvPr/>
          </p:nvSpPr>
          <p:spPr bwMode="auto">
            <a:xfrm>
              <a:off x="4073525" y="4938713"/>
              <a:ext cx="55790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G</a:t>
              </a:r>
            </a:p>
          </p:txBody>
        </p:sp>
        <p:sp>
          <p:nvSpPr>
            <p:cNvPr id="17"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8" name="Text Box 26"/>
            <p:cNvSpPr txBox="1">
              <a:spLocks noChangeArrowheads="1"/>
            </p:cNvSpPr>
            <p:nvPr/>
          </p:nvSpPr>
          <p:spPr bwMode="auto">
            <a:xfrm>
              <a:off x="2549525" y="4862513"/>
              <a:ext cx="51825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E</a:t>
              </a:r>
            </a:p>
          </p:txBody>
        </p:sp>
        <p:sp>
          <p:nvSpPr>
            <p:cNvPr id="19"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0"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1"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2"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3"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4"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5"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6"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7" name="Text Box 35"/>
            <p:cNvSpPr txBox="1">
              <a:spLocks noChangeArrowheads="1"/>
            </p:cNvSpPr>
            <p:nvPr/>
          </p:nvSpPr>
          <p:spPr bwMode="auto">
            <a:xfrm>
              <a:off x="3082926" y="26781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1</a:t>
              </a:r>
            </a:p>
          </p:txBody>
        </p:sp>
        <p:sp>
          <p:nvSpPr>
            <p:cNvPr id="28" name="Text Box 36"/>
            <p:cNvSpPr txBox="1">
              <a:spLocks noChangeArrowheads="1"/>
            </p:cNvSpPr>
            <p:nvPr/>
          </p:nvSpPr>
          <p:spPr bwMode="auto">
            <a:xfrm>
              <a:off x="4149725" y="2754312"/>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29" name="Text Box 37"/>
            <p:cNvSpPr txBox="1">
              <a:spLocks noChangeArrowheads="1"/>
            </p:cNvSpPr>
            <p:nvPr/>
          </p:nvSpPr>
          <p:spPr bwMode="auto">
            <a:xfrm>
              <a:off x="4987925" y="26019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8</a:t>
              </a:r>
            </a:p>
          </p:txBody>
        </p:sp>
        <p:sp>
          <p:nvSpPr>
            <p:cNvPr id="30" name="Text Box 38"/>
            <p:cNvSpPr txBox="1">
              <a:spLocks noChangeArrowheads="1"/>
            </p:cNvSpPr>
            <p:nvPr/>
          </p:nvSpPr>
          <p:spPr bwMode="auto">
            <a:xfrm>
              <a:off x="3387725" y="39735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9</a:t>
              </a:r>
            </a:p>
          </p:txBody>
        </p:sp>
        <p:sp>
          <p:nvSpPr>
            <p:cNvPr id="31" name="Text Box 39"/>
            <p:cNvSpPr txBox="1">
              <a:spLocks noChangeArrowheads="1"/>
            </p:cNvSpPr>
            <p:nvPr/>
          </p:nvSpPr>
          <p:spPr bwMode="auto">
            <a:xfrm>
              <a:off x="4378324" y="4202113"/>
              <a:ext cx="486377"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4</a:t>
              </a:r>
            </a:p>
          </p:txBody>
        </p:sp>
        <p:sp>
          <p:nvSpPr>
            <p:cNvPr id="32" name="Text Box 40"/>
            <p:cNvSpPr txBox="1">
              <a:spLocks noChangeArrowheads="1"/>
            </p:cNvSpPr>
            <p:nvPr/>
          </p:nvSpPr>
          <p:spPr bwMode="auto">
            <a:xfrm>
              <a:off x="5292726" y="4354512"/>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33" name="Text Box 41"/>
            <p:cNvSpPr txBox="1">
              <a:spLocks noChangeArrowheads="1"/>
            </p:cNvSpPr>
            <p:nvPr/>
          </p:nvSpPr>
          <p:spPr bwMode="auto">
            <a:xfrm>
              <a:off x="1787525" y="38719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3</a:t>
              </a:r>
            </a:p>
          </p:txBody>
        </p:sp>
        <p:sp>
          <p:nvSpPr>
            <p:cNvPr id="34" name="Text Box 42"/>
            <p:cNvSpPr txBox="1">
              <a:spLocks noChangeArrowheads="1"/>
            </p:cNvSpPr>
            <p:nvPr/>
          </p:nvSpPr>
          <p:spPr bwMode="auto">
            <a:xfrm>
              <a:off x="2244726" y="4202113"/>
              <a:ext cx="486377"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7</a:t>
              </a:r>
            </a:p>
          </p:txBody>
        </p:sp>
        <p:sp>
          <p:nvSpPr>
            <p:cNvPr id="35" name="Text Box 43"/>
            <p:cNvSpPr txBox="1">
              <a:spLocks noChangeArrowheads="1"/>
            </p:cNvSpPr>
            <p:nvPr/>
          </p:nvSpPr>
          <p:spPr bwMode="auto">
            <a:xfrm>
              <a:off x="4302124" y="20066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6" name="Text Box 44"/>
            <p:cNvSpPr txBox="1">
              <a:spLocks noChangeArrowheads="1"/>
            </p:cNvSpPr>
            <p:nvPr/>
          </p:nvSpPr>
          <p:spPr bwMode="auto">
            <a:xfrm>
              <a:off x="2979738" y="36322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7" name="Text Box 45"/>
            <p:cNvSpPr txBox="1">
              <a:spLocks noChangeArrowheads="1"/>
            </p:cNvSpPr>
            <p:nvPr/>
          </p:nvSpPr>
          <p:spPr bwMode="auto">
            <a:xfrm>
              <a:off x="4511675" y="3490912"/>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4</a:t>
              </a:r>
            </a:p>
          </p:txBody>
        </p:sp>
        <p:sp>
          <p:nvSpPr>
            <p:cNvPr id="38" name="Text Box 46"/>
            <p:cNvSpPr txBox="1">
              <a:spLocks noChangeArrowheads="1"/>
            </p:cNvSpPr>
            <p:nvPr/>
          </p:nvSpPr>
          <p:spPr bwMode="auto">
            <a:xfrm>
              <a:off x="6359525" y="3567112"/>
              <a:ext cx="336550"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3</a:t>
              </a:r>
            </a:p>
          </p:txBody>
        </p:sp>
        <p:sp>
          <p:nvSpPr>
            <p:cNvPr id="39" name="Text Box 47"/>
            <p:cNvSpPr txBox="1">
              <a:spLocks noChangeArrowheads="1"/>
            </p:cNvSpPr>
            <p:nvPr/>
          </p:nvSpPr>
          <p:spPr bwMode="auto">
            <a:xfrm>
              <a:off x="3082926" y="4938712"/>
              <a:ext cx="62346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p>
          </p:txBody>
        </p:sp>
        <p:sp>
          <p:nvSpPr>
            <p:cNvPr id="40" name="Text Box 48"/>
            <p:cNvSpPr txBox="1">
              <a:spLocks noChangeArrowheads="1"/>
            </p:cNvSpPr>
            <p:nvPr/>
          </p:nvSpPr>
          <p:spPr bwMode="auto">
            <a:xfrm>
              <a:off x="1635126" y="4989514"/>
              <a:ext cx="62346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endParaRPr lang="en-US" sz="1050" i="1">
                <a:solidFill>
                  <a:schemeClr val="accent2"/>
                </a:solidFill>
              </a:endParaRPr>
            </a:p>
          </p:txBody>
        </p:sp>
        <p:sp>
          <p:nvSpPr>
            <p:cNvPr id="41" name="Text Box 49"/>
            <p:cNvSpPr txBox="1">
              <a:spLocks noChangeArrowheads="1"/>
            </p:cNvSpPr>
            <p:nvPr/>
          </p:nvSpPr>
          <p:spPr bwMode="auto">
            <a:xfrm>
              <a:off x="4683125" y="50419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0</a:t>
              </a:r>
            </a:p>
          </p:txBody>
        </p:sp>
        <p:sp>
          <p:nvSpPr>
            <p:cNvPr id="42"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3"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4"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5"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6"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7"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8" name="Text Box 70"/>
            <p:cNvSpPr txBox="1">
              <a:spLocks noChangeArrowheads="1"/>
            </p:cNvSpPr>
            <p:nvPr/>
          </p:nvSpPr>
          <p:spPr bwMode="auto">
            <a:xfrm>
              <a:off x="3444876" y="2027239"/>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0</a:t>
              </a:r>
              <a:endParaRPr lang="en-US" sz="1100" b="1">
                <a:solidFill>
                  <a:srgbClr val="FF0000"/>
                </a:solidFill>
              </a:endParaRPr>
            </a:p>
          </p:txBody>
        </p:sp>
        <p:sp>
          <p:nvSpPr>
            <p:cNvPr id="49" name="Text Box 71"/>
            <p:cNvSpPr txBox="1">
              <a:spLocks noChangeArrowheads="1"/>
            </p:cNvSpPr>
            <p:nvPr/>
          </p:nvSpPr>
          <p:spPr bwMode="auto">
            <a:xfrm>
              <a:off x="2036763" y="34544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1</a:t>
              </a:r>
              <a:endParaRPr lang="en-US" sz="1100" b="1">
                <a:solidFill>
                  <a:srgbClr val="FF0000"/>
                </a:solidFill>
              </a:endParaRPr>
            </a:p>
          </p:txBody>
        </p:sp>
        <p:sp>
          <p:nvSpPr>
            <p:cNvPr id="50" name="Text Box 72"/>
            <p:cNvSpPr txBox="1">
              <a:spLocks noChangeArrowheads="1"/>
            </p:cNvSpPr>
            <p:nvPr/>
          </p:nvSpPr>
          <p:spPr bwMode="auto">
            <a:xfrm>
              <a:off x="739775" y="49276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4</a:t>
              </a:r>
              <a:endParaRPr lang="en-US" sz="1100" b="1">
                <a:solidFill>
                  <a:srgbClr val="FF0000"/>
                </a:solidFill>
              </a:endParaRPr>
            </a:p>
          </p:txBody>
        </p:sp>
        <p:sp>
          <p:nvSpPr>
            <p:cNvPr id="51" name="Text Box 73"/>
            <p:cNvSpPr txBox="1">
              <a:spLocks noChangeArrowheads="1"/>
            </p:cNvSpPr>
            <p:nvPr/>
          </p:nvSpPr>
          <p:spPr bwMode="auto">
            <a:xfrm>
              <a:off x="2149475" y="49276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2" name="Text Box 74"/>
            <p:cNvSpPr txBox="1">
              <a:spLocks noChangeArrowheads="1"/>
            </p:cNvSpPr>
            <p:nvPr/>
          </p:nvSpPr>
          <p:spPr bwMode="auto">
            <a:xfrm>
              <a:off x="3635375" y="49530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9</a:t>
              </a:r>
              <a:endParaRPr lang="en-US" sz="1100" b="1">
                <a:solidFill>
                  <a:srgbClr val="FF0000"/>
                </a:solidFill>
              </a:endParaRPr>
            </a:p>
          </p:txBody>
        </p:sp>
        <p:sp>
          <p:nvSpPr>
            <p:cNvPr id="53" name="Text Box 75"/>
            <p:cNvSpPr txBox="1">
              <a:spLocks noChangeArrowheads="1"/>
            </p:cNvSpPr>
            <p:nvPr/>
          </p:nvSpPr>
          <p:spPr bwMode="auto">
            <a:xfrm>
              <a:off x="5349875" y="3567114"/>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4" name="Text Box 76"/>
            <p:cNvSpPr txBox="1">
              <a:spLocks noChangeArrowheads="1"/>
            </p:cNvSpPr>
            <p:nvPr/>
          </p:nvSpPr>
          <p:spPr bwMode="auto">
            <a:xfrm>
              <a:off x="3635375" y="3567114"/>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5</a:t>
              </a:r>
              <a:endParaRPr lang="en-US" sz="1100" b="1">
                <a:solidFill>
                  <a:srgbClr val="FF0000"/>
                </a:solidFill>
              </a:endParaRPr>
            </a:p>
          </p:txBody>
        </p:sp>
      </p:grpSp>
      <p:sp>
        <p:nvSpPr>
          <p:cNvPr id="2" name="TextBox 1">
            <a:extLst>
              <a:ext uri="{FF2B5EF4-FFF2-40B4-BE49-F238E27FC236}">
                <a16:creationId xmlns:a16="http://schemas.microsoft.com/office/drawing/2014/main" id="{243E4DBF-37BA-174B-8DCD-9774ECBFB3E5}"/>
              </a:ext>
            </a:extLst>
          </p:cNvPr>
          <p:cNvSpPr txBox="1"/>
          <p:nvPr/>
        </p:nvSpPr>
        <p:spPr>
          <a:xfrm>
            <a:off x="7815058" y="2366665"/>
            <a:ext cx="1032783" cy="2400657"/>
          </a:xfrm>
          <a:prstGeom prst="rect">
            <a:avLst/>
          </a:prstGeom>
          <a:solidFill>
            <a:schemeClr val="bg1">
              <a:lumMod val="95000"/>
            </a:schemeClr>
          </a:solidFill>
          <a:ln w="3175">
            <a:solidFill>
              <a:schemeClr val="tx1">
                <a:lumMod val="65000"/>
                <a:lumOff val="35000"/>
              </a:schemeClr>
            </a:solidFill>
          </a:ln>
          <a:effectLst>
            <a:outerShdw blurRad="50800" dist="38100" dir="2700000" algn="tl" rotWithShape="0">
              <a:prstClr val="black">
                <a:alpha val="40000"/>
              </a:prstClr>
            </a:outerShdw>
          </a:effectLst>
        </p:spPr>
        <p:txBody>
          <a:bodyPr wrap="none" rtlCol="0">
            <a:spAutoFit/>
          </a:bodyPr>
          <a:lstStyle/>
          <a:p>
            <a:pPr>
              <a:spcAft>
                <a:spcPts val="200"/>
              </a:spcAft>
            </a:pPr>
            <a:r>
              <a:rPr lang="en-US" sz="2000" dirty="0">
                <a:latin typeface="+mj-lt"/>
              </a:rPr>
              <a:t>h(S)=8</a:t>
            </a:r>
          </a:p>
          <a:p>
            <a:pPr>
              <a:spcAft>
                <a:spcPts val="200"/>
              </a:spcAft>
            </a:pPr>
            <a:r>
              <a:rPr lang="en-US" sz="2000" dirty="0">
                <a:latin typeface="+mj-lt"/>
              </a:rPr>
              <a:t>h(A)=8</a:t>
            </a:r>
          </a:p>
          <a:p>
            <a:pPr>
              <a:spcAft>
                <a:spcPts val="200"/>
              </a:spcAft>
            </a:pPr>
            <a:r>
              <a:rPr lang="en-US" sz="2000" dirty="0">
                <a:latin typeface="+mj-lt"/>
              </a:rPr>
              <a:t>h(B)=4</a:t>
            </a:r>
          </a:p>
          <a:p>
            <a:pPr>
              <a:spcAft>
                <a:spcPts val="200"/>
              </a:spcAft>
            </a:pPr>
            <a:r>
              <a:rPr lang="en-US" sz="2000" dirty="0">
                <a:latin typeface="+mj-lt"/>
              </a:rPr>
              <a:t>h(C)=3</a:t>
            </a:r>
          </a:p>
          <a:p>
            <a:pPr>
              <a:spcAft>
                <a:spcPts val="200"/>
              </a:spcAft>
            </a:pPr>
            <a:r>
              <a:rPr lang="en-US" sz="2000" dirty="0">
                <a:latin typeface="+mj-lt"/>
              </a:rPr>
              <a:t>h(D)=inf</a:t>
            </a:r>
          </a:p>
          <a:p>
            <a:pPr>
              <a:spcAft>
                <a:spcPts val="200"/>
              </a:spcAft>
            </a:pPr>
            <a:r>
              <a:rPr lang="en-US" sz="2000" dirty="0">
                <a:latin typeface="+mj-lt"/>
              </a:rPr>
              <a:t>h(E)=inf</a:t>
            </a:r>
          </a:p>
          <a:p>
            <a:pPr>
              <a:spcAft>
                <a:spcPts val="200"/>
              </a:spcAft>
            </a:pPr>
            <a:r>
              <a:rPr lang="en-US" sz="2000" dirty="0">
                <a:latin typeface="+mj-lt"/>
              </a:rPr>
              <a:t>h(G)=0</a:t>
            </a:r>
          </a:p>
        </p:txBody>
      </p:sp>
      <p:sp>
        <p:nvSpPr>
          <p:cNvPr id="3" name="TextBox 2">
            <a:extLst>
              <a:ext uri="{FF2B5EF4-FFF2-40B4-BE49-F238E27FC236}">
                <a16:creationId xmlns:a16="http://schemas.microsoft.com/office/drawing/2014/main" id="{BE69D0C6-9748-3A4F-8F5E-D8CD78A2FBD6}"/>
              </a:ext>
            </a:extLst>
          </p:cNvPr>
          <p:cNvSpPr txBox="1"/>
          <p:nvPr/>
        </p:nvSpPr>
        <p:spPr>
          <a:xfrm>
            <a:off x="7815058" y="1905000"/>
            <a:ext cx="1024142" cy="461665"/>
          </a:xfrm>
          <a:prstGeom prst="rect">
            <a:avLst/>
          </a:prstGeom>
          <a:noFill/>
        </p:spPr>
        <p:txBody>
          <a:bodyPr wrap="square" rtlCol="0">
            <a:spAutoFit/>
          </a:bodyPr>
          <a:lstStyle/>
          <a:p>
            <a:pPr algn="ctr"/>
            <a:r>
              <a:rPr lang="en-US" b="1" dirty="0"/>
              <a:t>h(n)</a:t>
            </a:r>
          </a:p>
        </p:txBody>
      </p:sp>
      <p:sp>
        <p:nvSpPr>
          <p:cNvPr id="55" name="TextBox 54">
            <a:extLst>
              <a:ext uri="{FF2B5EF4-FFF2-40B4-BE49-F238E27FC236}">
                <a16:creationId xmlns:a16="http://schemas.microsoft.com/office/drawing/2014/main" id="{41CC53C3-23C9-4542-A556-C16D1031FFC5}"/>
              </a:ext>
            </a:extLst>
          </p:cNvPr>
          <p:cNvSpPr txBox="1"/>
          <p:nvPr/>
        </p:nvSpPr>
        <p:spPr>
          <a:xfrm>
            <a:off x="3810000" y="2057400"/>
            <a:ext cx="2300823" cy="400110"/>
          </a:xfrm>
          <a:prstGeom prst="rect">
            <a:avLst/>
          </a:prstGeom>
          <a:noFill/>
        </p:spPr>
        <p:txBody>
          <a:bodyPr wrap="none" rtlCol="0">
            <a:spAutoFit/>
          </a:bodyPr>
          <a:lstStyle/>
          <a:p>
            <a:r>
              <a:rPr lang="en-US" sz="2000" b="1" dirty="0">
                <a:solidFill>
                  <a:srgbClr val="0070C0"/>
                </a:solidFill>
              </a:rPr>
              <a:t>current f(B) = 5 + 4</a:t>
            </a:r>
          </a:p>
        </p:txBody>
      </p:sp>
      <p:cxnSp>
        <p:nvCxnSpPr>
          <p:cNvPr id="57" name="Straight Arrow Connector 56">
            <a:extLst>
              <a:ext uri="{FF2B5EF4-FFF2-40B4-BE49-F238E27FC236}">
                <a16:creationId xmlns:a16="http://schemas.microsoft.com/office/drawing/2014/main" id="{9F61857C-532C-2E47-AB2A-4495E5921098}"/>
              </a:ext>
            </a:extLst>
          </p:cNvPr>
          <p:cNvCxnSpPr>
            <a:stCxn id="55" idx="1"/>
          </p:cNvCxnSpPr>
          <p:nvPr/>
        </p:nvCxnSpPr>
        <p:spPr>
          <a:xfrm flipH="1">
            <a:off x="3082853" y="2257455"/>
            <a:ext cx="727147" cy="638145"/>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Proof of the optimality of A*</a:t>
            </a:r>
          </a:p>
        </p:txBody>
      </p:sp>
      <p:sp>
        <p:nvSpPr>
          <p:cNvPr id="58370" name="Rectangle 3"/>
          <p:cNvSpPr>
            <a:spLocks noGrp="1" noChangeArrowheads="1"/>
          </p:cNvSpPr>
          <p:nvPr>
            <p:ph type="body" idx="1"/>
          </p:nvPr>
        </p:nvSpPr>
        <p:spPr>
          <a:xfrm>
            <a:off x="381000" y="1066800"/>
            <a:ext cx="8458200" cy="5181600"/>
          </a:xfrm>
        </p:spPr>
        <p:txBody>
          <a:bodyPr/>
          <a:lstStyle/>
          <a:p>
            <a:pPr marL="236538" indent="-236538"/>
            <a:r>
              <a:rPr lang="en-US" dirty="0">
                <a:latin typeface="Calibri" charset="0"/>
                <a:ea typeface="ＭＳ Ｐゴシック" charset="0"/>
                <a:cs typeface="ＭＳ Ｐゴシック" charset="0"/>
              </a:rPr>
              <a:t>Assume that A* has selected G2, a goal state with a sub-optimal solution, i.e., g(G2) &gt; f*</a:t>
            </a:r>
          </a:p>
          <a:p>
            <a:pPr marL="236538" indent="-236538"/>
            <a:r>
              <a:rPr lang="en-US" dirty="0">
                <a:latin typeface="Calibri" charset="0"/>
                <a:ea typeface="ＭＳ Ｐゴシック" charset="0"/>
                <a:cs typeface="ＭＳ Ｐゴシック" charset="0"/>
              </a:rPr>
              <a:t>Proof by contradiction shows it’s impossible</a:t>
            </a:r>
          </a:p>
          <a:p>
            <a:pPr marL="461963" lvl="1" indent="-231775"/>
            <a:r>
              <a:rPr lang="en-US" dirty="0">
                <a:latin typeface="Calibri" charset="0"/>
                <a:ea typeface="ＭＳ Ｐゴシック" charset="0"/>
              </a:rPr>
              <a:t>Choose a node n on an optimal path to G</a:t>
            </a:r>
          </a:p>
          <a:p>
            <a:pPr marL="461963" lvl="1" indent="-231775"/>
            <a:r>
              <a:rPr lang="en-US" dirty="0">
                <a:latin typeface="Calibri" charset="0"/>
                <a:ea typeface="ＭＳ Ｐゴシック" charset="0"/>
              </a:rPr>
              <a:t>Because h(n) is admissible,  f* &gt;= f(n)</a:t>
            </a:r>
          </a:p>
          <a:p>
            <a:pPr marL="461963" lvl="1" indent="-231775"/>
            <a:r>
              <a:rPr lang="en-US" dirty="0">
                <a:latin typeface="Calibri" charset="0"/>
                <a:ea typeface="ＭＳ Ｐゴシック" charset="0"/>
              </a:rPr>
              <a:t>If we choose G2 instead of n for expansion, then</a:t>
            </a:r>
            <a:br>
              <a:rPr lang="en-US" dirty="0">
                <a:latin typeface="Calibri" charset="0"/>
                <a:ea typeface="ＭＳ Ｐゴシック" charset="0"/>
              </a:rPr>
            </a:br>
            <a:r>
              <a:rPr lang="en-US" dirty="0">
                <a:latin typeface="Calibri" charset="0"/>
                <a:ea typeface="ＭＳ Ｐゴシック" charset="0"/>
              </a:rPr>
              <a:t>f(n) &gt;= f(G2)</a:t>
            </a:r>
          </a:p>
          <a:p>
            <a:pPr marL="461963" lvl="1" indent="-231775"/>
            <a:r>
              <a:rPr lang="en-US" dirty="0">
                <a:latin typeface="Calibri" charset="0"/>
                <a:ea typeface="ＭＳ Ｐゴシック" charset="0"/>
              </a:rPr>
              <a:t>This implies f* &gt;= f(G2)</a:t>
            </a:r>
          </a:p>
          <a:p>
            <a:pPr marL="461963" lvl="1" indent="-231775"/>
            <a:r>
              <a:rPr lang="en-US" dirty="0">
                <a:latin typeface="Calibri" charset="0"/>
                <a:ea typeface="ＭＳ Ｐゴシック" charset="0"/>
              </a:rPr>
              <a:t>G2 is a goal state: h(G2) = 0, f(G2) = g(G2). </a:t>
            </a:r>
          </a:p>
          <a:p>
            <a:pPr marL="461963" lvl="1" indent="-231775"/>
            <a:r>
              <a:rPr lang="en-US" dirty="0">
                <a:latin typeface="Calibri" charset="0"/>
                <a:ea typeface="ＭＳ Ｐゴシック" charset="0"/>
              </a:rPr>
              <a:t>Therefore f* &gt;= g(G2)</a:t>
            </a:r>
          </a:p>
          <a:p>
            <a:pPr marL="461963" lvl="1" indent="-231775"/>
            <a:r>
              <a:rPr lang="en-US" dirty="0">
                <a:latin typeface="Calibri" charset="0"/>
                <a:ea typeface="ＭＳ Ｐゴシック" charset="0"/>
              </a:rPr>
              <a:t>Contradiction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a:xfrm>
            <a:off x="685800" y="381000"/>
            <a:ext cx="7772400" cy="1143000"/>
          </a:xfrm>
        </p:spPr>
        <p:txBody>
          <a:bodyPr/>
          <a:lstStyle/>
          <a:p>
            <a:r>
              <a:rPr lang="en-US">
                <a:latin typeface="Calibri" charset="0"/>
                <a:ea typeface="ＭＳ Ｐゴシック" charset="0"/>
                <a:cs typeface="ＭＳ Ｐゴシック" charset="0"/>
              </a:rPr>
              <a:t>Dealing with hard problems</a:t>
            </a:r>
          </a:p>
        </p:txBody>
      </p:sp>
      <p:sp>
        <p:nvSpPr>
          <p:cNvPr id="60418" name="Rectangle 3"/>
          <p:cNvSpPr>
            <a:spLocks noGrp="1" noChangeArrowheads="1"/>
          </p:cNvSpPr>
          <p:nvPr>
            <p:ph type="body" idx="1"/>
          </p:nvPr>
        </p:nvSpPr>
        <p:spPr>
          <a:xfrm>
            <a:off x="685800" y="1371600"/>
            <a:ext cx="8382000" cy="5334000"/>
          </a:xfrm>
        </p:spPr>
        <p:txBody>
          <a:bodyPr/>
          <a:lstStyle/>
          <a:p>
            <a:r>
              <a:rPr lang="en-US" sz="3000" dirty="0">
                <a:latin typeface="Calibri" charset="0"/>
                <a:ea typeface="ＭＳ Ｐゴシック" charset="0"/>
                <a:cs typeface="ＭＳ Ｐゴシック" charset="0"/>
              </a:rPr>
              <a:t>A* is like a ”smart” BFS</a:t>
            </a:r>
          </a:p>
          <a:p>
            <a:r>
              <a:rPr lang="en-US" sz="3000" dirty="0">
                <a:latin typeface="Calibri" charset="0"/>
                <a:ea typeface="ＭＳ Ｐゴシック" charset="0"/>
                <a:cs typeface="ＭＳ Ｐゴシック" charset="0"/>
              </a:rPr>
              <a:t>For large problems, A* may need too much space</a:t>
            </a:r>
          </a:p>
          <a:p>
            <a:r>
              <a:rPr lang="en-US" sz="3000" dirty="0">
                <a:latin typeface="Calibri" charset="0"/>
                <a:ea typeface="ＭＳ Ｐゴシック" charset="0"/>
                <a:cs typeface="ＭＳ Ｐゴシック" charset="0"/>
              </a:rPr>
              <a:t>Variations conserve memory: IDA* and SMA*</a:t>
            </a:r>
          </a:p>
          <a:p>
            <a:pPr lvl="1"/>
            <a:r>
              <a:rPr lang="en-US" sz="2600" dirty="0">
                <a:latin typeface="Calibri" charset="0"/>
                <a:ea typeface="ＭＳ Ｐゴシック" charset="0"/>
                <a:cs typeface="ＭＳ Ｐゴシック" charset="0"/>
              </a:rPr>
              <a:t>May not guarantee an optimal solution</a:t>
            </a:r>
          </a:p>
          <a:p>
            <a:r>
              <a:rPr lang="en-US" sz="3000" dirty="0">
                <a:latin typeface="Calibri" charset="0"/>
                <a:ea typeface="ＭＳ Ｐゴシック" charset="0"/>
                <a:cs typeface="ＭＳ Ｐゴシック" charset="0"/>
              </a:rPr>
              <a:t>IDA*, iterative deepening A*, uses successive iteration with growing limits on f, e.g.</a:t>
            </a:r>
          </a:p>
          <a:p>
            <a:pPr lvl="1">
              <a:spcBef>
                <a:spcPts val="100"/>
              </a:spcBef>
            </a:pPr>
            <a:r>
              <a:rPr lang="en-US" sz="2600" dirty="0">
                <a:latin typeface="Calibri" charset="0"/>
                <a:ea typeface="ＭＳ Ｐゴシック" charset="0"/>
              </a:rPr>
              <a:t>A* but don’</a:t>
            </a:r>
            <a:r>
              <a:rPr lang="en-US" altLang="ja-JP" sz="2600" dirty="0">
                <a:latin typeface="Calibri" charset="0"/>
                <a:ea typeface="ＭＳ Ｐゴシック" charset="0"/>
              </a:rPr>
              <a:t>t consider a node n where f(n) &gt;10</a:t>
            </a:r>
          </a:p>
          <a:p>
            <a:pPr lvl="1">
              <a:spcBef>
                <a:spcPts val="100"/>
              </a:spcBef>
            </a:pPr>
            <a:r>
              <a:rPr lang="en-US" sz="2600" dirty="0">
                <a:latin typeface="Calibri" charset="0"/>
                <a:ea typeface="ＭＳ Ｐゴシック" charset="0"/>
              </a:rPr>
              <a:t>A* but don’</a:t>
            </a:r>
            <a:r>
              <a:rPr lang="en-US" altLang="ja-JP" sz="2600" dirty="0">
                <a:latin typeface="Calibri" charset="0"/>
                <a:ea typeface="ＭＳ Ｐゴシック" charset="0"/>
              </a:rPr>
              <a:t>t consider a node n where f(n) &gt;20</a:t>
            </a:r>
          </a:p>
          <a:p>
            <a:pPr lvl="1">
              <a:spcBef>
                <a:spcPts val="100"/>
              </a:spcBef>
            </a:pPr>
            <a:r>
              <a:rPr lang="en-US" sz="2600" dirty="0">
                <a:latin typeface="Calibri" charset="0"/>
                <a:ea typeface="ＭＳ Ｐゴシック" charset="0"/>
              </a:rPr>
              <a:t>A* but don’</a:t>
            </a:r>
            <a:r>
              <a:rPr lang="en-US" altLang="ja-JP" sz="2600" dirty="0">
                <a:latin typeface="Calibri" charset="0"/>
                <a:ea typeface="ＭＳ Ｐゴシック" charset="0"/>
              </a:rPr>
              <a:t>t consider a node n where f(n) &gt;30, ...</a:t>
            </a:r>
          </a:p>
          <a:p>
            <a:r>
              <a:rPr lang="en-US" sz="3000" dirty="0">
                <a:latin typeface="Calibri" charset="0"/>
                <a:ea typeface="ＭＳ Ｐゴシック" charset="0"/>
                <a:cs typeface="ＭＳ Ｐゴシック" charset="0"/>
              </a:rPr>
              <a:t>SMA* -- Simplified Memory-Bounded A*</a:t>
            </a:r>
          </a:p>
          <a:p>
            <a:pPr lvl="1"/>
            <a:r>
              <a:rPr lang="en-US" dirty="0">
                <a:latin typeface="Calibri" charset="0"/>
                <a:ea typeface="ＭＳ Ｐゴシック" charset="0"/>
              </a:rPr>
              <a:t>Uses queue of restricted size to limit memory use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a:xfrm>
            <a:off x="152400" y="228600"/>
            <a:ext cx="8839200" cy="1143000"/>
          </a:xfrm>
        </p:spPr>
        <p:txBody>
          <a:bodyPr/>
          <a:lstStyle/>
          <a:p>
            <a:r>
              <a:rPr lang="en-US" sz="5400" dirty="0">
                <a:latin typeface="Calibri" charset="0"/>
                <a:ea typeface="ＭＳ Ｐゴシック" charset="0"/>
                <a:cs typeface="ＭＳ Ｐゴシック" charset="0"/>
              </a:rPr>
              <a:t>Finding good heuristics</a:t>
            </a:r>
          </a:p>
        </p:txBody>
      </p:sp>
      <p:sp>
        <p:nvSpPr>
          <p:cNvPr id="62466" name="Rectangle 3"/>
          <p:cNvSpPr>
            <a:spLocks noGrp="1" noChangeArrowheads="1"/>
          </p:cNvSpPr>
          <p:nvPr>
            <p:ph type="body" idx="1"/>
          </p:nvPr>
        </p:nvSpPr>
        <p:spPr>
          <a:xfrm>
            <a:off x="685800" y="1447800"/>
            <a:ext cx="8077200" cy="4724400"/>
          </a:xfrm>
        </p:spPr>
        <p:txBody>
          <a:bodyPr/>
          <a:lstStyle/>
          <a:p>
            <a:pPr>
              <a:lnSpc>
                <a:spcPct val="110000"/>
              </a:lnSpc>
            </a:pPr>
            <a:r>
              <a:rPr lang="en-US" sz="2800" dirty="0">
                <a:latin typeface="Calibri" charset="0"/>
                <a:ea typeface="ＭＳ Ｐゴシック" charset="0"/>
                <a:cs typeface="ＭＳ Ｐゴシック" charset="0"/>
              </a:rPr>
              <a:t>If h1(n) &lt; h2(n) &lt;= h*(n) for all n, then</a:t>
            </a:r>
            <a:br>
              <a:rPr lang="en-US" sz="2800" dirty="0">
                <a:latin typeface="Calibri" charset="0"/>
                <a:ea typeface="ＭＳ Ｐゴシック" charset="0"/>
                <a:cs typeface="ＭＳ Ｐゴシック" charset="0"/>
              </a:rPr>
            </a:br>
            <a:r>
              <a:rPr lang="en-US" sz="2800" dirty="0">
                <a:latin typeface="Calibri" charset="0"/>
                <a:ea typeface="ＭＳ Ｐゴシック" charset="0"/>
                <a:cs typeface="ＭＳ Ｐゴシック" charset="0"/>
              </a:rPr>
              <a:t>h2 is better than (</a:t>
            </a:r>
            <a:r>
              <a:rPr lang="en-US" sz="2800" b="1" dirty="0">
                <a:solidFill>
                  <a:srgbClr val="000000"/>
                </a:solidFill>
                <a:latin typeface="Calibri" charset="0"/>
                <a:ea typeface="ＭＳ Ｐゴシック" charset="0"/>
                <a:cs typeface="ＭＳ Ｐゴシック" charset="0"/>
              </a:rPr>
              <a:t>dominates</a:t>
            </a:r>
            <a:r>
              <a:rPr lang="en-US" sz="2800" dirty="0">
                <a:latin typeface="Calibri" charset="0"/>
                <a:ea typeface="ＭＳ Ｐゴシック" charset="0"/>
                <a:cs typeface="ＭＳ Ｐゴシック" charset="0"/>
              </a:rPr>
              <a:t>) h1</a:t>
            </a:r>
          </a:p>
          <a:p>
            <a:pPr>
              <a:lnSpc>
                <a:spcPct val="110000"/>
              </a:lnSpc>
            </a:pPr>
            <a:r>
              <a:rPr lang="en-US" sz="2800" b="1" dirty="0">
                <a:latin typeface="Calibri" charset="0"/>
                <a:ea typeface="ＭＳ Ｐゴシック" charset="0"/>
                <a:cs typeface="ＭＳ Ｐゴシック" charset="0"/>
              </a:rPr>
              <a:t>Relaxing problem: </a:t>
            </a:r>
            <a:r>
              <a:rPr lang="en-US" sz="2800" dirty="0">
                <a:latin typeface="Calibri" charset="0"/>
                <a:ea typeface="ＭＳ Ｐゴシック" charset="0"/>
                <a:cs typeface="ＭＳ Ｐゴシック" charset="0"/>
              </a:rPr>
              <a:t>remove constraints for easier problem; use its solution cost as heuristic function</a:t>
            </a:r>
          </a:p>
          <a:p>
            <a:pPr>
              <a:lnSpc>
                <a:spcPct val="110000"/>
              </a:lnSpc>
            </a:pPr>
            <a:r>
              <a:rPr lang="en-US" sz="2800" dirty="0">
                <a:latin typeface="Calibri" charset="0"/>
                <a:ea typeface="ＭＳ Ｐゴシック" charset="0"/>
                <a:cs typeface="ＭＳ Ｐゴシック" charset="0"/>
              </a:rPr>
              <a:t>Max of two admissible heuristics is a “</a:t>
            </a:r>
            <a:r>
              <a:rPr lang="en-US" sz="2800" b="1" dirty="0">
                <a:latin typeface="Calibri" charset="0"/>
                <a:ea typeface="ＭＳ Ｐゴシック" charset="0"/>
                <a:cs typeface="ＭＳ Ｐゴシック" charset="0"/>
              </a:rPr>
              <a:t>combining heuristic”</a:t>
            </a:r>
            <a:r>
              <a:rPr lang="en-US" sz="2800" dirty="0">
                <a:latin typeface="Calibri" charset="0"/>
                <a:ea typeface="ＭＳ Ｐゴシック" charset="0"/>
                <a:cs typeface="ＭＳ Ｐゴシック" charset="0"/>
              </a:rPr>
              <a:t>: admissible heuristic, and it’</a:t>
            </a:r>
            <a:r>
              <a:rPr lang="en-US" altLang="ja-JP" sz="2800" dirty="0">
                <a:latin typeface="Calibri" charset="0"/>
                <a:ea typeface="ＭＳ Ｐゴシック" charset="0"/>
                <a:cs typeface="ＭＳ Ｐゴシック" charset="0"/>
              </a:rPr>
              <a:t>s better!</a:t>
            </a:r>
          </a:p>
          <a:p>
            <a:pPr>
              <a:lnSpc>
                <a:spcPct val="110000"/>
              </a:lnSpc>
            </a:pPr>
            <a:r>
              <a:rPr lang="en-US" sz="2800" dirty="0">
                <a:latin typeface="Calibri" charset="0"/>
                <a:ea typeface="ＭＳ Ｐゴシック" charset="0"/>
                <a:cs typeface="ＭＳ Ｐゴシック" charset="0"/>
              </a:rPr>
              <a:t>Use statistical estimates to compute h; may lose admissibility</a:t>
            </a:r>
          </a:p>
          <a:p>
            <a:pPr>
              <a:lnSpc>
                <a:spcPct val="110000"/>
              </a:lnSpc>
            </a:pPr>
            <a:r>
              <a:rPr lang="en-US" sz="2800" dirty="0">
                <a:latin typeface="Calibri" charset="0"/>
                <a:ea typeface="ＭＳ Ｐゴシック" charset="0"/>
                <a:cs typeface="ＭＳ Ｐゴシック" charset="0"/>
              </a:rPr>
              <a:t>Identify good features, then use </a:t>
            </a:r>
            <a:r>
              <a:rPr lang="en-US" sz="2800" b="1" dirty="0">
                <a:latin typeface="Calibri" charset="0"/>
                <a:ea typeface="ＭＳ Ｐゴシック" charset="0"/>
                <a:cs typeface="ＭＳ Ｐゴシック" charset="0"/>
              </a:rPr>
              <a:t>machine learning </a:t>
            </a:r>
            <a:r>
              <a:rPr lang="en-US" sz="2800" dirty="0">
                <a:latin typeface="Calibri" charset="0"/>
                <a:ea typeface="ＭＳ Ｐゴシック" charset="0"/>
                <a:cs typeface="ＭＳ Ｐゴシック" charset="0"/>
              </a:rPr>
              <a:t>to find heuristic function; also may lose admissibility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63DFB-4726-C04D-A53F-69FCA6557ABE}"/>
              </a:ext>
            </a:extLst>
          </p:cNvPr>
          <p:cNvSpPr>
            <a:spLocks noGrp="1"/>
          </p:cNvSpPr>
          <p:nvPr>
            <p:ph type="title"/>
          </p:nvPr>
        </p:nvSpPr>
        <p:spPr/>
        <p:txBody>
          <a:bodyPr/>
          <a:lstStyle/>
          <a:p>
            <a:r>
              <a:rPr lang="en-US" dirty="0"/>
              <a:t>Use A or A*?</a:t>
            </a:r>
          </a:p>
        </p:txBody>
      </p:sp>
      <p:sp>
        <p:nvSpPr>
          <p:cNvPr id="3" name="Content Placeholder 2">
            <a:extLst>
              <a:ext uri="{FF2B5EF4-FFF2-40B4-BE49-F238E27FC236}">
                <a16:creationId xmlns:a16="http://schemas.microsoft.com/office/drawing/2014/main" id="{9E1F04A8-D82B-9848-925A-29D427B01455}"/>
              </a:ext>
            </a:extLst>
          </p:cNvPr>
          <p:cNvSpPr>
            <a:spLocks noGrp="1"/>
          </p:cNvSpPr>
          <p:nvPr>
            <p:ph idx="1"/>
          </p:nvPr>
        </p:nvSpPr>
        <p:spPr/>
        <p:txBody>
          <a:bodyPr/>
          <a:lstStyle/>
          <a:p>
            <a:r>
              <a:rPr lang="en-US" dirty="0"/>
              <a:t>Finding a good heuristic that’s always an underestimate can be hard</a:t>
            </a:r>
          </a:p>
          <a:p>
            <a:pPr lvl="1"/>
            <a:r>
              <a:rPr lang="en-US" sz="2400" dirty="0"/>
              <a:t>Some are impactable for real problems because they’re expensive to compute or lead to large search spaces</a:t>
            </a:r>
          </a:p>
          <a:p>
            <a:r>
              <a:rPr lang="en-US" dirty="0"/>
              <a:t>We may be happy with solutions that are at least close to an optimal one</a:t>
            </a:r>
          </a:p>
          <a:p>
            <a:r>
              <a:rPr lang="en-US" dirty="0"/>
              <a:t>For many problems, using a fast heuristic that sometimes overestimates is a good choice</a:t>
            </a:r>
          </a:p>
          <a:p>
            <a:r>
              <a:rPr lang="en-US" dirty="0"/>
              <a:t>Still, for some problems might be worth the effort to find an optimal solution</a:t>
            </a:r>
          </a:p>
        </p:txBody>
      </p:sp>
    </p:spTree>
    <p:extLst>
      <p:ext uri="{BB962C8B-B14F-4D97-AF65-F5344CB8AC3E}">
        <p14:creationId xmlns:p14="http://schemas.microsoft.com/office/powerpoint/2010/main" val="7588254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a:extLst>
              <a:ext uri="{FF2B5EF4-FFF2-40B4-BE49-F238E27FC236}">
                <a16:creationId xmlns:a16="http://schemas.microsoft.com/office/drawing/2014/main" id="{F5726931-81F3-444D-A9FC-1D2A5277DF86}"/>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38200" y="427037"/>
            <a:ext cx="7410476" cy="5211763"/>
          </a:xfrm>
          <a:prstGeom prst="rect">
            <a:avLst/>
          </a:prstGeom>
          <a:noFill/>
          <a:ln w="3175">
            <a:solidFill>
              <a:schemeClr val="tx1">
                <a:lumMod val="50000"/>
                <a:lumOff val="50000"/>
              </a:schemeClr>
            </a:solidFill>
          </a:ln>
          <a:effectLst>
            <a:outerShdw blurRad="50800" dist="38100" dir="2700000" algn="tl" rotWithShape="0">
              <a:prstClr val="black">
                <a:alpha val="40000"/>
              </a:prstClr>
            </a:outerShdw>
          </a:effectLst>
        </p:spPr>
      </p:pic>
      <p:sp>
        <p:nvSpPr>
          <p:cNvPr id="14340" name="Text Box 4">
            <a:extLst>
              <a:ext uri="{FF2B5EF4-FFF2-40B4-BE49-F238E27FC236}">
                <a16:creationId xmlns:a16="http://schemas.microsoft.com/office/drawing/2014/main" id="{163B120F-5F3C-B240-8E02-4B21A5ED35BB}"/>
              </a:ext>
            </a:extLst>
          </p:cNvPr>
          <p:cNvSpPr txBox="1">
            <a:spLocks noChangeArrowheads="1"/>
          </p:cNvSpPr>
          <p:nvPr/>
        </p:nvSpPr>
        <p:spPr bwMode="auto">
          <a:xfrm>
            <a:off x="800100" y="5715000"/>
            <a:ext cx="7543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altLang="en-US" sz="2000" dirty="0"/>
              <a:t>Informal plot of </a:t>
            </a:r>
            <a:r>
              <a:rPr lang="en-GB" altLang="en-US" sz="2000" b="1" dirty="0"/>
              <a:t>cost of searching </a:t>
            </a:r>
            <a:r>
              <a:rPr lang="en-GB" altLang="en-US" sz="2000" dirty="0"/>
              <a:t>and </a:t>
            </a:r>
            <a:r>
              <a:rPr lang="en-GB" altLang="en-US" sz="2000" b="1" dirty="0"/>
              <a:t>cost of computing heuristic </a:t>
            </a:r>
            <a:r>
              <a:rPr lang="en-GB" altLang="en-US" sz="2000" dirty="0"/>
              <a:t>evaluation against </a:t>
            </a:r>
            <a:r>
              <a:rPr lang="en-GB" altLang="en-US" sz="2000" dirty="0" err="1"/>
              <a:t>informedness</a:t>
            </a:r>
            <a:r>
              <a:rPr lang="en-GB" altLang="en-US" sz="2000" dirty="0"/>
              <a:t> of heuristic, Nils Nilsson, Principles of Artificial Intelligence (1980)</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A930C-5958-2C4D-BCB8-0EE472E1D607}"/>
              </a:ext>
            </a:extLst>
          </p:cNvPr>
          <p:cNvSpPr>
            <a:spLocks noGrp="1"/>
          </p:cNvSpPr>
          <p:nvPr>
            <p:ph type="title"/>
          </p:nvPr>
        </p:nvSpPr>
        <p:spPr>
          <a:xfrm>
            <a:off x="457200" y="374650"/>
            <a:ext cx="7010400" cy="990600"/>
          </a:xfrm>
        </p:spPr>
        <p:txBody>
          <a:bodyPr/>
          <a:lstStyle/>
          <a:p>
            <a:r>
              <a:rPr lang="en-US" dirty="0"/>
              <a:t>What’s in a Name?</a:t>
            </a:r>
          </a:p>
        </p:txBody>
      </p:sp>
      <p:sp>
        <p:nvSpPr>
          <p:cNvPr id="3" name="Content Placeholder 2">
            <a:extLst>
              <a:ext uri="{FF2B5EF4-FFF2-40B4-BE49-F238E27FC236}">
                <a16:creationId xmlns:a16="http://schemas.microsoft.com/office/drawing/2014/main" id="{A68B2A58-9A89-AE4C-A7DD-3140965BBAFD}"/>
              </a:ext>
            </a:extLst>
          </p:cNvPr>
          <p:cNvSpPr>
            <a:spLocks noGrp="1"/>
          </p:cNvSpPr>
          <p:nvPr>
            <p:ph idx="1"/>
          </p:nvPr>
        </p:nvSpPr>
        <p:spPr>
          <a:xfrm>
            <a:off x="1143000" y="1905000"/>
            <a:ext cx="6858000" cy="4267200"/>
          </a:xfrm>
        </p:spPr>
        <p:txBody>
          <a:bodyPr/>
          <a:lstStyle/>
          <a:p>
            <a:r>
              <a:rPr lang="en-US" dirty="0"/>
              <a:t>Why are these algorithms named A and A*?</a:t>
            </a:r>
          </a:p>
          <a:p>
            <a:r>
              <a:rPr lang="en-US" dirty="0"/>
              <a:t>To find out, read this short piece in CACM:</a:t>
            </a:r>
          </a:p>
          <a:p>
            <a:pPr marL="0" indent="0">
              <a:buNone/>
            </a:pPr>
            <a:endParaRPr lang="en-US" sz="1400" dirty="0"/>
          </a:p>
          <a:p>
            <a:pPr marL="400050" lvl="1" indent="0">
              <a:buNone/>
            </a:pPr>
            <a:r>
              <a:rPr lang="en-US" dirty="0"/>
              <a:t>James W. Davis, Jeff </a:t>
            </a:r>
            <a:r>
              <a:rPr lang="en-US" dirty="0" err="1"/>
              <a:t>Hachtel</a:t>
            </a:r>
            <a:r>
              <a:rPr lang="en-US" dirty="0"/>
              <a:t>, </a:t>
            </a:r>
            <a:r>
              <a:rPr lang="en-US" dirty="0">
                <a:hlinkClick r:id="rId2"/>
              </a:rPr>
              <a:t>A* Search: What's in a Name?</a:t>
            </a:r>
            <a:r>
              <a:rPr lang="en-US" dirty="0"/>
              <a:t>, Communications of the ACM, Jan. 2020, Vol. 63 No. 1, Pages 36-37</a:t>
            </a:r>
          </a:p>
        </p:txBody>
      </p:sp>
      <p:pic>
        <p:nvPicPr>
          <p:cNvPr id="1026" name="Picture 2">
            <a:extLst>
              <a:ext uri="{FF2B5EF4-FFF2-40B4-BE49-F238E27FC236}">
                <a16:creationId xmlns:a16="http://schemas.microsoft.com/office/drawing/2014/main" id="{FC6FFD6C-1DB0-EF49-A79E-301DDD6E61C6}"/>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518400" y="152400"/>
            <a:ext cx="1435100" cy="1435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40973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660400" y="152400"/>
            <a:ext cx="6934200" cy="1143000"/>
          </a:xfrm>
        </p:spPr>
        <p:txBody>
          <a:bodyPr/>
          <a:lstStyle/>
          <a:p>
            <a:r>
              <a:rPr lang="en-US" dirty="0">
                <a:latin typeface="Calibri" charset="0"/>
                <a:ea typeface="ＭＳ Ｐゴシック" charset="0"/>
                <a:cs typeface="ＭＳ Ｐゴシック" charset="0"/>
              </a:rPr>
              <a:t>Weak vs. strong methods</a:t>
            </a:r>
          </a:p>
        </p:txBody>
      </p:sp>
      <p:sp>
        <p:nvSpPr>
          <p:cNvPr id="25602" name="Rectangle 3"/>
          <p:cNvSpPr>
            <a:spLocks noGrp="1" noChangeArrowheads="1"/>
          </p:cNvSpPr>
          <p:nvPr>
            <p:ph type="body" idx="1"/>
          </p:nvPr>
        </p:nvSpPr>
        <p:spPr>
          <a:xfrm>
            <a:off x="381000" y="1219200"/>
            <a:ext cx="8610600" cy="5410200"/>
          </a:xfrm>
        </p:spPr>
        <p:txBody>
          <a:bodyPr/>
          <a:lstStyle/>
          <a:p>
            <a:pPr marL="288925" indent="-288925">
              <a:lnSpc>
                <a:spcPct val="90000"/>
              </a:lnSpc>
              <a:spcBef>
                <a:spcPts val="200"/>
              </a:spcBef>
              <a:defRPr/>
            </a:pPr>
            <a:r>
              <a:rPr lang="en-US" sz="2800" b="1" i="1" dirty="0">
                <a:latin typeface="Calibri" charset="0"/>
                <a:ea typeface="ＭＳ Ｐゴシック" charset="0"/>
                <a:cs typeface="ＭＳ Ｐゴシック" charset="0"/>
              </a:rPr>
              <a:t>Weak methods</a:t>
            </a:r>
            <a:r>
              <a:rPr lang="en-US" sz="2800" b="1" dirty="0">
                <a:latin typeface="Calibri" charset="0"/>
                <a:ea typeface="ＭＳ Ｐゴシック" charset="0"/>
                <a:cs typeface="ＭＳ Ｐゴシック" charset="0"/>
              </a:rPr>
              <a:t> </a:t>
            </a:r>
            <a:r>
              <a:rPr lang="en-US" sz="2800" dirty="0">
                <a:latin typeface="Calibri" charset="0"/>
                <a:ea typeface="ＭＳ Ｐゴシック" charset="0"/>
                <a:cs typeface="ＭＳ Ｐゴシック" charset="0"/>
              </a:rPr>
              <a:t>are extremely general methods not tailored to a specific situation or domain, e.g.:</a:t>
            </a:r>
          </a:p>
          <a:p>
            <a:pPr marL="452438" lvl="1" indent="-225425">
              <a:lnSpc>
                <a:spcPct val="90000"/>
              </a:lnSpc>
              <a:spcBef>
                <a:spcPts val="200"/>
              </a:spcBef>
              <a:defRPr/>
            </a:pPr>
            <a:r>
              <a:rPr lang="en-US" sz="2400" b="1" dirty="0">
                <a:latin typeface="Calibri" charset="0"/>
                <a:ea typeface="ＭＳ Ｐゴシック" charset="0"/>
              </a:rPr>
              <a:t>Generate and test: </a:t>
            </a:r>
            <a:r>
              <a:rPr lang="en-US" sz="2400" dirty="0">
                <a:latin typeface="Calibri" charset="0"/>
                <a:ea typeface="ＭＳ Ｐゴシック" charset="0"/>
              </a:rPr>
              <a:t>generate solution candidates and test until you find one</a:t>
            </a:r>
            <a:endParaRPr lang="en-US" sz="2400" b="1" dirty="0">
              <a:latin typeface="Calibri" charset="0"/>
              <a:ea typeface="ＭＳ Ｐゴシック" charset="0"/>
            </a:endParaRPr>
          </a:p>
          <a:p>
            <a:pPr marL="452438" lvl="1" indent="-225425">
              <a:lnSpc>
                <a:spcPct val="90000"/>
              </a:lnSpc>
              <a:spcBef>
                <a:spcPts val="200"/>
              </a:spcBef>
              <a:defRPr/>
            </a:pPr>
            <a:r>
              <a:rPr lang="en-US" sz="2400" b="1" dirty="0">
                <a:latin typeface="Calibri" charset="0"/>
                <a:ea typeface="ＭＳ Ｐゴシック" charset="0"/>
              </a:rPr>
              <a:t>Means-ends analysis</a:t>
            </a:r>
            <a:r>
              <a:rPr lang="en-US" sz="2400" dirty="0">
                <a:latin typeface="Calibri" charset="0"/>
                <a:ea typeface="ＭＳ Ｐゴシック" charset="0"/>
              </a:rPr>
              <a:t>: represent current situation &amp; goal, then seek ways to shrink differences between them</a:t>
            </a:r>
          </a:p>
          <a:p>
            <a:pPr marL="452438" lvl="1" indent="-225425">
              <a:lnSpc>
                <a:spcPct val="90000"/>
              </a:lnSpc>
              <a:spcBef>
                <a:spcPts val="200"/>
              </a:spcBef>
              <a:defRPr/>
            </a:pPr>
            <a:r>
              <a:rPr lang="en-US" sz="2400" b="1" dirty="0">
                <a:latin typeface="Calibri" charset="0"/>
                <a:ea typeface="ＭＳ Ｐゴシック" charset="0"/>
              </a:rPr>
              <a:t>Space splitting:</a:t>
            </a:r>
            <a:r>
              <a:rPr lang="en-US" sz="2400" dirty="0">
                <a:latin typeface="Calibri" charset="0"/>
                <a:ea typeface="ＭＳ Ｐゴシック" charset="0"/>
              </a:rPr>
              <a:t> list possible solutions to a problem, then try to rule out classes of the possibilities</a:t>
            </a:r>
          </a:p>
          <a:p>
            <a:pPr marL="452438" lvl="1" indent="-225425">
              <a:lnSpc>
                <a:spcPct val="90000"/>
              </a:lnSpc>
              <a:spcBef>
                <a:spcPts val="200"/>
              </a:spcBef>
              <a:defRPr/>
            </a:pPr>
            <a:r>
              <a:rPr lang="en-US" sz="2400" b="1" dirty="0" err="1">
                <a:latin typeface="Calibri" charset="0"/>
                <a:ea typeface="ＭＳ Ｐゴシック" charset="0"/>
              </a:rPr>
              <a:t>Subgoaling</a:t>
            </a:r>
            <a:r>
              <a:rPr lang="en-US" sz="2400" dirty="0">
                <a:latin typeface="Calibri" charset="0"/>
                <a:ea typeface="ＭＳ Ｐゴシック" charset="0"/>
              </a:rPr>
              <a:t>: split large problem into smaller ones that can be solved one at a time</a:t>
            </a:r>
          </a:p>
          <a:p>
            <a:pPr marL="227013" indent="-227013">
              <a:lnSpc>
                <a:spcPct val="90000"/>
              </a:lnSpc>
              <a:defRPr/>
            </a:pPr>
            <a:r>
              <a:rPr lang="en-US" altLang="ja-JP" sz="2800" dirty="0">
                <a:ea typeface="ＭＳ Ｐゴシック" charset="0"/>
                <a:cs typeface="ＭＳ Ｐゴシック" charset="0"/>
              </a:rPr>
              <a:t>Called</a:t>
            </a:r>
            <a:r>
              <a:rPr lang="en-US" altLang="ja-JP" sz="2800" i="1" dirty="0">
                <a:ea typeface="ＭＳ Ｐゴシック" charset="0"/>
                <a:cs typeface="ＭＳ Ｐゴシック" charset="0"/>
              </a:rPr>
              <a:t> weak</a:t>
            </a:r>
            <a:r>
              <a:rPr lang="en-US" altLang="ja-JP" sz="2800" dirty="0">
                <a:ea typeface="ＭＳ Ｐゴシック" charset="0"/>
                <a:cs typeface="ＭＳ Ｐゴシック" charset="0"/>
              </a:rPr>
              <a:t> </a:t>
            </a:r>
            <a:r>
              <a:rPr lang="en-US" altLang="ja-JP" sz="2800" dirty="0">
                <a:latin typeface="Calibri" charset="0"/>
                <a:ea typeface="ＭＳ Ｐゴシック" charset="0"/>
                <a:cs typeface="ＭＳ Ｐゴシック" charset="0"/>
              </a:rPr>
              <a:t>because they don</a:t>
            </a:r>
            <a:r>
              <a:rPr lang="en-US" sz="2800" dirty="0">
                <a:latin typeface="Calibri" charset="0"/>
                <a:ea typeface="ＭＳ Ｐゴシック" charset="0"/>
                <a:cs typeface="ＭＳ Ｐゴシック" charset="0"/>
              </a:rPr>
              <a:t>’</a:t>
            </a:r>
            <a:r>
              <a:rPr lang="en-US" altLang="ja-JP" sz="2800" dirty="0">
                <a:latin typeface="Calibri" charset="0"/>
                <a:ea typeface="ＭＳ Ｐゴシック" charset="0"/>
                <a:cs typeface="ＭＳ Ｐゴシック" charset="0"/>
              </a:rPr>
              <a:t>t use more powerful, </a:t>
            </a:r>
            <a:r>
              <a:rPr lang="en-US" altLang="ja-JP" sz="2800" b="1" dirty="0">
                <a:latin typeface="Calibri" charset="0"/>
                <a:ea typeface="ＭＳ Ｐゴシック" charset="0"/>
                <a:cs typeface="ＭＳ Ｐゴシック" charset="0"/>
              </a:rPr>
              <a:t>domain-specific</a:t>
            </a:r>
            <a:r>
              <a:rPr lang="en-US" altLang="ja-JP" sz="2800" dirty="0">
                <a:latin typeface="Calibri" charset="0"/>
                <a:ea typeface="ＭＳ Ｐゴシック" charset="0"/>
                <a:cs typeface="ＭＳ Ｐゴシック" charset="0"/>
              </a:rPr>
              <a:t> heuristics; </a:t>
            </a:r>
            <a:r>
              <a:rPr lang="en-US" altLang="ja-JP" sz="2800" b="1" i="1" dirty="0">
                <a:latin typeface="Calibri" charset="0"/>
                <a:ea typeface="ＭＳ Ｐゴシック" charset="0"/>
                <a:cs typeface="ＭＳ Ｐゴシック" charset="0"/>
              </a:rPr>
              <a:t>strong methods </a:t>
            </a:r>
            <a:r>
              <a:rPr lang="en-US" altLang="ja-JP" sz="2800" dirty="0">
                <a:latin typeface="Calibri" charset="0"/>
                <a:ea typeface="ＭＳ Ｐゴシック" charset="0"/>
                <a:cs typeface="ＭＳ Ｐゴシック" charset="0"/>
              </a:rPr>
              <a:t>are specific to a particular problem</a:t>
            </a:r>
          </a:p>
          <a:p>
            <a:pPr marL="227013" indent="-227013">
              <a:lnSpc>
                <a:spcPct val="90000"/>
              </a:lnSpc>
              <a:defRPr/>
            </a:pPr>
            <a:r>
              <a:rPr lang="en-US" altLang="ja-JP" sz="2800" b="1" dirty="0">
                <a:latin typeface="Calibri" charset="0"/>
                <a:ea typeface="ＭＳ Ｐゴシック" charset="0"/>
                <a:cs typeface="ＭＳ Ｐゴシック" charset="0"/>
              </a:rPr>
              <a:t>Weak methods </a:t>
            </a:r>
            <a:r>
              <a:rPr lang="en-US" altLang="ja-JP" sz="2800" dirty="0">
                <a:latin typeface="Calibri" charset="0"/>
                <a:ea typeface="ＭＳ Ｐゴシック" charset="0"/>
                <a:cs typeface="ＭＳ Ｐゴシック" charset="0"/>
              </a:rPr>
              <a:t>useful when we don’t have a strong one</a:t>
            </a:r>
          </a:p>
          <a:p>
            <a:pPr>
              <a:defRPr/>
            </a:pPr>
            <a:endParaRPr lang="en-US" sz="2400" dirty="0">
              <a:latin typeface="Calibri" charset="0"/>
              <a:ea typeface="ＭＳ Ｐゴシック" charset="0"/>
              <a:cs typeface="ＭＳ Ｐゴシック" charset="0"/>
            </a:endParaRPr>
          </a:p>
        </p:txBody>
      </p:sp>
      <p:pic>
        <p:nvPicPr>
          <p:cNvPr id="3" name="Picture 2" descr="A picture containing text, toy, doll, bedroom&#10;&#10;Description automatically generated">
            <a:extLst>
              <a:ext uri="{FF2B5EF4-FFF2-40B4-BE49-F238E27FC236}">
                <a16:creationId xmlns:a16="http://schemas.microsoft.com/office/drawing/2014/main" id="{A6D2861D-B1B4-3C40-A4C2-6E28A1C40CE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620000" y="121408"/>
            <a:ext cx="1276350" cy="1204984"/>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ChangeArrowheads="1"/>
          </p:cNvSpPr>
          <p:nvPr>
            <p:ph type="title"/>
          </p:nvPr>
        </p:nvSpPr>
        <p:spPr>
          <a:xfrm>
            <a:off x="762000" y="152400"/>
            <a:ext cx="7772400" cy="1143000"/>
          </a:xfrm>
        </p:spPr>
        <p:txBody>
          <a:bodyPr/>
          <a:lstStyle/>
          <a:p>
            <a:r>
              <a:rPr lang="en-US">
                <a:latin typeface="Calibri" charset="0"/>
                <a:ea typeface="ＭＳ Ｐゴシック" charset="0"/>
                <a:cs typeface="ＭＳ Ｐゴシック" charset="0"/>
              </a:rPr>
              <a:t>Summary: Informed search</a:t>
            </a:r>
          </a:p>
        </p:txBody>
      </p:sp>
      <p:sp>
        <p:nvSpPr>
          <p:cNvPr id="66562" name="Rectangle 3"/>
          <p:cNvSpPr>
            <a:spLocks noGrp="1" noChangeArrowheads="1"/>
          </p:cNvSpPr>
          <p:nvPr>
            <p:ph type="body" idx="1"/>
          </p:nvPr>
        </p:nvSpPr>
        <p:spPr>
          <a:xfrm>
            <a:off x="304800" y="1295400"/>
            <a:ext cx="8229600" cy="5181600"/>
          </a:xfrm>
        </p:spPr>
        <p:txBody>
          <a:bodyPr/>
          <a:lstStyle/>
          <a:p>
            <a:pPr marL="171450" indent="-171450">
              <a:spcBef>
                <a:spcPts val="400"/>
              </a:spcBef>
            </a:pPr>
            <a:r>
              <a:rPr lang="en-US" sz="2800" b="1" dirty="0">
                <a:latin typeface="Calibri" charset="0"/>
                <a:ea typeface="ＭＳ Ｐゴシック" charset="0"/>
                <a:cs typeface="ＭＳ Ｐゴシック" charset="0"/>
              </a:rPr>
              <a:t>Best-first search</a:t>
            </a:r>
            <a:r>
              <a:rPr lang="en-US" sz="2800" dirty="0">
                <a:latin typeface="Calibri" charset="0"/>
                <a:ea typeface="ＭＳ Ｐゴシック" charset="0"/>
                <a:cs typeface="ＭＳ Ｐゴシック" charset="0"/>
              </a:rPr>
              <a:t> is general search where minimum-cost nodes (</a:t>
            </a:r>
            <a:r>
              <a:rPr lang="en-US" sz="2800" dirty="0" err="1">
                <a:latin typeface="Calibri" charset="0"/>
                <a:ea typeface="ＭＳ Ｐゴシック" charset="0"/>
                <a:cs typeface="ＭＳ Ｐゴシック" charset="0"/>
              </a:rPr>
              <a:t>w.r.t.</a:t>
            </a:r>
            <a:r>
              <a:rPr lang="en-US" sz="2800" dirty="0">
                <a:latin typeface="Calibri" charset="0"/>
                <a:ea typeface="ＭＳ Ｐゴシック" charset="0"/>
                <a:cs typeface="ＭＳ Ｐゴシック" charset="0"/>
              </a:rPr>
              <a:t> some measure) are expanded first</a:t>
            </a:r>
          </a:p>
          <a:p>
            <a:pPr marL="171450" indent="-171450">
              <a:spcBef>
                <a:spcPts val="400"/>
              </a:spcBef>
            </a:pPr>
            <a:r>
              <a:rPr lang="en-US" sz="2800" b="1" dirty="0">
                <a:latin typeface="Calibri" charset="0"/>
                <a:ea typeface="ＭＳ Ｐゴシック" charset="0"/>
                <a:cs typeface="ＭＳ Ｐゴシック" charset="0"/>
              </a:rPr>
              <a:t>Greedy search</a:t>
            </a:r>
            <a:r>
              <a:rPr lang="en-US" sz="2800" dirty="0">
                <a:latin typeface="Calibri" charset="0"/>
                <a:ea typeface="ＭＳ Ｐゴシック" charset="0"/>
                <a:cs typeface="ＭＳ Ｐゴシック" charset="0"/>
              </a:rPr>
              <a:t> uses minimal estimated cost h(n) to goal state as measure; reduces search time, but is neither complete nor optimal</a:t>
            </a:r>
          </a:p>
          <a:p>
            <a:pPr marL="171450" indent="-171450">
              <a:spcBef>
                <a:spcPts val="400"/>
              </a:spcBef>
            </a:pPr>
            <a:r>
              <a:rPr lang="en-US" sz="2800" b="1" dirty="0">
                <a:latin typeface="Calibri" charset="0"/>
                <a:ea typeface="ＭＳ Ｐゴシック" charset="0"/>
                <a:cs typeface="ＭＳ Ｐゴシック" charset="0"/>
              </a:rPr>
              <a:t>A* search</a:t>
            </a:r>
            <a:r>
              <a:rPr lang="en-US" sz="2800" dirty="0">
                <a:latin typeface="Calibri" charset="0"/>
                <a:ea typeface="ＭＳ Ｐゴシック" charset="0"/>
                <a:cs typeface="ＭＳ Ｐゴシック" charset="0"/>
              </a:rPr>
              <a:t> combines uniform-cost search &amp; greedy search: f(n) = g(n) + h(n).  Handles state repetitions &amp; h(n) never overestimates</a:t>
            </a:r>
          </a:p>
          <a:p>
            <a:pPr marL="342900" lvl="1" indent="-171450">
              <a:spcBef>
                <a:spcPts val="400"/>
              </a:spcBef>
            </a:pPr>
            <a:r>
              <a:rPr lang="en-US" sz="2400" dirty="0">
                <a:latin typeface="Calibri" charset="0"/>
                <a:ea typeface="ＭＳ Ｐゴシック" charset="0"/>
              </a:rPr>
              <a:t>A* is complete &amp; optimal, but space complexity high</a:t>
            </a:r>
          </a:p>
          <a:p>
            <a:pPr marL="342900" lvl="1" indent="-171450">
              <a:spcBef>
                <a:spcPts val="400"/>
              </a:spcBef>
            </a:pPr>
            <a:r>
              <a:rPr lang="en-US" sz="2400" dirty="0">
                <a:latin typeface="Calibri" charset="0"/>
                <a:ea typeface="ＭＳ Ｐゴシック" charset="0"/>
              </a:rPr>
              <a:t>Time complexity depends on quality of heuristic function</a:t>
            </a:r>
          </a:p>
          <a:p>
            <a:pPr marL="342900" lvl="1" indent="-171450">
              <a:spcBef>
                <a:spcPts val="400"/>
              </a:spcBef>
            </a:pPr>
            <a:r>
              <a:rPr lang="en-US" sz="2400" dirty="0">
                <a:latin typeface="Calibri" charset="0"/>
                <a:ea typeface="ＭＳ Ｐゴシック" charset="0"/>
              </a:rPr>
              <a:t>IDA* and SMA* reduce the memory requirements of 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762000" y="76200"/>
            <a:ext cx="7772400" cy="1143000"/>
          </a:xfrm>
        </p:spPr>
        <p:txBody>
          <a:bodyPr/>
          <a:lstStyle/>
          <a:p>
            <a:r>
              <a:rPr lang="en-US" dirty="0">
                <a:latin typeface="Calibri" charset="0"/>
                <a:ea typeface="ＭＳ Ｐゴシック" charset="0"/>
                <a:cs typeface="ＭＳ Ｐゴシック" charset="0"/>
              </a:rPr>
              <a:t>Big idea: </a:t>
            </a:r>
            <a:r>
              <a:rPr lang="en-US" dirty="0">
                <a:latin typeface="Calibri" charset="0"/>
                <a:ea typeface="ＭＳ Ｐゴシック" charset="0"/>
                <a:cs typeface="ＭＳ Ｐゴシック" charset="0"/>
                <a:hlinkClick r:id="rId3"/>
              </a:rPr>
              <a:t>heuristic</a:t>
            </a:r>
            <a:endParaRPr lang="en-US" dirty="0">
              <a:latin typeface="Calibri" charset="0"/>
              <a:ea typeface="ＭＳ Ｐゴシック" charset="0"/>
              <a:cs typeface="ＭＳ Ｐゴシック" charset="0"/>
            </a:endParaRPr>
          </a:p>
        </p:txBody>
      </p:sp>
      <p:sp>
        <p:nvSpPr>
          <p:cNvPr id="19458" name="Rectangle 3"/>
          <p:cNvSpPr>
            <a:spLocks noGrp="1" noChangeArrowheads="1"/>
          </p:cNvSpPr>
          <p:nvPr>
            <p:ph type="body" idx="1"/>
          </p:nvPr>
        </p:nvSpPr>
        <p:spPr>
          <a:xfrm>
            <a:off x="152400" y="1371600"/>
            <a:ext cx="8915400" cy="5334000"/>
          </a:xfrm>
        </p:spPr>
        <p:txBody>
          <a:bodyPr/>
          <a:lstStyle/>
          <a:p>
            <a:pPr>
              <a:lnSpc>
                <a:spcPct val="90000"/>
              </a:lnSpc>
              <a:buFontTx/>
              <a:buNone/>
            </a:pPr>
            <a:r>
              <a:rPr lang="en-US" sz="2200" b="1" dirty="0">
                <a:latin typeface="Calibri" charset="0"/>
                <a:ea typeface="ＭＳ Ｐゴシック" charset="0"/>
                <a:cs typeface="ＭＳ Ｐゴシック" charset="0"/>
                <a:hlinkClick r:id="rId4"/>
              </a:rPr>
              <a:t>Merriam-Webster's Online Dictionary</a:t>
            </a:r>
            <a:endParaRPr lang="en-US" sz="2200" b="1" dirty="0">
              <a:latin typeface="Calibri" charset="0"/>
              <a:ea typeface="ＭＳ Ｐゴシック" charset="0"/>
              <a:cs typeface="ＭＳ Ｐゴシック" charset="0"/>
            </a:endParaRPr>
          </a:p>
          <a:p>
            <a:pPr marL="171450" lvl="1" indent="4763">
              <a:spcBef>
                <a:spcPts val="200"/>
              </a:spcBef>
              <a:buFontTx/>
              <a:buNone/>
            </a:pPr>
            <a:r>
              <a:rPr lang="en-US" sz="2200" dirty="0">
                <a:latin typeface="Calibri" charset="0"/>
                <a:ea typeface="ＭＳ Ｐゴシック" charset="0"/>
              </a:rPr>
              <a:t>Heuristic (pron. \</a:t>
            </a:r>
            <a:r>
              <a:rPr lang="en-US" sz="2200" dirty="0" err="1">
                <a:latin typeface="Calibri" charset="0"/>
                <a:ea typeface="ＭＳ Ｐゴシック" charset="0"/>
              </a:rPr>
              <a:t>hy</a:t>
            </a:r>
            <a:r>
              <a:rPr lang="en-US" sz="2200" i="1" dirty="0" err="1">
                <a:latin typeface="Calibri" charset="0"/>
                <a:ea typeface="ＭＳ Ｐゴシック" charset="0"/>
              </a:rPr>
              <a:t>u</a:t>
            </a:r>
            <a:r>
              <a:rPr lang="en-US" sz="2200" dirty="0">
                <a:latin typeface="Calibri" charset="0"/>
                <a:ea typeface="ＭＳ Ｐゴシック" charset="0"/>
              </a:rPr>
              <a:t>-</a:t>
            </a:r>
            <a:r>
              <a:rPr lang="ja-JP" altLang="en-US" sz="2200" i="1" dirty="0">
                <a:latin typeface="Calibri" charset="0"/>
                <a:ea typeface="ＭＳ Ｐゴシック" charset="0"/>
              </a:rPr>
              <a:t>’</a:t>
            </a:r>
            <a:r>
              <a:rPr lang="en-US" altLang="ja-JP" sz="2200" dirty="0" err="1">
                <a:latin typeface="Calibri" charset="0"/>
                <a:ea typeface="ＭＳ Ｐゴシック" charset="0"/>
              </a:rPr>
              <a:t>ris-tik</a:t>
            </a:r>
            <a:r>
              <a:rPr lang="en-US" altLang="ja-JP" sz="2200" dirty="0">
                <a:latin typeface="Calibri" charset="0"/>
                <a:ea typeface="ＭＳ Ｐゴシック" charset="0"/>
              </a:rPr>
              <a:t>\):  adj. [from Greek </a:t>
            </a:r>
            <a:r>
              <a:rPr lang="en-US" altLang="ja-JP" sz="2200" i="1" dirty="0" err="1">
                <a:latin typeface="Calibri" charset="0"/>
                <a:ea typeface="ＭＳ Ｐゴシック" charset="0"/>
              </a:rPr>
              <a:t>heuriskein</a:t>
            </a:r>
            <a:r>
              <a:rPr lang="en-US" altLang="ja-JP" sz="2200" dirty="0">
                <a:latin typeface="Calibri" charset="0"/>
                <a:ea typeface="ＭＳ Ｐゴシック" charset="0"/>
              </a:rPr>
              <a:t> to discover] involving or serving as an aid to learning, discovery, or problem-solving by experimental and especially </a:t>
            </a:r>
            <a:r>
              <a:rPr lang="en-US" altLang="ja-JP" sz="2200" b="1" dirty="0">
                <a:latin typeface="Calibri" charset="0"/>
                <a:ea typeface="ＭＳ Ｐゴシック" charset="0"/>
              </a:rPr>
              <a:t>trial-and-error methods </a:t>
            </a:r>
          </a:p>
          <a:p>
            <a:pPr>
              <a:buFontTx/>
              <a:buNone/>
            </a:pPr>
            <a:r>
              <a:rPr lang="en-US" sz="2200" b="1" dirty="0">
                <a:latin typeface="Calibri" charset="0"/>
                <a:ea typeface="ＭＳ Ｐゴシック" charset="0"/>
                <a:cs typeface="ＭＳ Ｐゴシック" charset="0"/>
                <a:hlinkClick r:id="rId5"/>
              </a:rPr>
              <a:t>Free On-line Dictionary of Computing </a:t>
            </a:r>
            <a:endParaRPr lang="en-US" sz="2200" dirty="0">
              <a:latin typeface="Calibri" charset="0"/>
              <a:ea typeface="ＭＳ Ｐゴシック" charset="0"/>
              <a:cs typeface="ＭＳ Ｐゴシック" charset="0"/>
            </a:endParaRPr>
          </a:p>
          <a:p>
            <a:pPr marL="171450" lvl="1" indent="4763">
              <a:spcBef>
                <a:spcPts val="200"/>
              </a:spcBef>
              <a:buFontTx/>
              <a:buNone/>
            </a:pPr>
            <a:r>
              <a:rPr lang="en-US" sz="2200" dirty="0">
                <a:latin typeface="Calibri" charset="0"/>
                <a:ea typeface="ＭＳ Ｐゴシック" charset="0"/>
              </a:rPr>
              <a:t>heuristic  1. &lt;programming&gt; A </a:t>
            </a:r>
            <a:r>
              <a:rPr lang="en-US" sz="2200" b="1" dirty="0">
                <a:latin typeface="Calibri" charset="0"/>
                <a:ea typeface="ＭＳ Ｐゴシック" charset="0"/>
              </a:rPr>
              <a:t>rule of thumb</a:t>
            </a:r>
            <a:r>
              <a:rPr lang="en-US" sz="2200" dirty="0">
                <a:latin typeface="Calibri" charset="0"/>
                <a:ea typeface="ＭＳ Ｐゴシック" charset="0"/>
              </a:rPr>
              <a:t>, simplification or educated guess that reduces or limits the search for solutions in domains that are difficult and poorly understood. Unlike algorithms, heuristics do not guarantee feasible solutions and are often used with no theoretical guarantee. 2. &lt;algorithm&gt; </a:t>
            </a:r>
            <a:r>
              <a:rPr lang="en-US" sz="2200" b="1" dirty="0">
                <a:latin typeface="Calibri" charset="0"/>
                <a:ea typeface="ＭＳ Ｐゴシック" charset="0"/>
              </a:rPr>
              <a:t>approximation algorithm</a:t>
            </a:r>
            <a:r>
              <a:rPr lang="en-US" sz="2200" dirty="0">
                <a:latin typeface="Calibri" charset="0"/>
                <a:ea typeface="ＭＳ Ｐゴシック" charset="0"/>
              </a:rPr>
              <a:t>. </a:t>
            </a:r>
          </a:p>
          <a:p>
            <a:pPr>
              <a:buFontTx/>
              <a:buNone/>
            </a:pPr>
            <a:r>
              <a:rPr lang="en-US" sz="2200" b="1" dirty="0">
                <a:latin typeface="Calibri" charset="0"/>
                <a:ea typeface="ＭＳ Ｐゴシック" charset="0"/>
                <a:cs typeface="ＭＳ Ｐゴシック" charset="0"/>
                <a:hlinkClick r:id="rId6"/>
              </a:rPr>
              <a:t>WordNet</a:t>
            </a:r>
            <a:endParaRPr lang="en-US" sz="2200" dirty="0">
              <a:latin typeface="Calibri" charset="0"/>
              <a:ea typeface="ＭＳ Ｐゴシック" charset="0"/>
              <a:cs typeface="ＭＳ Ｐゴシック" charset="0"/>
            </a:endParaRPr>
          </a:p>
          <a:p>
            <a:pPr marL="171450" lvl="1" indent="4763">
              <a:spcBef>
                <a:spcPts val="200"/>
              </a:spcBef>
              <a:buFontTx/>
              <a:buNone/>
            </a:pPr>
            <a:r>
              <a:rPr lang="en-US" sz="2200" dirty="0">
                <a:latin typeface="Calibri" charset="0"/>
                <a:ea typeface="ＭＳ Ｐゴシック" charset="0"/>
              </a:rPr>
              <a:t>heuristic </a:t>
            </a:r>
            <a:r>
              <a:rPr lang="en-US" sz="2200" dirty="0" err="1">
                <a:latin typeface="Calibri" charset="0"/>
                <a:ea typeface="ＭＳ Ｐゴシック" charset="0"/>
              </a:rPr>
              <a:t>adj</a:t>
            </a:r>
            <a:r>
              <a:rPr lang="en-US" sz="2200" dirty="0">
                <a:latin typeface="Calibri" charset="0"/>
                <a:ea typeface="ＭＳ Ｐゴシック" charset="0"/>
              </a:rPr>
              <a:t> 1: (CS) relating to or using a heuristic rule 2: of or relating to a general formulation that serves to guide investigation [ant: algorithmic] n : a </a:t>
            </a:r>
            <a:r>
              <a:rPr lang="en-US" sz="2200" b="1" dirty="0">
                <a:latin typeface="Calibri" charset="0"/>
                <a:ea typeface="ＭＳ Ｐゴシック" charset="0"/>
              </a:rPr>
              <a:t>commonsense rule </a:t>
            </a:r>
            <a:r>
              <a:rPr lang="en-US" sz="2200" dirty="0">
                <a:latin typeface="Calibri" charset="0"/>
                <a:ea typeface="ＭＳ Ｐゴシック" charset="0"/>
              </a:rPr>
              <a:t>(or set of rules) intended to increase the probability of solving some problem [</a:t>
            </a:r>
            <a:r>
              <a:rPr lang="en-US" sz="2200" dirty="0" err="1">
                <a:latin typeface="Calibri" charset="0"/>
                <a:ea typeface="ＭＳ Ｐゴシック" charset="0"/>
              </a:rPr>
              <a:t>syn</a:t>
            </a:r>
            <a:r>
              <a:rPr lang="en-US" sz="2200" dirty="0">
                <a:latin typeface="Calibri" charset="0"/>
                <a:ea typeface="ＭＳ Ｐゴシック" charset="0"/>
              </a:rPr>
              <a:t>: heuristic rule, heuristic program] </a:t>
            </a:r>
          </a:p>
        </p:txBody>
      </p:sp>
      <p:pic>
        <p:nvPicPr>
          <p:cNvPr id="2050" name="Picture 2" descr="Decision Making Abstract Concept Vector Illustration. Stock Vector -  Illustration of abstract, approach: 194517432">
            <a:extLst>
              <a:ext uri="{FF2B5EF4-FFF2-40B4-BE49-F238E27FC236}">
                <a16:creationId xmlns:a16="http://schemas.microsoft.com/office/drawing/2014/main" id="{38DC932B-F8C0-6E44-95B3-B3D1C504FB86}"/>
              </a:ext>
            </a:extLst>
          </p:cNvPr>
          <p:cNvPicPr>
            <a:picLocks noChangeAspect="1" noChangeArrowheads="1"/>
          </p:cNvPicPr>
          <p:nvPr/>
        </p:nvPicPr>
        <p:blipFill rotWithShape="1">
          <a:blip r:embed="rId7" cstate="screen">
            <a:extLst>
              <a:ext uri="{28A0092B-C50C-407E-A947-70E740481C1C}">
                <a14:useLocalDpi xmlns:a14="http://schemas.microsoft.com/office/drawing/2010/main"/>
              </a:ext>
            </a:extLst>
          </a:blip>
          <a:srcRect/>
          <a:stretch/>
        </p:blipFill>
        <p:spPr bwMode="auto">
          <a:xfrm>
            <a:off x="7467600" y="182033"/>
            <a:ext cx="1371601" cy="1295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685800" y="381000"/>
            <a:ext cx="7772400" cy="1143000"/>
          </a:xfrm>
        </p:spPr>
        <p:txBody>
          <a:bodyPr/>
          <a:lstStyle/>
          <a:p>
            <a:r>
              <a:rPr lang="en-US" dirty="0">
                <a:latin typeface="Calibri" charset="0"/>
                <a:ea typeface="ＭＳ Ｐゴシック" charset="0"/>
                <a:cs typeface="ＭＳ Ｐゴシック" charset="0"/>
              </a:rPr>
              <a:t>Informed methods add </a:t>
            </a:r>
            <a:br>
              <a:rPr lang="en-US" dirty="0">
                <a:latin typeface="Calibri" charset="0"/>
                <a:ea typeface="ＭＳ Ｐゴシック" charset="0"/>
                <a:cs typeface="ＭＳ Ｐゴシック" charset="0"/>
              </a:rPr>
            </a:br>
            <a:r>
              <a:rPr lang="en-US" dirty="0">
                <a:latin typeface="Calibri" charset="0"/>
                <a:ea typeface="ＭＳ Ｐゴシック" charset="0"/>
                <a:cs typeface="ＭＳ Ｐゴシック" charset="0"/>
              </a:rPr>
              <a:t>domain-specific information</a:t>
            </a:r>
          </a:p>
        </p:txBody>
      </p:sp>
      <p:sp>
        <p:nvSpPr>
          <p:cNvPr id="21506" name="Rectangle 3"/>
          <p:cNvSpPr>
            <a:spLocks noGrp="1" noChangeArrowheads="1"/>
          </p:cNvSpPr>
          <p:nvPr>
            <p:ph type="body" idx="1"/>
          </p:nvPr>
        </p:nvSpPr>
        <p:spPr>
          <a:xfrm>
            <a:off x="762000" y="2057400"/>
            <a:ext cx="7772400" cy="3962400"/>
          </a:xfrm>
        </p:spPr>
        <p:txBody>
          <a:bodyPr/>
          <a:lstStyle/>
          <a:p>
            <a:r>
              <a:rPr lang="en-US" dirty="0">
                <a:latin typeface="Calibri" charset="0"/>
                <a:ea typeface="ＭＳ Ｐゴシック" charset="0"/>
                <a:cs typeface="ＭＳ Ｐゴシック" charset="0"/>
              </a:rPr>
              <a:t>Select most promising path along which to continue searching</a:t>
            </a:r>
          </a:p>
          <a:p>
            <a:r>
              <a:rPr lang="en-US" b="1" dirty="0">
                <a:solidFill>
                  <a:srgbClr val="000000"/>
                </a:solidFill>
                <a:latin typeface="Calibri" charset="0"/>
                <a:ea typeface="ＭＳ Ｐゴシック" charset="0"/>
                <a:cs typeface="ＭＳ Ｐゴシック" charset="0"/>
              </a:rPr>
              <a:t>h(n)</a:t>
            </a:r>
            <a:r>
              <a:rPr lang="en-US" dirty="0">
                <a:latin typeface="Calibri" charset="0"/>
                <a:ea typeface="ＭＳ Ｐゴシック" charset="0"/>
                <a:cs typeface="ＭＳ Ｐゴシック" charset="0"/>
              </a:rPr>
              <a:t> estimates </a:t>
            </a:r>
            <a:r>
              <a:rPr lang="en-US" altLang="ja-JP" i="1" dirty="0">
                <a:latin typeface="Calibri" charset="0"/>
                <a:ea typeface="ＭＳ Ｐゴシック" charset="0"/>
                <a:cs typeface="ＭＳ Ｐゴシック" charset="0"/>
              </a:rPr>
              <a:t>goodness</a:t>
            </a:r>
            <a:r>
              <a:rPr lang="en-US" altLang="ja-JP" dirty="0">
                <a:latin typeface="Calibri" charset="0"/>
                <a:ea typeface="ＭＳ Ｐゴシック" charset="0"/>
                <a:cs typeface="ＭＳ Ｐゴシック" charset="0"/>
              </a:rPr>
              <a:t> of node n</a:t>
            </a:r>
          </a:p>
          <a:p>
            <a:r>
              <a:rPr lang="en-US" b="1" dirty="0">
                <a:latin typeface="Calibri" charset="0"/>
                <a:ea typeface="ＭＳ Ｐゴシック" charset="0"/>
                <a:cs typeface="ＭＳ Ｐゴシック" charset="0"/>
              </a:rPr>
              <a:t>h(n) </a:t>
            </a:r>
            <a:r>
              <a:rPr lang="en-US" dirty="0">
                <a:latin typeface="Calibri" charset="0"/>
                <a:ea typeface="ＭＳ Ｐゴシック" charset="0"/>
                <a:cs typeface="ＭＳ Ｐゴシック" charset="0"/>
              </a:rPr>
              <a:t>= </a:t>
            </a:r>
            <a:r>
              <a:rPr lang="en-US" b="1" dirty="0">
                <a:solidFill>
                  <a:srgbClr val="000000"/>
                </a:solidFill>
                <a:latin typeface="Calibri" charset="0"/>
                <a:ea typeface="ＭＳ Ｐゴシック" charset="0"/>
                <a:cs typeface="ＭＳ Ｐゴシック" charset="0"/>
              </a:rPr>
              <a:t>estimated cost </a:t>
            </a:r>
            <a:r>
              <a:rPr lang="en-US" dirty="0">
                <a:latin typeface="Calibri" charset="0"/>
                <a:ea typeface="ＭＳ Ｐゴシック" charset="0"/>
                <a:cs typeface="ＭＳ Ｐゴシック" charset="0"/>
              </a:rPr>
              <a:t>(or distance) of minimal cost path from n </a:t>
            </a:r>
            <a:r>
              <a:rPr lang="en-US" b="1" dirty="0">
                <a:solidFill>
                  <a:srgbClr val="000000"/>
                </a:solidFill>
                <a:latin typeface="Calibri" charset="0"/>
                <a:ea typeface="ＭＳ Ｐゴシック" charset="0"/>
                <a:cs typeface="ＭＳ Ｐゴシック" charset="0"/>
              </a:rPr>
              <a:t>to a goal state</a:t>
            </a:r>
            <a:r>
              <a:rPr lang="en-US" dirty="0">
                <a:latin typeface="Calibri" charset="0"/>
                <a:ea typeface="ＭＳ Ｐゴシック" charset="0"/>
                <a:cs typeface="ＭＳ Ｐゴシック" charset="0"/>
              </a:rPr>
              <a:t>. </a:t>
            </a:r>
          </a:p>
          <a:p>
            <a:r>
              <a:rPr lang="en-US" dirty="0">
                <a:latin typeface="Calibri" charset="0"/>
                <a:ea typeface="ＭＳ Ｐゴシック" charset="0"/>
                <a:cs typeface="ＭＳ Ｐゴシック" charset="0"/>
              </a:rPr>
              <a:t>Estimates how close a state n is to a goal using domain-specific information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Heuristics</a:t>
            </a:r>
          </a:p>
        </p:txBody>
      </p:sp>
      <p:sp>
        <p:nvSpPr>
          <p:cNvPr id="23554" name="Rectangle 3"/>
          <p:cNvSpPr>
            <a:spLocks noGrp="1" noChangeArrowheads="1"/>
          </p:cNvSpPr>
          <p:nvPr>
            <p:ph type="body" idx="1"/>
          </p:nvPr>
        </p:nvSpPr>
        <p:spPr>
          <a:xfrm>
            <a:off x="457200" y="1143000"/>
            <a:ext cx="8534400" cy="5486400"/>
          </a:xfrm>
        </p:spPr>
        <p:txBody>
          <a:bodyPr/>
          <a:lstStyle/>
          <a:p>
            <a:pPr marL="231775" indent="-231775">
              <a:defRPr/>
            </a:pPr>
            <a:r>
              <a:rPr lang="en-US" b="1" dirty="0">
                <a:solidFill>
                  <a:srgbClr val="000000"/>
                </a:solidFill>
                <a:latin typeface="Calibri" charset="0"/>
                <a:ea typeface="ＭＳ Ｐゴシック" charset="0"/>
                <a:cs typeface="ＭＳ Ｐゴシック" charset="0"/>
              </a:rPr>
              <a:t>All domain knowledge</a:t>
            </a:r>
            <a:r>
              <a:rPr lang="en-US" dirty="0">
                <a:solidFill>
                  <a:srgbClr val="000000"/>
                </a:solidFill>
                <a:latin typeface="Calibri" charset="0"/>
                <a:ea typeface="ＭＳ Ｐゴシック" charset="0"/>
                <a:cs typeface="ＭＳ Ｐゴシック" charset="0"/>
              </a:rPr>
              <a:t> </a:t>
            </a:r>
            <a:r>
              <a:rPr lang="en-US" dirty="0">
                <a:latin typeface="Calibri" charset="0"/>
                <a:ea typeface="ＭＳ Ｐゴシック" charset="0"/>
                <a:cs typeface="ＭＳ Ｐゴシック" charset="0"/>
              </a:rPr>
              <a:t>used in search is encoded in the </a:t>
            </a:r>
            <a:r>
              <a:rPr lang="en-US" b="1" dirty="0">
                <a:solidFill>
                  <a:srgbClr val="000000"/>
                </a:solidFill>
                <a:latin typeface="Calibri" charset="0"/>
                <a:ea typeface="ＭＳ Ｐゴシック" charset="0"/>
                <a:cs typeface="ＭＳ Ｐゴシック" charset="0"/>
              </a:rPr>
              <a:t>heuristic function,</a:t>
            </a:r>
            <a:r>
              <a:rPr lang="en-US" dirty="0">
                <a:solidFill>
                  <a:srgbClr val="000000"/>
                </a:solidFill>
                <a:latin typeface="Calibri" charset="0"/>
                <a:ea typeface="ＭＳ Ｐゴシック" charset="0"/>
                <a:cs typeface="ＭＳ Ｐゴシック" charset="0"/>
              </a:rPr>
              <a:t> </a:t>
            </a:r>
            <a:r>
              <a:rPr lang="en-US" b="1" dirty="0">
                <a:latin typeface="Calibri" charset="0"/>
                <a:ea typeface="ＭＳ Ｐゴシック" charset="0"/>
                <a:cs typeface="ＭＳ Ｐゴシック" charset="0"/>
              </a:rPr>
              <a:t>h(&lt;node&gt;)</a:t>
            </a:r>
            <a:endParaRPr lang="en-US" dirty="0">
              <a:latin typeface="Calibri" charset="0"/>
              <a:ea typeface="ＭＳ Ｐゴシック" charset="0"/>
              <a:cs typeface="ＭＳ Ｐゴシック" charset="0"/>
            </a:endParaRPr>
          </a:p>
          <a:p>
            <a:pPr marL="231775" indent="-231775">
              <a:defRPr/>
            </a:pPr>
            <a:r>
              <a:rPr lang="en-US" dirty="0">
                <a:latin typeface="Calibri" charset="0"/>
                <a:ea typeface="ＭＳ Ｐゴシック" charset="0"/>
                <a:cs typeface="ＭＳ Ｐゴシック" charset="0"/>
              </a:rPr>
              <a:t>8-puzzle example: </a:t>
            </a:r>
          </a:p>
          <a:p>
            <a:pPr marL="631825" lvl="1" indent="-231775">
              <a:defRPr/>
            </a:pPr>
            <a:r>
              <a:rPr lang="en-US" dirty="0">
                <a:latin typeface="Calibri" charset="0"/>
                <a:ea typeface="ＭＳ Ｐゴシック" charset="0"/>
              </a:rPr>
              <a:t>Number of tiles out of place </a:t>
            </a:r>
          </a:p>
          <a:p>
            <a:pPr marL="0" indent="-276225">
              <a:spcBef>
                <a:spcPts val="300"/>
              </a:spcBef>
              <a:defRPr/>
            </a:pPr>
            <a:r>
              <a:rPr lang="en-US" dirty="0">
                <a:latin typeface="Calibri" charset="0"/>
                <a:ea typeface="ＭＳ Ｐゴシック" charset="0"/>
              </a:rPr>
              <a:t>Better 8-puzzle heuristic: </a:t>
            </a:r>
          </a:p>
          <a:p>
            <a:pPr marL="635000" lvl="1" indent="-233363">
              <a:spcBef>
                <a:spcPts val="300"/>
              </a:spcBef>
              <a:defRPr/>
            </a:pPr>
            <a:r>
              <a:rPr lang="en-US" dirty="0">
                <a:latin typeface="Calibri" charset="0"/>
                <a:ea typeface="ＭＳ Ｐゴシック" charset="0"/>
              </a:rPr>
              <a:t>Sum of distances for each tile to its goal position</a:t>
            </a:r>
          </a:p>
          <a:p>
            <a:pPr marL="231775" indent="-231775">
              <a:defRPr/>
            </a:pPr>
            <a:r>
              <a:rPr lang="en-US" dirty="0">
                <a:latin typeface="Calibri" charset="0"/>
                <a:ea typeface="ＭＳ Ｐゴシック" charset="0"/>
                <a:cs typeface="ＭＳ Ｐゴシック" charset="0"/>
              </a:rPr>
              <a:t>In general</a:t>
            </a:r>
          </a:p>
          <a:p>
            <a:pPr marL="401638" lvl="1" indent="-277813">
              <a:spcBef>
                <a:spcPts val="300"/>
              </a:spcBef>
              <a:defRPr/>
            </a:pPr>
            <a:r>
              <a:rPr lang="en-US" dirty="0">
                <a:latin typeface="Calibri" charset="0"/>
                <a:ea typeface="ＭＳ Ｐゴシック" charset="0"/>
              </a:rPr>
              <a:t>h(n) &gt;= 0 for all nodes n </a:t>
            </a:r>
          </a:p>
          <a:p>
            <a:pPr marL="401638" lvl="1" indent="-277813">
              <a:spcBef>
                <a:spcPts val="300"/>
              </a:spcBef>
              <a:defRPr/>
            </a:pPr>
            <a:r>
              <a:rPr lang="en-US" dirty="0">
                <a:latin typeface="Calibri" charset="0"/>
                <a:ea typeface="ＭＳ Ｐゴシック" charset="0"/>
              </a:rPr>
              <a:t>h(n) = 0 implies that n is a goal node </a:t>
            </a:r>
          </a:p>
          <a:p>
            <a:pPr marL="401638" lvl="1" indent="-277813">
              <a:spcBef>
                <a:spcPts val="300"/>
              </a:spcBef>
              <a:defRPr/>
            </a:pPr>
            <a:r>
              <a:rPr lang="en-US" dirty="0">
                <a:latin typeface="Calibri" charset="0"/>
                <a:ea typeface="ＭＳ Ｐゴシック" charset="0"/>
              </a:rPr>
              <a:t>h(n) = </a:t>
            </a:r>
            <a:r>
              <a:rPr lang="en-US" dirty="0">
                <a:latin typeface="Calibri" charset="0"/>
                <a:ea typeface="ＭＳ Ｐゴシック" charset="0"/>
                <a:cs typeface="Times New Roman" charset="0"/>
              </a:rPr>
              <a:t>∞</a:t>
            </a:r>
            <a:r>
              <a:rPr lang="en-US" dirty="0">
                <a:latin typeface="Calibri" charset="0"/>
                <a:ea typeface="ＭＳ Ｐゴシック" charset="0"/>
              </a:rPr>
              <a:t> implies n is a dead-end that can’t lead to goal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noChangeArrowheads="1"/>
          </p:cNvSpPr>
          <p:nvPr>
            <p:ph type="title"/>
          </p:nvPr>
        </p:nvSpPr>
        <p:spPr>
          <a:xfrm>
            <a:off x="665163" y="-211138"/>
            <a:ext cx="7772400" cy="1143001"/>
          </a:xfrm>
        </p:spPr>
        <p:txBody>
          <a:bodyPr/>
          <a:lstStyle/>
          <a:p>
            <a:r>
              <a:rPr lang="en-US">
                <a:latin typeface="Calibri" charset="0"/>
                <a:ea typeface="ＭＳ Ｐゴシック" charset="0"/>
                <a:cs typeface="ＭＳ Ｐゴシック" charset="0"/>
              </a:rPr>
              <a:t>Heuristics for 8-puzzle </a:t>
            </a:r>
          </a:p>
        </p:txBody>
      </p:sp>
      <p:sp>
        <p:nvSpPr>
          <p:cNvPr id="29698" name="Text Box 4"/>
          <p:cNvSpPr txBox="1">
            <a:spLocks noChangeArrowheads="1"/>
          </p:cNvSpPr>
          <p:nvPr/>
        </p:nvSpPr>
        <p:spPr bwMode="auto">
          <a:xfrm>
            <a:off x="157163" y="1227138"/>
            <a:ext cx="2011362" cy="1292662"/>
          </a:xfrm>
          <a:prstGeom prst="rect">
            <a:avLst/>
          </a:prstGeom>
          <a:solidFill>
            <a:schemeClr val="accent1">
              <a:lumMod val="20000"/>
              <a:lumOff val="80000"/>
            </a:schemeClr>
          </a:solidFill>
          <a:ln>
            <a:noFill/>
          </a:ln>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600" b="1" dirty="0"/>
              <a:t>Misplaced Tiles</a:t>
            </a:r>
          </a:p>
          <a:p>
            <a:r>
              <a:rPr lang="en-US" sz="2600" b="1" dirty="0"/>
              <a:t>Heuristic</a:t>
            </a:r>
            <a:endParaRPr lang="en-US" sz="2600" dirty="0"/>
          </a:p>
        </p:txBody>
      </p:sp>
      <p:sp>
        <p:nvSpPr>
          <p:cNvPr id="29699" name="Text Box 5"/>
          <p:cNvSpPr txBox="1">
            <a:spLocks noChangeArrowheads="1"/>
          </p:cNvSpPr>
          <p:nvPr/>
        </p:nvSpPr>
        <p:spPr bwMode="auto">
          <a:xfrm>
            <a:off x="80963" y="4690408"/>
            <a:ext cx="5786437" cy="19389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231775" indent="-231775">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buFontTx/>
              <a:buChar char="•"/>
            </a:pPr>
            <a:r>
              <a:rPr lang="en-US" dirty="0"/>
              <a:t>Three tiles are misplaced (the </a:t>
            </a:r>
            <a:r>
              <a:rPr lang="en-US" altLang="ja-JP" dirty="0"/>
              <a:t>3, 8, and 1) so heuristic function evaluates to 3</a:t>
            </a:r>
          </a:p>
          <a:p>
            <a:pPr>
              <a:buFontTx/>
              <a:buChar char="•"/>
            </a:pPr>
            <a:r>
              <a:rPr lang="en-US" dirty="0"/>
              <a:t>Heuristic says that it </a:t>
            </a:r>
            <a:r>
              <a:rPr lang="en-US" i="1" dirty="0"/>
              <a:t>thinks</a:t>
            </a:r>
            <a:r>
              <a:rPr lang="en-US" dirty="0"/>
              <a:t> a solution may be available in 3 or more moves</a:t>
            </a:r>
          </a:p>
          <a:p>
            <a:pPr>
              <a:buFontTx/>
              <a:buChar char="•"/>
            </a:pPr>
            <a:r>
              <a:rPr lang="en-US" dirty="0"/>
              <a:t>Very rough estimate, but easy to calculate</a:t>
            </a:r>
          </a:p>
        </p:txBody>
      </p:sp>
      <p:grpSp>
        <p:nvGrpSpPr>
          <p:cNvPr id="29700" name="Group 6"/>
          <p:cNvGrpSpPr>
            <a:grpSpLocks/>
          </p:cNvGrpSpPr>
          <p:nvPr/>
        </p:nvGrpSpPr>
        <p:grpSpPr bwMode="auto">
          <a:xfrm>
            <a:off x="3225800" y="1095375"/>
            <a:ext cx="1752600" cy="1524000"/>
            <a:chOff x="4320" y="528"/>
            <a:chExt cx="1104" cy="960"/>
          </a:xfrm>
        </p:grpSpPr>
        <p:sp>
          <p:nvSpPr>
            <p:cNvPr id="29753" name="Rectangle 7"/>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54" name="Text Box 8"/>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55" name="Text Box 9"/>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9756" name="Text Box 10"/>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57" name="Text Box 11"/>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9758" name="Text Box 12"/>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9759" name="Text Box 13"/>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9760" name="Text Box 14"/>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9761" name="Text Box 15"/>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62" name="Text Box 16"/>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29701" name="Group 17"/>
          <p:cNvGrpSpPr>
            <a:grpSpLocks/>
          </p:cNvGrpSpPr>
          <p:nvPr/>
        </p:nvGrpSpPr>
        <p:grpSpPr bwMode="auto">
          <a:xfrm>
            <a:off x="3225800" y="2840038"/>
            <a:ext cx="1752600" cy="1524000"/>
            <a:chOff x="4320" y="528"/>
            <a:chExt cx="1104" cy="960"/>
          </a:xfrm>
        </p:grpSpPr>
        <p:sp>
          <p:nvSpPr>
            <p:cNvPr id="29743" name="Rectangle 18"/>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44" name="Text Box 19"/>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45" name="Text Box 20"/>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9746" name="Text Box 21"/>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47" name="Text Box 22"/>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9748" name="Text Box 23"/>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9749" name="Text Box 24"/>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9750" name="Text Box 25"/>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9751" name="Text Box 26"/>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52" name="Text Box 27"/>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sp>
        <p:nvSpPr>
          <p:cNvPr id="29702" name="Text Box 28"/>
          <p:cNvSpPr txBox="1">
            <a:spLocks noChangeArrowheads="1"/>
          </p:cNvSpPr>
          <p:nvPr/>
        </p:nvSpPr>
        <p:spPr bwMode="auto">
          <a:xfrm>
            <a:off x="2351088" y="3222625"/>
            <a:ext cx="1057275"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Goal State</a:t>
            </a:r>
            <a:endParaRPr lang="en-US"/>
          </a:p>
        </p:txBody>
      </p:sp>
      <p:sp>
        <p:nvSpPr>
          <p:cNvPr id="29703" name="Text Box 29"/>
          <p:cNvSpPr txBox="1">
            <a:spLocks noChangeArrowheads="1"/>
          </p:cNvSpPr>
          <p:nvPr/>
        </p:nvSpPr>
        <p:spPr bwMode="auto">
          <a:xfrm>
            <a:off x="2271713" y="1452563"/>
            <a:ext cx="1187450"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Current State</a:t>
            </a:r>
            <a:endParaRPr lang="en-US"/>
          </a:p>
        </p:txBody>
      </p:sp>
      <p:sp>
        <p:nvSpPr>
          <p:cNvPr id="29742" name="Text Box 68"/>
          <p:cNvSpPr txBox="1">
            <a:spLocks noChangeArrowheads="1"/>
          </p:cNvSpPr>
          <p:nvPr/>
        </p:nvSpPr>
        <p:spPr bwMode="auto">
          <a:xfrm>
            <a:off x="7843366" y="6167735"/>
            <a:ext cx="1159292" cy="584775"/>
          </a:xfrm>
          <a:prstGeom prst="rect">
            <a:avLst/>
          </a:prstGeom>
          <a:solidFill>
            <a:schemeClr val="accent1">
              <a:lumMod val="20000"/>
              <a:lumOff val="80000"/>
            </a:schemeClr>
          </a:solidFill>
          <a:ln>
            <a:noFill/>
          </a:ln>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dirty="0"/>
              <a:t>h = 3 </a:t>
            </a:r>
          </a:p>
        </p:txBody>
      </p:sp>
      <p:sp>
        <p:nvSpPr>
          <p:cNvPr id="68" name="Text Box 3">
            <a:extLst>
              <a:ext uri="{FF2B5EF4-FFF2-40B4-BE49-F238E27FC236}">
                <a16:creationId xmlns:a16="http://schemas.microsoft.com/office/drawing/2014/main" id="{B50424FD-787B-454C-B37F-B433EC8C508C}"/>
              </a:ext>
            </a:extLst>
          </p:cNvPr>
          <p:cNvSpPr txBox="1">
            <a:spLocks noChangeArrowheads="1"/>
          </p:cNvSpPr>
          <p:nvPr/>
        </p:nvSpPr>
        <p:spPr bwMode="auto">
          <a:xfrm>
            <a:off x="96838" y="2576423"/>
            <a:ext cx="2139950"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dirty="0"/>
              <a:t>(not including the blank)</a:t>
            </a:r>
          </a:p>
        </p:txBody>
      </p:sp>
      <p:grpSp>
        <p:nvGrpSpPr>
          <p:cNvPr id="69" name="Group 6">
            <a:extLst>
              <a:ext uri="{FF2B5EF4-FFF2-40B4-BE49-F238E27FC236}">
                <a16:creationId xmlns:a16="http://schemas.microsoft.com/office/drawing/2014/main" id="{0B980767-752A-ED4B-98A8-D70E753A35A1}"/>
              </a:ext>
            </a:extLst>
          </p:cNvPr>
          <p:cNvGrpSpPr>
            <a:grpSpLocks/>
          </p:cNvGrpSpPr>
          <p:nvPr/>
        </p:nvGrpSpPr>
        <p:grpSpPr bwMode="auto">
          <a:xfrm>
            <a:off x="6090766" y="1977698"/>
            <a:ext cx="1752600" cy="1524000"/>
            <a:chOff x="4320" y="528"/>
            <a:chExt cx="1104" cy="960"/>
          </a:xfrm>
        </p:grpSpPr>
        <p:sp>
          <p:nvSpPr>
            <p:cNvPr id="70" name="Rectangle 7">
              <a:extLst>
                <a:ext uri="{FF2B5EF4-FFF2-40B4-BE49-F238E27FC236}">
                  <a16:creationId xmlns:a16="http://schemas.microsoft.com/office/drawing/2014/main" id="{42541918-02C5-2B48-A797-835F6422A6CC}"/>
                </a:ext>
              </a:extLst>
            </p:cNvPr>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1" name="Text Box 8">
              <a:extLst>
                <a:ext uri="{FF2B5EF4-FFF2-40B4-BE49-F238E27FC236}">
                  <a16:creationId xmlns:a16="http://schemas.microsoft.com/office/drawing/2014/main" id="{1D4802CA-C97C-DE40-815D-E5BDD3F3FC6D}"/>
                </a:ext>
              </a:extLst>
            </p:cNvPr>
            <p:cNvSpPr txBox="1">
              <a:spLocks noChangeArrowheads="1"/>
            </p:cNvSpPr>
            <p:nvPr/>
          </p:nvSpPr>
          <p:spPr bwMode="auto">
            <a:xfrm>
              <a:off x="4368" y="576"/>
              <a:ext cx="336" cy="291"/>
            </a:xfrm>
            <a:prstGeom prst="rect">
              <a:avLst/>
            </a:prstGeom>
            <a:solidFill>
              <a:schemeClr val="accent2">
                <a:lumMod val="20000"/>
                <a:lumOff val="80000"/>
              </a:scheme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dirty="0">
                  <a:solidFill>
                    <a:srgbClr val="FF0000"/>
                  </a:solidFill>
                </a:rPr>
                <a:t>3</a:t>
              </a:r>
              <a:endParaRPr lang="en-US" dirty="0">
                <a:solidFill>
                  <a:srgbClr val="FF0000"/>
                </a:solidFill>
              </a:endParaRPr>
            </a:p>
          </p:txBody>
        </p:sp>
        <p:sp>
          <p:nvSpPr>
            <p:cNvPr id="72" name="Text Box 9">
              <a:extLst>
                <a:ext uri="{FF2B5EF4-FFF2-40B4-BE49-F238E27FC236}">
                  <a16:creationId xmlns:a16="http://schemas.microsoft.com/office/drawing/2014/main" id="{97E37F76-A5F4-8947-9AA5-043AD3EB6511}"/>
                </a:ext>
              </a:extLst>
            </p:cNvPr>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73" name="Text Box 10">
              <a:extLst>
                <a:ext uri="{FF2B5EF4-FFF2-40B4-BE49-F238E27FC236}">
                  <a16:creationId xmlns:a16="http://schemas.microsoft.com/office/drawing/2014/main" id="{31620B12-7179-F54E-81D1-B4619ACA2063}"/>
                </a:ext>
              </a:extLst>
            </p:cNvPr>
            <p:cNvSpPr txBox="1">
              <a:spLocks noChangeArrowheads="1"/>
            </p:cNvSpPr>
            <p:nvPr/>
          </p:nvSpPr>
          <p:spPr bwMode="auto">
            <a:xfrm>
              <a:off x="5040" y="576"/>
              <a:ext cx="336" cy="291"/>
            </a:xfrm>
            <a:prstGeom prst="rect">
              <a:avLst/>
            </a:prstGeom>
            <a:solidFill>
              <a:schemeClr val="accent2">
                <a:lumMod val="20000"/>
                <a:lumOff val="80000"/>
              </a:scheme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solidFill>
                    <a:srgbClr val="FF0000"/>
                  </a:solidFill>
                </a:rPr>
                <a:t>8</a:t>
              </a:r>
              <a:endParaRPr lang="en-US">
                <a:solidFill>
                  <a:srgbClr val="FF0000"/>
                </a:solidFill>
              </a:endParaRPr>
            </a:p>
          </p:txBody>
        </p:sp>
        <p:sp>
          <p:nvSpPr>
            <p:cNvPr id="74" name="Text Box 11">
              <a:extLst>
                <a:ext uri="{FF2B5EF4-FFF2-40B4-BE49-F238E27FC236}">
                  <a16:creationId xmlns:a16="http://schemas.microsoft.com/office/drawing/2014/main" id="{FC2F6F54-45F7-1B42-91FE-B5B68403C12B}"/>
                </a:ext>
              </a:extLst>
            </p:cNvPr>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75" name="Text Box 12">
              <a:extLst>
                <a:ext uri="{FF2B5EF4-FFF2-40B4-BE49-F238E27FC236}">
                  <a16:creationId xmlns:a16="http://schemas.microsoft.com/office/drawing/2014/main" id="{26DBF7DE-5219-A143-9B81-00F13A87F504}"/>
                </a:ext>
              </a:extLst>
            </p:cNvPr>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76" name="Text Box 13">
              <a:extLst>
                <a:ext uri="{FF2B5EF4-FFF2-40B4-BE49-F238E27FC236}">
                  <a16:creationId xmlns:a16="http://schemas.microsoft.com/office/drawing/2014/main" id="{61548FBB-D9FF-EA45-92D1-E2E329286361}"/>
                </a:ext>
              </a:extLst>
            </p:cNvPr>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77" name="Text Box 14">
              <a:extLst>
                <a:ext uri="{FF2B5EF4-FFF2-40B4-BE49-F238E27FC236}">
                  <a16:creationId xmlns:a16="http://schemas.microsoft.com/office/drawing/2014/main" id="{7A53F833-B7FC-BB4F-9764-7C58C4921CBE}"/>
                </a:ext>
              </a:extLst>
            </p:cNvPr>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78" name="Text Box 15">
              <a:extLst>
                <a:ext uri="{FF2B5EF4-FFF2-40B4-BE49-F238E27FC236}">
                  <a16:creationId xmlns:a16="http://schemas.microsoft.com/office/drawing/2014/main" id="{4816AEDB-A20C-E34E-A048-DA03669A2BA8}"/>
                </a:ext>
              </a:extLst>
            </p:cNvPr>
            <p:cNvSpPr txBox="1">
              <a:spLocks noChangeArrowheads="1"/>
            </p:cNvSpPr>
            <p:nvPr/>
          </p:nvSpPr>
          <p:spPr bwMode="auto">
            <a:xfrm>
              <a:off x="4704" y="1152"/>
              <a:ext cx="336" cy="291"/>
            </a:xfrm>
            <a:prstGeom prst="rect">
              <a:avLst/>
            </a:prstGeom>
            <a:solidFill>
              <a:schemeClr val="accent2">
                <a:lumMod val="20000"/>
                <a:lumOff val="80000"/>
              </a:scheme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solidFill>
                    <a:srgbClr val="FF0000"/>
                  </a:solidFill>
                </a:rPr>
                <a:t>1</a:t>
              </a:r>
              <a:endParaRPr lang="en-US">
                <a:solidFill>
                  <a:srgbClr val="FF0000"/>
                </a:solidFill>
              </a:endParaRPr>
            </a:p>
          </p:txBody>
        </p:sp>
        <p:sp>
          <p:nvSpPr>
            <p:cNvPr id="79" name="Text Box 16">
              <a:extLst>
                <a:ext uri="{FF2B5EF4-FFF2-40B4-BE49-F238E27FC236}">
                  <a16:creationId xmlns:a16="http://schemas.microsoft.com/office/drawing/2014/main" id="{37763E4A-9712-B049-8B5E-E6AF568B939B}"/>
                </a:ext>
              </a:extLst>
            </p:cNvPr>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sp>
        <p:nvSpPr>
          <p:cNvPr id="2" name="TextBox 1">
            <a:extLst>
              <a:ext uri="{FF2B5EF4-FFF2-40B4-BE49-F238E27FC236}">
                <a16:creationId xmlns:a16="http://schemas.microsoft.com/office/drawing/2014/main" id="{A64BC63E-BAC9-5F47-9B1B-398B6F90CB1F}"/>
              </a:ext>
            </a:extLst>
          </p:cNvPr>
          <p:cNvSpPr txBox="1"/>
          <p:nvPr/>
        </p:nvSpPr>
        <p:spPr>
          <a:xfrm>
            <a:off x="6090765" y="3632875"/>
            <a:ext cx="1834035" cy="1200329"/>
          </a:xfrm>
          <a:prstGeom prst="rect">
            <a:avLst/>
          </a:prstGeom>
          <a:noFill/>
        </p:spPr>
        <p:txBody>
          <a:bodyPr wrap="square" rtlCol="0">
            <a:spAutoFit/>
          </a:bodyPr>
          <a:lstStyle/>
          <a:p>
            <a:r>
              <a:rPr lang="en-US" b="1" dirty="0"/>
              <a:t>3</a:t>
            </a:r>
            <a:r>
              <a:rPr lang="en-US" dirty="0"/>
              <a:t> tiles are not where they need to be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noChangeArrowheads="1"/>
          </p:cNvSpPr>
          <p:nvPr>
            <p:ph type="title"/>
          </p:nvPr>
        </p:nvSpPr>
        <p:spPr>
          <a:xfrm>
            <a:off x="665163" y="-211138"/>
            <a:ext cx="7772400" cy="1143001"/>
          </a:xfrm>
        </p:spPr>
        <p:txBody>
          <a:bodyPr/>
          <a:lstStyle/>
          <a:p>
            <a:r>
              <a:rPr lang="en-US">
                <a:latin typeface="Calibri" charset="0"/>
                <a:ea typeface="ＭＳ Ｐゴシック" charset="0"/>
                <a:cs typeface="ＭＳ Ｐゴシック" charset="0"/>
              </a:rPr>
              <a:t>Heuristics for 8-puzzle </a:t>
            </a:r>
          </a:p>
        </p:txBody>
      </p:sp>
      <p:sp>
        <p:nvSpPr>
          <p:cNvPr id="29698" name="Text Box 4"/>
          <p:cNvSpPr txBox="1">
            <a:spLocks noChangeArrowheads="1"/>
          </p:cNvSpPr>
          <p:nvPr/>
        </p:nvSpPr>
        <p:spPr bwMode="auto">
          <a:xfrm>
            <a:off x="157163" y="1227138"/>
            <a:ext cx="2011362" cy="1292662"/>
          </a:xfrm>
          <a:prstGeom prst="rect">
            <a:avLst/>
          </a:prstGeom>
          <a:solidFill>
            <a:schemeClr val="accent1">
              <a:lumMod val="20000"/>
              <a:lumOff val="80000"/>
            </a:schemeClr>
          </a:solidFill>
          <a:ln>
            <a:noFill/>
          </a:ln>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600" b="1" dirty="0"/>
              <a:t>Manhattan Distance</a:t>
            </a:r>
          </a:p>
          <a:p>
            <a:r>
              <a:rPr lang="en-US" sz="2600" b="1" dirty="0"/>
              <a:t>Heuristic</a:t>
            </a:r>
            <a:endParaRPr lang="en-US" sz="2600" dirty="0"/>
          </a:p>
        </p:txBody>
      </p:sp>
      <p:sp>
        <p:nvSpPr>
          <p:cNvPr id="29699" name="Text Box 5"/>
          <p:cNvSpPr txBox="1">
            <a:spLocks noChangeArrowheads="1"/>
          </p:cNvSpPr>
          <p:nvPr/>
        </p:nvSpPr>
        <p:spPr bwMode="auto">
          <a:xfrm>
            <a:off x="80963" y="4572000"/>
            <a:ext cx="5786437" cy="23083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231775" indent="-231775">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buFontTx/>
              <a:buChar char="•"/>
            </a:pPr>
            <a:r>
              <a:rPr lang="en-US" dirty="0"/>
              <a:t>The </a:t>
            </a:r>
            <a:r>
              <a:rPr lang="en-US" altLang="ja-JP" dirty="0"/>
              <a:t>3, 8, and 1 tiles misplaced by 2, 3, and 3 steps, so heuristic function evaluates to </a:t>
            </a:r>
            <a:r>
              <a:rPr lang="en-US" altLang="ja-JP" b="1" dirty="0"/>
              <a:t>8</a:t>
            </a:r>
          </a:p>
          <a:p>
            <a:pPr>
              <a:buFontTx/>
              <a:buChar char="•"/>
            </a:pPr>
            <a:r>
              <a:rPr lang="en-US" dirty="0"/>
              <a:t>Heuristic says that it </a:t>
            </a:r>
            <a:r>
              <a:rPr lang="en-US" i="1" dirty="0"/>
              <a:t>thinks</a:t>
            </a:r>
            <a:r>
              <a:rPr lang="en-US" dirty="0"/>
              <a:t> a solution may be available in 8 or more moves</a:t>
            </a:r>
          </a:p>
          <a:p>
            <a:pPr>
              <a:buFontTx/>
              <a:buChar char="•"/>
            </a:pPr>
            <a:r>
              <a:rPr lang="en-US" dirty="0"/>
              <a:t>More accurate than the misplaced heuristic, but slightly more expensive to compute</a:t>
            </a:r>
          </a:p>
        </p:txBody>
      </p:sp>
      <p:grpSp>
        <p:nvGrpSpPr>
          <p:cNvPr id="29700" name="Group 6"/>
          <p:cNvGrpSpPr>
            <a:grpSpLocks/>
          </p:cNvGrpSpPr>
          <p:nvPr/>
        </p:nvGrpSpPr>
        <p:grpSpPr bwMode="auto">
          <a:xfrm>
            <a:off x="3225800" y="1095375"/>
            <a:ext cx="1752600" cy="1524000"/>
            <a:chOff x="4320" y="528"/>
            <a:chExt cx="1104" cy="960"/>
          </a:xfrm>
        </p:grpSpPr>
        <p:sp>
          <p:nvSpPr>
            <p:cNvPr id="29753" name="Rectangle 7"/>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54" name="Text Box 8"/>
            <p:cNvSpPr txBox="1">
              <a:spLocks noChangeArrowheads="1"/>
            </p:cNvSpPr>
            <p:nvPr/>
          </p:nvSpPr>
          <p:spPr bwMode="auto">
            <a:xfrm>
              <a:off x="4368" y="576"/>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dirty="0">
                  <a:solidFill>
                    <a:srgbClr val="FF0000"/>
                  </a:solidFill>
                </a:rPr>
                <a:t>3</a:t>
              </a:r>
              <a:endParaRPr lang="en-US" dirty="0">
                <a:solidFill>
                  <a:srgbClr val="FF0000"/>
                </a:solidFill>
              </a:endParaRPr>
            </a:p>
          </p:txBody>
        </p:sp>
        <p:sp>
          <p:nvSpPr>
            <p:cNvPr id="29755" name="Text Box 9"/>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9756" name="Text Box 10"/>
            <p:cNvSpPr txBox="1">
              <a:spLocks noChangeArrowheads="1"/>
            </p:cNvSpPr>
            <p:nvPr/>
          </p:nvSpPr>
          <p:spPr bwMode="auto">
            <a:xfrm>
              <a:off x="5040" y="576"/>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dirty="0">
                  <a:solidFill>
                    <a:srgbClr val="FF0000"/>
                  </a:solidFill>
                </a:rPr>
                <a:t>8</a:t>
              </a:r>
              <a:endParaRPr lang="en-US" dirty="0">
                <a:solidFill>
                  <a:srgbClr val="FF0000"/>
                </a:solidFill>
              </a:endParaRPr>
            </a:p>
          </p:txBody>
        </p:sp>
        <p:sp>
          <p:nvSpPr>
            <p:cNvPr id="29757" name="Text Box 11"/>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9758" name="Text Box 12"/>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9759" name="Text Box 13"/>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9760" name="Text Box 14"/>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9761" name="Text Box 15"/>
            <p:cNvSpPr txBox="1">
              <a:spLocks noChangeArrowheads="1"/>
            </p:cNvSpPr>
            <p:nvPr/>
          </p:nvSpPr>
          <p:spPr bwMode="auto">
            <a:xfrm>
              <a:off x="4704" y="1152"/>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dirty="0">
                  <a:solidFill>
                    <a:srgbClr val="FF0000"/>
                  </a:solidFill>
                </a:rPr>
                <a:t>1</a:t>
              </a:r>
              <a:endParaRPr lang="en-US" dirty="0">
                <a:solidFill>
                  <a:srgbClr val="FF0000"/>
                </a:solidFill>
              </a:endParaRPr>
            </a:p>
          </p:txBody>
        </p:sp>
        <p:sp>
          <p:nvSpPr>
            <p:cNvPr id="29762" name="Text Box 16"/>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29701" name="Group 17"/>
          <p:cNvGrpSpPr>
            <a:grpSpLocks/>
          </p:cNvGrpSpPr>
          <p:nvPr/>
        </p:nvGrpSpPr>
        <p:grpSpPr bwMode="auto">
          <a:xfrm>
            <a:off x="3225800" y="2840038"/>
            <a:ext cx="1752600" cy="1524000"/>
            <a:chOff x="4320" y="528"/>
            <a:chExt cx="1104" cy="960"/>
          </a:xfrm>
        </p:grpSpPr>
        <p:sp>
          <p:nvSpPr>
            <p:cNvPr id="29743" name="Rectangle 18"/>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44" name="Text Box 19"/>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45" name="Text Box 20"/>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9746" name="Text Box 21"/>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47" name="Text Box 22"/>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9748" name="Text Box 23"/>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9749" name="Text Box 24"/>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9750" name="Text Box 25"/>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9751" name="Text Box 26"/>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52" name="Text Box 27"/>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sp>
        <p:nvSpPr>
          <p:cNvPr id="29702" name="Text Box 28"/>
          <p:cNvSpPr txBox="1">
            <a:spLocks noChangeArrowheads="1"/>
          </p:cNvSpPr>
          <p:nvPr/>
        </p:nvSpPr>
        <p:spPr bwMode="auto">
          <a:xfrm>
            <a:off x="2351088" y="3222625"/>
            <a:ext cx="1057275"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Goal State</a:t>
            </a:r>
            <a:endParaRPr lang="en-US"/>
          </a:p>
        </p:txBody>
      </p:sp>
      <p:sp>
        <p:nvSpPr>
          <p:cNvPr id="29703" name="Text Box 29"/>
          <p:cNvSpPr txBox="1">
            <a:spLocks noChangeArrowheads="1"/>
          </p:cNvSpPr>
          <p:nvPr/>
        </p:nvSpPr>
        <p:spPr bwMode="auto">
          <a:xfrm>
            <a:off x="2271713" y="1452563"/>
            <a:ext cx="1187450"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Current State</a:t>
            </a:r>
            <a:endParaRPr lang="en-US"/>
          </a:p>
        </p:txBody>
      </p:sp>
      <p:sp>
        <p:nvSpPr>
          <p:cNvPr id="29704" name="Rectangle 30"/>
          <p:cNvSpPr>
            <a:spLocks noChangeArrowheads="1"/>
          </p:cNvSpPr>
          <p:nvPr/>
        </p:nvSpPr>
        <p:spPr bwMode="auto">
          <a:xfrm>
            <a:off x="5965825" y="1012825"/>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05" name="Text Box 31"/>
          <p:cNvSpPr txBox="1">
            <a:spLocks noChangeArrowheads="1"/>
          </p:cNvSpPr>
          <p:nvPr/>
        </p:nvSpPr>
        <p:spPr bwMode="auto">
          <a:xfrm>
            <a:off x="6042025" y="1089025"/>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06" name="Text Box 32"/>
          <p:cNvSpPr txBox="1">
            <a:spLocks noChangeArrowheads="1"/>
          </p:cNvSpPr>
          <p:nvPr/>
        </p:nvSpPr>
        <p:spPr bwMode="auto">
          <a:xfrm>
            <a:off x="6575425" y="10890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07" name="Text Box 33"/>
          <p:cNvSpPr txBox="1">
            <a:spLocks noChangeArrowheads="1"/>
          </p:cNvSpPr>
          <p:nvPr/>
        </p:nvSpPr>
        <p:spPr bwMode="auto">
          <a:xfrm>
            <a:off x="7108825" y="1089025"/>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3</a:t>
            </a:r>
            <a:endParaRPr lang="en-US"/>
          </a:p>
        </p:txBody>
      </p:sp>
      <p:sp>
        <p:nvSpPr>
          <p:cNvPr id="29708" name="Text Box 34"/>
          <p:cNvSpPr txBox="1">
            <a:spLocks noChangeArrowheads="1"/>
          </p:cNvSpPr>
          <p:nvPr/>
        </p:nvSpPr>
        <p:spPr bwMode="auto">
          <a:xfrm>
            <a:off x="60420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09" name="Text Box 35"/>
          <p:cNvSpPr txBox="1">
            <a:spLocks noChangeArrowheads="1"/>
          </p:cNvSpPr>
          <p:nvPr/>
        </p:nvSpPr>
        <p:spPr bwMode="auto">
          <a:xfrm>
            <a:off x="65754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0" name="Text Box 36"/>
          <p:cNvSpPr txBox="1">
            <a:spLocks noChangeArrowheads="1"/>
          </p:cNvSpPr>
          <p:nvPr/>
        </p:nvSpPr>
        <p:spPr bwMode="auto">
          <a:xfrm>
            <a:off x="71088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1" name="Text Box 37"/>
          <p:cNvSpPr txBox="1">
            <a:spLocks noChangeArrowheads="1"/>
          </p:cNvSpPr>
          <p:nvPr/>
        </p:nvSpPr>
        <p:spPr bwMode="auto">
          <a:xfrm>
            <a:off x="60420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2" name="Text Box 38"/>
          <p:cNvSpPr txBox="1">
            <a:spLocks noChangeArrowheads="1"/>
          </p:cNvSpPr>
          <p:nvPr/>
        </p:nvSpPr>
        <p:spPr bwMode="auto">
          <a:xfrm>
            <a:off x="65754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3" name="Text Box 39"/>
          <p:cNvSpPr txBox="1">
            <a:spLocks noChangeArrowheads="1"/>
          </p:cNvSpPr>
          <p:nvPr/>
        </p:nvSpPr>
        <p:spPr bwMode="auto">
          <a:xfrm>
            <a:off x="71088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4" name="Rectangle 40"/>
          <p:cNvSpPr>
            <a:spLocks noChangeArrowheads="1"/>
          </p:cNvSpPr>
          <p:nvPr/>
        </p:nvSpPr>
        <p:spPr bwMode="auto">
          <a:xfrm>
            <a:off x="5965825" y="2622550"/>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15" name="Text Box 41"/>
          <p:cNvSpPr txBox="1">
            <a:spLocks noChangeArrowheads="1"/>
          </p:cNvSpPr>
          <p:nvPr/>
        </p:nvSpPr>
        <p:spPr bwMode="auto">
          <a:xfrm>
            <a:off x="6042025" y="26987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6" name="Text Box 42"/>
          <p:cNvSpPr txBox="1">
            <a:spLocks noChangeArrowheads="1"/>
          </p:cNvSpPr>
          <p:nvPr/>
        </p:nvSpPr>
        <p:spPr bwMode="auto">
          <a:xfrm>
            <a:off x="6575425" y="26987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7" name="Text Box 43"/>
          <p:cNvSpPr txBox="1">
            <a:spLocks noChangeArrowheads="1"/>
          </p:cNvSpPr>
          <p:nvPr/>
        </p:nvSpPr>
        <p:spPr bwMode="auto">
          <a:xfrm>
            <a:off x="7108825" y="2698750"/>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18" name="Text Box 44"/>
          <p:cNvSpPr txBox="1">
            <a:spLocks noChangeArrowheads="1"/>
          </p:cNvSpPr>
          <p:nvPr/>
        </p:nvSpPr>
        <p:spPr bwMode="auto">
          <a:xfrm>
            <a:off x="60420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9" name="Text Box 45"/>
          <p:cNvSpPr txBox="1">
            <a:spLocks noChangeArrowheads="1"/>
          </p:cNvSpPr>
          <p:nvPr/>
        </p:nvSpPr>
        <p:spPr bwMode="auto">
          <a:xfrm>
            <a:off x="65754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0" name="Text Box 46"/>
          <p:cNvSpPr txBox="1">
            <a:spLocks noChangeArrowheads="1"/>
          </p:cNvSpPr>
          <p:nvPr/>
        </p:nvSpPr>
        <p:spPr bwMode="auto">
          <a:xfrm>
            <a:off x="71088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1" name="Text Box 47"/>
          <p:cNvSpPr txBox="1">
            <a:spLocks noChangeArrowheads="1"/>
          </p:cNvSpPr>
          <p:nvPr/>
        </p:nvSpPr>
        <p:spPr bwMode="auto">
          <a:xfrm>
            <a:off x="6042025" y="36131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2" name="Text Box 48"/>
          <p:cNvSpPr txBox="1">
            <a:spLocks noChangeArrowheads="1"/>
          </p:cNvSpPr>
          <p:nvPr/>
        </p:nvSpPr>
        <p:spPr bwMode="auto">
          <a:xfrm>
            <a:off x="6575425" y="3613150"/>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8</a:t>
            </a:r>
            <a:endParaRPr lang="en-US"/>
          </a:p>
        </p:txBody>
      </p:sp>
      <p:sp>
        <p:nvSpPr>
          <p:cNvPr id="29723" name="Text Box 49"/>
          <p:cNvSpPr txBox="1">
            <a:spLocks noChangeArrowheads="1"/>
          </p:cNvSpPr>
          <p:nvPr/>
        </p:nvSpPr>
        <p:spPr bwMode="auto">
          <a:xfrm>
            <a:off x="7108825" y="36131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4" name="Rectangle 50"/>
          <p:cNvSpPr>
            <a:spLocks noChangeArrowheads="1"/>
          </p:cNvSpPr>
          <p:nvPr/>
        </p:nvSpPr>
        <p:spPr bwMode="auto">
          <a:xfrm>
            <a:off x="5965825" y="4233863"/>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25" name="Text Box 51"/>
          <p:cNvSpPr txBox="1">
            <a:spLocks noChangeArrowheads="1"/>
          </p:cNvSpPr>
          <p:nvPr/>
        </p:nvSpPr>
        <p:spPr bwMode="auto">
          <a:xfrm>
            <a:off x="6042025" y="4310063"/>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1</a:t>
            </a:r>
            <a:endParaRPr lang="en-US"/>
          </a:p>
        </p:txBody>
      </p:sp>
      <p:sp>
        <p:nvSpPr>
          <p:cNvPr id="29726" name="Text Box 52"/>
          <p:cNvSpPr txBox="1">
            <a:spLocks noChangeArrowheads="1"/>
          </p:cNvSpPr>
          <p:nvPr/>
        </p:nvSpPr>
        <p:spPr bwMode="auto">
          <a:xfrm>
            <a:off x="6575425" y="43100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7" name="Text Box 53"/>
          <p:cNvSpPr txBox="1">
            <a:spLocks noChangeArrowheads="1"/>
          </p:cNvSpPr>
          <p:nvPr/>
        </p:nvSpPr>
        <p:spPr bwMode="auto">
          <a:xfrm>
            <a:off x="7108825" y="43100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8" name="Text Box 54"/>
          <p:cNvSpPr txBox="1">
            <a:spLocks noChangeArrowheads="1"/>
          </p:cNvSpPr>
          <p:nvPr/>
        </p:nvSpPr>
        <p:spPr bwMode="auto">
          <a:xfrm>
            <a:off x="60420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9" name="Text Box 55"/>
          <p:cNvSpPr txBox="1">
            <a:spLocks noChangeArrowheads="1"/>
          </p:cNvSpPr>
          <p:nvPr/>
        </p:nvSpPr>
        <p:spPr bwMode="auto">
          <a:xfrm>
            <a:off x="65754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0" name="Text Box 56"/>
          <p:cNvSpPr txBox="1">
            <a:spLocks noChangeArrowheads="1"/>
          </p:cNvSpPr>
          <p:nvPr/>
        </p:nvSpPr>
        <p:spPr bwMode="auto">
          <a:xfrm>
            <a:off x="71088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1" name="Text Box 57"/>
          <p:cNvSpPr txBox="1">
            <a:spLocks noChangeArrowheads="1"/>
          </p:cNvSpPr>
          <p:nvPr/>
        </p:nvSpPr>
        <p:spPr bwMode="auto">
          <a:xfrm>
            <a:off x="6042025" y="52244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2" name="Text Box 58"/>
          <p:cNvSpPr txBox="1">
            <a:spLocks noChangeArrowheads="1"/>
          </p:cNvSpPr>
          <p:nvPr/>
        </p:nvSpPr>
        <p:spPr bwMode="auto">
          <a:xfrm>
            <a:off x="6575425" y="5224463"/>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33" name="Text Box 59"/>
          <p:cNvSpPr txBox="1">
            <a:spLocks noChangeArrowheads="1"/>
          </p:cNvSpPr>
          <p:nvPr/>
        </p:nvSpPr>
        <p:spPr bwMode="auto">
          <a:xfrm>
            <a:off x="7108825" y="52244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4" name="AutoShape 60"/>
          <p:cNvSpPr>
            <a:spLocks noChangeArrowheads="1"/>
          </p:cNvSpPr>
          <p:nvPr/>
        </p:nvSpPr>
        <p:spPr bwMode="auto">
          <a:xfrm>
            <a:off x="6678613" y="1201738"/>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5" name="AutoShape 61"/>
          <p:cNvSpPr>
            <a:spLocks noChangeArrowheads="1"/>
          </p:cNvSpPr>
          <p:nvPr/>
        </p:nvSpPr>
        <p:spPr bwMode="auto">
          <a:xfrm rot="16200000" flipV="1">
            <a:off x="6688138" y="4870450"/>
            <a:ext cx="293687" cy="246063"/>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6" name="AutoShape 62"/>
          <p:cNvSpPr>
            <a:spLocks noChangeArrowheads="1"/>
          </p:cNvSpPr>
          <p:nvPr/>
        </p:nvSpPr>
        <p:spPr bwMode="auto">
          <a:xfrm rot="10800000">
            <a:off x="6665913" y="4459288"/>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7" name="AutoShape 63"/>
          <p:cNvSpPr>
            <a:spLocks noChangeArrowheads="1"/>
          </p:cNvSpPr>
          <p:nvPr/>
        </p:nvSpPr>
        <p:spPr bwMode="auto">
          <a:xfrm rot="5400000">
            <a:off x="6677025" y="3271838"/>
            <a:ext cx="293688" cy="246062"/>
          </a:xfrm>
          <a:prstGeom prst="rightArrow">
            <a:avLst>
              <a:gd name="adj1" fmla="val 41935"/>
              <a:gd name="adj2" fmla="val 48389"/>
            </a:avLst>
          </a:prstGeom>
          <a:solidFill>
            <a:schemeClr val="tx1"/>
          </a:solidFill>
          <a:ln w="9525">
            <a:solidFill>
              <a:schemeClr val="tx1"/>
            </a:solidFill>
            <a:miter lim="800000"/>
            <a:headEnd/>
            <a:tailEnd/>
          </a:ln>
        </p:spPr>
        <p:txBody>
          <a:bodyPr wrap="none" anchor="ctr"/>
          <a:lstStyle/>
          <a:p>
            <a:endParaRPr lang="en-US"/>
          </a:p>
        </p:txBody>
      </p:sp>
      <p:sp>
        <p:nvSpPr>
          <p:cNvPr id="29738" name="AutoShape 64"/>
          <p:cNvSpPr>
            <a:spLocks noChangeArrowheads="1"/>
          </p:cNvSpPr>
          <p:nvPr/>
        </p:nvSpPr>
        <p:spPr bwMode="auto">
          <a:xfrm rot="10800000">
            <a:off x="6700838" y="2824163"/>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9" name="Text Box 65"/>
          <p:cNvSpPr txBox="1">
            <a:spLocks noChangeArrowheads="1"/>
          </p:cNvSpPr>
          <p:nvPr/>
        </p:nvSpPr>
        <p:spPr bwMode="auto">
          <a:xfrm>
            <a:off x="7727950" y="1565275"/>
            <a:ext cx="1031051"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t>2 steps</a:t>
            </a:r>
          </a:p>
        </p:txBody>
      </p:sp>
      <p:sp>
        <p:nvSpPr>
          <p:cNvPr id="29740" name="Text Box 66"/>
          <p:cNvSpPr txBox="1">
            <a:spLocks noChangeArrowheads="1"/>
          </p:cNvSpPr>
          <p:nvPr/>
        </p:nvSpPr>
        <p:spPr bwMode="auto">
          <a:xfrm>
            <a:off x="7750175" y="3176588"/>
            <a:ext cx="1031051"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t>3 steps</a:t>
            </a:r>
          </a:p>
        </p:txBody>
      </p:sp>
      <p:sp>
        <p:nvSpPr>
          <p:cNvPr id="29741" name="Text Box 67"/>
          <p:cNvSpPr txBox="1">
            <a:spLocks noChangeArrowheads="1"/>
          </p:cNvSpPr>
          <p:nvPr/>
        </p:nvSpPr>
        <p:spPr bwMode="auto">
          <a:xfrm>
            <a:off x="7737475" y="4751388"/>
            <a:ext cx="1031051"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t>3 steps</a:t>
            </a:r>
          </a:p>
        </p:txBody>
      </p:sp>
      <p:sp>
        <p:nvSpPr>
          <p:cNvPr id="29742" name="Text Box 68"/>
          <p:cNvSpPr txBox="1">
            <a:spLocks noChangeArrowheads="1"/>
          </p:cNvSpPr>
          <p:nvPr/>
        </p:nvSpPr>
        <p:spPr bwMode="auto">
          <a:xfrm>
            <a:off x="7843366" y="6167735"/>
            <a:ext cx="1159292" cy="584775"/>
          </a:xfrm>
          <a:prstGeom prst="rect">
            <a:avLst/>
          </a:prstGeom>
          <a:solidFill>
            <a:schemeClr val="accent1">
              <a:lumMod val="20000"/>
              <a:lumOff val="80000"/>
            </a:schemeClr>
          </a:solidFill>
          <a:ln>
            <a:noFill/>
          </a:ln>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dirty="0"/>
              <a:t>h = 8 </a:t>
            </a:r>
          </a:p>
        </p:txBody>
      </p:sp>
      <p:sp>
        <p:nvSpPr>
          <p:cNvPr id="68" name="Text Box 3">
            <a:extLst>
              <a:ext uri="{FF2B5EF4-FFF2-40B4-BE49-F238E27FC236}">
                <a16:creationId xmlns:a16="http://schemas.microsoft.com/office/drawing/2014/main" id="{B50424FD-787B-454C-B37F-B433EC8C508C}"/>
              </a:ext>
            </a:extLst>
          </p:cNvPr>
          <p:cNvSpPr txBox="1">
            <a:spLocks noChangeArrowheads="1"/>
          </p:cNvSpPr>
          <p:nvPr/>
        </p:nvSpPr>
        <p:spPr bwMode="auto">
          <a:xfrm>
            <a:off x="96838" y="2576423"/>
            <a:ext cx="2139950"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dirty="0"/>
              <a:t>(not including the blank)</a:t>
            </a:r>
          </a:p>
        </p:txBody>
      </p:sp>
    </p:spTree>
    <p:extLst>
      <p:ext uri="{BB962C8B-B14F-4D97-AF65-F5344CB8AC3E}">
        <p14:creationId xmlns:p14="http://schemas.microsoft.com/office/powerpoint/2010/main" val="1357377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4"/>
          <p:cNvSpPr txBox="1">
            <a:spLocks noChangeArrowheads="1"/>
          </p:cNvSpPr>
          <p:nvPr/>
        </p:nvSpPr>
        <p:spPr bwMode="auto">
          <a:xfrm>
            <a:off x="5773738" y="471488"/>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dirty="0">
                <a:solidFill>
                  <a:srgbClr val="0070C0"/>
                </a:solidFill>
              </a:rPr>
              <a:t>5</a:t>
            </a:r>
            <a:endParaRPr lang="en-US" dirty="0">
              <a:solidFill>
                <a:srgbClr val="0070C0"/>
              </a:solidFill>
            </a:endParaRPr>
          </a:p>
        </p:txBody>
      </p:sp>
      <p:sp>
        <p:nvSpPr>
          <p:cNvPr id="31746" name="Text Box 5"/>
          <p:cNvSpPr txBox="1">
            <a:spLocks noChangeArrowheads="1"/>
          </p:cNvSpPr>
          <p:nvPr/>
        </p:nvSpPr>
        <p:spPr bwMode="auto">
          <a:xfrm>
            <a:off x="5103813" y="156527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dirty="0">
                <a:solidFill>
                  <a:srgbClr val="0070C0"/>
                </a:solidFill>
              </a:rPr>
              <a:t>6</a:t>
            </a:r>
            <a:endParaRPr lang="en-US" dirty="0">
              <a:solidFill>
                <a:srgbClr val="0070C0"/>
              </a:solidFill>
            </a:endParaRPr>
          </a:p>
        </p:txBody>
      </p:sp>
      <p:sp>
        <p:nvSpPr>
          <p:cNvPr id="31747" name="Text Box 6"/>
          <p:cNvSpPr txBox="1">
            <a:spLocks noChangeArrowheads="1"/>
          </p:cNvSpPr>
          <p:nvPr/>
        </p:nvSpPr>
        <p:spPr bwMode="auto">
          <a:xfrm>
            <a:off x="6467475" y="156527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solidFill>
                  <a:srgbClr val="0070C0"/>
                </a:solidFill>
              </a:rPr>
              <a:t>4</a:t>
            </a:r>
            <a:endParaRPr lang="en-US">
              <a:solidFill>
                <a:srgbClr val="0070C0"/>
              </a:solidFill>
            </a:endParaRPr>
          </a:p>
        </p:txBody>
      </p:sp>
      <p:sp>
        <p:nvSpPr>
          <p:cNvPr id="31748" name="Text Box 7"/>
          <p:cNvSpPr txBox="1">
            <a:spLocks noChangeArrowheads="1"/>
          </p:cNvSpPr>
          <p:nvPr/>
        </p:nvSpPr>
        <p:spPr bwMode="auto">
          <a:xfrm>
            <a:off x="6492875" y="268287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solidFill>
                  <a:srgbClr val="0070C0"/>
                </a:solidFill>
              </a:rPr>
              <a:t>3</a:t>
            </a:r>
            <a:endParaRPr lang="en-US">
              <a:solidFill>
                <a:srgbClr val="0070C0"/>
              </a:solidFill>
            </a:endParaRPr>
          </a:p>
        </p:txBody>
      </p:sp>
      <p:sp>
        <p:nvSpPr>
          <p:cNvPr id="31749" name="Text Box 8"/>
          <p:cNvSpPr txBox="1">
            <a:spLocks noChangeArrowheads="1"/>
          </p:cNvSpPr>
          <p:nvPr/>
        </p:nvSpPr>
        <p:spPr bwMode="auto">
          <a:xfrm>
            <a:off x="5808663" y="378777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solidFill>
                  <a:srgbClr val="0070C0"/>
                </a:solidFill>
              </a:rPr>
              <a:t>4</a:t>
            </a:r>
            <a:endParaRPr lang="en-US">
              <a:solidFill>
                <a:srgbClr val="0070C0"/>
              </a:solidFill>
            </a:endParaRPr>
          </a:p>
        </p:txBody>
      </p:sp>
      <p:sp>
        <p:nvSpPr>
          <p:cNvPr id="31750" name="Text Box 9"/>
          <p:cNvSpPr txBox="1">
            <a:spLocks noChangeArrowheads="1"/>
          </p:cNvSpPr>
          <p:nvPr/>
        </p:nvSpPr>
        <p:spPr bwMode="auto">
          <a:xfrm>
            <a:off x="7172325" y="3797300"/>
            <a:ext cx="4191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solidFill>
                  <a:srgbClr val="0070C0"/>
                </a:solidFill>
              </a:rPr>
              <a:t>2</a:t>
            </a:r>
            <a:endParaRPr lang="en-US">
              <a:solidFill>
                <a:srgbClr val="0070C0"/>
              </a:solidFill>
            </a:endParaRPr>
          </a:p>
        </p:txBody>
      </p:sp>
      <p:sp>
        <p:nvSpPr>
          <p:cNvPr id="31751" name="Text Box 10"/>
          <p:cNvSpPr txBox="1">
            <a:spLocks noChangeArrowheads="1"/>
          </p:cNvSpPr>
          <p:nvPr/>
        </p:nvSpPr>
        <p:spPr bwMode="auto">
          <a:xfrm>
            <a:off x="5808663" y="485775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solidFill>
                  <a:srgbClr val="0070C0"/>
                </a:solidFill>
              </a:rPr>
              <a:t>1</a:t>
            </a:r>
            <a:endParaRPr lang="en-US">
              <a:solidFill>
                <a:srgbClr val="0070C0"/>
              </a:solidFill>
            </a:endParaRPr>
          </a:p>
        </p:txBody>
      </p:sp>
      <p:sp>
        <p:nvSpPr>
          <p:cNvPr id="31752" name="Text Box 11"/>
          <p:cNvSpPr txBox="1">
            <a:spLocks noChangeArrowheads="1"/>
          </p:cNvSpPr>
          <p:nvPr/>
        </p:nvSpPr>
        <p:spPr bwMode="auto">
          <a:xfrm>
            <a:off x="7232650" y="487997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solidFill>
                  <a:srgbClr val="0070C0"/>
                </a:solidFill>
              </a:rPr>
              <a:t>3</a:t>
            </a:r>
            <a:endParaRPr lang="en-US">
              <a:solidFill>
                <a:srgbClr val="0070C0"/>
              </a:solidFill>
            </a:endParaRPr>
          </a:p>
        </p:txBody>
      </p:sp>
      <p:sp>
        <p:nvSpPr>
          <p:cNvPr id="31753" name="Text Box 12"/>
          <p:cNvSpPr txBox="1">
            <a:spLocks noChangeArrowheads="1"/>
          </p:cNvSpPr>
          <p:nvPr/>
        </p:nvSpPr>
        <p:spPr bwMode="auto">
          <a:xfrm>
            <a:off x="8653463" y="489267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solidFill>
                  <a:srgbClr val="0070C0"/>
                </a:solidFill>
              </a:rPr>
              <a:t>3</a:t>
            </a:r>
            <a:endParaRPr lang="en-US">
              <a:solidFill>
                <a:srgbClr val="0070C0"/>
              </a:solidFill>
            </a:endParaRPr>
          </a:p>
        </p:txBody>
      </p:sp>
      <p:sp>
        <p:nvSpPr>
          <p:cNvPr id="31754" name="Text Box 13"/>
          <p:cNvSpPr txBox="1">
            <a:spLocks noChangeArrowheads="1"/>
          </p:cNvSpPr>
          <p:nvPr/>
        </p:nvSpPr>
        <p:spPr bwMode="auto">
          <a:xfrm>
            <a:off x="5032375" y="5986463"/>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solidFill>
                  <a:srgbClr val="0070C0"/>
                </a:solidFill>
              </a:rPr>
              <a:t>0</a:t>
            </a:r>
            <a:endParaRPr lang="en-US">
              <a:solidFill>
                <a:srgbClr val="0070C0"/>
              </a:solidFill>
            </a:endParaRPr>
          </a:p>
        </p:txBody>
      </p:sp>
      <p:sp>
        <p:nvSpPr>
          <p:cNvPr id="31755" name="Text Box 14"/>
          <p:cNvSpPr txBox="1">
            <a:spLocks noChangeArrowheads="1"/>
          </p:cNvSpPr>
          <p:nvPr/>
        </p:nvSpPr>
        <p:spPr bwMode="auto">
          <a:xfrm>
            <a:off x="6491288" y="6021388"/>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solidFill>
                  <a:srgbClr val="0070C0"/>
                </a:solidFill>
              </a:rPr>
              <a:t>2</a:t>
            </a:r>
            <a:endParaRPr lang="en-US">
              <a:solidFill>
                <a:srgbClr val="0070C0"/>
              </a:solidFill>
            </a:endParaRPr>
          </a:p>
        </p:txBody>
      </p:sp>
      <p:sp>
        <p:nvSpPr>
          <p:cNvPr id="31756" name="Text Box 15"/>
          <p:cNvSpPr txBox="1">
            <a:spLocks noChangeArrowheads="1"/>
          </p:cNvSpPr>
          <p:nvPr/>
        </p:nvSpPr>
        <p:spPr bwMode="auto">
          <a:xfrm>
            <a:off x="259557" y="1295400"/>
            <a:ext cx="3276600" cy="5355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t>Use heuristics to guide search</a:t>
            </a:r>
          </a:p>
          <a:p>
            <a:endParaRPr lang="en-US" sz="1600" dirty="0"/>
          </a:p>
          <a:p>
            <a:r>
              <a:rPr lang="en-US" sz="2800" dirty="0"/>
              <a:t>In this </a:t>
            </a:r>
            <a:r>
              <a:rPr lang="en-US" sz="2800" b="1" i="1" dirty="0">
                <a:hlinkClick r:id="rId3"/>
              </a:rPr>
              <a:t>hill climbing</a:t>
            </a:r>
            <a:r>
              <a:rPr lang="en-US" sz="2800" b="1" dirty="0">
                <a:hlinkClick r:id="rId3"/>
              </a:rPr>
              <a:t> </a:t>
            </a:r>
            <a:r>
              <a:rPr lang="en-US" sz="2800" dirty="0"/>
              <a:t>example, Manhattan Distance heuristic helps quickly find a solution to the puzzle</a:t>
            </a:r>
          </a:p>
          <a:p>
            <a:endParaRPr lang="en-US" sz="1800" dirty="0"/>
          </a:p>
          <a:p>
            <a:r>
              <a:rPr lang="en-US" sz="2800" dirty="0"/>
              <a:t>At a node, compute all possible next states, move to one with lowest value</a:t>
            </a:r>
          </a:p>
        </p:txBody>
      </p:sp>
      <p:grpSp>
        <p:nvGrpSpPr>
          <p:cNvPr id="31757" name="Group 16"/>
          <p:cNvGrpSpPr>
            <a:grpSpLocks/>
          </p:cNvGrpSpPr>
          <p:nvPr/>
        </p:nvGrpSpPr>
        <p:grpSpPr bwMode="auto">
          <a:xfrm>
            <a:off x="4867275" y="1150938"/>
            <a:ext cx="835025" cy="106362"/>
            <a:chOff x="3066" y="725"/>
            <a:chExt cx="526" cy="67"/>
          </a:xfrm>
        </p:grpSpPr>
        <p:sp>
          <p:nvSpPr>
            <p:cNvPr id="31993" name="Line 17"/>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994" name="Line 18"/>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31758" name="Group 19"/>
          <p:cNvGrpSpPr>
            <a:grpSpLocks/>
          </p:cNvGrpSpPr>
          <p:nvPr/>
        </p:nvGrpSpPr>
        <p:grpSpPr bwMode="auto">
          <a:xfrm>
            <a:off x="5632450" y="3384550"/>
            <a:ext cx="835025" cy="106363"/>
            <a:chOff x="3066" y="725"/>
            <a:chExt cx="526" cy="67"/>
          </a:xfrm>
        </p:grpSpPr>
        <p:sp>
          <p:nvSpPr>
            <p:cNvPr id="31991" name="Line 20"/>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992" name="Line 21"/>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31759" name="Group 22"/>
          <p:cNvGrpSpPr>
            <a:grpSpLocks/>
          </p:cNvGrpSpPr>
          <p:nvPr/>
        </p:nvGrpSpPr>
        <p:grpSpPr bwMode="auto">
          <a:xfrm>
            <a:off x="4891088" y="5595938"/>
            <a:ext cx="835025" cy="106362"/>
            <a:chOff x="3066" y="725"/>
            <a:chExt cx="526" cy="67"/>
          </a:xfrm>
        </p:grpSpPr>
        <p:sp>
          <p:nvSpPr>
            <p:cNvPr id="31989" name="Line 23"/>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990" name="Line 24"/>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31760" name="Group 25"/>
          <p:cNvGrpSpPr>
            <a:grpSpLocks/>
          </p:cNvGrpSpPr>
          <p:nvPr/>
        </p:nvGrpSpPr>
        <p:grpSpPr bwMode="auto">
          <a:xfrm>
            <a:off x="5654675" y="4479925"/>
            <a:ext cx="2092325" cy="125413"/>
            <a:chOff x="3066" y="725"/>
            <a:chExt cx="526" cy="67"/>
          </a:xfrm>
        </p:grpSpPr>
        <p:sp>
          <p:nvSpPr>
            <p:cNvPr id="31987" name="Line 26"/>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988" name="Line 27"/>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31761" name="Line 28"/>
          <p:cNvSpPr>
            <a:spLocks noChangeShapeType="1"/>
          </p:cNvSpPr>
          <p:nvPr/>
        </p:nvSpPr>
        <p:spPr bwMode="auto">
          <a:xfrm>
            <a:off x="5984875" y="2244725"/>
            <a:ext cx="0" cy="177800"/>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62" name="Line 29"/>
          <p:cNvSpPr>
            <a:spLocks noChangeShapeType="1"/>
          </p:cNvSpPr>
          <p:nvPr/>
        </p:nvSpPr>
        <p:spPr bwMode="auto">
          <a:xfrm>
            <a:off x="6724650" y="4454525"/>
            <a:ext cx="0" cy="177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63" name="Rectangle 31"/>
          <p:cNvSpPr>
            <a:spLocks noChangeArrowheads="1"/>
          </p:cNvSpPr>
          <p:nvPr/>
        </p:nvSpPr>
        <p:spPr bwMode="auto">
          <a:xfrm>
            <a:off x="7473950" y="161925"/>
            <a:ext cx="912429"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3200" b="1" i="1" dirty="0">
                <a:solidFill>
                  <a:srgbClr val="0070C0"/>
                </a:solidFill>
              </a:rPr>
              <a:t>h</a:t>
            </a:r>
            <a:r>
              <a:rPr lang="en-US" sz="3200" b="1" dirty="0">
                <a:solidFill>
                  <a:srgbClr val="0070C0"/>
                </a:solidFill>
              </a:rPr>
              <a:t>(n)</a:t>
            </a:r>
          </a:p>
        </p:txBody>
      </p:sp>
      <p:sp>
        <p:nvSpPr>
          <p:cNvPr id="31764" name="Line 32"/>
          <p:cNvSpPr>
            <a:spLocks noChangeShapeType="1"/>
          </p:cNvSpPr>
          <p:nvPr/>
        </p:nvSpPr>
        <p:spPr bwMode="auto">
          <a:xfrm flipH="1">
            <a:off x="6051550" y="434974"/>
            <a:ext cx="1473200" cy="290513"/>
          </a:xfrm>
          <a:prstGeom prst="line">
            <a:avLst/>
          </a:prstGeom>
          <a:noFill/>
          <a:ln w="28575">
            <a:solidFill>
              <a:srgbClr val="0070C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solidFill>
                <a:srgbClr val="0070C0"/>
              </a:solidFill>
            </a:endParaRPr>
          </a:p>
        </p:txBody>
      </p:sp>
      <p:sp>
        <p:nvSpPr>
          <p:cNvPr id="31767" name="AutoShape 33"/>
          <p:cNvSpPr>
            <a:spLocks noChangeAspect="1" noChangeArrowheads="1" noTextEdit="1"/>
          </p:cNvSpPr>
          <p:nvPr/>
        </p:nvSpPr>
        <p:spPr bwMode="auto">
          <a:xfrm>
            <a:off x="4083050" y="252413"/>
            <a:ext cx="4576763" cy="63865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grpSp>
        <p:nvGrpSpPr>
          <p:cNvPr id="31768" name="Group 175"/>
          <p:cNvGrpSpPr>
            <a:grpSpLocks/>
          </p:cNvGrpSpPr>
          <p:nvPr/>
        </p:nvGrpSpPr>
        <p:grpSpPr bwMode="auto">
          <a:xfrm>
            <a:off x="4087813" y="3562350"/>
            <a:ext cx="4568825" cy="3073400"/>
            <a:chOff x="2575" y="2244"/>
            <a:chExt cx="2878" cy="1936"/>
          </a:xfrm>
        </p:grpSpPr>
        <p:grpSp>
          <p:nvGrpSpPr>
            <p:cNvPr id="31847" name="Group 95"/>
            <p:cNvGrpSpPr>
              <a:grpSpLocks/>
            </p:cNvGrpSpPr>
            <p:nvPr/>
          </p:nvGrpSpPr>
          <p:grpSpPr bwMode="auto">
            <a:xfrm>
              <a:off x="3031" y="2936"/>
              <a:ext cx="2422" cy="548"/>
              <a:chOff x="3031" y="2936"/>
              <a:chExt cx="2422" cy="548"/>
            </a:xfrm>
          </p:grpSpPr>
          <p:grpSp>
            <p:nvGrpSpPr>
              <p:cNvPr id="31927" name="Group 54"/>
              <p:cNvGrpSpPr>
                <a:grpSpLocks/>
              </p:cNvGrpSpPr>
              <p:nvPr/>
            </p:nvGrpSpPr>
            <p:grpSpPr bwMode="auto">
              <a:xfrm>
                <a:off x="3031" y="2936"/>
                <a:ext cx="629" cy="548"/>
                <a:chOff x="3031" y="2936"/>
                <a:chExt cx="629" cy="548"/>
              </a:xfrm>
            </p:grpSpPr>
            <p:sp>
              <p:nvSpPr>
                <p:cNvPr id="31968" name="Rectangle 35"/>
                <p:cNvSpPr>
                  <a:spLocks noChangeArrowheads="1"/>
                </p:cNvSpPr>
                <p:nvPr/>
              </p:nvSpPr>
              <p:spPr bwMode="auto">
                <a:xfrm>
                  <a:off x="3031" y="2936"/>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969" name="Rectangle 36"/>
                <p:cNvSpPr>
                  <a:spLocks noChangeArrowheads="1"/>
                </p:cNvSpPr>
                <p:nvPr/>
              </p:nvSpPr>
              <p:spPr bwMode="auto">
                <a:xfrm>
                  <a:off x="3058"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0" name="Rectangle 37"/>
                <p:cNvSpPr>
                  <a:spLocks noChangeArrowheads="1"/>
                </p:cNvSpPr>
                <p:nvPr/>
              </p:nvSpPr>
              <p:spPr bwMode="auto">
                <a:xfrm>
                  <a:off x="3126"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71" name="Rectangle 38"/>
                <p:cNvSpPr>
                  <a:spLocks noChangeArrowheads="1"/>
                </p:cNvSpPr>
                <p:nvPr/>
              </p:nvSpPr>
              <p:spPr bwMode="auto">
                <a:xfrm>
                  <a:off x="3249"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2" name="Rectangle 39"/>
                <p:cNvSpPr>
                  <a:spLocks noChangeArrowheads="1"/>
                </p:cNvSpPr>
                <p:nvPr/>
              </p:nvSpPr>
              <p:spPr bwMode="auto">
                <a:xfrm>
                  <a:off x="3318"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73" name="Rectangle 40"/>
                <p:cNvSpPr>
                  <a:spLocks noChangeArrowheads="1"/>
                </p:cNvSpPr>
                <p:nvPr/>
              </p:nvSpPr>
              <p:spPr bwMode="auto">
                <a:xfrm>
                  <a:off x="344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4" name="Rectangle 41"/>
                <p:cNvSpPr>
                  <a:spLocks noChangeArrowheads="1"/>
                </p:cNvSpPr>
                <p:nvPr/>
              </p:nvSpPr>
              <p:spPr bwMode="auto">
                <a:xfrm>
                  <a:off x="3509"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75" name="Rectangle 42"/>
                <p:cNvSpPr>
                  <a:spLocks noChangeArrowheads="1"/>
                </p:cNvSpPr>
                <p:nvPr/>
              </p:nvSpPr>
              <p:spPr bwMode="auto">
                <a:xfrm>
                  <a:off x="3058"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76" name="Rectangle 43"/>
                <p:cNvSpPr>
                  <a:spLocks noChangeArrowheads="1"/>
                </p:cNvSpPr>
                <p:nvPr/>
              </p:nvSpPr>
              <p:spPr bwMode="auto">
                <a:xfrm>
                  <a:off x="3126" y="315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77" name="Rectangle 44"/>
                <p:cNvSpPr>
                  <a:spLocks noChangeArrowheads="1"/>
                </p:cNvSpPr>
                <p:nvPr/>
              </p:nvSpPr>
              <p:spPr bwMode="auto">
                <a:xfrm>
                  <a:off x="3249"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78" name="Rectangle 45"/>
                <p:cNvSpPr>
                  <a:spLocks noChangeArrowheads="1"/>
                </p:cNvSpPr>
                <p:nvPr/>
              </p:nvSpPr>
              <p:spPr bwMode="auto">
                <a:xfrm>
                  <a:off x="3318" y="315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79" name="Rectangle 46"/>
                <p:cNvSpPr>
                  <a:spLocks noChangeArrowheads="1"/>
                </p:cNvSpPr>
                <p:nvPr/>
              </p:nvSpPr>
              <p:spPr bwMode="auto">
                <a:xfrm>
                  <a:off x="3441" y="312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80" name="Rectangle 47"/>
                <p:cNvSpPr>
                  <a:spLocks noChangeArrowheads="1"/>
                </p:cNvSpPr>
                <p:nvPr/>
              </p:nvSpPr>
              <p:spPr bwMode="auto">
                <a:xfrm>
                  <a:off x="3058"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81" name="Rectangle 48"/>
                <p:cNvSpPr>
                  <a:spLocks noChangeArrowheads="1"/>
                </p:cNvSpPr>
                <p:nvPr/>
              </p:nvSpPr>
              <p:spPr bwMode="auto">
                <a:xfrm>
                  <a:off x="3126" y="331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82" name="Rectangle 49"/>
                <p:cNvSpPr>
                  <a:spLocks noChangeArrowheads="1"/>
                </p:cNvSpPr>
                <p:nvPr/>
              </p:nvSpPr>
              <p:spPr bwMode="auto">
                <a:xfrm>
                  <a:off x="3249"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83" name="Rectangle 50"/>
                <p:cNvSpPr>
                  <a:spLocks noChangeArrowheads="1"/>
                </p:cNvSpPr>
                <p:nvPr/>
              </p:nvSpPr>
              <p:spPr bwMode="auto">
                <a:xfrm>
                  <a:off x="3318" y="331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84" name="Rectangle 51"/>
                <p:cNvSpPr>
                  <a:spLocks noChangeArrowheads="1"/>
                </p:cNvSpPr>
                <p:nvPr/>
              </p:nvSpPr>
              <p:spPr bwMode="auto">
                <a:xfrm>
                  <a:off x="3441"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85" name="Rectangle 52"/>
                <p:cNvSpPr>
                  <a:spLocks noChangeArrowheads="1"/>
                </p:cNvSpPr>
                <p:nvPr/>
              </p:nvSpPr>
              <p:spPr bwMode="auto">
                <a:xfrm>
                  <a:off x="3441"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86" name="Rectangle 53"/>
                <p:cNvSpPr>
                  <a:spLocks noChangeArrowheads="1"/>
                </p:cNvSpPr>
                <p:nvPr/>
              </p:nvSpPr>
              <p:spPr bwMode="auto">
                <a:xfrm>
                  <a:off x="3510" y="3317"/>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928" name="Group 74"/>
              <p:cNvGrpSpPr>
                <a:grpSpLocks/>
              </p:cNvGrpSpPr>
              <p:nvPr/>
            </p:nvGrpSpPr>
            <p:grpSpPr bwMode="auto">
              <a:xfrm>
                <a:off x="3922" y="2936"/>
                <a:ext cx="630" cy="548"/>
                <a:chOff x="3922" y="2936"/>
                <a:chExt cx="630" cy="548"/>
              </a:xfrm>
            </p:grpSpPr>
            <p:sp>
              <p:nvSpPr>
                <p:cNvPr id="31949" name="Rectangle 55"/>
                <p:cNvSpPr>
                  <a:spLocks noChangeArrowheads="1"/>
                </p:cNvSpPr>
                <p:nvPr/>
              </p:nvSpPr>
              <p:spPr bwMode="auto">
                <a:xfrm>
                  <a:off x="3922" y="293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950" name="Rectangle 56"/>
                <p:cNvSpPr>
                  <a:spLocks noChangeArrowheads="1"/>
                </p:cNvSpPr>
                <p:nvPr/>
              </p:nvSpPr>
              <p:spPr bwMode="auto">
                <a:xfrm>
                  <a:off x="3949"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1" name="Rectangle 57"/>
                <p:cNvSpPr>
                  <a:spLocks noChangeArrowheads="1"/>
                </p:cNvSpPr>
                <p:nvPr/>
              </p:nvSpPr>
              <p:spPr bwMode="auto">
                <a:xfrm>
                  <a:off x="4018"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52" name="Rectangle 58"/>
                <p:cNvSpPr>
                  <a:spLocks noChangeArrowheads="1"/>
                </p:cNvSpPr>
                <p:nvPr/>
              </p:nvSpPr>
              <p:spPr bwMode="auto">
                <a:xfrm>
                  <a:off x="414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3" name="Rectangle 59"/>
                <p:cNvSpPr>
                  <a:spLocks noChangeArrowheads="1"/>
                </p:cNvSpPr>
                <p:nvPr/>
              </p:nvSpPr>
              <p:spPr bwMode="auto">
                <a:xfrm>
                  <a:off x="4209"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54" name="Rectangle 60"/>
                <p:cNvSpPr>
                  <a:spLocks noChangeArrowheads="1"/>
                </p:cNvSpPr>
                <p:nvPr/>
              </p:nvSpPr>
              <p:spPr bwMode="auto">
                <a:xfrm>
                  <a:off x="4332"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5" name="Rectangle 61"/>
                <p:cNvSpPr>
                  <a:spLocks noChangeArrowheads="1"/>
                </p:cNvSpPr>
                <p:nvPr/>
              </p:nvSpPr>
              <p:spPr bwMode="auto">
                <a:xfrm>
                  <a:off x="4401"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56" name="Rectangle 62"/>
                <p:cNvSpPr>
                  <a:spLocks noChangeArrowheads="1"/>
                </p:cNvSpPr>
                <p:nvPr/>
              </p:nvSpPr>
              <p:spPr bwMode="auto">
                <a:xfrm>
                  <a:off x="3949" y="312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57" name="Rectangle 63"/>
                <p:cNvSpPr>
                  <a:spLocks noChangeArrowheads="1"/>
                </p:cNvSpPr>
                <p:nvPr/>
              </p:nvSpPr>
              <p:spPr bwMode="auto">
                <a:xfrm>
                  <a:off x="4141"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58" name="Rectangle 64"/>
                <p:cNvSpPr>
                  <a:spLocks noChangeArrowheads="1"/>
                </p:cNvSpPr>
                <p:nvPr/>
              </p:nvSpPr>
              <p:spPr bwMode="auto">
                <a:xfrm>
                  <a:off x="4209" y="315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59" name="Rectangle 65"/>
                <p:cNvSpPr>
                  <a:spLocks noChangeArrowheads="1"/>
                </p:cNvSpPr>
                <p:nvPr/>
              </p:nvSpPr>
              <p:spPr bwMode="auto">
                <a:xfrm>
                  <a:off x="4332"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0" name="Rectangle 66"/>
                <p:cNvSpPr>
                  <a:spLocks noChangeArrowheads="1"/>
                </p:cNvSpPr>
                <p:nvPr/>
              </p:nvSpPr>
              <p:spPr bwMode="auto">
                <a:xfrm>
                  <a:off x="4401" y="315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61" name="Rectangle 67"/>
                <p:cNvSpPr>
                  <a:spLocks noChangeArrowheads="1"/>
                </p:cNvSpPr>
                <p:nvPr/>
              </p:nvSpPr>
              <p:spPr bwMode="auto">
                <a:xfrm>
                  <a:off x="3949"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2" name="Rectangle 68"/>
                <p:cNvSpPr>
                  <a:spLocks noChangeArrowheads="1"/>
                </p:cNvSpPr>
                <p:nvPr/>
              </p:nvSpPr>
              <p:spPr bwMode="auto">
                <a:xfrm>
                  <a:off x="4018" y="331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63" name="Rectangle 69"/>
                <p:cNvSpPr>
                  <a:spLocks noChangeArrowheads="1"/>
                </p:cNvSpPr>
                <p:nvPr/>
              </p:nvSpPr>
              <p:spPr bwMode="auto">
                <a:xfrm>
                  <a:off x="4141"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4" name="Rectangle 70"/>
                <p:cNvSpPr>
                  <a:spLocks noChangeArrowheads="1"/>
                </p:cNvSpPr>
                <p:nvPr/>
              </p:nvSpPr>
              <p:spPr bwMode="auto">
                <a:xfrm>
                  <a:off x="4209" y="331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65" name="Rectangle 71"/>
                <p:cNvSpPr>
                  <a:spLocks noChangeArrowheads="1"/>
                </p:cNvSpPr>
                <p:nvPr/>
              </p:nvSpPr>
              <p:spPr bwMode="auto">
                <a:xfrm>
                  <a:off x="4332"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66" name="Rectangle 72"/>
                <p:cNvSpPr>
                  <a:spLocks noChangeArrowheads="1"/>
                </p:cNvSpPr>
                <p:nvPr/>
              </p:nvSpPr>
              <p:spPr bwMode="auto">
                <a:xfrm>
                  <a:off x="4333"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67" name="Rectangle 73"/>
                <p:cNvSpPr>
                  <a:spLocks noChangeArrowheads="1"/>
                </p:cNvSpPr>
                <p:nvPr/>
              </p:nvSpPr>
              <p:spPr bwMode="auto">
                <a:xfrm>
                  <a:off x="4401" y="3317"/>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929" name="Group 94"/>
              <p:cNvGrpSpPr>
                <a:grpSpLocks/>
              </p:cNvGrpSpPr>
              <p:nvPr/>
            </p:nvGrpSpPr>
            <p:grpSpPr bwMode="auto">
              <a:xfrm>
                <a:off x="4823" y="2936"/>
                <a:ext cx="630" cy="548"/>
                <a:chOff x="4823" y="2936"/>
                <a:chExt cx="630" cy="548"/>
              </a:xfrm>
            </p:grpSpPr>
            <p:sp>
              <p:nvSpPr>
                <p:cNvPr id="31930" name="Rectangle 75"/>
                <p:cNvSpPr>
                  <a:spLocks noChangeArrowheads="1"/>
                </p:cNvSpPr>
                <p:nvPr/>
              </p:nvSpPr>
              <p:spPr bwMode="auto">
                <a:xfrm>
                  <a:off x="4823" y="293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931" name="Rectangle 76"/>
                <p:cNvSpPr>
                  <a:spLocks noChangeArrowheads="1"/>
                </p:cNvSpPr>
                <p:nvPr/>
              </p:nvSpPr>
              <p:spPr bwMode="auto">
                <a:xfrm>
                  <a:off x="485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32" name="Rectangle 77"/>
                <p:cNvSpPr>
                  <a:spLocks noChangeArrowheads="1"/>
                </p:cNvSpPr>
                <p:nvPr/>
              </p:nvSpPr>
              <p:spPr bwMode="auto">
                <a:xfrm>
                  <a:off x="4919"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33" name="Rectangle 78"/>
                <p:cNvSpPr>
                  <a:spLocks noChangeArrowheads="1"/>
                </p:cNvSpPr>
                <p:nvPr/>
              </p:nvSpPr>
              <p:spPr bwMode="auto">
                <a:xfrm>
                  <a:off x="5042" y="296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934" name="Rectangle 79"/>
                <p:cNvSpPr>
                  <a:spLocks noChangeArrowheads="1"/>
                </p:cNvSpPr>
                <p:nvPr/>
              </p:nvSpPr>
              <p:spPr bwMode="auto">
                <a:xfrm>
                  <a:off x="5233"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35" name="Rectangle 80"/>
                <p:cNvSpPr>
                  <a:spLocks noChangeArrowheads="1"/>
                </p:cNvSpPr>
                <p:nvPr/>
              </p:nvSpPr>
              <p:spPr bwMode="auto">
                <a:xfrm>
                  <a:off x="5302"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36" name="Rectangle 81"/>
                <p:cNvSpPr>
                  <a:spLocks noChangeArrowheads="1"/>
                </p:cNvSpPr>
                <p:nvPr/>
              </p:nvSpPr>
              <p:spPr bwMode="auto">
                <a:xfrm>
                  <a:off x="4851"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37" name="Rectangle 82"/>
                <p:cNvSpPr>
                  <a:spLocks noChangeArrowheads="1"/>
                </p:cNvSpPr>
                <p:nvPr/>
              </p:nvSpPr>
              <p:spPr bwMode="auto">
                <a:xfrm>
                  <a:off x="4919" y="315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38" name="Rectangle 83"/>
                <p:cNvSpPr>
                  <a:spLocks noChangeArrowheads="1"/>
                </p:cNvSpPr>
                <p:nvPr/>
              </p:nvSpPr>
              <p:spPr bwMode="auto">
                <a:xfrm>
                  <a:off x="5042"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39" name="Rectangle 84"/>
                <p:cNvSpPr>
                  <a:spLocks noChangeArrowheads="1"/>
                </p:cNvSpPr>
                <p:nvPr/>
              </p:nvSpPr>
              <p:spPr bwMode="auto">
                <a:xfrm>
                  <a:off x="5110" y="315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40" name="Rectangle 85"/>
                <p:cNvSpPr>
                  <a:spLocks noChangeArrowheads="1"/>
                </p:cNvSpPr>
                <p:nvPr/>
              </p:nvSpPr>
              <p:spPr bwMode="auto">
                <a:xfrm>
                  <a:off x="5233"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1" name="Rectangle 86"/>
                <p:cNvSpPr>
                  <a:spLocks noChangeArrowheads="1"/>
                </p:cNvSpPr>
                <p:nvPr/>
              </p:nvSpPr>
              <p:spPr bwMode="auto">
                <a:xfrm>
                  <a:off x="5302" y="315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42" name="Rectangle 87"/>
                <p:cNvSpPr>
                  <a:spLocks noChangeArrowheads="1"/>
                </p:cNvSpPr>
                <p:nvPr/>
              </p:nvSpPr>
              <p:spPr bwMode="auto">
                <a:xfrm>
                  <a:off x="4851"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3" name="Rectangle 88"/>
                <p:cNvSpPr>
                  <a:spLocks noChangeArrowheads="1"/>
                </p:cNvSpPr>
                <p:nvPr/>
              </p:nvSpPr>
              <p:spPr bwMode="auto">
                <a:xfrm>
                  <a:off x="4919" y="331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44" name="Rectangle 89"/>
                <p:cNvSpPr>
                  <a:spLocks noChangeArrowheads="1"/>
                </p:cNvSpPr>
                <p:nvPr/>
              </p:nvSpPr>
              <p:spPr bwMode="auto">
                <a:xfrm>
                  <a:off x="5042"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5" name="Rectangle 90"/>
                <p:cNvSpPr>
                  <a:spLocks noChangeArrowheads="1"/>
                </p:cNvSpPr>
                <p:nvPr/>
              </p:nvSpPr>
              <p:spPr bwMode="auto">
                <a:xfrm>
                  <a:off x="5110" y="331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46" name="Rectangle 91"/>
                <p:cNvSpPr>
                  <a:spLocks noChangeArrowheads="1"/>
                </p:cNvSpPr>
                <p:nvPr/>
              </p:nvSpPr>
              <p:spPr bwMode="auto">
                <a:xfrm>
                  <a:off x="5233"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47" name="Rectangle 92"/>
                <p:cNvSpPr>
                  <a:spLocks noChangeArrowheads="1"/>
                </p:cNvSpPr>
                <p:nvPr/>
              </p:nvSpPr>
              <p:spPr bwMode="auto">
                <a:xfrm>
                  <a:off x="5234"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48" name="Rectangle 93"/>
                <p:cNvSpPr>
                  <a:spLocks noChangeArrowheads="1"/>
                </p:cNvSpPr>
                <p:nvPr/>
              </p:nvSpPr>
              <p:spPr bwMode="auto">
                <a:xfrm>
                  <a:off x="5302" y="3317"/>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grpSp>
          <p:nvGrpSpPr>
            <p:cNvPr id="31848" name="Group 135"/>
            <p:cNvGrpSpPr>
              <a:grpSpLocks/>
            </p:cNvGrpSpPr>
            <p:nvPr/>
          </p:nvGrpSpPr>
          <p:grpSpPr bwMode="auto">
            <a:xfrm>
              <a:off x="2575" y="3632"/>
              <a:ext cx="1511" cy="548"/>
              <a:chOff x="2575" y="3632"/>
              <a:chExt cx="1511" cy="548"/>
            </a:xfrm>
          </p:grpSpPr>
          <p:grpSp>
            <p:nvGrpSpPr>
              <p:cNvPr id="31888" name="Group 115"/>
              <p:cNvGrpSpPr>
                <a:grpSpLocks/>
              </p:cNvGrpSpPr>
              <p:nvPr/>
            </p:nvGrpSpPr>
            <p:grpSpPr bwMode="auto">
              <a:xfrm>
                <a:off x="3457" y="3632"/>
                <a:ext cx="629" cy="548"/>
                <a:chOff x="3457" y="3632"/>
                <a:chExt cx="629" cy="548"/>
              </a:xfrm>
            </p:grpSpPr>
            <p:sp>
              <p:nvSpPr>
                <p:cNvPr id="31908" name="Rectangle 96"/>
                <p:cNvSpPr>
                  <a:spLocks noChangeArrowheads="1"/>
                </p:cNvSpPr>
                <p:nvPr/>
              </p:nvSpPr>
              <p:spPr bwMode="auto">
                <a:xfrm>
                  <a:off x="3457" y="3632"/>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909" name="Rectangle 97"/>
                <p:cNvSpPr>
                  <a:spLocks noChangeArrowheads="1"/>
                </p:cNvSpPr>
                <p:nvPr/>
              </p:nvSpPr>
              <p:spPr bwMode="auto">
                <a:xfrm>
                  <a:off x="3484"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0" name="Rectangle 98"/>
                <p:cNvSpPr>
                  <a:spLocks noChangeArrowheads="1"/>
                </p:cNvSpPr>
                <p:nvPr/>
              </p:nvSpPr>
              <p:spPr bwMode="auto">
                <a:xfrm>
                  <a:off x="3552" y="368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11" name="Rectangle 99"/>
                <p:cNvSpPr>
                  <a:spLocks noChangeArrowheads="1"/>
                </p:cNvSpPr>
                <p:nvPr/>
              </p:nvSpPr>
              <p:spPr bwMode="auto">
                <a:xfrm>
                  <a:off x="3675"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2" name="Rectangle 100"/>
                <p:cNvSpPr>
                  <a:spLocks noChangeArrowheads="1"/>
                </p:cNvSpPr>
                <p:nvPr/>
              </p:nvSpPr>
              <p:spPr bwMode="auto">
                <a:xfrm>
                  <a:off x="3744" y="368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13" name="Rectangle 101"/>
                <p:cNvSpPr>
                  <a:spLocks noChangeArrowheads="1"/>
                </p:cNvSpPr>
                <p:nvPr/>
              </p:nvSpPr>
              <p:spPr bwMode="auto">
                <a:xfrm>
                  <a:off x="3867" y="3660"/>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14" name="Rectangle 102"/>
                <p:cNvSpPr>
                  <a:spLocks noChangeArrowheads="1"/>
                </p:cNvSpPr>
                <p:nvPr/>
              </p:nvSpPr>
              <p:spPr bwMode="auto">
                <a:xfrm>
                  <a:off x="3484"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5" name="Rectangle 103"/>
                <p:cNvSpPr>
                  <a:spLocks noChangeArrowheads="1"/>
                </p:cNvSpPr>
                <p:nvPr/>
              </p:nvSpPr>
              <p:spPr bwMode="auto">
                <a:xfrm>
                  <a:off x="3552" y="385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16" name="Rectangle 104"/>
                <p:cNvSpPr>
                  <a:spLocks noChangeArrowheads="1"/>
                </p:cNvSpPr>
                <p:nvPr/>
              </p:nvSpPr>
              <p:spPr bwMode="auto">
                <a:xfrm>
                  <a:off x="3675"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7" name="Rectangle 105"/>
                <p:cNvSpPr>
                  <a:spLocks noChangeArrowheads="1"/>
                </p:cNvSpPr>
                <p:nvPr/>
              </p:nvSpPr>
              <p:spPr bwMode="auto">
                <a:xfrm>
                  <a:off x="3744" y="385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18" name="Rectangle 106"/>
                <p:cNvSpPr>
                  <a:spLocks noChangeArrowheads="1"/>
                </p:cNvSpPr>
                <p:nvPr/>
              </p:nvSpPr>
              <p:spPr bwMode="auto">
                <a:xfrm>
                  <a:off x="3867"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9" name="Rectangle 107"/>
                <p:cNvSpPr>
                  <a:spLocks noChangeArrowheads="1"/>
                </p:cNvSpPr>
                <p:nvPr/>
              </p:nvSpPr>
              <p:spPr bwMode="auto">
                <a:xfrm>
                  <a:off x="3935" y="385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20" name="Rectangle 108"/>
                <p:cNvSpPr>
                  <a:spLocks noChangeArrowheads="1"/>
                </p:cNvSpPr>
                <p:nvPr/>
              </p:nvSpPr>
              <p:spPr bwMode="auto">
                <a:xfrm>
                  <a:off x="3484"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1" name="Rectangle 109"/>
                <p:cNvSpPr>
                  <a:spLocks noChangeArrowheads="1"/>
                </p:cNvSpPr>
                <p:nvPr/>
              </p:nvSpPr>
              <p:spPr bwMode="auto">
                <a:xfrm>
                  <a:off x="3552" y="401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22" name="Rectangle 110"/>
                <p:cNvSpPr>
                  <a:spLocks noChangeArrowheads="1"/>
                </p:cNvSpPr>
                <p:nvPr/>
              </p:nvSpPr>
              <p:spPr bwMode="auto">
                <a:xfrm>
                  <a:off x="3675"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3" name="Rectangle 111"/>
                <p:cNvSpPr>
                  <a:spLocks noChangeArrowheads="1"/>
                </p:cNvSpPr>
                <p:nvPr/>
              </p:nvSpPr>
              <p:spPr bwMode="auto">
                <a:xfrm>
                  <a:off x="3744" y="401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24" name="Rectangle 112"/>
                <p:cNvSpPr>
                  <a:spLocks noChangeArrowheads="1"/>
                </p:cNvSpPr>
                <p:nvPr/>
              </p:nvSpPr>
              <p:spPr bwMode="auto">
                <a:xfrm>
                  <a:off x="3867" y="398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25" name="Rectangle 113"/>
                <p:cNvSpPr>
                  <a:spLocks noChangeArrowheads="1"/>
                </p:cNvSpPr>
                <p:nvPr/>
              </p:nvSpPr>
              <p:spPr bwMode="auto">
                <a:xfrm>
                  <a:off x="3867" y="3987"/>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6" name="Rectangle 114"/>
                <p:cNvSpPr>
                  <a:spLocks noChangeArrowheads="1"/>
                </p:cNvSpPr>
                <p:nvPr/>
              </p:nvSpPr>
              <p:spPr bwMode="auto">
                <a:xfrm>
                  <a:off x="3936" y="4013"/>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889" name="Group 134"/>
              <p:cNvGrpSpPr>
                <a:grpSpLocks/>
              </p:cNvGrpSpPr>
              <p:nvPr/>
            </p:nvGrpSpPr>
            <p:grpSpPr bwMode="auto">
              <a:xfrm>
                <a:off x="2575" y="3632"/>
                <a:ext cx="629" cy="548"/>
                <a:chOff x="2575" y="3632"/>
                <a:chExt cx="629" cy="548"/>
              </a:xfrm>
            </p:grpSpPr>
            <p:sp>
              <p:nvSpPr>
                <p:cNvPr id="31890" name="Rectangle 116"/>
                <p:cNvSpPr>
                  <a:spLocks noChangeArrowheads="1"/>
                </p:cNvSpPr>
                <p:nvPr/>
              </p:nvSpPr>
              <p:spPr bwMode="auto">
                <a:xfrm>
                  <a:off x="2575" y="3632"/>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891" name="Rectangle 117"/>
                <p:cNvSpPr>
                  <a:spLocks noChangeArrowheads="1"/>
                </p:cNvSpPr>
                <p:nvPr/>
              </p:nvSpPr>
              <p:spPr bwMode="auto">
                <a:xfrm>
                  <a:off x="2602"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2" name="Rectangle 118"/>
                <p:cNvSpPr>
                  <a:spLocks noChangeArrowheads="1"/>
                </p:cNvSpPr>
                <p:nvPr/>
              </p:nvSpPr>
              <p:spPr bwMode="auto">
                <a:xfrm>
                  <a:off x="2671" y="368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93" name="Rectangle 119"/>
                <p:cNvSpPr>
                  <a:spLocks noChangeArrowheads="1"/>
                </p:cNvSpPr>
                <p:nvPr/>
              </p:nvSpPr>
              <p:spPr bwMode="auto">
                <a:xfrm>
                  <a:off x="2794"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4" name="Rectangle 120"/>
                <p:cNvSpPr>
                  <a:spLocks noChangeArrowheads="1"/>
                </p:cNvSpPr>
                <p:nvPr/>
              </p:nvSpPr>
              <p:spPr bwMode="auto">
                <a:xfrm>
                  <a:off x="2862" y="368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95" name="Rectangle 121"/>
                <p:cNvSpPr>
                  <a:spLocks noChangeArrowheads="1"/>
                </p:cNvSpPr>
                <p:nvPr/>
              </p:nvSpPr>
              <p:spPr bwMode="auto">
                <a:xfrm>
                  <a:off x="2985"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6" name="Rectangle 122"/>
                <p:cNvSpPr>
                  <a:spLocks noChangeArrowheads="1"/>
                </p:cNvSpPr>
                <p:nvPr/>
              </p:nvSpPr>
              <p:spPr bwMode="auto">
                <a:xfrm>
                  <a:off x="3053" y="368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97" name="Rectangle 123"/>
                <p:cNvSpPr>
                  <a:spLocks noChangeArrowheads="1"/>
                </p:cNvSpPr>
                <p:nvPr/>
              </p:nvSpPr>
              <p:spPr bwMode="auto">
                <a:xfrm>
                  <a:off x="2602"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8" name="Rectangle 124"/>
                <p:cNvSpPr>
                  <a:spLocks noChangeArrowheads="1"/>
                </p:cNvSpPr>
                <p:nvPr/>
              </p:nvSpPr>
              <p:spPr bwMode="auto">
                <a:xfrm>
                  <a:off x="2671" y="385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99" name="Rectangle 125"/>
                <p:cNvSpPr>
                  <a:spLocks noChangeArrowheads="1"/>
                </p:cNvSpPr>
                <p:nvPr/>
              </p:nvSpPr>
              <p:spPr bwMode="auto">
                <a:xfrm>
                  <a:off x="2794"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0" name="Rectangle 126"/>
                <p:cNvSpPr>
                  <a:spLocks noChangeArrowheads="1"/>
                </p:cNvSpPr>
                <p:nvPr/>
              </p:nvSpPr>
              <p:spPr bwMode="auto">
                <a:xfrm>
                  <a:off x="2862" y="385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01" name="Rectangle 127"/>
                <p:cNvSpPr>
                  <a:spLocks noChangeArrowheads="1"/>
                </p:cNvSpPr>
                <p:nvPr/>
              </p:nvSpPr>
              <p:spPr bwMode="auto">
                <a:xfrm>
                  <a:off x="2985"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2" name="Rectangle 128"/>
                <p:cNvSpPr>
                  <a:spLocks noChangeArrowheads="1"/>
                </p:cNvSpPr>
                <p:nvPr/>
              </p:nvSpPr>
              <p:spPr bwMode="auto">
                <a:xfrm>
                  <a:off x="3053" y="385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903" name="Rectangle 129"/>
                <p:cNvSpPr>
                  <a:spLocks noChangeArrowheads="1"/>
                </p:cNvSpPr>
                <p:nvPr/>
              </p:nvSpPr>
              <p:spPr bwMode="auto">
                <a:xfrm>
                  <a:off x="2602"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4" name="Rectangle 130"/>
                <p:cNvSpPr>
                  <a:spLocks noChangeArrowheads="1"/>
                </p:cNvSpPr>
                <p:nvPr/>
              </p:nvSpPr>
              <p:spPr bwMode="auto">
                <a:xfrm>
                  <a:off x="2671" y="401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05" name="Rectangle 131"/>
                <p:cNvSpPr>
                  <a:spLocks noChangeArrowheads="1"/>
                </p:cNvSpPr>
                <p:nvPr/>
              </p:nvSpPr>
              <p:spPr bwMode="auto">
                <a:xfrm>
                  <a:off x="2794"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6" name="Rectangle 132"/>
                <p:cNvSpPr>
                  <a:spLocks noChangeArrowheads="1"/>
                </p:cNvSpPr>
                <p:nvPr/>
              </p:nvSpPr>
              <p:spPr bwMode="auto">
                <a:xfrm>
                  <a:off x="2862" y="401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07" name="Rectangle 133"/>
                <p:cNvSpPr>
                  <a:spLocks noChangeArrowheads="1"/>
                </p:cNvSpPr>
                <p:nvPr/>
              </p:nvSpPr>
              <p:spPr bwMode="auto">
                <a:xfrm>
                  <a:off x="2985" y="3988"/>
                  <a:ext cx="192" cy="173"/>
                </a:xfrm>
                <a:prstGeom prst="rect">
                  <a:avLst/>
                </a:prstGeom>
                <a:solidFill>
                  <a:srgbClr val="FFFFFF"/>
                </a:solidFill>
                <a:ln w="14288">
                  <a:solidFill>
                    <a:srgbClr val="808080"/>
                  </a:solidFill>
                  <a:miter lim="800000"/>
                  <a:headEnd/>
                  <a:tailEnd/>
                </a:ln>
              </p:spPr>
              <p:txBody>
                <a:bodyPr/>
                <a:lstStyle/>
                <a:p>
                  <a:endParaRPr lang="en-US"/>
                </a:p>
              </p:txBody>
            </p:sp>
          </p:grpSp>
        </p:grpSp>
        <p:grpSp>
          <p:nvGrpSpPr>
            <p:cNvPr id="31849" name="Group 174"/>
            <p:cNvGrpSpPr>
              <a:grpSpLocks/>
            </p:cNvGrpSpPr>
            <p:nvPr/>
          </p:nvGrpSpPr>
          <p:grpSpPr bwMode="auto">
            <a:xfrm>
              <a:off x="3036" y="2244"/>
              <a:ext cx="1516" cy="547"/>
              <a:chOff x="3036" y="2244"/>
              <a:chExt cx="1516" cy="547"/>
            </a:xfrm>
          </p:grpSpPr>
          <p:sp>
            <p:nvSpPr>
              <p:cNvPr id="31850" name="Rectangle 136"/>
              <p:cNvSpPr>
                <a:spLocks noChangeArrowheads="1"/>
              </p:cNvSpPr>
              <p:nvPr/>
            </p:nvSpPr>
            <p:spPr bwMode="auto">
              <a:xfrm>
                <a:off x="3922" y="2244"/>
                <a:ext cx="630" cy="547"/>
              </a:xfrm>
              <a:prstGeom prst="rect">
                <a:avLst/>
              </a:prstGeom>
              <a:solidFill>
                <a:srgbClr val="000000"/>
              </a:solidFill>
              <a:ln w="4763">
                <a:solidFill>
                  <a:srgbClr val="000000"/>
                </a:solidFill>
                <a:miter lim="800000"/>
                <a:headEnd/>
                <a:tailEnd/>
              </a:ln>
            </p:spPr>
            <p:txBody>
              <a:bodyPr/>
              <a:lstStyle/>
              <a:p>
                <a:endParaRPr lang="en-US"/>
              </a:p>
            </p:txBody>
          </p:sp>
          <p:sp>
            <p:nvSpPr>
              <p:cNvPr id="31851" name="Rectangle 137"/>
              <p:cNvSpPr>
                <a:spLocks noChangeArrowheads="1"/>
              </p:cNvSpPr>
              <p:nvPr/>
            </p:nvSpPr>
            <p:spPr bwMode="auto">
              <a:xfrm>
                <a:off x="3949"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2" name="Rectangle 138"/>
              <p:cNvSpPr>
                <a:spLocks noChangeArrowheads="1"/>
              </p:cNvSpPr>
              <p:nvPr/>
            </p:nvSpPr>
            <p:spPr bwMode="auto">
              <a:xfrm>
                <a:off x="4018" y="229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53" name="Rectangle 139"/>
              <p:cNvSpPr>
                <a:spLocks noChangeArrowheads="1"/>
              </p:cNvSpPr>
              <p:nvPr/>
            </p:nvSpPr>
            <p:spPr bwMode="auto">
              <a:xfrm>
                <a:off x="4141"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4" name="Rectangle 140"/>
              <p:cNvSpPr>
                <a:spLocks noChangeArrowheads="1"/>
              </p:cNvSpPr>
              <p:nvPr/>
            </p:nvSpPr>
            <p:spPr bwMode="auto">
              <a:xfrm>
                <a:off x="4209" y="229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55" name="Rectangle 141"/>
              <p:cNvSpPr>
                <a:spLocks noChangeArrowheads="1"/>
              </p:cNvSpPr>
              <p:nvPr/>
            </p:nvSpPr>
            <p:spPr bwMode="auto">
              <a:xfrm>
                <a:off x="4332"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6" name="Rectangle 142"/>
              <p:cNvSpPr>
                <a:spLocks noChangeArrowheads="1"/>
              </p:cNvSpPr>
              <p:nvPr/>
            </p:nvSpPr>
            <p:spPr bwMode="auto">
              <a:xfrm>
                <a:off x="4401" y="229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57" name="Rectangle 143"/>
              <p:cNvSpPr>
                <a:spLocks noChangeArrowheads="1"/>
              </p:cNvSpPr>
              <p:nvPr/>
            </p:nvSpPr>
            <p:spPr bwMode="auto">
              <a:xfrm>
                <a:off x="3949"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8" name="Rectangle 144"/>
              <p:cNvSpPr>
                <a:spLocks noChangeArrowheads="1"/>
              </p:cNvSpPr>
              <p:nvPr/>
            </p:nvSpPr>
            <p:spPr bwMode="auto">
              <a:xfrm>
                <a:off x="4018" y="2462"/>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59" name="Rectangle 145"/>
              <p:cNvSpPr>
                <a:spLocks noChangeArrowheads="1"/>
              </p:cNvSpPr>
              <p:nvPr/>
            </p:nvSpPr>
            <p:spPr bwMode="auto">
              <a:xfrm>
                <a:off x="4141" y="2435"/>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60" name="Rectangle 146"/>
              <p:cNvSpPr>
                <a:spLocks noChangeArrowheads="1"/>
              </p:cNvSpPr>
              <p:nvPr/>
            </p:nvSpPr>
            <p:spPr bwMode="auto">
              <a:xfrm>
                <a:off x="4332"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1" name="Rectangle 147"/>
              <p:cNvSpPr>
                <a:spLocks noChangeArrowheads="1"/>
              </p:cNvSpPr>
              <p:nvPr/>
            </p:nvSpPr>
            <p:spPr bwMode="auto">
              <a:xfrm>
                <a:off x="4401" y="2462"/>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62" name="Rectangle 148"/>
              <p:cNvSpPr>
                <a:spLocks noChangeArrowheads="1"/>
              </p:cNvSpPr>
              <p:nvPr/>
            </p:nvSpPr>
            <p:spPr bwMode="auto">
              <a:xfrm>
                <a:off x="3949"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3" name="Rectangle 149"/>
              <p:cNvSpPr>
                <a:spLocks noChangeArrowheads="1"/>
              </p:cNvSpPr>
              <p:nvPr/>
            </p:nvSpPr>
            <p:spPr bwMode="auto">
              <a:xfrm>
                <a:off x="4018" y="262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64" name="Rectangle 150"/>
              <p:cNvSpPr>
                <a:spLocks noChangeArrowheads="1"/>
              </p:cNvSpPr>
              <p:nvPr/>
            </p:nvSpPr>
            <p:spPr bwMode="auto">
              <a:xfrm>
                <a:off x="4141"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5" name="Rectangle 151"/>
              <p:cNvSpPr>
                <a:spLocks noChangeArrowheads="1"/>
              </p:cNvSpPr>
              <p:nvPr/>
            </p:nvSpPr>
            <p:spPr bwMode="auto">
              <a:xfrm>
                <a:off x="4209" y="262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66" name="Rectangle 152"/>
              <p:cNvSpPr>
                <a:spLocks noChangeArrowheads="1"/>
              </p:cNvSpPr>
              <p:nvPr/>
            </p:nvSpPr>
            <p:spPr bwMode="auto">
              <a:xfrm>
                <a:off x="4332"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67" name="Rectangle 153"/>
              <p:cNvSpPr>
                <a:spLocks noChangeArrowheads="1"/>
              </p:cNvSpPr>
              <p:nvPr/>
            </p:nvSpPr>
            <p:spPr bwMode="auto">
              <a:xfrm>
                <a:off x="4333" y="259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8" name="Rectangle 154"/>
              <p:cNvSpPr>
                <a:spLocks noChangeArrowheads="1"/>
              </p:cNvSpPr>
              <p:nvPr/>
            </p:nvSpPr>
            <p:spPr bwMode="auto">
              <a:xfrm>
                <a:off x="4401" y="2625"/>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69" name="Rectangle 155"/>
              <p:cNvSpPr>
                <a:spLocks noChangeArrowheads="1"/>
              </p:cNvSpPr>
              <p:nvPr/>
            </p:nvSpPr>
            <p:spPr bwMode="auto">
              <a:xfrm>
                <a:off x="3036" y="2244"/>
                <a:ext cx="630" cy="547"/>
              </a:xfrm>
              <a:prstGeom prst="rect">
                <a:avLst/>
              </a:prstGeom>
              <a:solidFill>
                <a:srgbClr val="000000"/>
              </a:solidFill>
              <a:ln w="4763">
                <a:solidFill>
                  <a:srgbClr val="000000"/>
                </a:solidFill>
                <a:miter lim="800000"/>
                <a:headEnd/>
                <a:tailEnd/>
              </a:ln>
            </p:spPr>
            <p:txBody>
              <a:bodyPr/>
              <a:lstStyle/>
              <a:p>
                <a:endParaRPr lang="en-US"/>
              </a:p>
            </p:txBody>
          </p:sp>
          <p:sp>
            <p:nvSpPr>
              <p:cNvPr id="31870" name="Rectangle 156"/>
              <p:cNvSpPr>
                <a:spLocks noChangeArrowheads="1"/>
              </p:cNvSpPr>
              <p:nvPr/>
            </p:nvSpPr>
            <p:spPr bwMode="auto">
              <a:xfrm>
                <a:off x="3064"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1" name="Rectangle 157"/>
              <p:cNvSpPr>
                <a:spLocks noChangeArrowheads="1"/>
              </p:cNvSpPr>
              <p:nvPr/>
            </p:nvSpPr>
            <p:spPr bwMode="auto">
              <a:xfrm>
                <a:off x="3132" y="229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72" name="Rectangle 158"/>
              <p:cNvSpPr>
                <a:spLocks noChangeArrowheads="1"/>
              </p:cNvSpPr>
              <p:nvPr/>
            </p:nvSpPr>
            <p:spPr bwMode="auto">
              <a:xfrm>
                <a:off x="3255"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3" name="Rectangle 159"/>
              <p:cNvSpPr>
                <a:spLocks noChangeArrowheads="1"/>
              </p:cNvSpPr>
              <p:nvPr/>
            </p:nvSpPr>
            <p:spPr bwMode="auto">
              <a:xfrm>
                <a:off x="3323" y="229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74" name="Rectangle 160"/>
              <p:cNvSpPr>
                <a:spLocks noChangeArrowheads="1"/>
              </p:cNvSpPr>
              <p:nvPr/>
            </p:nvSpPr>
            <p:spPr bwMode="auto">
              <a:xfrm>
                <a:off x="3446"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5" name="Rectangle 161"/>
              <p:cNvSpPr>
                <a:spLocks noChangeArrowheads="1"/>
              </p:cNvSpPr>
              <p:nvPr/>
            </p:nvSpPr>
            <p:spPr bwMode="auto">
              <a:xfrm>
                <a:off x="3515" y="229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76" name="Rectangle 162"/>
              <p:cNvSpPr>
                <a:spLocks noChangeArrowheads="1"/>
              </p:cNvSpPr>
              <p:nvPr/>
            </p:nvSpPr>
            <p:spPr bwMode="auto">
              <a:xfrm>
                <a:off x="3064"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7" name="Rectangle 163"/>
              <p:cNvSpPr>
                <a:spLocks noChangeArrowheads="1"/>
              </p:cNvSpPr>
              <p:nvPr/>
            </p:nvSpPr>
            <p:spPr bwMode="auto">
              <a:xfrm>
                <a:off x="3132" y="2462"/>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78" name="Rectangle 164"/>
              <p:cNvSpPr>
                <a:spLocks noChangeArrowheads="1"/>
              </p:cNvSpPr>
              <p:nvPr/>
            </p:nvSpPr>
            <p:spPr bwMode="auto">
              <a:xfrm>
                <a:off x="3255"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9" name="Rectangle 165"/>
              <p:cNvSpPr>
                <a:spLocks noChangeArrowheads="1"/>
              </p:cNvSpPr>
              <p:nvPr/>
            </p:nvSpPr>
            <p:spPr bwMode="auto">
              <a:xfrm>
                <a:off x="3323" y="2462"/>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80" name="Rectangle 166"/>
              <p:cNvSpPr>
                <a:spLocks noChangeArrowheads="1"/>
              </p:cNvSpPr>
              <p:nvPr/>
            </p:nvSpPr>
            <p:spPr bwMode="auto">
              <a:xfrm>
                <a:off x="3446"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1" name="Rectangle 167"/>
              <p:cNvSpPr>
                <a:spLocks noChangeArrowheads="1"/>
              </p:cNvSpPr>
              <p:nvPr/>
            </p:nvSpPr>
            <p:spPr bwMode="auto">
              <a:xfrm>
                <a:off x="3515" y="2462"/>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82" name="Rectangle 168"/>
              <p:cNvSpPr>
                <a:spLocks noChangeArrowheads="1"/>
              </p:cNvSpPr>
              <p:nvPr/>
            </p:nvSpPr>
            <p:spPr bwMode="auto">
              <a:xfrm>
                <a:off x="3064"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83" name="Rectangle 169"/>
              <p:cNvSpPr>
                <a:spLocks noChangeArrowheads="1"/>
              </p:cNvSpPr>
              <p:nvPr/>
            </p:nvSpPr>
            <p:spPr bwMode="auto">
              <a:xfrm>
                <a:off x="3255"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4" name="Rectangle 170"/>
              <p:cNvSpPr>
                <a:spLocks noChangeArrowheads="1"/>
              </p:cNvSpPr>
              <p:nvPr/>
            </p:nvSpPr>
            <p:spPr bwMode="auto">
              <a:xfrm>
                <a:off x="3323" y="262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85" name="Rectangle 171"/>
              <p:cNvSpPr>
                <a:spLocks noChangeArrowheads="1"/>
              </p:cNvSpPr>
              <p:nvPr/>
            </p:nvSpPr>
            <p:spPr bwMode="auto">
              <a:xfrm>
                <a:off x="3446"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86" name="Rectangle 172"/>
              <p:cNvSpPr>
                <a:spLocks noChangeArrowheads="1"/>
              </p:cNvSpPr>
              <p:nvPr/>
            </p:nvSpPr>
            <p:spPr bwMode="auto">
              <a:xfrm>
                <a:off x="3447" y="259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7" name="Rectangle 173"/>
              <p:cNvSpPr>
                <a:spLocks noChangeArrowheads="1"/>
              </p:cNvSpPr>
              <p:nvPr/>
            </p:nvSpPr>
            <p:spPr bwMode="auto">
              <a:xfrm>
                <a:off x="3515" y="2625"/>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grpSp>
        <p:nvGrpSpPr>
          <p:cNvPr id="31769" name="Group 195"/>
          <p:cNvGrpSpPr>
            <a:grpSpLocks/>
          </p:cNvGrpSpPr>
          <p:nvPr/>
        </p:nvGrpSpPr>
        <p:grpSpPr bwMode="auto">
          <a:xfrm>
            <a:off x="5529263" y="2470150"/>
            <a:ext cx="1000125" cy="869950"/>
            <a:chOff x="3483" y="1556"/>
            <a:chExt cx="630" cy="548"/>
          </a:xfrm>
        </p:grpSpPr>
        <p:sp>
          <p:nvSpPr>
            <p:cNvPr id="31828" name="Rectangle 176"/>
            <p:cNvSpPr>
              <a:spLocks noChangeArrowheads="1"/>
            </p:cNvSpPr>
            <p:nvPr/>
          </p:nvSpPr>
          <p:spPr bwMode="auto">
            <a:xfrm>
              <a:off x="3483" y="155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829" name="Rectangle 177"/>
            <p:cNvSpPr>
              <a:spLocks noChangeArrowheads="1"/>
            </p:cNvSpPr>
            <p:nvPr/>
          </p:nvSpPr>
          <p:spPr bwMode="auto">
            <a:xfrm>
              <a:off x="3511"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0" name="Rectangle 178"/>
            <p:cNvSpPr>
              <a:spLocks noChangeArrowheads="1"/>
            </p:cNvSpPr>
            <p:nvPr/>
          </p:nvSpPr>
          <p:spPr bwMode="auto">
            <a:xfrm>
              <a:off x="3579" y="161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31" name="Rectangle 179"/>
            <p:cNvSpPr>
              <a:spLocks noChangeArrowheads="1"/>
            </p:cNvSpPr>
            <p:nvPr/>
          </p:nvSpPr>
          <p:spPr bwMode="auto">
            <a:xfrm>
              <a:off x="3702"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2" name="Rectangle 180"/>
            <p:cNvSpPr>
              <a:spLocks noChangeArrowheads="1"/>
            </p:cNvSpPr>
            <p:nvPr/>
          </p:nvSpPr>
          <p:spPr bwMode="auto">
            <a:xfrm>
              <a:off x="3771" y="161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33" name="Rectangle 181"/>
            <p:cNvSpPr>
              <a:spLocks noChangeArrowheads="1"/>
            </p:cNvSpPr>
            <p:nvPr/>
          </p:nvSpPr>
          <p:spPr bwMode="auto">
            <a:xfrm>
              <a:off x="3894"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4" name="Rectangle 182"/>
            <p:cNvSpPr>
              <a:spLocks noChangeArrowheads="1"/>
            </p:cNvSpPr>
            <p:nvPr/>
          </p:nvSpPr>
          <p:spPr bwMode="auto">
            <a:xfrm>
              <a:off x="3962" y="161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35" name="Rectangle 183"/>
            <p:cNvSpPr>
              <a:spLocks noChangeArrowheads="1"/>
            </p:cNvSpPr>
            <p:nvPr/>
          </p:nvSpPr>
          <p:spPr bwMode="auto">
            <a:xfrm>
              <a:off x="3511"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36" name="Rectangle 184"/>
            <p:cNvSpPr>
              <a:spLocks noChangeArrowheads="1"/>
            </p:cNvSpPr>
            <p:nvPr/>
          </p:nvSpPr>
          <p:spPr bwMode="auto">
            <a:xfrm>
              <a:off x="3579" y="177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37" name="Rectangle 185"/>
            <p:cNvSpPr>
              <a:spLocks noChangeArrowheads="1"/>
            </p:cNvSpPr>
            <p:nvPr/>
          </p:nvSpPr>
          <p:spPr bwMode="auto">
            <a:xfrm>
              <a:off x="3702"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38" name="Rectangle 186"/>
            <p:cNvSpPr>
              <a:spLocks noChangeArrowheads="1"/>
            </p:cNvSpPr>
            <p:nvPr/>
          </p:nvSpPr>
          <p:spPr bwMode="auto">
            <a:xfrm>
              <a:off x="3771" y="177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39" name="Rectangle 187"/>
            <p:cNvSpPr>
              <a:spLocks noChangeArrowheads="1"/>
            </p:cNvSpPr>
            <p:nvPr/>
          </p:nvSpPr>
          <p:spPr bwMode="auto">
            <a:xfrm>
              <a:off x="3894"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40" name="Rectangle 188"/>
            <p:cNvSpPr>
              <a:spLocks noChangeArrowheads="1"/>
            </p:cNvSpPr>
            <p:nvPr/>
          </p:nvSpPr>
          <p:spPr bwMode="auto">
            <a:xfrm>
              <a:off x="3962" y="177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41" name="Rectangle 189"/>
            <p:cNvSpPr>
              <a:spLocks noChangeArrowheads="1"/>
            </p:cNvSpPr>
            <p:nvPr/>
          </p:nvSpPr>
          <p:spPr bwMode="auto">
            <a:xfrm>
              <a:off x="3511" y="1912"/>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42" name="Rectangle 190"/>
            <p:cNvSpPr>
              <a:spLocks noChangeArrowheads="1"/>
            </p:cNvSpPr>
            <p:nvPr/>
          </p:nvSpPr>
          <p:spPr bwMode="auto">
            <a:xfrm>
              <a:off x="3579" y="193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43" name="Rectangle 191"/>
            <p:cNvSpPr>
              <a:spLocks noChangeArrowheads="1"/>
            </p:cNvSpPr>
            <p:nvPr/>
          </p:nvSpPr>
          <p:spPr bwMode="auto">
            <a:xfrm>
              <a:off x="3702" y="1912"/>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44" name="Rectangle 192"/>
            <p:cNvSpPr>
              <a:spLocks noChangeArrowheads="1"/>
            </p:cNvSpPr>
            <p:nvPr/>
          </p:nvSpPr>
          <p:spPr bwMode="auto">
            <a:xfrm>
              <a:off x="3894" y="1912"/>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45" name="Rectangle 193"/>
            <p:cNvSpPr>
              <a:spLocks noChangeArrowheads="1"/>
            </p:cNvSpPr>
            <p:nvPr/>
          </p:nvSpPr>
          <p:spPr bwMode="auto">
            <a:xfrm>
              <a:off x="3894" y="1911"/>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46" name="Rectangle 194"/>
            <p:cNvSpPr>
              <a:spLocks noChangeArrowheads="1"/>
            </p:cNvSpPr>
            <p:nvPr/>
          </p:nvSpPr>
          <p:spPr bwMode="auto">
            <a:xfrm>
              <a:off x="3963" y="1937"/>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sp>
        <p:nvSpPr>
          <p:cNvPr id="31770" name="Rectangle 196"/>
          <p:cNvSpPr>
            <a:spLocks noChangeArrowheads="1"/>
          </p:cNvSpPr>
          <p:nvPr/>
        </p:nvSpPr>
        <p:spPr bwMode="auto">
          <a:xfrm>
            <a:off x="5507038" y="1341438"/>
            <a:ext cx="998538" cy="869950"/>
          </a:xfrm>
          <a:prstGeom prst="rect">
            <a:avLst/>
          </a:prstGeom>
          <a:solidFill>
            <a:srgbClr val="000000"/>
          </a:solidFill>
          <a:ln w="4763">
            <a:solidFill>
              <a:srgbClr val="000000"/>
            </a:solidFill>
            <a:miter lim="800000"/>
            <a:headEnd/>
            <a:tailEnd/>
          </a:ln>
        </p:spPr>
        <p:txBody>
          <a:bodyPr/>
          <a:lstStyle/>
          <a:p>
            <a:endParaRPr lang="en-US"/>
          </a:p>
        </p:txBody>
      </p:sp>
      <p:sp>
        <p:nvSpPr>
          <p:cNvPr id="31771" name="Rectangle 197"/>
          <p:cNvSpPr>
            <a:spLocks noChangeArrowheads="1"/>
          </p:cNvSpPr>
          <p:nvPr/>
        </p:nvSpPr>
        <p:spPr bwMode="auto">
          <a:xfrm>
            <a:off x="5549900" y="1385888"/>
            <a:ext cx="304800" cy="276225"/>
          </a:xfrm>
          <a:prstGeom prst="rect">
            <a:avLst/>
          </a:prstGeom>
          <a:solidFill>
            <a:srgbClr val="EAEAEA"/>
          </a:solidFill>
          <a:ln w="14288">
            <a:solidFill>
              <a:srgbClr val="808080"/>
            </a:solidFill>
            <a:miter lim="800000"/>
            <a:headEnd/>
            <a:tailEnd/>
          </a:ln>
        </p:spPr>
        <p:txBody>
          <a:bodyPr/>
          <a:lstStyle/>
          <a:p>
            <a:endParaRPr lang="en-US"/>
          </a:p>
        </p:txBody>
      </p:sp>
      <p:sp>
        <p:nvSpPr>
          <p:cNvPr id="31772" name="Rectangle 198"/>
          <p:cNvSpPr>
            <a:spLocks noChangeArrowheads="1"/>
          </p:cNvSpPr>
          <p:nvPr/>
        </p:nvSpPr>
        <p:spPr bwMode="auto">
          <a:xfrm>
            <a:off x="5657850" y="1427163"/>
            <a:ext cx="165100" cy="239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773" name="Rectangle 199"/>
          <p:cNvSpPr>
            <a:spLocks noChangeArrowheads="1"/>
          </p:cNvSpPr>
          <p:nvPr/>
        </p:nvSpPr>
        <p:spPr bwMode="auto">
          <a:xfrm>
            <a:off x="5853113" y="1385888"/>
            <a:ext cx="304800" cy="276225"/>
          </a:xfrm>
          <a:prstGeom prst="rect">
            <a:avLst/>
          </a:prstGeom>
          <a:solidFill>
            <a:srgbClr val="EAEAEA"/>
          </a:solidFill>
          <a:ln w="14288">
            <a:solidFill>
              <a:srgbClr val="808080"/>
            </a:solidFill>
            <a:miter lim="800000"/>
            <a:headEnd/>
            <a:tailEnd/>
          </a:ln>
        </p:spPr>
        <p:txBody>
          <a:bodyPr/>
          <a:lstStyle/>
          <a:p>
            <a:endParaRPr lang="en-US"/>
          </a:p>
        </p:txBody>
      </p:sp>
      <p:sp>
        <p:nvSpPr>
          <p:cNvPr id="31774" name="Rectangle 200"/>
          <p:cNvSpPr>
            <a:spLocks noChangeArrowheads="1"/>
          </p:cNvSpPr>
          <p:nvPr/>
        </p:nvSpPr>
        <p:spPr bwMode="auto">
          <a:xfrm>
            <a:off x="5962650" y="1427163"/>
            <a:ext cx="165100" cy="239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775" name="Rectangle 201"/>
          <p:cNvSpPr>
            <a:spLocks noChangeArrowheads="1"/>
          </p:cNvSpPr>
          <p:nvPr/>
        </p:nvSpPr>
        <p:spPr bwMode="auto">
          <a:xfrm>
            <a:off x="6157913" y="1385888"/>
            <a:ext cx="304800" cy="276225"/>
          </a:xfrm>
          <a:prstGeom prst="rect">
            <a:avLst/>
          </a:prstGeom>
          <a:solidFill>
            <a:srgbClr val="EAEAEA"/>
          </a:solidFill>
          <a:ln w="14288">
            <a:solidFill>
              <a:srgbClr val="808080"/>
            </a:solidFill>
            <a:miter lim="800000"/>
            <a:headEnd/>
            <a:tailEnd/>
          </a:ln>
        </p:spPr>
        <p:txBody>
          <a:bodyPr/>
          <a:lstStyle/>
          <a:p>
            <a:endParaRPr lang="en-US"/>
          </a:p>
        </p:txBody>
      </p:sp>
      <p:sp>
        <p:nvSpPr>
          <p:cNvPr id="31776" name="Rectangle 202"/>
          <p:cNvSpPr>
            <a:spLocks noChangeArrowheads="1"/>
          </p:cNvSpPr>
          <p:nvPr/>
        </p:nvSpPr>
        <p:spPr bwMode="auto">
          <a:xfrm>
            <a:off x="6265863" y="1427163"/>
            <a:ext cx="165100" cy="239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777" name="Rectangle 203"/>
          <p:cNvSpPr>
            <a:spLocks noChangeArrowheads="1"/>
          </p:cNvSpPr>
          <p:nvPr/>
        </p:nvSpPr>
        <p:spPr bwMode="auto">
          <a:xfrm>
            <a:off x="5549900" y="1646238"/>
            <a:ext cx="304800" cy="276225"/>
          </a:xfrm>
          <a:prstGeom prst="rect">
            <a:avLst/>
          </a:prstGeom>
          <a:solidFill>
            <a:srgbClr val="EAEAEA"/>
          </a:solidFill>
          <a:ln w="14288">
            <a:solidFill>
              <a:srgbClr val="808080"/>
            </a:solidFill>
            <a:miter lim="800000"/>
            <a:headEnd/>
            <a:tailEnd/>
          </a:ln>
        </p:spPr>
        <p:txBody>
          <a:bodyPr/>
          <a:lstStyle/>
          <a:p>
            <a:endParaRPr lang="en-US"/>
          </a:p>
        </p:txBody>
      </p:sp>
      <p:sp>
        <p:nvSpPr>
          <p:cNvPr id="31778" name="Rectangle 204"/>
          <p:cNvSpPr>
            <a:spLocks noChangeArrowheads="1"/>
          </p:cNvSpPr>
          <p:nvPr/>
        </p:nvSpPr>
        <p:spPr bwMode="auto">
          <a:xfrm>
            <a:off x="5657850" y="1687513"/>
            <a:ext cx="165100" cy="239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779" name="Rectangle 205"/>
          <p:cNvSpPr>
            <a:spLocks noChangeArrowheads="1"/>
          </p:cNvSpPr>
          <p:nvPr/>
        </p:nvSpPr>
        <p:spPr bwMode="auto">
          <a:xfrm>
            <a:off x="5853113" y="1646238"/>
            <a:ext cx="304800" cy="276225"/>
          </a:xfrm>
          <a:prstGeom prst="rect">
            <a:avLst/>
          </a:prstGeom>
          <a:solidFill>
            <a:srgbClr val="EAEAEA"/>
          </a:solidFill>
          <a:ln w="14288">
            <a:solidFill>
              <a:srgbClr val="808080"/>
            </a:solidFill>
            <a:miter lim="800000"/>
            <a:headEnd/>
            <a:tailEnd/>
          </a:ln>
        </p:spPr>
        <p:txBody>
          <a:bodyPr/>
          <a:lstStyle/>
          <a:p>
            <a:endParaRPr lang="en-US"/>
          </a:p>
        </p:txBody>
      </p:sp>
      <p:sp>
        <p:nvSpPr>
          <p:cNvPr id="31780" name="Rectangle 206"/>
          <p:cNvSpPr>
            <a:spLocks noChangeArrowheads="1"/>
          </p:cNvSpPr>
          <p:nvPr/>
        </p:nvSpPr>
        <p:spPr bwMode="auto">
          <a:xfrm>
            <a:off x="5962650" y="1687513"/>
            <a:ext cx="165100" cy="239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781" name="Rectangle 207"/>
          <p:cNvSpPr>
            <a:spLocks noChangeArrowheads="1"/>
          </p:cNvSpPr>
          <p:nvPr/>
        </p:nvSpPr>
        <p:spPr bwMode="auto">
          <a:xfrm>
            <a:off x="6157913" y="1646238"/>
            <a:ext cx="304800" cy="276225"/>
          </a:xfrm>
          <a:prstGeom prst="rect">
            <a:avLst/>
          </a:prstGeom>
          <a:solidFill>
            <a:srgbClr val="EAEAEA"/>
          </a:solidFill>
          <a:ln w="14288">
            <a:solidFill>
              <a:srgbClr val="808080"/>
            </a:solidFill>
            <a:miter lim="800000"/>
            <a:headEnd/>
            <a:tailEnd/>
          </a:ln>
        </p:spPr>
        <p:txBody>
          <a:bodyPr/>
          <a:lstStyle/>
          <a:p>
            <a:endParaRPr lang="en-US"/>
          </a:p>
        </p:txBody>
      </p:sp>
      <p:sp>
        <p:nvSpPr>
          <p:cNvPr id="31782" name="Rectangle 208"/>
          <p:cNvSpPr>
            <a:spLocks noChangeArrowheads="1"/>
          </p:cNvSpPr>
          <p:nvPr/>
        </p:nvSpPr>
        <p:spPr bwMode="auto">
          <a:xfrm>
            <a:off x="6265863" y="1687513"/>
            <a:ext cx="165100" cy="239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783" name="Rectangle 209"/>
          <p:cNvSpPr>
            <a:spLocks noChangeArrowheads="1"/>
          </p:cNvSpPr>
          <p:nvPr/>
        </p:nvSpPr>
        <p:spPr bwMode="auto">
          <a:xfrm>
            <a:off x="5549900" y="1906588"/>
            <a:ext cx="304800" cy="276225"/>
          </a:xfrm>
          <a:prstGeom prst="rect">
            <a:avLst/>
          </a:prstGeom>
          <a:solidFill>
            <a:srgbClr val="EAEAEA"/>
          </a:solidFill>
          <a:ln w="14288">
            <a:solidFill>
              <a:srgbClr val="808080"/>
            </a:solidFill>
            <a:miter lim="800000"/>
            <a:headEnd/>
            <a:tailEnd/>
          </a:ln>
        </p:spPr>
        <p:txBody>
          <a:bodyPr/>
          <a:lstStyle/>
          <a:p>
            <a:endParaRPr lang="en-US"/>
          </a:p>
        </p:txBody>
      </p:sp>
      <p:sp>
        <p:nvSpPr>
          <p:cNvPr id="31784" name="Rectangle 210"/>
          <p:cNvSpPr>
            <a:spLocks noChangeArrowheads="1"/>
          </p:cNvSpPr>
          <p:nvPr/>
        </p:nvSpPr>
        <p:spPr bwMode="auto">
          <a:xfrm>
            <a:off x="5657850" y="1947863"/>
            <a:ext cx="165100" cy="239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785" name="Rectangle 211"/>
          <p:cNvSpPr>
            <a:spLocks noChangeArrowheads="1"/>
          </p:cNvSpPr>
          <p:nvPr/>
        </p:nvSpPr>
        <p:spPr bwMode="auto">
          <a:xfrm>
            <a:off x="5853113" y="1906588"/>
            <a:ext cx="304800" cy="276225"/>
          </a:xfrm>
          <a:prstGeom prst="rect">
            <a:avLst/>
          </a:prstGeom>
          <a:solidFill>
            <a:srgbClr val="EAEAEA"/>
          </a:solidFill>
          <a:ln w="14288">
            <a:solidFill>
              <a:srgbClr val="808080"/>
            </a:solidFill>
            <a:miter lim="800000"/>
            <a:headEnd/>
            <a:tailEnd/>
          </a:ln>
        </p:spPr>
        <p:txBody>
          <a:bodyPr/>
          <a:lstStyle/>
          <a:p>
            <a:endParaRPr lang="en-US"/>
          </a:p>
        </p:txBody>
      </p:sp>
      <p:sp>
        <p:nvSpPr>
          <p:cNvPr id="31786" name="Rectangle 212"/>
          <p:cNvSpPr>
            <a:spLocks noChangeArrowheads="1"/>
          </p:cNvSpPr>
          <p:nvPr/>
        </p:nvSpPr>
        <p:spPr bwMode="auto">
          <a:xfrm>
            <a:off x="5962650" y="1947863"/>
            <a:ext cx="165100" cy="239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787" name="Rectangle 213"/>
          <p:cNvSpPr>
            <a:spLocks noChangeArrowheads="1"/>
          </p:cNvSpPr>
          <p:nvPr/>
        </p:nvSpPr>
        <p:spPr bwMode="auto">
          <a:xfrm>
            <a:off x="6157913" y="1906588"/>
            <a:ext cx="304800" cy="276225"/>
          </a:xfrm>
          <a:prstGeom prst="rect">
            <a:avLst/>
          </a:prstGeom>
          <a:solidFill>
            <a:srgbClr val="FFFFFF"/>
          </a:solidFill>
          <a:ln w="14288">
            <a:solidFill>
              <a:srgbClr val="808080"/>
            </a:solidFill>
            <a:miter lim="800000"/>
            <a:headEnd/>
            <a:tailEnd/>
          </a:ln>
        </p:spPr>
        <p:txBody>
          <a:bodyPr/>
          <a:lstStyle/>
          <a:p>
            <a:endParaRPr lang="en-US"/>
          </a:p>
        </p:txBody>
      </p:sp>
      <p:sp>
        <p:nvSpPr>
          <p:cNvPr id="31788" name="Rectangle 214"/>
          <p:cNvSpPr>
            <a:spLocks noChangeArrowheads="1"/>
          </p:cNvSpPr>
          <p:nvPr/>
        </p:nvSpPr>
        <p:spPr bwMode="auto">
          <a:xfrm>
            <a:off x="6157913" y="1905000"/>
            <a:ext cx="304800" cy="276225"/>
          </a:xfrm>
          <a:prstGeom prst="rect">
            <a:avLst/>
          </a:prstGeom>
          <a:solidFill>
            <a:srgbClr val="FFFFFF"/>
          </a:solidFill>
          <a:ln w="14288">
            <a:solidFill>
              <a:srgbClr val="808080"/>
            </a:solidFill>
            <a:miter lim="800000"/>
            <a:headEnd/>
            <a:tailEnd/>
          </a:ln>
        </p:spPr>
        <p:txBody>
          <a:bodyPr/>
          <a:lstStyle/>
          <a:p>
            <a:endParaRPr lang="en-US"/>
          </a:p>
        </p:txBody>
      </p:sp>
      <p:sp>
        <p:nvSpPr>
          <p:cNvPr id="31789" name="Rectangle 215"/>
          <p:cNvSpPr>
            <a:spLocks noChangeArrowheads="1"/>
          </p:cNvSpPr>
          <p:nvPr/>
        </p:nvSpPr>
        <p:spPr bwMode="auto">
          <a:xfrm>
            <a:off x="4140200" y="1341438"/>
            <a:ext cx="998538" cy="869950"/>
          </a:xfrm>
          <a:prstGeom prst="rect">
            <a:avLst/>
          </a:prstGeom>
          <a:solidFill>
            <a:srgbClr val="000000"/>
          </a:solidFill>
          <a:ln w="4763">
            <a:solidFill>
              <a:srgbClr val="000000"/>
            </a:solidFill>
            <a:miter lim="800000"/>
            <a:headEnd/>
            <a:tailEnd/>
          </a:ln>
        </p:spPr>
        <p:txBody>
          <a:bodyPr/>
          <a:lstStyle/>
          <a:p>
            <a:endParaRPr lang="en-US"/>
          </a:p>
        </p:txBody>
      </p:sp>
      <p:sp>
        <p:nvSpPr>
          <p:cNvPr id="31790" name="Rectangle 216"/>
          <p:cNvSpPr>
            <a:spLocks noChangeArrowheads="1"/>
          </p:cNvSpPr>
          <p:nvPr/>
        </p:nvSpPr>
        <p:spPr bwMode="auto">
          <a:xfrm>
            <a:off x="4183063" y="1385888"/>
            <a:ext cx="304800" cy="276225"/>
          </a:xfrm>
          <a:prstGeom prst="rect">
            <a:avLst/>
          </a:prstGeom>
          <a:solidFill>
            <a:srgbClr val="EAEAEA"/>
          </a:solidFill>
          <a:ln w="14288">
            <a:solidFill>
              <a:srgbClr val="808080"/>
            </a:solidFill>
            <a:miter lim="800000"/>
            <a:headEnd/>
            <a:tailEnd/>
          </a:ln>
        </p:spPr>
        <p:txBody>
          <a:bodyPr/>
          <a:lstStyle/>
          <a:p>
            <a:endParaRPr lang="en-US"/>
          </a:p>
        </p:txBody>
      </p:sp>
      <p:sp>
        <p:nvSpPr>
          <p:cNvPr id="31791" name="Rectangle 217"/>
          <p:cNvSpPr>
            <a:spLocks noChangeArrowheads="1"/>
          </p:cNvSpPr>
          <p:nvPr/>
        </p:nvSpPr>
        <p:spPr bwMode="auto">
          <a:xfrm>
            <a:off x="4292600" y="1427163"/>
            <a:ext cx="165100" cy="239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792" name="Rectangle 218"/>
          <p:cNvSpPr>
            <a:spLocks noChangeArrowheads="1"/>
          </p:cNvSpPr>
          <p:nvPr/>
        </p:nvSpPr>
        <p:spPr bwMode="auto">
          <a:xfrm>
            <a:off x="4487863" y="1385888"/>
            <a:ext cx="304800" cy="276225"/>
          </a:xfrm>
          <a:prstGeom prst="rect">
            <a:avLst/>
          </a:prstGeom>
          <a:solidFill>
            <a:srgbClr val="EAEAEA"/>
          </a:solidFill>
          <a:ln w="14288">
            <a:solidFill>
              <a:srgbClr val="808080"/>
            </a:solidFill>
            <a:miter lim="800000"/>
            <a:headEnd/>
            <a:tailEnd/>
          </a:ln>
        </p:spPr>
        <p:txBody>
          <a:bodyPr/>
          <a:lstStyle/>
          <a:p>
            <a:endParaRPr lang="en-US"/>
          </a:p>
        </p:txBody>
      </p:sp>
      <p:sp>
        <p:nvSpPr>
          <p:cNvPr id="31793" name="Rectangle 219"/>
          <p:cNvSpPr>
            <a:spLocks noChangeArrowheads="1"/>
          </p:cNvSpPr>
          <p:nvPr/>
        </p:nvSpPr>
        <p:spPr bwMode="auto">
          <a:xfrm>
            <a:off x="4595813" y="1427163"/>
            <a:ext cx="165100" cy="239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794" name="Rectangle 220"/>
          <p:cNvSpPr>
            <a:spLocks noChangeArrowheads="1"/>
          </p:cNvSpPr>
          <p:nvPr/>
        </p:nvSpPr>
        <p:spPr bwMode="auto">
          <a:xfrm>
            <a:off x="4791075" y="1385888"/>
            <a:ext cx="304800" cy="276225"/>
          </a:xfrm>
          <a:prstGeom prst="rect">
            <a:avLst/>
          </a:prstGeom>
          <a:solidFill>
            <a:srgbClr val="FFFFFF"/>
          </a:solidFill>
          <a:ln w="14288">
            <a:solidFill>
              <a:srgbClr val="808080"/>
            </a:solidFill>
            <a:miter lim="800000"/>
            <a:headEnd/>
            <a:tailEnd/>
          </a:ln>
        </p:spPr>
        <p:txBody>
          <a:bodyPr/>
          <a:lstStyle/>
          <a:p>
            <a:endParaRPr lang="en-US"/>
          </a:p>
        </p:txBody>
      </p:sp>
      <p:sp>
        <p:nvSpPr>
          <p:cNvPr id="31795" name="Rectangle 221"/>
          <p:cNvSpPr>
            <a:spLocks noChangeArrowheads="1"/>
          </p:cNvSpPr>
          <p:nvPr/>
        </p:nvSpPr>
        <p:spPr bwMode="auto">
          <a:xfrm>
            <a:off x="4183063" y="1646238"/>
            <a:ext cx="304800" cy="276225"/>
          </a:xfrm>
          <a:prstGeom prst="rect">
            <a:avLst/>
          </a:prstGeom>
          <a:solidFill>
            <a:srgbClr val="EAEAEA"/>
          </a:solidFill>
          <a:ln w="14288">
            <a:solidFill>
              <a:srgbClr val="808080"/>
            </a:solidFill>
            <a:miter lim="800000"/>
            <a:headEnd/>
            <a:tailEnd/>
          </a:ln>
        </p:spPr>
        <p:txBody>
          <a:bodyPr/>
          <a:lstStyle/>
          <a:p>
            <a:endParaRPr lang="en-US"/>
          </a:p>
        </p:txBody>
      </p:sp>
      <p:sp>
        <p:nvSpPr>
          <p:cNvPr id="31796" name="Rectangle 222"/>
          <p:cNvSpPr>
            <a:spLocks noChangeArrowheads="1"/>
          </p:cNvSpPr>
          <p:nvPr/>
        </p:nvSpPr>
        <p:spPr bwMode="auto">
          <a:xfrm>
            <a:off x="4292600" y="1687513"/>
            <a:ext cx="165100" cy="239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797" name="Rectangle 223"/>
          <p:cNvSpPr>
            <a:spLocks noChangeArrowheads="1"/>
          </p:cNvSpPr>
          <p:nvPr/>
        </p:nvSpPr>
        <p:spPr bwMode="auto">
          <a:xfrm>
            <a:off x="4487863" y="1646238"/>
            <a:ext cx="304800" cy="276225"/>
          </a:xfrm>
          <a:prstGeom prst="rect">
            <a:avLst/>
          </a:prstGeom>
          <a:solidFill>
            <a:srgbClr val="EAEAEA"/>
          </a:solidFill>
          <a:ln w="14288">
            <a:solidFill>
              <a:srgbClr val="808080"/>
            </a:solidFill>
            <a:miter lim="800000"/>
            <a:headEnd/>
            <a:tailEnd/>
          </a:ln>
        </p:spPr>
        <p:txBody>
          <a:bodyPr/>
          <a:lstStyle/>
          <a:p>
            <a:endParaRPr lang="en-US"/>
          </a:p>
        </p:txBody>
      </p:sp>
      <p:sp>
        <p:nvSpPr>
          <p:cNvPr id="31798" name="Rectangle 224"/>
          <p:cNvSpPr>
            <a:spLocks noChangeArrowheads="1"/>
          </p:cNvSpPr>
          <p:nvPr/>
        </p:nvSpPr>
        <p:spPr bwMode="auto">
          <a:xfrm>
            <a:off x="4595813" y="1687513"/>
            <a:ext cx="165100" cy="239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799" name="Rectangle 225"/>
          <p:cNvSpPr>
            <a:spLocks noChangeArrowheads="1"/>
          </p:cNvSpPr>
          <p:nvPr/>
        </p:nvSpPr>
        <p:spPr bwMode="auto">
          <a:xfrm>
            <a:off x="4791075" y="1646238"/>
            <a:ext cx="304800" cy="276225"/>
          </a:xfrm>
          <a:prstGeom prst="rect">
            <a:avLst/>
          </a:prstGeom>
          <a:solidFill>
            <a:srgbClr val="EAEAEA"/>
          </a:solidFill>
          <a:ln w="14288">
            <a:solidFill>
              <a:srgbClr val="808080"/>
            </a:solidFill>
            <a:miter lim="800000"/>
            <a:headEnd/>
            <a:tailEnd/>
          </a:ln>
        </p:spPr>
        <p:txBody>
          <a:bodyPr/>
          <a:lstStyle/>
          <a:p>
            <a:endParaRPr lang="en-US"/>
          </a:p>
        </p:txBody>
      </p:sp>
      <p:sp>
        <p:nvSpPr>
          <p:cNvPr id="31800" name="Rectangle 226"/>
          <p:cNvSpPr>
            <a:spLocks noChangeArrowheads="1"/>
          </p:cNvSpPr>
          <p:nvPr/>
        </p:nvSpPr>
        <p:spPr bwMode="auto">
          <a:xfrm>
            <a:off x="4899025" y="1687513"/>
            <a:ext cx="165100" cy="239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01" name="Rectangle 227"/>
          <p:cNvSpPr>
            <a:spLocks noChangeArrowheads="1"/>
          </p:cNvSpPr>
          <p:nvPr/>
        </p:nvSpPr>
        <p:spPr bwMode="auto">
          <a:xfrm>
            <a:off x="4183063" y="1906588"/>
            <a:ext cx="304800" cy="276225"/>
          </a:xfrm>
          <a:prstGeom prst="rect">
            <a:avLst/>
          </a:prstGeom>
          <a:solidFill>
            <a:srgbClr val="EAEAEA"/>
          </a:solidFill>
          <a:ln w="14288">
            <a:solidFill>
              <a:srgbClr val="808080"/>
            </a:solidFill>
            <a:miter lim="800000"/>
            <a:headEnd/>
            <a:tailEnd/>
          </a:ln>
        </p:spPr>
        <p:txBody>
          <a:bodyPr/>
          <a:lstStyle/>
          <a:p>
            <a:endParaRPr lang="en-US"/>
          </a:p>
        </p:txBody>
      </p:sp>
      <p:sp>
        <p:nvSpPr>
          <p:cNvPr id="31802" name="Rectangle 228"/>
          <p:cNvSpPr>
            <a:spLocks noChangeArrowheads="1"/>
          </p:cNvSpPr>
          <p:nvPr/>
        </p:nvSpPr>
        <p:spPr bwMode="auto">
          <a:xfrm>
            <a:off x="4292600" y="1947863"/>
            <a:ext cx="165100" cy="239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03" name="Rectangle 229"/>
          <p:cNvSpPr>
            <a:spLocks noChangeArrowheads="1"/>
          </p:cNvSpPr>
          <p:nvPr/>
        </p:nvSpPr>
        <p:spPr bwMode="auto">
          <a:xfrm>
            <a:off x="4487863" y="1906588"/>
            <a:ext cx="304800" cy="276225"/>
          </a:xfrm>
          <a:prstGeom prst="rect">
            <a:avLst/>
          </a:prstGeom>
          <a:solidFill>
            <a:srgbClr val="EAEAEA"/>
          </a:solidFill>
          <a:ln w="14288">
            <a:solidFill>
              <a:srgbClr val="808080"/>
            </a:solidFill>
            <a:miter lim="800000"/>
            <a:headEnd/>
            <a:tailEnd/>
          </a:ln>
        </p:spPr>
        <p:txBody>
          <a:bodyPr/>
          <a:lstStyle/>
          <a:p>
            <a:endParaRPr lang="en-US"/>
          </a:p>
        </p:txBody>
      </p:sp>
      <p:sp>
        <p:nvSpPr>
          <p:cNvPr id="31804" name="Rectangle 230"/>
          <p:cNvSpPr>
            <a:spLocks noChangeArrowheads="1"/>
          </p:cNvSpPr>
          <p:nvPr/>
        </p:nvSpPr>
        <p:spPr bwMode="auto">
          <a:xfrm>
            <a:off x="4595813" y="1947863"/>
            <a:ext cx="165100" cy="239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05" name="Rectangle 231"/>
          <p:cNvSpPr>
            <a:spLocks noChangeArrowheads="1"/>
          </p:cNvSpPr>
          <p:nvPr/>
        </p:nvSpPr>
        <p:spPr bwMode="auto">
          <a:xfrm>
            <a:off x="4791075" y="1906588"/>
            <a:ext cx="304800" cy="276225"/>
          </a:xfrm>
          <a:prstGeom prst="rect">
            <a:avLst/>
          </a:prstGeom>
          <a:solidFill>
            <a:srgbClr val="FFFFFF"/>
          </a:solidFill>
          <a:ln w="14288">
            <a:solidFill>
              <a:srgbClr val="808080"/>
            </a:solidFill>
            <a:miter lim="800000"/>
            <a:headEnd/>
            <a:tailEnd/>
          </a:ln>
        </p:spPr>
        <p:txBody>
          <a:bodyPr/>
          <a:lstStyle/>
          <a:p>
            <a:endParaRPr lang="en-US"/>
          </a:p>
        </p:txBody>
      </p:sp>
      <p:sp>
        <p:nvSpPr>
          <p:cNvPr id="31806" name="Rectangle 232"/>
          <p:cNvSpPr>
            <a:spLocks noChangeArrowheads="1"/>
          </p:cNvSpPr>
          <p:nvPr/>
        </p:nvSpPr>
        <p:spPr bwMode="auto">
          <a:xfrm>
            <a:off x="4792663" y="1905000"/>
            <a:ext cx="304800" cy="276225"/>
          </a:xfrm>
          <a:prstGeom prst="rect">
            <a:avLst/>
          </a:prstGeom>
          <a:solidFill>
            <a:srgbClr val="EAEAEA"/>
          </a:solidFill>
          <a:ln w="14288">
            <a:solidFill>
              <a:srgbClr val="808080"/>
            </a:solidFill>
            <a:miter lim="800000"/>
            <a:headEnd/>
            <a:tailEnd/>
          </a:ln>
        </p:spPr>
        <p:txBody>
          <a:bodyPr/>
          <a:lstStyle/>
          <a:p>
            <a:endParaRPr lang="en-US"/>
          </a:p>
        </p:txBody>
      </p:sp>
      <p:sp>
        <p:nvSpPr>
          <p:cNvPr id="31807" name="Rectangle 233"/>
          <p:cNvSpPr>
            <a:spLocks noChangeArrowheads="1"/>
          </p:cNvSpPr>
          <p:nvPr/>
        </p:nvSpPr>
        <p:spPr bwMode="auto">
          <a:xfrm>
            <a:off x="4900613" y="1946275"/>
            <a:ext cx="165100" cy="239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grpSp>
        <p:nvGrpSpPr>
          <p:cNvPr id="31808" name="Group 253"/>
          <p:cNvGrpSpPr>
            <a:grpSpLocks/>
          </p:cNvGrpSpPr>
          <p:nvPr/>
        </p:nvGrpSpPr>
        <p:grpSpPr bwMode="auto">
          <a:xfrm>
            <a:off x="4792663" y="257175"/>
            <a:ext cx="998538" cy="868362"/>
            <a:chOff x="3019" y="162"/>
            <a:chExt cx="629" cy="547"/>
          </a:xfrm>
        </p:grpSpPr>
        <p:sp>
          <p:nvSpPr>
            <p:cNvPr id="31809" name="Rectangle 234"/>
            <p:cNvSpPr>
              <a:spLocks noChangeArrowheads="1"/>
            </p:cNvSpPr>
            <p:nvPr/>
          </p:nvSpPr>
          <p:spPr bwMode="auto">
            <a:xfrm>
              <a:off x="3019" y="162"/>
              <a:ext cx="629" cy="547"/>
            </a:xfrm>
            <a:prstGeom prst="rect">
              <a:avLst/>
            </a:prstGeom>
            <a:solidFill>
              <a:srgbClr val="000000"/>
            </a:solidFill>
            <a:ln w="4763">
              <a:solidFill>
                <a:srgbClr val="000000"/>
              </a:solidFill>
              <a:miter lim="800000"/>
              <a:headEnd/>
              <a:tailEnd/>
            </a:ln>
          </p:spPr>
          <p:txBody>
            <a:bodyPr/>
            <a:lstStyle/>
            <a:p>
              <a:endParaRPr lang="en-US"/>
            </a:p>
          </p:txBody>
        </p:sp>
        <p:sp>
          <p:nvSpPr>
            <p:cNvPr id="31810" name="Rectangle 235"/>
            <p:cNvSpPr>
              <a:spLocks noChangeArrowheads="1"/>
            </p:cNvSpPr>
            <p:nvPr/>
          </p:nvSpPr>
          <p:spPr bwMode="auto">
            <a:xfrm>
              <a:off x="3046"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1" name="Rectangle 236"/>
            <p:cNvSpPr>
              <a:spLocks noChangeArrowheads="1"/>
            </p:cNvSpPr>
            <p:nvPr/>
          </p:nvSpPr>
          <p:spPr bwMode="auto">
            <a:xfrm>
              <a:off x="3114" y="21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12" name="Rectangle 237"/>
            <p:cNvSpPr>
              <a:spLocks noChangeArrowheads="1"/>
            </p:cNvSpPr>
            <p:nvPr/>
          </p:nvSpPr>
          <p:spPr bwMode="auto">
            <a:xfrm>
              <a:off x="3237"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3" name="Rectangle 238"/>
            <p:cNvSpPr>
              <a:spLocks noChangeArrowheads="1"/>
            </p:cNvSpPr>
            <p:nvPr/>
          </p:nvSpPr>
          <p:spPr bwMode="auto">
            <a:xfrm>
              <a:off x="3306" y="21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14" name="Rectangle 239"/>
            <p:cNvSpPr>
              <a:spLocks noChangeArrowheads="1"/>
            </p:cNvSpPr>
            <p:nvPr/>
          </p:nvSpPr>
          <p:spPr bwMode="auto">
            <a:xfrm>
              <a:off x="3429"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5" name="Rectangle 240"/>
            <p:cNvSpPr>
              <a:spLocks noChangeArrowheads="1"/>
            </p:cNvSpPr>
            <p:nvPr/>
          </p:nvSpPr>
          <p:spPr bwMode="auto">
            <a:xfrm>
              <a:off x="3497" y="21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16" name="Rectangle 241"/>
            <p:cNvSpPr>
              <a:spLocks noChangeArrowheads="1"/>
            </p:cNvSpPr>
            <p:nvPr/>
          </p:nvSpPr>
          <p:spPr bwMode="auto">
            <a:xfrm>
              <a:off x="3046" y="35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7" name="Rectangle 242"/>
            <p:cNvSpPr>
              <a:spLocks noChangeArrowheads="1"/>
            </p:cNvSpPr>
            <p:nvPr/>
          </p:nvSpPr>
          <p:spPr bwMode="auto">
            <a:xfrm>
              <a:off x="3114" y="38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18" name="Rectangle 243"/>
            <p:cNvSpPr>
              <a:spLocks noChangeArrowheads="1"/>
            </p:cNvSpPr>
            <p:nvPr/>
          </p:nvSpPr>
          <p:spPr bwMode="auto">
            <a:xfrm>
              <a:off x="3237" y="35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9" name="Rectangle 244"/>
            <p:cNvSpPr>
              <a:spLocks noChangeArrowheads="1"/>
            </p:cNvSpPr>
            <p:nvPr/>
          </p:nvSpPr>
          <p:spPr bwMode="auto">
            <a:xfrm>
              <a:off x="3306" y="38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dirty="0">
                  <a:solidFill>
                    <a:srgbClr val="000000"/>
                  </a:solidFill>
                </a:rPr>
                <a:t>8</a:t>
              </a:r>
              <a:endParaRPr lang="en-US" dirty="0"/>
            </a:p>
          </p:txBody>
        </p:sp>
        <p:sp>
          <p:nvSpPr>
            <p:cNvPr id="31820" name="Rectangle 245"/>
            <p:cNvSpPr>
              <a:spLocks noChangeArrowheads="1"/>
            </p:cNvSpPr>
            <p:nvPr/>
          </p:nvSpPr>
          <p:spPr bwMode="auto">
            <a:xfrm>
              <a:off x="3429" y="35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21" name="Rectangle 246"/>
            <p:cNvSpPr>
              <a:spLocks noChangeArrowheads="1"/>
            </p:cNvSpPr>
            <p:nvPr/>
          </p:nvSpPr>
          <p:spPr bwMode="auto">
            <a:xfrm>
              <a:off x="3046" y="51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2" name="Rectangle 247"/>
            <p:cNvSpPr>
              <a:spLocks noChangeArrowheads="1"/>
            </p:cNvSpPr>
            <p:nvPr/>
          </p:nvSpPr>
          <p:spPr bwMode="auto">
            <a:xfrm>
              <a:off x="3114" y="54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23" name="Rectangle 248"/>
            <p:cNvSpPr>
              <a:spLocks noChangeArrowheads="1"/>
            </p:cNvSpPr>
            <p:nvPr/>
          </p:nvSpPr>
          <p:spPr bwMode="auto">
            <a:xfrm>
              <a:off x="3237" y="51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4" name="Rectangle 249"/>
            <p:cNvSpPr>
              <a:spLocks noChangeArrowheads="1"/>
            </p:cNvSpPr>
            <p:nvPr/>
          </p:nvSpPr>
          <p:spPr bwMode="auto">
            <a:xfrm>
              <a:off x="3306" y="54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25" name="Rectangle 250"/>
            <p:cNvSpPr>
              <a:spLocks noChangeArrowheads="1"/>
            </p:cNvSpPr>
            <p:nvPr/>
          </p:nvSpPr>
          <p:spPr bwMode="auto">
            <a:xfrm>
              <a:off x="3429" y="517"/>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26" name="Rectangle 251"/>
            <p:cNvSpPr>
              <a:spLocks noChangeArrowheads="1"/>
            </p:cNvSpPr>
            <p:nvPr/>
          </p:nvSpPr>
          <p:spPr bwMode="auto">
            <a:xfrm>
              <a:off x="3429" y="516"/>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7" name="Rectangle 252"/>
            <p:cNvSpPr>
              <a:spLocks noChangeArrowheads="1"/>
            </p:cNvSpPr>
            <p:nvPr/>
          </p:nvSpPr>
          <p:spPr bwMode="auto">
            <a:xfrm>
              <a:off x="3498" y="543"/>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grpSp>
      <p:sp>
        <p:nvSpPr>
          <p:cNvPr id="31766" name="Text Box 255"/>
          <p:cNvSpPr txBox="1">
            <a:spLocks noChangeArrowheads="1"/>
          </p:cNvSpPr>
          <p:nvPr/>
        </p:nvSpPr>
        <p:spPr bwMode="auto">
          <a:xfrm>
            <a:off x="3363913" y="5986463"/>
            <a:ext cx="725487"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solidFill>
                  <a:srgbClr val="FF0000"/>
                </a:solidFill>
              </a:rPr>
              <a:t>goal</a:t>
            </a:r>
          </a:p>
        </p:txBody>
      </p:sp>
      <p:grpSp>
        <p:nvGrpSpPr>
          <p:cNvPr id="253" name="Group 253">
            <a:extLst>
              <a:ext uri="{FF2B5EF4-FFF2-40B4-BE49-F238E27FC236}">
                <a16:creationId xmlns:a16="http://schemas.microsoft.com/office/drawing/2014/main" id="{AB1478E9-4DCD-4C4B-A549-94929ACB4CD3}"/>
              </a:ext>
            </a:extLst>
          </p:cNvPr>
          <p:cNvGrpSpPr>
            <a:grpSpLocks/>
          </p:cNvGrpSpPr>
          <p:nvPr/>
        </p:nvGrpSpPr>
        <p:grpSpPr bwMode="auto">
          <a:xfrm>
            <a:off x="2966105" y="249962"/>
            <a:ext cx="998538" cy="868362"/>
            <a:chOff x="3019" y="162"/>
            <a:chExt cx="629" cy="547"/>
          </a:xfrm>
        </p:grpSpPr>
        <p:sp>
          <p:nvSpPr>
            <p:cNvPr id="254" name="Rectangle 234">
              <a:extLst>
                <a:ext uri="{FF2B5EF4-FFF2-40B4-BE49-F238E27FC236}">
                  <a16:creationId xmlns:a16="http://schemas.microsoft.com/office/drawing/2014/main" id="{1C09256D-C4E7-B24B-8BC5-FA3D14FE0BC6}"/>
                </a:ext>
              </a:extLst>
            </p:cNvPr>
            <p:cNvSpPr>
              <a:spLocks noChangeArrowheads="1"/>
            </p:cNvSpPr>
            <p:nvPr/>
          </p:nvSpPr>
          <p:spPr bwMode="auto">
            <a:xfrm>
              <a:off x="3019" y="162"/>
              <a:ext cx="629" cy="547"/>
            </a:xfrm>
            <a:prstGeom prst="rect">
              <a:avLst/>
            </a:prstGeom>
            <a:solidFill>
              <a:srgbClr val="000000"/>
            </a:solidFill>
            <a:ln w="4763">
              <a:solidFill>
                <a:srgbClr val="000000"/>
              </a:solidFill>
              <a:miter lim="800000"/>
              <a:headEnd/>
              <a:tailEnd/>
            </a:ln>
          </p:spPr>
          <p:txBody>
            <a:bodyPr/>
            <a:lstStyle/>
            <a:p>
              <a:endParaRPr lang="en-US"/>
            </a:p>
          </p:txBody>
        </p:sp>
        <p:sp>
          <p:nvSpPr>
            <p:cNvPr id="255" name="Rectangle 235">
              <a:extLst>
                <a:ext uri="{FF2B5EF4-FFF2-40B4-BE49-F238E27FC236}">
                  <a16:creationId xmlns:a16="http://schemas.microsoft.com/office/drawing/2014/main" id="{28F93E0C-759D-634D-9E7A-B4FD0A0AFDD5}"/>
                </a:ext>
              </a:extLst>
            </p:cNvPr>
            <p:cNvSpPr>
              <a:spLocks noChangeArrowheads="1"/>
            </p:cNvSpPr>
            <p:nvPr/>
          </p:nvSpPr>
          <p:spPr bwMode="auto">
            <a:xfrm>
              <a:off x="3046"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256" name="Rectangle 236">
              <a:extLst>
                <a:ext uri="{FF2B5EF4-FFF2-40B4-BE49-F238E27FC236}">
                  <a16:creationId xmlns:a16="http://schemas.microsoft.com/office/drawing/2014/main" id="{4564734B-EEA0-4746-8A0A-1054B86EEE75}"/>
                </a:ext>
              </a:extLst>
            </p:cNvPr>
            <p:cNvSpPr>
              <a:spLocks noChangeArrowheads="1"/>
            </p:cNvSpPr>
            <p:nvPr/>
          </p:nvSpPr>
          <p:spPr bwMode="auto">
            <a:xfrm>
              <a:off x="3114" y="21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257" name="Rectangle 237">
              <a:extLst>
                <a:ext uri="{FF2B5EF4-FFF2-40B4-BE49-F238E27FC236}">
                  <a16:creationId xmlns:a16="http://schemas.microsoft.com/office/drawing/2014/main" id="{CBCD45BB-3C90-DD43-A808-EA09B25EF5D6}"/>
                </a:ext>
              </a:extLst>
            </p:cNvPr>
            <p:cNvSpPr>
              <a:spLocks noChangeArrowheads="1"/>
            </p:cNvSpPr>
            <p:nvPr/>
          </p:nvSpPr>
          <p:spPr bwMode="auto">
            <a:xfrm>
              <a:off x="3237"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258" name="Rectangle 238">
              <a:extLst>
                <a:ext uri="{FF2B5EF4-FFF2-40B4-BE49-F238E27FC236}">
                  <a16:creationId xmlns:a16="http://schemas.microsoft.com/office/drawing/2014/main" id="{82C533EA-6D8E-8C4B-9363-67707EE28D1D}"/>
                </a:ext>
              </a:extLst>
            </p:cNvPr>
            <p:cNvSpPr>
              <a:spLocks noChangeArrowheads="1"/>
            </p:cNvSpPr>
            <p:nvPr/>
          </p:nvSpPr>
          <p:spPr bwMode="auto">
            <a:xfrm>
              <a:off x="3306" y="21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259" name="Rectangle 239">
              <a:extLst>
                <a:ext uri="{FF2B5EF4-FFF2-40B4-BE49-F238E27FC236}">
                  <a16:creationId xmlns:a16="http://schemas.microsoft.com/office/drawing/2014/main" id="{D1D1F7FB-5845-BD4D-8A57-F035B8562B3D}"/>
                </a:ext>
              </a:extLst>
            </p:cNvPr>
            <p:cNvSpPr>
              <a:spLocks noChangeArrowheads="1"/>
            </p:cNvSpPr>
            <p:nvPr/>
          </p:nvSpPr>
          <p:spPr bwMode="auto">
            <a:xfrm>
              <a:off x="3429"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260" name="Rectangle 240">
              <a:extLst>
                <a:ext uri="{FF2B5EF4-FFF2-40B4-BE49-F238E27FC236}">
                  <a16:creationId xmlns:a16="http://schemas.microsoft.com/office/drawing/2014/main" id="{0AFE2639-49A1-C64F-9FB6-9750A006A100}"/>
                </a:ext>
              </a:extLst>
            </p:cNvPr>
            <p:cNvSpPr>
              <a:spLocks noChangeArrowheads="1"/>
            </p:cNvSpPr>
            <p:nvPr/>
          </p:nvSpPr>
          <p:spPr bwMode="auto">
            <a:xfrm>
              <a:off x="3497" y="21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261" name="Rectangle 241">
              <a:extLst>
                <a:ext uri="{FF2B5EF4-FFF2-40B4-BE49-F238E27FC236}">
                  <a16:creationId xmlns:a16="http://schemas.microsoft.com/office/drawing/2014/main" id="{9C4CF873-12B9-1840-BAF0-5EE16DBC7BED}"/>
                </a:ext>
              </a:extLst>
            </p:cNvPr>
            <p:cNvSpPr>
              <a:spLocks noChangeArrowheads="1"/>
            </p:cNvSpPr>
            <p:nvPr/>
          </p:nvSpPr>
          <p:spPr bwMode="auto">
            <a:xfrm>
              <a:off x="3046" y="35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262" name="Rectangle 242">
              <a:extLst>
                <a:ext uri="{FF2B5EF4-FFF2-40B4-BE49-F238E27FC236}">
                  <a16:creationId xmlns:a16="http://schemas.microsoft.com/office/drawing/2014/main" id="{AD657455-55C5-DA42-9EF3-F52886DE0C63}"/>
                </a:ext>
              </a:extLst>
            </p:cNvPr>
            <p:cNvSpPr>
              <a:spLocks noChangeArrowheads="1"/>
            </p:cNvSpPr>
            <p:nvPr/>
          </p:nvSpPr>
          <p:spPr bwMode="auto">
            <a:xfrm>
              <a:off x="3114" y="38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264" name="Rectangle 244">
              <a:extLst>
                <a:ext uri="{FF2B5EF4-FFF2-40B4-BE49-F238E27FC236}">
                  <a16:creationId xmlns:a16="http://schemas.microsoft.com/office/drawing/2014/main" id="{202D925A-4D6A-D048-B116-240B1BAC7A5D}"/>
                </a:ext>
              </a:extLst>
            </p:cNvPr>
            <p:cNvSpPr>
              <a:spLocks noChangeArrowheads="1"/>
            </p:cNvSpPr>
            <p:nvPr/>
          </p:nvSpPr>
          <p:spPr bwMode="auto">
            <a:xfrm>
              <a:off x="3425" y="37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dirty="0">
                  <a:solidFill>
                    <a:srgbClr val="000000"/>
                  </a:solidFill>
                </a:rPr>
                <a:t>8</a:t>
              </a:r>
              <a:endParaRPr lang="en-US" dirty="0"/>
            </a:p>
          </p:txBody>
        </p:sp>
        <p:sp>
          <p:nvSpPr>
            <p:cNvPr id="265" name="Rectangle 245">
              <a:extLst>
                <a:ext uri="{FF2B5EF4-FFF2-40B4-BE49-F238E27FC236}">
                  <a16:creationId xmlns:a16="http://schemas.microsoft.com/office/drawing/2014/main" id="{DEE73871-396D-444B-A5FD-576F8EBBBCA7}"/>
                </a:ext>
              </a:extLst>
            </p:cNvPr>
            <p:cNvSpPr>
              <a:spLocks noChangeArrowheads="1"/>
            </p:cNvSpPr>
            <p:nvPr/>
          </p:nvSpPr>
          <p:spPr bwMode="auto">
            <a:xfrm>
              <a:off x="3429" y="35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266" name="Rectangle 246">
              <a:extLst>
                <a:ext uri="{FF2B5EF4-FFF2-40B4-BE49-F238E27FC236}">
                  <a16:creationId xmlns:a16="http://schemas.microsoft.com/office/drawing/2014/main" id="{29C16CF6-0402-9743-ADDC-F98F4AC75D50}"/>
                </a:ext>
              </a:extLst>
            </p:cNvPr>
            <p:cNvSpPr>
              <a:spLocks noChangeArrowheads="1"/>
            </p:cNvSpPr>
            <p:nvPr/>
          </p:nvSpPr>
          <p:spPr bwMode="auto">
            <a:xfrm>
              <a:off x="3046" y="51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267" name="Rectangle 247">
              <a:extLst>
                <a:ext uri="{FF2B5EF4-FFF2-40B4-BE49-F238E27FC236}">
                  <a16:creationId xmlns:a16="http://schemas.microsoft.com/office/drawing/2014/main" id="{036D0D19-A447-FF41-9446-8592D3DD3F8C}"/>
                </a:ext>
              </a:extLst>
            </p:cNvPr>
            <p:cNvSpPr>
              <a:spLocks noChangeArrowheads="1"/>
            </p:cNvSpPr>
            <p:nvPr/>
          </p:nvSpPr>
          <p:spPr bwMode="auto">
            <a:xfrm>
              <a:off x="3114" y="54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268" name="Rectangle 248">
              <a:extLst>
                <a:ext uri="{FF2B5EF4-FFF2-40B4-BE49-F238E27FC236}">
                  <a16:creationId xmlns:a16="http://schemas.microsoft.com/office/drawing/2014/main" id="{8E27BB36-426A-664A-97EB-ED8F2058A28E}"/>
                </a:ext>
              </a:extLst>
            </p:cNvPr>
            <p:cNvSpPr>
              <a:spLocks noChangeArrowheads="1"/>
            </p:cNvSpPr>
            <p:nvPr/>
          </p:nvSpPr>
          <p:spPr bwMode="auto">
            <a:xfrm>
              <a:off x="3237" y="51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269" name="Rectangle 249">
              <a:extLst>
                <a:ext uri="{FF2B5EF4-FFF2-40B4-BE49-F238E27FC236}">
                  <a16:creationId xmlns:a16="http://schemas.microsoft.com/office/drawing/2014/main" id="{A7100889-2FCB-114A-B22B-6AC231DED6C0}"/>
                </a:ext>
              </a:extLst>
            </p:cNvPr>
            <p:cNvSpPr>
              <a:spLocks noChangeArrowheads="1"/>
            </p:cNvSpPr>
            <p:nvPr/>
          </p:nvSpPr>
          <p:spPr bwMode="auto">
            <a:xfrm>
              <a:off x="3306" y="54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270" name="Rectangle 250">
              <a:extLst>
                <a:ext uri="{FF2B5EF4-FFF2-40B4-BE49-F238E27FC236}">
                  <a16:creationId xmlns:a16="http://schemas.microsoft.com/office/drawing/2014/main" id="{EFA6E4B6-02CF-6042-BEBC-D66C73699DF1}"/>
                </a:ext>
              </a:extLst>
            </p:cNvPr>
            <p:cNvSpPr>
              <a:spLocks noChangeArrowheads="1"/>
            </p:cNvSpPr>
            <p:nvPr/>
          </p:nvSpPr>
          <p:spPr bwMode="auto">
            <a:xfrm>
              <a:off x="3429" y="517"/>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271" name="Rectangle 251">
              <a:extLst>
                <a:ext uri="{FF2B5EF4-FFF2-40B4-BE49-F238E27FC236}">
                  <a16:creationId xmlns:a16="http://schemas.microsoft.com/office/drawing/2014/main" id="{0E846B8C-AF1B-374E-BDDA-DDE5441C39C3}"/>
                </a:ext>
              </a:extLst>
            </p:cNvPr>
            <p:cNvSpPr>
              <a:spLocks noChangeArrowheads="1"/>
            </p:cNvSpPr>
            <p:nvPr/>
          </p:nvSpPr>
          <p:spPr bwMode="auto">
            <a:xfrm>
              <a:off x="3429" y="516"/>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272" name="Rectangle 252">
              <a:extLst>
                <a:ext uri="{FF2B5EF4-FFF2-40B4-BE49-F238E27FC236}">
                  <a16:creationId xmlns:a16="http://schemas.microsoft.com/office/drawing/2014/main" id="{32F64140-47AA-6746-8A79-FA4B50026486}"/>
                </a:ext>
              </a:extLst>
            </p:cNvPr>
            <p:cNvSpPr>
              <a:spLocks noChangeArrowheads="1"/>
            </p:cNvSpPr>
            <p:nvPr/>
          </p:nvSpPr>
          <p:spPr bwMode="auto">
            <a:xfrm>
              <a:off x="3498" y="543"/>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grpSp>
      <p:sp>
        <p:nvSpPr>
          <p:cNvPr id="273" name="Rectangle 243">
            <a:extLst>
              <a:ext uri="{FF2B5EF4-FFF2-40B4-BE49-F238E27FC236}">
                <a16:creationId xmlns:a16="http://schemas.microsoft.com/office/drawing/2014/main" id="{A2AC4FA7-B59E-1F47-ADC2-7A79F6E7B9CE}"/>
              </a:ext>
            </a:extLst>
          </p:cNvPr>
          <p:cNvSpPr>
            <a:spLocks noChangeArrowheads="1"/>
          </p:cNvSpPr>
          <p:nvPr/>
        </p:nvSpPr>
        <p:spPr bwMode="auto">
          <a:xfrm>
            <a:off x="3581400" y="542787"/>
            <a:ext cx="338792" cy="276225"/>
          </a:xfrm>
          <a:prstGeom prst="rect">
            <a:avLst/>
          </a:prstGeom>
          <a:solidFill>
            <a:srgbClr val="EAEAEA"/>
          </a:solidFill>
          <a:ln w="14288">
            <a:solidFill>
              <a:srgbClr val="808080"/>
            </a:solidFill>
            <a:miter lim="800000"/>
            <a:headEnd/>
            <a:tailEnd/>
          </a:ln>
        </p:spPr>
        <p:txBody>
          <a:bodyPr/>
          <a:lstStyle/>
          <a:p>
            <a:pPr algn="ctr"/>
            <a:r>
              <a:rPr lang="en-US" sz="1400" b="1" dirty="0">
                <a:solidFill>
                  <a:srgbClr val="000000"/>
                </a:solidFill>
              </a:rPr>
              <a:t>8</a:t>
            </a:r>
            <a:endParaRPr lang="en-US" sz="1400" dirty="0"/>
          </a:p>
        </p:txBody>
      </p:sp>
      <p:sp>
        <p:nvSpPr>
          <p:cNvPr id="274" name="Rectangle 245">
            <a:extLst>
              <a:ext uri="{FF2B5EF4-FFF2-40B4-BE49-F238E27FC236}">
                <a16:creationId xmlns:a16="http://schemas.microsoft.com/office/drawing/2014/main" id="{1ED817C1-6C49-1045-BD3D-500514693328}"/>
              </a:ext>
            </a:extLst>
          </p:cNvPr>
          <p:cNvSpPr>
            <a:spLocks noChangeArrowheads="1"/>
          </p:cNvSpPr>
          <p:nvPr/>
        </p:nvSpPr>
        <p:spPr bwMode="auto">
          <a:xfrm>
            <a:off x="3320118" y="534918"/>
            <a:ext cx="304800" cy="276225"/>
          </a:xfrm>
          <a:prstGeom prst="rect">
            <a:avLst/>
          </a:prstGeom>
          <a:solidFill>
            <a:srgbClr val="FFFFFF"/>
          </a:solidFill>
          <a:ln w="14288">
            <a:solidFill>
              <a:srgbClr val="808080"/>
            </a:solidFill>
            <a:miter lim="800000"/>
            <a:headEnd/>
            <a:tailEnd/>
          </a:ln>
        </p:spPr>
        <p:txBody>
          <a:bodyPr/>
          <a:lstStyle/>
          <a:p>
            <a:endParaRPr lang="en-US"/>
          </a:p>
        </p:txBody>
      </p:sp>
      <p:cxnSp>
        <p:nvCxnSpPr>
          <p:cNvPr id="4" name="Straight Connector 3">
            <a:extLst>
              <a:ext uri="{FF2B5EF4-FFF2-40B4-BE49-F238E27FC236}">
                <a16:creationId xmlns:a16="http://schemas.microsoft.com/office/drawing/2014/main" id="{11742978-D7FF-7445-824E-8D16C798D964}"/>
              </a:ext>
            </a:extLst>
          </p:cNvPr>
          <p:cNvCxnSpPr/>
          <p:nvPr/>
        </p:nvCxnSpPr>
        <p:spPr>
          <a:xfrm flipH="1">
            <a:off x="4038600" y="685800"/>
            <a:ext cx="722313" cy="0"/>
          </a:xfrm>
          <a:prstGeom prst="line">
            <a:avLst/>
          </a:prstGeom>
          <a:ln w="15875">
            <a:solidFill>
              <a:schemeClr val="tx1"/>
            </a:solidFill>
          </a:ln>
        </p:spPr>
        <p:style>
          <a:lnRef idx="2">
            <a:schemeClr val="accent1"/>
          </a:lnRef>
          <a:fillRef idx="0">
            <a:schemeClr val="accent1"/>
          </a:fillRef>
          <a:effectRef idx="1">
            <a:schemeClr val="accent1"/>
          </a:effectRef>
          <a:fontRef idx="minor">
            <a:schemeClr val="tx1"/>
          </a:fontRef>
        </p:style>
      </p:cxnSp>
      <p:sp>
        <p:nvSpPr>
          <p:cNvPr id="278" name="Text Box 4">
            <a:extLst>
              <a:ext uri="{FF2B5EF4-FFF2-40B4-BE49-F238E27FC236}">
                <a16:creationId xmlns:a16="http://schemas.microsoft.com/office/drawing/2014/main" id="{34F40787-7F8A-EA40-819F-A7B1966D8394}"/>
              </a:ext>
            </a:extLst>
          </p:cNvPr>
          <p:cNvSpPr txBox="1">
            <a:spLocks noChangeArrowheads="1"/>
          </p:cNvSpPr>
          <p:nvPr/>
        </p:nvSpPr>
        <p:spPr bwMode="auto">
          <a:xfrm>
            <a:off x="2670830" y="410080"/>
            <a:ext cx="33855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dirty="0">
                <a:solidFill>
                  <a:srgbClr val="0070C0"/>
                </a:solidFill>
              </a:rPr>
              <a:t>7</a:t>
            </a:r>
            <a:endParaRPr lang="en-US" dirty="0">
              <a:solidFill>
                <a:srgbClr val="0070C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3" name="Group 2"/>
          <p:cNvGrpSpPr>
            <a:grpSpLocks/>
          </p:cNvGrpSpPr>
          <p:nvPr/>
        </p:nvGrpSpPr>
        <p:grpSpPr bwMode="auto">
          <a:xfrm>
            <a:off x="3103563" y="250825"/>
            <a:ext cx="5899150" cy="5829300"/>
            <a:chOff x="1796" y="136"/>
            <a:chExt cx="3716" cy="3672"/>
          </a:xfrm>
        </p:grpSpPr>
        <p:grpSp>
          <p:nvGrpSpPr>
            <p:cNvPr id="33797" name="Group 3"/>
            <p:cNvGrpSpPr>
              <a:grpSpLocks/>
            </p:cNvGrpSpPr>
            <p:nvPr/>
          </p:nvGrpSpPr>
          <p:grpSpPr bwMode="auto">
            <a:xfrm>
              <a:off x="1796" y="136"/>
              <a:ext cx="3460" cy="3672"/>
              <a:chOff x="2166" y="151"/>
              <a:chExt cx="3460" cy="3672"/>
            </a:xfrm>
          </p:grpSpPr>
          <p:grpSp>
            <p:nvGrpSpPr>
              <p:cNvPr id="33803" name="Group 4"/>
              <p:cNvGrpSpPr>
                <a:grpSpLocks/>
              </p:cNvGrpSpPr>
              <p:nvPr/>
            </p:nvGrpSpPr>
            <p:grpSpPr bwMode="auto">
              <a:xfrm>
                <a:off x="2951" y="151"/>
                <a:ext cx="1104" cy="960"/>
                <a:chOff x="4320" y="528"/>
                <a:chExt cx="1104" cy="960"/>
              </a:xfrm>
            </p:grpSpPr>
            <p:sp>
              <p:nvSpPr>
                <p:cNvPr id="33852" name="Rectangle 5"/>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53" name="Text Box 6"/>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54" name="Text Box 7"/>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55" name="Text Box 8"/>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56" name="Text Box 9"/>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57" name="Text Box 10"/>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58" name="Text Box 11"/>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33859" name="Text Box 12"/>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60" name="Text Box 13"/>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61" name="Text Box 14"/>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33804" name="Group 15"/>
              <p:cNvGrpSpPr>
                <a:grpSpLocks/>
              </p:cNvGrpSpPr>
              <p:nvPr/>
            </p:nvGrpSpPr>
            <p:grpSpPr bwMode="auto">
              <a:xfrm>
                <a:off x="3722" y="1469"/>
                <a:ext cx="1104" cy="960"/>
                <a:chOff x="3722" y="1477"/>
                <a:chExt cx="1104" cy="960"/>
              </a:xfrm>
            </p:grpSpPr>
            <p:sp>
              <p:nvSpPr>
                <p:cNvPr id="33842" name="Rectangle 16"/>
                <p:cNvSpPr>
                  <a:spLocks noChangeArrowheads="1"/>
                </p:cNvSpPr>
                <p:nvPr/>
              </p:nvSpPr>
              <p:spPr bwMode="auto">
                <a:xfrm>
                  <a:off x="3722" y="1477"/>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43" name="Text Box 17"/>
                <p:cNvSpPr txBox="1">
                  <a:spLocks noChangeArrowheads="1"/>
                </p:cNvSpPr>
                <p:nvPr/>
              </p:nvSpPr>
              <p:spPr bwMode="auto">
                <a:xfrm>
                  <a:off x="3770"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44" name="Text Box 18"/>
                <p:cNvSpPr txBox="1">
                  <a:spLocks noChangeArrowheads="1"/>
                </p:cNvSpPr>
                <p:nvPr/>
              </p:nvSpPr>
              <p:spPr bwMode="auto">
                <a:xfrm>
                  <a:off x="4106"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45" name="Text Box 19"/>
                <p:cNvSpPr txBox="1">
                  <a:spLocks noChangeArrowheads="1"/>
                </p:cNvSpPr>
                <p:nvPr/>
              </p:nvSpPr>
              <p:spPr bwMode="auto">
                <a:xfrm>
                  <a:off x="4442"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46" name="Text Box 20"/>
                <p:cNvSpPr txBox="1">
                  <a:spLocks noChangeArrowheads="1"/>
                </p:cNvSpPr>
                <p:nvPr/>
              </p:nvSpPr>
              <p:spPr bwMode="auto">
                <a:xfrm>
                  <a:off x="3770" y="181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47" name="Text Box 21"/>
                <p:cNvSpPr txBox="1">
                  <a:spLocks noChangeArrowheads="1"/>
                </p:cNvSpPr>
                <p:nvPr/>
              </p:nvSpPr>
              <p:spPr bwMode="auto">
                <a:xfrm>
                  <a:off x="4106" y="181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48" name="Text Box 22"/>
                <p:cNvSpPr txBox="1">
                  <a:spLocks noChangeArrowheads="1"/>
                </p:cNvSpPr>
                <p:nvPr/>
              </p:nvSpPr>
              <p:spPr bwMode="auto">
                <a:xfrm>
                  <a:off x="4442" y="1813"/>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49" name="Text Box 23"/>
                <p:cNvSpPr txBox="1">
                  <a:spLocks noChangeArrowheads="1"/>
                </p:cNvSpPr>
                <p:nvPr/>
              </p:nvSpPr>
              <p:spPr bwMode="auto">
                <a:xfrm>
                  <a:off x="3770"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50" name="Text Box 24"/>
                <p:cNvSpPr txBox="1">
                  <a:spLocks noChangeArrowheads="1"/>
                </p:cNvSpPr>
                <p:nvPr/>
              </p:nvSpPr>
              <p:spPr bwMode="auto">
                <a:xfrm>
                  <a:off x="4106"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51" name="Text Box 25"/>
                <p:cNvSpPr txBox="1">
                  <a:spLocks noChangeArrowheads="1"/>
                </p:cNvSpPr>
                <p:nvPr/>
              </p:nvSpPr>
              <p:spPr bwMode="auto">
                <a:xfrm>
                  <a:off x="4442"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grpSp>
            <p:nvGrpSpPr>
              <p:cNvPr id="33805" name="Group 26"/>
              <p:cNvGrpSpPr>
                <a:grpSpLocks/>
              </p:cNvGrpSpPr>
              <p:nvPr/>
            </p:nvGrpSpPr>
            <p:grpSpPr bwMode="auto">
              <a:xfrm>
                <a:off x="2166" y="1469"/>
                <a:ext cx="1104" cy="960"/>
                <a:chOff x="2166" y="1469"/>
                <a:chExt cx="1104" cy="960"/>
              </a:xfrm>
            </p:grpSpPr>
            <p:sp>
              <p:nvSpPr>
                <p:cNvPr id="33832" name="Rectangle 27"/>
                <p:cNvSpPr>
                  <a:spLocks noChangeArrowheads="1"/>
                </p:cNvSpPr>
                <p:nvPr/>
              </p:nvSpPr>
              <p:spPr bwMode="auto">
                <a:xfrm>
                  <a:off x="2166" y="1469"/>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33" name="Text Box 28"/>
                <p:cNvSpPr txBox="1">
                  <a:spLocks noChangeArrowheads="1"/>
                </p:cNvSpPr>
                <p:nvPr/>
              </p:nvSpPr>
              <p:spPr bwMode="auto">
                <a:xfrm>
                  <a:off x="2214"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34" name="Text Box 29"/>
                <p:cNvSpPr txBox="1">
                  <a:spLocks noChangeArrowheads="1"/>
                </p:cNvSpPr>
                <p:nvPr/>
              </p:nvSpPr>
              <p:spPr bwMode="auto">
                <a:xfrm>
                  <a:off x="2550"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35" name="Text Box 30"/>
                <p:cNvSpPr txBox="1">
                  <a:spLocks noChangeArrowheads="1"/>
                </p:cNvSpPr>
                <p:nvPr/>
              </p:nvSpPr>
              <p:spPr bwMode="auto">
                <a:xfrm>
                  <a:off x="2886"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36" name="Text Box 31"/>
                <p:cNvSpPr txBox="1">
                  <a:spLocks noChangeArrowheads="1"/>
                </p:cNvSpPr>
                <p:nvPr/>
              </p:nvSpPr>
              <p:spPr bwMode="auto">
                <a:xfrm>
                  <a:off x="2214"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37" name="Text Box 32"/>
                <p:cNvSpPr txBox="1">
                  <a:spLocks noChangeArrowheads="1"/>
                </p:cNvSpPr>
                <p:nvPr/>
              </p:nvSpPr>
              <p:spPr bwMode="auto">
                <a:xfrm>
                  <a:off x="2550"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38" name="Text Box 33"/>
                <p:cNvSpPr txBox="1">
                  <a:spLocks noChangeArrowheads="1"/>
                </p:cNvSpPr>
                <p:nvPr/>
              </p:nvSpPr>
              <p:spPr bwMode="auto">
                <a:xfrm>
                  <a:off x="2886"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33839" name="Text Box 34"/>
                <p:cNvSpPr txBox="1">
                  <a:spLocks noChangeArrowheads="1"/>
                </p:cNvSpPr>
                <p:nvPr/>
              </p:nvSpPr>
              <p:spPr bwMode="auto">
                <a:xfrm>
                  <a:off x="2214" y="209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40" name="Text Box 35"/>
                <p:cNvSpPr txBox="1">
                  <a:spLocks noChangeArrowheads="1"/>
                </p:cNvSpPr>
                <p:nvPr/>
              </p:nvSpPr>
              <p:spPr bwMode="auto">
                <a:xfrm>
                  <a:off x="2550" y="2093"/>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41" name="Text Box 36"/>
                <p:cNvSpPr txBox="1">
                  <a:spLocks noChangeArrowheads="1"/>
                </p:cNvSpPr>
                <p:nvPr/>
              </p:nvSpPr>
              <p:spPr bwMode="auto">
                <a:xfrm>
                  <a:off x="2886" y="209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grpSp>
          <p:grpSp>
            <p:nvGrpSpPr>
              <p:cNvPr id="33806" name="Group 37"/>
              <p:cNvGrpSpPr>
                <a:grpSpLocks/>
              </p:cNvGrpSpPr>
              <p:nvPr/>
            </p:nvGrpSpPr>
            <p:grpSpPr bwMode="auto">
              <a:xfrm>
                <a:off x="2989" y="2863"/>
                <a:ext cx="1104" cy="960"/>
                <a:chOff x="2730" y="2893"/>
                <a:chExt cx="1104" cy="960"/>
              </a:xfrm>
            </p:grpSpPr>
            <p:sp>
              <p:nvSpPr>
                <p:cNvPr id="33822" name="Rectangle 38"/>
                <p:cNvSpPr>
                  <a:spLocks noChangeArrowheads="1"/>
                </p:cNvSpPr>
                <p:nvPr/>
              </p:nvSpPr>
              <p:spPr bwMode="auto">
                <a:xfrm>
                  <a:off x="2730" y="2893"/>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23" name="Text Box 39"/>
                <p:cNvSpPr txBox="1">
                  <a:spLocks noChangeArrowheads="1"/>
                </p:cNvSpPr>
                <p:nvPr/>
              </p:nvSpPr>
              <p:spPr bwMode="auto">
                <a:xfrm>
                  <a:off x="2778"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24" name="Text Box 40"/>
                <p:cNvSpPr txBox="1">
                  <a:spLocks noChangeArrowheads="1"/>
                </p:cNvSpPr>
                <p:nvPr/>
              </p:nvSpPr>
              <p:spPr bwMode="auto">
                <a:xfrm>
                  <a:off x="3114"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25" name="Text Box 41"/>
                <p:cNvSpPr txBox="1">
                  <a:spLocks noChangeArrowheads="1"/>
                </p:cNvSpPr>
                <p:nvPr/>
              </p:nvSpPr>
              <p:spPr bwMode="auto">
                <a:xfrm>
                  <a:off x="3450"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26" name="Text Box 42"/>
                <p:cNvSpPr txBox="1">
                  <a:spLocks noChangeArrowheads="1"/>
                </p:cNvSpPr>
                <p:nvPr/>
              </p:nvSpPr>
              <p:spPr bwMode="auto">
                <a:xfrm>
                  <a:off x="2778" y="322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27" name="Text Box 43"/>
                <p:cNvSpPr txBox="1">
                  <a:spLocks noChangeArrowheads="1"/>
                </p:cNvSpPr>
                <p:nvPr/>
              </p:nvSpPr>
              <p:spPr bwMode="auto">
                <a:xfrm>
                  <a:off x="3114" y="3229"/>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28" name="Text Box 44"/>
                <p:cNvSpPr txBox="1">
                  <a:spLocks noChangeArrowheads="1"/>
                </p:cNvSpPr>
                <p:nvPr/>
              </p:nvSpPr>
              <p:spPr bwMode="auto">
                <a:xfrm>
                  <a:off x="3450" y="322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29" name="Text Box 45"/>
                <p:cNvSpPr txBox="1">
                  <a:spLocks noChangeArrowheads="1"/>
                </p:cNvSpPr>
                <p:nvPr/>
              </p:nvSpPr>
              <p:spPr bwMode="auto">
                <a:xfrm>
                  <a:off x="2778"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30" name="Text Box 46"/>
                <p:cNvSpPr txBox="1">
                  <a:spLocks noChangeArrowheads="1"/>
                </p:cNvSpPr>
                <p:nvPr/>
              </p:nvSpPr>
              <p:spPr bwMode="auto">
                <a:xfrm>
                  <a:off x="3114"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31" name="Text Box 47"/>
                <p:cNvSpPr txBox="1">
                  <a:spLocks noChangeArrowheads="1"/>
                </p:cNvSpPr>
                <p:nvPr/>
              </p:nvSpPr>
              <p:spPr bwMode="auto">
                <a:xfrm>
                  <a:off x="3450"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grpSp>
            <p:nvGrpSpPr>
              <p:cNvPr id="33807" name="Group 48"/>
              <p:cNvGrpSpPr>
                <a:grpSpLocks/>
              </p:cNvGrpSpPr>
              <p:nvPr/>
            </p:nvGrpSpPr>
            <p:grpSpPr bwMode="auto">
              <a:xfrm>
                <a:off x="4522" y="2863"/>
                <a:ext cx="1104" cy="960"/>
                <a:chOff x="4263" y="2863"/>
                <a:chExt cx="1104" cy="960"/>
              </a:xfrm>
            </p:grpSpPr>
            <p:sp>
              <p:nvSpPr>
                <p:cNvPr id="33812" name="Rectangle 49"/>
                <p:cNvSpPr>
                  <a:spLocks noChangeArrowheads="1"/>
                </p:cNvSpPr>
                <p:nvPr/>
              </p:nvSpPr>
              <p:spPr bwMode="auto">
                <a:xfrm>
                  <a:off x="4263" y="2863"/>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13" name="Text Box 50"/>
                <p:cNvSpPr txBox="1">
                  <a:spLocks noChangeArrowheads="1"/>
                </p:cNvSpPr>
                <p:nvPr/>
              </p:nvSpPr>
              <p:spPr bwMode="auto">
                <a:xfrm>
                  <a:off x="4311" y="291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14" name="Text Box 51"/>
                <p:cNvSpPr txBox="1">
                  <a:spLocks noChangeArrowheads="1"/>
                </p:cNvSpPr>
                <p:nvPr/>
              </p:nvSpPr>
              <p:spPr bwMode="auto">
                <a:xfrm>
                  <a:off x="4647" y="291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15" name="Text Box 52"/>
                <p:cNvSpPr txBox="1">
                  <a:spLocks noChangeArrowheads="1"/>
                </p:cNvSpPr>
                <p:nvPr/>
              </p:nvSpPr>
              <p:spPr bwMode="auto">
                <a:xfrm>
                  <a:off x="4983" y="2911"/>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16" name="Text Box 53"/>
                <p:cNvSpPr txBox="1">
                  <a:spLocks noChangeArrowheads="1"/>
                </p:cNvSpPr>
                <p:nvPr/>
              </p:nvSpPr>
              <p:spPr bwMode="auto">
                <a:xfrm>
                  <a:off x="4311"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17" name="Text Box 54"/>
                <p:cNvSpPr txBox="1">
                  <a:spLocks noChangeArrowheads="1"/>
                </p:cNvSpPr>
                <p:nvPr/>
              </p:nvSpPr>
              <p:spPr bwMode="auto">
                <a:xfrm>
                  <a:off x="4647"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18" name="Text Box 55"/>
                <p:cNvSpPr txBox="1">
                  <a:spLocks noChangeArrowheads="1"/>
                </p:cNvSpPr>
                <p:nvPr/>
              </p:nvSpPr>
              <p:spPr bwMode="auto">
                <a:xfrm>
                  <a:off x="4983"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19" name="Text Box 56"/>
                <p:cNvSpPr txBox="1">
                  <a:spLocks noChangeArrowheads="1"/>
                </p:cNvSpPr>
                <p:nvPr/>
              </p:nvSpPr>
              <p:spPr bwMode="auto">
                <a:xfrm>
                  <a:off x="4311"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20" name="Text Box 57"/>
                <p:cNvSpPr txBox="1">
                  <a:spLocks noChangeArrowheads="1"/>
                </p:cNvSpPr>
                <p:nvPr/>
              </p:nvSpPr>
              <p:spPr bwMode="auto">
                <a:xfrm>
                  <a:off x="4647"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21" name="Text Box 58"/>
                <p:cNvSpPr txBox="1">
                  <a:spLocks noChangeArrowheads="1"/>
                </p:cNvSpPr>
                <p:nvPr/>
              </p:nvSpPr>
              <p:spPr bwMode="auto">
                <a:xfrm>
                  <a:off x="4983"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sp>
            <p:nvSpPr>
              <p:cNvPr id="33808" name="Line 59"/>
              <p:cNvSpPr>
                <a:spLocks noChangeShapeType="1"/>
              </p:cNvSpPr>
              <p:nvPr/>
            </p:nvSpPr>
            <p:spPr bwMode="auto">
              <a:xfrm flipH="1">
                <a:off x="2815" y="1185"/>
                <a:ext cx="525" cy="22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3809" name="Line 60"/>
              <p:cNvSpPr>
                <a:spLocks noChangeShapeType="1"/>
              </p:cNvSpPr>
              <p:nvPr/>
            </p:nvSpPr>
            <p:spPr bwMode="auto">
              <a:xfrm>
                <a:off x="3652" y="1192"/>
                <a:ext cx="525" cy="22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3810" name="Line 61"/>
              <p:cNvSpPr>
                <a:spLocks noChangeShapeType="1"/>
              </p:cNvSpPr>
              <p:nvPr/>
            </p:nvSpPr>
            <p:spPr bwMode="auto">
              <a:xfrm flipH="1">
                <a:off x="3615" y="2511"/>
                <a:ext cx="502" cy="26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3811" name="Line 62"/>
              <p:cNvSpPr>
                <a:spLocks noChangeShapeType="1"/>
              </p:cNvSpPr>
              <p:nvPr/>
            </p:nvSpPr>
            <p:spPr bwMode="auto">
              <a:xfrm>
                <a:off x="4437" y="2504"/>
                <a:ext cx="487" cy="29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33798" name="Text Box 63"/>
            <p:cNvSpPr txBox="1">
              <a:spLocks noChangeArrowheads="1"/>
            </p:cNvSpPr>
            <p:nvPr/>
          </p:nvSpPr>
          <p:spPr bwMode="auto">
            <a:xfrm>
              <a:off x="3742" y="410"/>
              <a:ext cx="260"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dirty="0">
                  <a:solidFill>
                    <a:srgbClr val="0070C0"/>
                  </a:solidFill>
                </a:rPr>
                <a:t>6</a:t>
              </a:r>
              <a:endParaRPr lang="en-US" dirty="0">
                <a:solidFill>
                  <a:srgbClr val="0070C0"/>
                </a:solidFill>
              </a:endParaRPr>
            </a:p>
          </p:txBody>
        </p:sp>
        <p:sp>
          <p:nvSpPr>
            <p:cNvPr id="33799" name="Text Box 64"/>
            <p:cNvSpPr txBox="1">
              <a:spLocks noChangeArrowheads="1"/>
            </p:cNvSpPr>
            <p:nvPr/>
          </p:nvSpPr>
          <p:spPr bwMode="auto">
            <a:xfrm>
              <a:off x="2912" y="1743"/>
              <a:ext cx="260"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dirty="0">
                  <a:solidFill>
                    <a:srgbClr val="0070C0"/>
                  </a:solidFill>
                </a:rPr>
                <a:t>7</a:t>
              </a:r>
              <a:endParaRPr lang="en-US" dirty="0">
                <a:solidFill>
                  <a:srgbClr val="0070C0"/>
                </a:solidFill>
              </a:endParaRPr>
            </a:p>
          </p:txBody>
        </p:sp>
        <p:sp>
          <p:nvSpPr>
            <p:cNvPr id="33800" name="Text Box 65"/>
            <p:cNvSpPr txBox="1">
              <a:spLocks noChangeArrowheads="1"/>
            </p:cNvSpPr>
            <p:nvPr/>
          </p:nvSpPr>
          <p:spPr bwMode="auto">
            <a:xfrm>
              <a:off x="4475" y="1728"/>
              <a:ext cx="260"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solidFill>
                    <a:srgbClr val="0070C0"/>
                  </a:solidFill>
                </a:rPr>
                <a:t>5</a:t>
              </a:r>
              <a:endParaRPr lang="en-US">
                <a:solidFill>
                  <a:srgbClr val="0070C0"/>
                </a:solidFill>
              </a:endParaRPr>
            </a:p>
          </p:txBody>
        </p:sp>
        <p:sp>
          <p:nvSpPr>
            <p:cNvPr id="33801" name="Text Box 66"/>
            <p:cNvSpPr txBox="1">
              <a:spLocks noChangeArrowheads="1"/>
            </p:cNvSpPr>
            <p:nvPr/>
          </p:nvSpPr>
          <p:spPr bwMode="auto">
            <a:xfrm>
              <a:off x="3728" y="3120"/>
              <a:ext cx="260"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solidFill>
                    <a:srgbClr val="0070C0"/>
                  </a:solidFill>
                </a:rPr>
                <a:t>6</a:t>
              </a:r>
              <a:endParaRPr lang="en-US">
                <a:solidFill>
                  <a:srgbClr val="0070C0"/>
                </a:solidFill>
              </a:endParaRPr>
            </a:p>
          </p:txBody>
        </p:sp>
        <p:sp>
          <p:nvSpPr>
            <p:cNvPr id="33802" name="Text Box 67"/>
            <p:cNvSpPr txBox="1">
              <a:spLocks noChangeArrowheads="1"/>
            </p:cNvSpPr>
            <p:nvPr/>
          </p:nvSpPr>
          <p:spPr bwMode="auto">
            <a:xfrm>
              <a:off x="5252" y="3120"/>
              <a:ext cx="260"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dirty="0">
                  <a:solidFill>
                    <a:srgbClr val="0070C0"/>
                  </a:solidFill>
                </a:rPr>
                <a:t>6</a:t>
              </a:r>
              <a:endParaRPr lang="en-US" dirty="0">
                <a:solidFill>
                  <a:srgbClr val="0070C0"/>
                </a:solidFill>
              </a:endParaRPr>
            </a:p>
          </p:txBody>
        </p:sp>
      </p:grpSp>
      <p:sp>
        <p:nvSpPr>
          <p:cNvPr id="33794" name="Text Box 68"/>
          <p:cNvSpPr txBox="1">
            <a:spLocks noChangeArrowheads="1"/>
          </p:cNvSpPr>
          <p:nvPr/>
        </p:nvSpPr>
        <p:spPr bwMode="auto">
          <a:xfrm>
            <a:off x="212725" y="774700"/>
            <a:ext cx="2911475" cy="52629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t>In this example, </a:t>
            </a:r>
            <a:r>
              <a:rPr lang="en-US" sz="2800" b="1" dirty="0"/>
              <a:t>hill climbing </a:t>
            </a:r>
            <a:r>
              <a:rPr lang="en-US" sz="2800" dirty="0"/>
              <a:t>doesn’t work!</a:t>
            </a:r>
          </a:p>
          <a:p>
            <a:endParaRPr lang="en-US" sz="2800" dirty="0"/>
          </a:p>
          <a:p>
            <a:r>
              <a:rPr lang="en-US" sz="2800" dirty="0"/>
              <a:t>All nodes on fringe are taking a step </a:t>
            </a:r>
            <a:r>
              <a:rPr lang="ja-JP" altLang="en-US" sz="2800" dirty="0"/>
              <a:t>“</a:t>
            </a:r>
            <a:r>
              <a:rPr lang="en-US" altLang="ja-JP" sz="2800" dirty="0"/>
              <a:t>backwards</a:t>
            </a:r>
            <a:r>
              <a:rPr lang="ja-JP" altLang="en-US" sz="2800" dirty="0"/>
              <a:t>”</a:t>
            </a:r>
            <a:endParaRPr lang="en-US" altLang="ja-JP" sz="2800" dirty="0"/>
          </a:p>
          <a:p>
            <a:r>
              <a:rPr lang="en-US" sz="2800" dirty="0"/>
              <a:t>(local minima)</a:t>
            </a:r>
          </a:p>
          <a:p>
            <a:endParaRPr lang="en-US" sz="2800" dirty="0"/>
          </a:p>
          <a:p>
            <a:r>
              <a:rPr lang="en-US" sz="2800" dirty="0"/>
              <a:t>This puzzle </a:t>
            </a:r>
            <a:r>
              <a:rPr lang="en-US" sz="2800" i="1" dirty="0"/>
              <a:t>is</a:t>
            </a:r>
            <a:r>
              <a:rPr lang="en-US" sz="2800" dirty="0"/>
              <a:t> solvable in just 12 more steps</a:t>
            </a:r>
          </a:p>
        </p:txBody>
      </p:sp>
      <p:sp>
        <p:nvSpPr>
          <p:cNvPr id="33795" name="Rectangle 69"/>
          <p:cNvSpPr>
            <a:spLocks noChangeArrowheads="1"/>
          </p:cNvSpPr>
          <p:nvPr/>
        </p:nvSpPr>
        <p:spPr bwMode="auto">
          <a:xfrm>
            <a:off x="7885113" y="369888"/>
            <a:ext cx="1005403"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3600" b="1" i="1" dirty="0">
                <a:solidFill>
                  <a:srgbClr val="0070C0"/>
                </a:solidFill>
              </a:rPr>
              <a:t>h</a:t>
            </a:r>
            <a:r>
              <a:rPr lang="en-US" sz="3600" b="1" dirty="0">
                <a:solidFill>
                  <a:srgbClr val="0070C0"/>
                </a:solidFill>
              </a:rPr>
              <a:t>(n)</a:t>
            </a:r>
            <a:endParaRPr lang="en-US" sz="3200" b="1" dirty="0">
              <a:solidFill>
                <a:srgbClr val="0070C0"/>
              </a:solidFill>
            </a:endParaRPr>
          </a:p>
        </p:txBody>
      </p:sp>
      <p:sp>
        <p:nvSpPr>
          <p:cNvPr id="33796" name="Line 70"/>
          <p:cNvSpPr>
            <a:spLocks noChangeShapeType="1"/>
          </p:cNvSpPr>
          <p:nvPr/>
        </p:nvSpPr>
        <p:spPr bwMode="auto">
          <a:xfrm flipH="1">
            <a:off x="6605587" y="685800"/>
            <a:ext cx="1279525" cy="32237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32066</TotalTime>
  <Words>3179</Words>
  <Application>Microsoft Macintosh PowerPoint</Application>
  <PresentationFormat>On-screen Show (4:3)</PresentationFormat>
  <Paragraphs>669</Paragraphs>
  <Slides>29</Slides>
  <Notes>27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Courier</vt:lpstr>
      <vt:lpstr>Courier New</vt:lpstr>
      <vt:lpstr>Helvetica</vt:lpstr>
      <vt:lpstr>Times New Roman</vt:lpstr>
      <vt:lpstr>Office Theme</vt:lpstr>
      <vt:lpstr>Informed Search Chapter 4 (a)</vt:lpstr>
      <vt:lpstr>Today’s class</vt:lpstr>
      <vt:lpstr>Big idea: heuristic</vt:lpstr>
      <vt:lpstr>Informed methods add  domain-specific information</vt:lpstr>
      <vt:lpstr>Heuristics</vt:lpstr>
      <vt:lpstr>Heuristics for 8-puzzle </vt:lpstr>
      <vt:lpstr>Heuristics for 8-puzzle </vt:lpstr>
      <vt:lpstr>PowerPoint Presentation</vt:lpstr>
      <vt:lpstr>PowerPoint Presentation</vt:lpstr>
      <vt:lpstr>Best-first search</vt:lpstr>
      <vt:lpstr>Greedy best first search search</vt:lpstr>
      <vt:lpstr>Beam search</vt:lpstr>
      <vt:lpstr>Algorithm A</vt:lpstr>
      <vt:lpstr>Algorithm A</vt:lpstr>
      <vt:lpstr>Algorithm A*</vt:lpstr>
      <vt:lpstr>Observations on A</vt:lpstr>
      <vt:lpstr>Example search space</vt:lpstr>
      <vt:lpstr>Example search space</vt:lpstr>
      <vt:lpstr>Example</vt:lpstr>
      <vt:lpstr>Greedy search</vt:lpstr>
      <vt:lpstr>A* search</vt:lpstr>
      <vt:lpstr>Proof of the optimality of A*</vt:lpstr>
      <vt:lpstr>Dealing with hard problems</vt:lpstr>
      <vt:lpstr>Finding good heuristics</vt:lpstr>
      <vt:lpstr>Use A or A*?</vt:lpstr>
      <vt:lpstr>PowerPoint Presentation</vt:lpstr>
      <vt:lpstr>What’s in a Name?</vt:lpstr>
      <vt:lpstr>Weak vs. strong methods</vt:lpstr>
      <vt:lpstr>Summary: Informed search</vt:lpstr>
    </vt:vector>
  </TitlesOfParts>
  <Company>UMBC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Lisp / Intelligent Agents</dc:title>
  <dc:subject>471 Class #2, Fall 2004</dc:subject>
  <dc:creator>COGITO</dc:creator>
  <cp:lastModifiedBy>Tim Finin</cp:lastModifiedBy>
  <cp:revision>252</cp:revision>
  <cp:lastPrinted>2009-09-23T21:11:39Z</cp:lastPrinted>
  <dcterms:created xsi:type="dcterms:W3CDTF">2009-09-28T20:31:48Z</dcterms:created>
  <dcterms:modified xsi:type="dcterms:W3CDTF">2022-02-15T17:55:13Z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finin@umbc.edu</vt:lpwstr>
  </property>
  <property fmtid="{D5CDD505-2E9C-101B-9397-08002B2CF9AE}" pid="8" name="HomePage">
    <vt:lpwstr>http://umbc.edu/~finin</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C:\Users\finin\teaching\AI\RN</vt:lpwstr>
  </property>
</Properties>
</file>