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1" r:id="rId1"/>
  </p:sldMasterIdLst>
  <p:notesMasterIdLst>
    <p:notesMasterId r:id="rId14"/>
  </p:notesMasterIdLst>
  <p:handoutMasterIdLst>
    <p:handoutMasterId r:id="rId15"/>
  </p:handoutMasterIdLst>
  <p:sldIdLst>
    <p:sldId id="258" r:id="rId2"/>
    <p:sldId id="259" r:id="rId3"/>
    <p:sldId id="316" r:id="rId4"/>
    <p:sldId id="320" r:id="rId5"/>
    <p:sldId id="322" r:id="rId6"/>
    <p:sldId id="323" r:id="rId7"/>
    <p:sldId id="325" r:id="rId8"/>
    <p:sldId id="326" r:id="rId9"/>
    <p:sldId id="328" r:id="rId10"/>
    <p:sldId id="329" r:id="rId11"/>
    <p:sldId id="332" r:id="rId12"/>
    <p:sldId id="330" r:id="rId13"/>
  </p:sldIdLst>
  <p:sldSz cx="9144000" cy="6858000" type="screen4x3"/>
  <p:notesSz cx="9601200" cy="7315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44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hiddenSlides="1"/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3752"/>
    <p:restoredTop sz="94000"/>
  </p:normalViewPr>
  <p:slideViewPr>
    <p:cSldViewPr>
      <p:cViewPr varScale="1">
        <p:scale>
          <a:sx n="72" d="100"/>
          <a:sy n="72" d="100"/>
        </p:scale>
        <p:origin x="216" y="1368"/>
      </p:cViewPr>
      <p:guideLst>
        <p:guide orient="horz" pos="1344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307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>
            <a:extLst>
              <a:ext uri="{FF2B5EF4-FFF2-40B4-BE49-F238E27FC236}">
                <a16:creationId xmlns:a16="http://schemas.microsoft.com/office/drawing/2014/main" id="{D3226490-1B4B-F744-9673-E25E98039EE8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186238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47" tIns="47523" rIns="95047" bIns="47523" numCol="1" anchor="t" anchorCtr="0" compatLnSpc="1">
            <a:prstTxWarp prst="textNoShape">
              <a:avLst/>
            </a:prstTxWarp>
          </a:bodyPr>
          <a:lstStyle>
            <a:lvl1pPr defTabSz="949325">
              <a:defRPr sz="1300">
                <a:latin typeface="Times New Roman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3" name="Rectangle 3">
            <a:extLst>
              <a:ext uri="{FF2B5EF4-FFF2-40B4-BE49-F238E27FC236}">
                <a16:creationId xmlns:a16="http://schemas.microsoft.com/office/drawing/2014/main" id="{7DDAB243-824D-C745-B009-CC0D2D1A73C1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440363" y="0"/>
            <a:ext cx="4187825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47" tIns="47523" rIns="95047" bIns="47523" numCol="1" anchor="t" anchorCtr="0" compatLnSpc="1">
            <a:prstTxWarp prst="textNoShape">
              <a:avLst/>
            </a:prstTxWarp>
          </a:bodyPr>
          <a:lstStyle>
            <a:lvl1pPr algn="r" defTabSz="949325">
              <a:defRPr sz="1300">
                <a:latin typeface="Times New Roman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4" name="Rectangle 4">
            <a:extLst>
              <a:ext uri="{FF2B5EF4-FFF2-40B4-BE49-F238E27FC236}">
                <a16:creationId xmlns:a16="http://schemas.microsoft.com/office/drawing/2014/main" id="{F77FD121-4C39-B541-AC02-DFCD3F2D95BE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965950"/>
            <a:ext cx="4186238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47" tIns="47523" rIns="95047" bIns="47523" numCol="1" anchor="b" anchorCtr="0" compatLnSpc="1">
            <a:prstTxWarp prst="textNoShape">
              <a:avLst/>
            </a:prstTxWarp>
          </a:bodyPr>
          <a:lstStyle>
            <a:lvl1pPr defTabSz="949325">
              <a:defRPr sz="1300">
                <a:latin typeface="Times New Roman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5" name="Rectangle 5">
            <a:extLst>
              <a:ext uri="{FF2B5EF4-FFF2-40B4-BE49-F238E27FC236}">
                <a16:creationId xmlns:a16="http://schemas.microsoft.com/office/drawing/2014/main" id="{29BB3501-CF90-1840-8AF7-95FD76C6E767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440363" y="6965950"/>
            <a:ext cx="4187825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47" tIns="47523" rIns="95047" bIns="47523" numCol="1" anchor="b" anchorCtr="0" compatLnSpc="1">
            <a:prstTxWarp prst="textNoShape">
              <a:avLst/>
            </a:prstTxWarp>
          </a:bodyPr>
          <a:lstStyle>
            <a:lvl1pPr algn="r" defTabSz="949325">
              <a:defRPr sz="1300"/>
            </a:lvl1pPr>
          </a:lstStyle>
          <a:p>
            <a:fld id="{7D325D9B-00EF-7243-A9EF-770CEE77629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>
            <a:extLst>
              <a:ext uri="{FF2B5EF4-FFF2-40B4-BE49-F238E27FC236}">
                <a16:creationId xmlns:a16="http://schemas.microsoft.com/office/drawing/2014/main" id="{91842B7E-B0B4-6A49-93AB-E2E6306D98A2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160838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>
              <a:defRPr sz="1300">
                <a:latin typeface="Times New Roman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0899" name="Rectangle 3">
            <a:extLst>
              <a:ext uri="{FF2B5EF4-FFF2-40B4-BE49-F238E27FC236}">
                <a16:creationId xmlns:a16="http://schemas.microsoft.com/office/drawing/2014/main" id="{4E0033F5-D0FE-4D48-919F-E2471DCC3247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5438775" y="0"/>
            <a:ext cx="4160838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Times New Roman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>
            <a:extLst>
              <a:ext uri="{FF2B5EF4-FFF2-40B4-BE49-F238E27FC236}">
                <a16:creationId xmlns:a16="http://schemas.microsoft.com/office/drawing/2014/main" id="{B3248E79-163A-8145-82D7-C6510203B041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971800" y="549275"/>
            <a:ext cx="3657600" cy="2743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0901" name="Rectangle 5">
            <a:extLst>
              <a:ext uri="{FF2B5EF4-FFF2-40B4-BE49-F238E27FC236}">
                <a16:creationId xmlns:a16="http://schemas.microsoft.com/office/drawing/2014/main" id="{B1360732-E88B-5542-82A9-5C1CCACFB974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60438" y="3475038"/>
            <a:ext cx="7680325" cy="329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80902" name="Rectangle 6">
            <a:extLst>
              <a:ext uri="{FF2B5EF4-FFF2-40B4-BE49-F238E27FC236}">
                <a16:creationId xmlns:a16="http://schemas.microsoft.com/office/drawing/2014/main" id="{92CEB079-19B7-BF40-89D1-8DD1FD1EF46F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948488"/>
            <a:ext cx="4160838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>
              <a:defRPr sz="1300">
                <a:latin typeface="Times New Roman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0903" name="Rectangle 7">
            <a:extLst>
              <a:ext uri="{FF2B5EF4-FFF2-40B4-BE49-F238E27FC236}">
                <a16:creationId xmlns:a16="http://schemas.microsoft.com/office/drawing/2014/main" id="{5F0DCE40-157A-5C41-AB1F-90CE1E11C9E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438775" y="6948488"/>
            <a:ext cx="4160838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fld id="{D50CF1EA-C125-114E-BBBF-C34176A3AF56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65" charset="0"/>
        <a:ea typeface="ＭＳ Ｐゴシック" pitchFamily="-65" charset="-128"/>
        <a:cs typeface="ＭＳ Ｐゴシック" pitchFamily="-65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65" charset="0"/>
        <a:ea typeface="ＭＳ Ｐゴシック" pitchFamily="-65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65" charset="0"/>
        <a:ea typeface="ＭＳ Ｐゴシック" pitchFamily="-65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65" charset="0"/>
        <a:ea typeface="ＭＳ Ｐゴシック" pitchFamily="-65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65" charset="0"/>
        <a:ea typeface="ＭＳ Ｐゴシック" pitchFamily="-65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7">
            <a:extLst>
              <a:ext uri="{FF2B5EF4-FFF2-40B4-BE49-F238E27FC236}">
                <a16:creationId xmlns:a16="http://schemas.microsoft.com/office/drawing/2014/main" id="{15D456EF-AFD4-1B4A-B0F9-9F71BC45798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fld id="{E27EAEBE-5547-1948-8E0E-66525D39D6F9}" type="slidenum">
              <a:rPr lang="en-US" altLang="en-US" sz="1300"/>
              <a:pPr/>
              <a:t>1</a:t>
            </a:fld>
            <a:endParaRPr lang="en-US" altLang="en-US" sz="1300"/>
          </a:p>
        </p:txBody>
      </p:sp>
      <p:sp>
        <p:nvSpPr>
          <p:cNvPr id="16386" name="Rectangle 2">
            <a:extLst>
              <a:ext uri="{FF2B5EF4-FFF2-40B4-BE49-F238E27FC236}">
                <a16:creationId xmlns:a16="http://schemas.microsoft.com/office/drawing/2014/main" id="{B4DA603D-B2C0-2D40-947D-22FFD2E5632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80782171-EAB9-FE48-A93A-D1E9C1A20EB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7">
            <a:extLst>
              <a:ext uri="{FF2B5EF4-FFF2-40B4-BE49-F238E27FC236}">
                <a16:creationId xmlns:a16="http://schemas.microsoft.com/office/drawing/2014/main" id="{17B2B60F-E04C-C34E-998B-D320E4A71EC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fld id="{6FB2E749-5E31-524F-BF32-E5B9BF57091D}" type="slidenum">
              <a:rPr lang="en-US" altLang="en-US" sz="1300"/>
              <a:pPr/>
              <a:t>2</a:t>
            </a:fld>
            <a:endParaRPr lang="en-US" altLang="en-US" sz="1300"/>
          </a:p>
        </p:txBody>
      </p:sp>
      <p:sp>
        <p:nvSpPr>
          <p:cNvPr id="18434" name="Rectangle 2">
            <a:extLst>
              <a:ext uri="{FF2B5EF4-FFF2-40B4-BE49-F238E27FC236}">
                <a16:creationId xmlns:a16="http://schemas.microsoft.com/office/drawing/2014/main" id="{EB2F50E8-359B-E047-9C8C-85CB2DCC83A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83323EB8-8F5F-C542-8756-DE64CA77821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5B933C-2215-F74A-9D91-82E1F2A576C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1B1F7FBD-28CB-8A41-86AF-FCEF3A60030D}" type="datetime1">
              <a:rPr lang="en-US" altLang="en-US"/>
              <a:pPr/>
              <a:t>2/10/22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A024CC-F07E-CB46-9965-C5FDA2EC26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Times New Roman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DFB75E-711A-6548-822E-025263B5FC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0CBA4050-0010-6847-B2DE-0390A9A04B4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853243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9A3144-FA11-BF4F-AC50-A96AD3DECB8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7DA6E4D0-C4FF-AC4A-A887-DB775642152D}" type="datetime1">
              <a:rPr lang="en-US" altLang="en-US"/>
              <a:pPr/>
              <a:t>2/10/22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B9EADB-C645-2542-8631-6AF7D010B2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Times New Roman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225B4B-4B97-B043-894F-A1FF759B48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DE20E659-C7C5-9342-815E-CF07E1D297B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254340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FCCAEC-8CA9-2C4E-A2A2-18719A54C8E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7D756E12-CB3A-BF4D-A0FA-CE54056B5D20}" type="datetime1">
              <a:rPr lang="en-US" altLang="en-US"/>
              <a:pPr/>
              <a:t>2/10/22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BA1357-BB68-4646-B46E-4704CCFAFE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Times New Roman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BD2A07-B4E5-AB4B-9C96-7B31E12A3A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3AB05BEF-ADD1-4F43-973C-50ECEBB5E32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537818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AC84B7-54DC-3A49-9864-0DA70CDDA6B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30DFA1F4-74BE-3E4D-82C6-CE03DC520C84}" type="datetime1">
              <a:rPr lang="en-US" altLang="en-US"/>
              <a:pPr/>
              <a:t>2/10/22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BA7B2B-C9D3-9F4A-97EF-72176565DD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Times New Roman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E4CF0A-7DB1-324F-AA31-D3D2719AC1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043B3388-C96C-0E4A-A3DA-1109A9C450A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585105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697E7B-39E1-1D4B-BD02-E78200E808C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958FBF95-292E-E548-BE9F-FDF278824222}" type="datetime1">
              <a:rPr lang="en-US" altLang="en-US"/>
              <a:pPr/>
              <a:t>2/10/22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98BD89-E7EF-E74D-A517-CB19FB71E1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Times New Roman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AFC770-9243-1843-ACE7-37D3FA09EF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BB4EF374-86CD-CC41-8736-A3E65D3126D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236054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80D847A-7250-C049-9746-2E57111D4A3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159F87FC-F794-154A-838F-DC7730608C0F}" type="datetime1">
              <a:rPr lang="en-US" altLang="en-US"/>
              <a:pPr/>
              <a:t>2/10/22</a:t>
            </a:fld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3E08ACC-7B23-8A49-8AAB-4DFEBE9747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Times New Roman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E35CEC1-E279-394E-8E4B-90DAD3EDDC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5A2D4571-7A28-EF4D-9450-3B9991B5411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755121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6CF48F1-2692-724F-8254-2BF9A071D1E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66FC0FC8-3288-764C-9245-1B2C2D5E76E5}" type="datetime1">
              <a:rPr lang="en-US" altLang="en-US"/>
              <a:pPr/>
              <a:t>2/10/22</a:t>
            </a:fld>
            <a:endParaRPr lang="en-US" alt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1701A1F-6EF4-F744-B659-825480280B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Times New Roman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C6D02B8-21F7-044D-B3B0-BAC3A0022A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775B8771-EF1F-6B4C-946F-E7479E08CD6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043069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F0A823E-AF49-D44E-858F-E2493F8418B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41EDEF4B-1AA8-4E4E-8D4E-7B9117172777}" type="datetime1">
              <a:rPr lang="en-US" altLang="en-US"/>
              <a:pPr/>
              <a:t>2/10/22</a:t>
            </a:fld>
            <a:endParaRPr lang="en-US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0AF4065-1C1A-024D-BB51-532AC0E849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Times New Roman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6AF844E-5F9B-2C43-B9AC-47BCFEB084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0A99A01D-FA07-3F48-ABF5-C1B6DBF1524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3472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241750D-F38E-0C45-9518-F0000EF7F62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C4A1D2E5-461D-9C41-9416-7ED453B43D7D}" type="datetime1">
              <a:rPr lang="en-US" altLang="en-US"/>
              <a:pPr/>
              <a:t>2/10/22</a:t>
            </a:fld>
            <a:endParaRPr lang="en-US" alt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B8ED404-3162-1E42-88F1-3F8EE94169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Times New Roman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D2821A0-D5B6-C643-8FFF-8D80237DBF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CBE60F94-A2F9-514B-9040-FFF6F74CE14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35347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700A539-364F-1040-BBC3-95276D3F441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E9FB40E1-A11A-344C-980A-71851CAF3A1B}" type="datetime1">
              <a:rPr lang="en-US" altLang="en-US"/>
              <a:pPr/>
              <a:t>2/10/22</a:t>
            </a:fld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C77376D-0B5E-1143-ABAA-331CB6BC93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Times New Roman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ECFB1CA-57D7-A84A-88A8-569270B3E1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965DC3C8-9F05-0341-AE72-77DBE180F54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301410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F99D1D7-7A98-8E4A-89C8-0C9D1C0E023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0381E6FA-029B-4E4D-A6C9-B551356CA8F2}" type="datetime1">
              <a:rPr lang="en-US" altLang="en-US"/>
              <a:pPr/>
              <a:t>2/10/22</a:t>
            </a:fld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8CB9566-63DB-394E-B659-36EE25FC2A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Times New Roman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88AC563-9CBF-C444-B9F8-3937696966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50931454-C1A6-8742-BE0B-02FE3B94828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965304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1FFDF5D9-5C07-D84A-8EBA-E7BFA815CA4E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152400"/>
            <a:ext cx="82296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47C9E462-1DAA-FE4D-A8B7-DB10C8B544B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295400"/>
            <a:ext cx="8229600" cy="525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90" r:id="rId1"/>
    <p:sldLayoutId id="2147483991" r:id="rId2"/>
    <p:sldLayoutId id="2147483992" r:id="rId3"/>
    <p:sldLayoutId id="2147483993" r:id="rId4"/>
    <p:sldLayoutId id="2147483994" r:id="rId5"/>
    <p:sldLayoutId id="2147483995" r:id="rId6"/>
    <p:sldLayoutId id="2147483996" r:id="rId7"/>
    <p:sldLayoutId id="2147483997" r:id="rId8"/>
    <p:sldLayoutId id="2147483998" r:id="rId9"/>
    <p:sldLayoutId id="2147483999" r:id="rId10"/>
    <p:sldLayoutId id="2147484000" r:id="rId1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b="1" kern="1200">
          <a:solidFill>
            <a:schemeClr val="tx1"/>
          </a:solidFill>
          <a:latin typeface="+mj-lt"/>
          <a:ea typeface="ＭＳ Ｐゴシック" pitchFamily="-65" charset="-128"/>
          <a:cs typeface="ＭＳ Ｐゴシック" pitchFamily="-65" charset="-128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 pitchFamily="-65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 pitchFamily="-65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 pitchFamily="-65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 pitchFamily="-65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 pitchFamily="-65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 pitchFamily="-65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 pitchFamily="-65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 pitchFamily="-65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ＭＳ Ｐゴシック" pitchFamily="-65" charset="-128"/>
          <a:cs typeface="ＭＳ Ｐゴシック" pitchFamily="-65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ＭＳ Ｐゴシック" pitchFamily="-65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ＭＳ Ｐゴシック" pitchFamily="-65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ＭＳ Ｐゴシック" pitchFamily="-65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ＭＳ Ｐゴシック" pitchFamily="-65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github.com/https-github-com-UMBC-CMSC-471-S22/code-and-data" TargetMode="External"/><Relationship Id="rId7" Type="http://schemas.openxmlformats.org/officeDocument/2006/relationships/image" Target="../media/image2.png"/><Relationship Id="rId2" Type="http://schemas.openxmlformats.org/officeDocument/2006/relationships/hyperlink" Target="https://drive.google.com/drive/u/0/folders/1PAFe3Yv1e3rQAvQC-ZSrF-DF4hsxxr8Q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github.com/https-github-com-UMBC-CMSC-471-S22/code-and-data/blob/main/search.py" TargetMode="External"/><Relationship Id="rId5" Type="http://schemas.openxmlformats.org/officeDocument/2006/relationships/hyperlink" Target="https://github.com/https-github-com-UMBC-CMSC-471-S22/code-and-data/blob/main/p8.py" TargetMode="External"/><Relationship Id="rId4" Type="http://schemas.openxmlformats.org/officeDocument/2006/relationships/hyperlink" Target="https://colab.research.google.com/drive/17Pp-T7qQpuuMJfQn5bSsYkrPHGg144hJ" TargetMode="Externa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see.umbc.edu/courses/graduate/671/fall12/code/python/p8.py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>
            <a:extLst>
              <a:ext uri="{FF2B5EF4-FFF2-40B4-BE49-F238E27FC236}">
                <a16:creationId xmlns:a16="http://schemas.microsoft.com/office/drawing/2014/main" id="{4B661137-3C94-D347-9DBD-A7883A4D15F5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867400" y="914400"/>
            <a:ext cx="2751138" cy="312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scene3d>
            <a:camera prst="orthographicFront">
              <a:rot lat="0" lon="21299999" rev="0"/>
            </a:camera>
            <a:lightRig rig="threePt" dir="t"/>
          </a:scene3d>
        </p:spPr>
      </p:pic>
      <p:sp>
        <p:nvSpPr>
          <p:cNvPr id="7170" name="Rectangle 2">
            <a:extLst>
              <a:ext uri="{FF2B5EF4-FFF2-40B4-BE49-F238E27FC236}">
                <a16:creationId xmlns:a16="http://schemas.microsoft.com/office/drawing/2014/main" id="{99A9BD02-413F-E64D-961C-F0142011905C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52400" y="914400"/>
            <a:ext cx="7772400" cy="4495800"/>
          </a:xfrm>
        </p:spPr>
        <p:txBody>
          <a:bodyPr/>
          <a:lstStyle/>
          <a:p>
            <a:pPr>
              <a:defRPr/>
            </a:pPr>
            <a:r>
              <a:rPr lang="en-US" sz="9600" dirty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  <a:cs typeface="ＭＳ Ｐゴシック" charset="0"/>
              </a:rPr>
              <a:t>P8.py</a:t>
            </a:r>
            <a:endParaRPr lang="en-US" sz="6600" dirty="0">
              <a:effectLst>
                <a:outerShdw blurRad="38100" dist="38100" dir="2700000" algn="tl">
                  <a:srgbClr val="DDDDDD"/>
                </a:outerShdw>
              </a:effectLst>
              <a:ea typeface="ＭＳ Ｐゴシック" charset="0"/>
              <a:cs typeface="ＭＳ Ｐゴシック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796082D-8658-A146-A966-F37F20514CEF}"/>
              </a:ext>
            </a:extLst>
          </p:cNvPr>
          <p:cNvSpPr txBox="1"/>
          <p:nvPr/>
        </p:nvSpPr>
        <p:spPr>
          <a:xfrm>
            <a:off x="6026727" y="7481455"/>
            <a:ext cx="1847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016657-AF66-AE4D-8B56-4B3782CDB8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61940D-5178-6A44-A07F-C345A604CF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144859"/>
            <a:ext cx="8534400" cy="1676400"/>
          </a:xfrm>
        </p:spPr>
        <p:txBody>
          <a:bodyPr/>
          <a:lstStyle/>
          <a:p>
            <a:r>
              <a:rPr lang="en-US" sz="2900" dirty="0"/>
              <a:t>Generate tests of different distances from *12345678 </a:t>
            </a:r>
          </a:p>
          <a:p>
            <a:pPr marL="400050" lvl="1" indent="0">
              <a:buNone/>
            </a:pPr>
            <a:r>
              <a:rPr lang="en-US" dirty="0"/>
              <a:t>15 steps: 4*3275681 =&gt; *12345678</a:t>
            </a:r>
          </a:p>
          <a:p>
            <a:pPr marL="400050" lvl="1" indent="0">
              <a:buNone/>
            </a:pPr>
            <a:r>
              <a:rPr lang="en-US" dirty="0"/>
              <a:t>19 steps: 4258361*7 =&gt; *12345678 </a:t>
            </a:r>
          </a:p>
          <a:p>
            <a:r>
              <a:rPr lang="en-US" dirty="0"/>
              <a:t>Solve using three heuristics, collect data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20A49E8D-93FB-F14E-B187-9E0E371E17F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070617"/>
              </p:ext>
            </p:extLst>
          </p:nvPr>
        </p:nvGraphicFramePr>
        <p:xfrm>
          <a:off x="723900" y="3440152"/>
          <a:ext cx="7696200" cy="3108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66800">
                  <a:extLst>
                    <a:ext uri="{9D8B030D-6E8A-4147-A177-3AD203B41FA5}">
                      <a16:colId xmlns:a16="http://schemas.microsoft.com/office/drawing/2014/main" val="1618938740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228966245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4093390668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3392509125"/>
                    </a:ext>
                  </a:extLst>
                </a:gridCol>
                <a:gridCol w="1536700">
                  <a:extLst>
                    <a:ext uri="{9D8B030D-6E8A-4147-A177-3AD203B41FA5}">
                      <a16:colId xmlns:a16="http://schemas.microsoft.com/office/drawing/2014/main" val="936088851"/>
                    </a:ext>
                  </a:extLst>
                </a:gridCol>
                <a:gridCol w="1282700">
                  <a:extLst>
                    <a:ext uri="{9D8B030D-6E8A-4147-A177-3AD203B41FA5}">
                      <a16:colId xmlns:a16="http://schemas.microsoft.com/office/drawing/2014/main" val="1533637761"/>
                    </a:ext>
                  </a:extLst>
                </a:gridCol>
              </a:tblGrid>
              <a:tr h="621792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heuristic used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solution length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states generated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successors computed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effective branching fac.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runtime in seconds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13631742"/>
                  </a:ext>
                </a:extLst>
              </a:tr>
              <a:tr h="35531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1" algn="ctr"/>
                      <a:r>
                        <a:rPr lang="en-US" dirty="0"/>
                        <a:t>14,386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5,173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1.77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5.47145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47475158"/>
                  </a:ext>
                </a:extLst>
              </a:tr>
              <a:tr h="35531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OOP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1" algn="ctr"/>
                      <a:r>
                        <a:rPr lang="en-US" dirty="0"/>
                        <a:t>761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283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1.46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0.02097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54713788"/>
                  </a:ext>
                </a:extLst>
              </a:tr>
              <a:tr h="35531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MHD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1" algn="ctr"/>
                      <a:r>
                        <a:rPr lang="en-US" dirty="0"/>
                        <a:t>87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31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1.26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0.00086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1384925"/>
                  </a:ext>
                </a:extLst>
              </a:tr>
              <a:tr h="914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lvl="1" algn="ctr"/>
                      <a:endParaRPr lang="en-US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542568188"/>
                  </a:ext>
                </a:extLst>
              </a:tr>
              <a:tr h="35531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1" algn="ctr"/>
                      <a:r>
                        <a:rPr lang="en-US" dirty="0"/>
                        <a:t>78,872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28,567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1.72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159.1051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40798443"/>
                  </a:ext>
                </a:extLst>
              </a:tr>
              <a:tr h="35531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OOP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1" algn="ctr"/>
                      <a:r>
                        <a:rPr lang="en-US" dirty="0"/>
                        <a:t>3,906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1,457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1.47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0.4217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28756574"/>
                  </a:ext>
                </a:extLst>
              </a:tr>
              <a:tr h="35531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MHD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1" algn="ctr"/>
                      <a:r>
                        <a:rPr lang="en-US" dirty="0"/>
                        <a:t>499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185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1.32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0.1238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93697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46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F0787C-7178-8F4C-8EAE-8B120D79E3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P8 Problem on </a:t>
            </a:r>
            <a:r>
              <a:rPr lang="en-US" dirty="0" err="1"/>
              <a:t>Colab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39C43F-DB9A-B143-8AB6-A0F8BD86B3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33400"/>
          </a:xfrm>
        </p:spPr>
        <p:txBody>
          <a:bodyPr/>
          <a:lstStyle/>
          <a:p>
            <a:r>
              <a:rPr lang="en-US" sz="2800" dirty="0"/>
              <a:t>See our collection of </a:t>
            </a:r>
            <a:r>
              <a:rPr lang="en-US" sz="2800" dirty="0">
                <a:hlinkClick r:id="rId2"/>
              </a:rPr>
              <a:t>AI notebooks on Colab</a:t>
            </a:r>
            <a:r>
              <a:rPr lang="en-US" sz="2800" dirty="0"/>
              <a:t> and the </a:t>
            </a:r>
            <a:r>
              <a:rPr lang="en-US" sz="2800" dirty="0">
                <a:hlinkClick r:id="rId3"/>
              </a:rPr>
              <a:t>code and data</a:t>
            </a:r>
            <a:r>
              <a:rPr lang="en-US" sz="2800" dirty="0"/>
              <a:t> in our repo</a:t>
            </a:r>
          </a:p>
          <a:p>
            <a:r>
              <a:rPr lang="en-US" sz="2800" dirty="0">
                <a:hlinkClick r:id="rId4"/>
              </a:rPr>
              <a:t>P8.ipynb</a:t>
            </a:r>
            <a:r>
              <a:rPr lang="en-US" sz="2800" dirty="0"/>
              <a:t> which uses </a:t>
            </a:r>
            <a:r>
              <a:rPr lang="en-US" sz="2800" dirty="0">
                <a:hlinkClick r:id="rId5"/>
              </a:rPr>
              <a:t>p8.py</a:t>
            </a:r>
            <a:r>
              <a:rPr lang="en-US" sz="2800" dirty="0"/>
              <a:t> and </a:t>
            </a:r>
            <a:r>
              <a:rPr lang="en-US" sz="2800" dirty="0">
                <a:hlinkClick r:id="rId6"/>
              </a:rPr>
              <a:t>search.py </a:t>
            </a:r>
            <a:endParaRPr lang="en-US" sz="2800" dirty="0"/>
          </a:p>
          <a:p>
            <a:endParaRPr lang="en-US" sz="2800" dirty="0"/>
          </a:p>
          <a:p>
            <a:pPr marL="0" indent="0">
              <a:buNone/>
            </a:pPr>
            <a:endParaRPr lang="en-US" sz="2800" dirty="0"/>
          </a:p>
        </p:txBody>
      </p:sp>
      <p:pic>
        <p:nvPicPr>
          <p:cNvPr id="6" name="Picture 5" descr="Graphical user interface, text, application, email&#10;&#10;Description automatically generated">
            <a:hlinkClick r:id="rId4"/>
            <a:extLst>
              <a:ext uri="{FF2B5EF4-FFF2-40B4-BE49-F238E27FC236}">
                <a16:creationId xmlns:a16="http://schemas.microsoft.com/office/drawing/2014/main" id="{E3F9F54D-72ED-694E-B4F6-05F5BB2B9438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38200" y="2699323"/>
            <a:ext cx="7011503" cy="3976572"/>
          </a:xfrm>
          <a:prstGeom prst="rect">
            <a:avLst/>
          </a:prstGeom>
          <a:ln w="635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9443324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B25D5A-1AAE-0B43-B850-772BDB39C0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F0E854-97F0-B848-A623-933A0A6326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43000"/>
            <a:ext cx="3962400" cy="5257800"/>
          </a:xfrm>
          <a:ln>
            <a:solidFill>
              <a:schemeClr val="tx1">
                <a:lumMod val="65000"/>
                <a:lumOff val="35000"/>
              </a:schemeClr>
            </a:solidFill>
          </a:ln>
        </p:spPr>
        <p:txBody>
          <a:bodyPr/>
          <a:lstStyle/>
          <a:p>
            <a:pPr marL="0" indent="0">
              <a:buNone/>
            </a:pPr>
            <a:r>
              <a:rPr lang="en-US" sz="1200" dirty="0"/>
              <a:t>(python3.8) </a:t>
            </a:r>
            <a:r>
              <a:rPr lang="en-US" sz="1200" dirty="0" err="1"/>
              <a:t>search_examples</a:t>
            </a:r>
            <a:r>
              <a:rPr lang="en-US" sz="1200" dirty="0"/>
              <a:t>&gt; python p8.py</a:t>
            </a:r>
            <a:br>
              <a:rPr lang="en-US" sz="1200" dirty="0"/>
            </a:br>
            <a:endParaRPr lang="en-US" sz="1200" dirty="0"/>
          </a:p>
          <a:p>
            <a:pPr marL="0" indent="0">
              <a:buNone/>
            </a:pPr>
            <a:r>
              <a:rPr lang="en-US" sz="1200" dirty="0"/>
              <a:t>142*35678 =&gt; *12345678 (5 steps from start)</a:t>
            </a:r>
          </a:p>
          <a:p>
            <a:pPr marL="0" indent="0">
              <a:buNone/>
            </a:pPr>
            <a:r>
              <a:rPr lang="en-US" sz="1200" dirty="0" err="1"/>
              <a:t>heur</a:t>
            </a:r>
            <a:r>
              <a:rPr lang="en-US" sz="1200" dirty="0"/>
              <a:t>. steps depth states </a:t>
            </a:r>
            <a:r>
              <a:rPr lang="en-US" sz="1200" dirty="0" err="1"/>
              <a:t>succs</a:t>
            </a:r>
            <a:r>
              <a:rPr lang="en-US" sz="1200" dirty="0"/>
              <a:t> EBF seconds</a:t>
            </a:r>
          </a:p>
          <a:p>
            <a:pPr marL="0" indent="0">
              <a:buNone/>
            </a:pPr>
            <a:r>
              <a:rPr lang="en-US" sz="1200" dirty="0"/>
              <a:t>NIL 5 3 26 9 2.08 0.00023</a:t>
            </a:r>
          </a:p>
          <a:p>
            <a:pPr marL="0" indent="0">
              <a:buNone/>
            </a:pPr>
            <a:r>
              <a:rPr lang="en-US" sz="1200" dirty="0"/>
              <a:t>OOP 5 3 12 4 1.59 0.00010</a:t>
            </a:r>
          </a:p>
          <a:p>
            <a:pPr marL="0" indent="0">
              <a:buNone/>
            </a:pPr>
            <a:r>
              <a:rPr lang="en-US" sz="1200" dirty="0"/>
              <a:t>MHD 5 3 10 3 1.44 0.00013</a:t>
            </a:r>
          </a:p>
          <a:p>
            <a:pPr marL="0" indent="0">
              <a:buNone/>
            </a:pPr>
            <a:endParaRPr lang="en-US" sz="1200" dirty="0"/>
          </a:p>
          <a:p>
            <a:pPr marL="0" indent="0">
              <a:buNone/>
            </a:pPr>
            <a:r>
              <a:rPr lang="en-US" sz="1200" dirty="0"/>
              <a:t>25*148367 =&gt; *12345678 (10 steps from start)</a:t>
            </a:r>
          </a:p>
          <a:p>
            <a:pPr marL="0" indent="0">
              <a:buNone/>
            </a:pPr>
            <a:r>
              <a:rPr lang="en-US" sz="1200" dirty="0" err="1"/>
              <a:t>heur</a:t>
            </a:r>
            <a:r>
              <a:rPr lang="en-US" sz="1200" dirty="0"/>
              <a:t>. steps depth states </a:t>
            </a:r>
            <a:r>
              <a:rPr lang="en-US" sz="1200" dirty="0" err="1"/>
              <a:t>succs</a:t>
            </a:r>
            <a:r>
              <a:rPr lang="en-US" sz="1200" dirty="0"/>
              <a:t> EBF seconds</a:t>
            </a:r>
          </a:p>
          <a:p>
            <a:pPr marL="0" indent="0">
              <a:buNone/>
            </a:pPr>
            <a:r>
              <a:rPr lang="en-US" sz="1200" dirty="0"/>
              <a:t>NIL 10 10 1166 420 1.83 0.04605</a:t>
            </a:r>
          </a:p>
          <a:p>
            <a:pPr marL="0" indent="0">
              <a:buNone/>
            </a:pPr>
            <a:r>
              <a:rPr lang="en-US" sz="1200" dirty="0"/>
              <a:t>OOP 10 10 30 12 1.28 0.00031</a:t>
            </a:r>
          </a:p>
          <a:p>
            <a:pPr marL="0" indent="0">
              <a:buNone/>
            </a:pPr>
            <a:r>
              <a:rPr lang="en-US" sz="1200" dirty="0"/>
              <a:t>MHD 10 10 25 10 1.26 0.00036</a:t>
            </a:r>
            <a:br>
              <a:rPr lang="en-US" sz="1200" dirty="0"/>
            </a:br>
            <a:endParaRPr lang="en-US" sz="1200" dirty="0"/>
          </a:p>
          <a:p>
            <a:pPr marL="0" indent="0">
              <a:buNone/>
            </a:pPr>
            <a:r>
              <a:rPr lang="en-US" sz="1200" dirty="0"/>
              <a:t>4*3275681 =&gt; *12345678 (15 steps from start)</a:t>
            </a:r>
          </a:p>
          <a:p>
            <a:pPr marL="0" indent="0">
              <a:buNone/>
            </a:pPr>
            <a:r>
              <a:rPr lang="en-US" sz="1200" dirty="0" err="1"/>
              <a:t>heur</a:t>
            </a:r>
            <a:r>
              <a:rPr lang="en-US" sz="1200" dirty="0"/>
              <a:t>. steps depth states </a:t>
            </a:r>
            <a:r>
              <a:rPr lang="en-US" sz="1200" dirty="0" err="1"/>
              <a:t>succs</a:t>
            </a:r>
            <a:r>
              <a:rPr lang="en-US" sz="1200" dirty="0"/>
              <a:t> EBF seconds</a:t>
            </a:r>
          </a:p>
          <a:p>
            <a:pPr marL="0" indent="0">
              <a:buNone/>
            </a:pPr>
            <a:r>
              <a:rPr lang="en-US" sz="1200" dirty="0"/>
              <a:t>NIL 15 15 14386 5173 1.77 5.47145</a:t>
            </a:r>
          </a:p>
          <a:p>
            <a:pPr marL="0" indent="0">
              <a:buNone/>
            </a:pPr>
            <a:r>
              <a:rPr lang="en-US" sz="1200" dirty="0"/>
              <a:t>OOP 15 15 761 283 1.46 0.02097</a:t>
            </a:r>
          </a:p>
          <a:p>
            <a:pPr marL="0" indent="0">
              <a:buNone/>
            </a:pPr>
            <a:r>
              <a:rPr lang="en-US" sz="1200" dirty="0"/>
              <a:t>MHD 15 15 87 31 1.26 0.00115</a:t>
            </a:r>
            <a:br>
              <a:rPr lang="en-US" sz="1200" dirty="0"/>
            </a:br>
            <a:endParaRPr lang="en-US" sz="1200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DEE898DA-42AD-584A-AF68-EC73AB706DC6}"/>
              </a:ext>
            </a:extLst>
          </p:cNvPr>
          <p:cNvSpPr txBox="1">
            <a:spLocks/>
          </p:cNvSpPr>
          <p:nvPr/>
        </p:nvSpPr>
        <p:spPr bwMode="auto">
          <a:xfrm>
            <a:off x="4800600" y="1143000"/>
            <a:ext cx="3962400" cy="5257800"/>
          </a:xfrm>
          <a:prstGeom prst="rect">
            <a:avLst/>
          </a:prstGeom>
          <a:noFill/>
          <a:ln w="9525">
            <a:solidFill>
              <a:schemeClr val="tx1">
                <a:lumMod val="65000"/>
                <a:lumOff val="3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ＭＳ Ｐゴシック" pitchFamily="-65" charset="-128"/>
                <a:cs typeface="ＭＳ Ｐゴシック" pitchFamily="-65" charset="-128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ＭＳ Ｐゴシック" pitchFamily="-65" charset="-128"/>
                <a:cs typeface="+mn-cs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ＭＳ Ｐゴシック" pitchFamily="-65" charset="-128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ＭＳ Ｐゴシック" pitchFamily="-65" charset="-128"/>
                <a:cs typeface="+mn-cs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ＭＳ Ｐゴシック" pitchFamily="-65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br>
              <a:rPr lang="en-US" sz="1200" dirty="0"/>
            </a:br>
            <a:endParaRPr lang="en-US" sz="1200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1200" dirty="0"/>
              <a:t>64375182* =&gt; *12345678 (18 steps from start)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1200" dirty="0" err="1"/>
              <a:t>heur</a:t>
            </a:r>
            <a:r>
              <a:rPr lang="en-US" sz="1200" dirty="0"/>
              <a:t>. steps depth states </a:t>
            </a:r>
            <a:r>
              <a:rPr lang="en-US" sz="1200" dirty="0" err="1"/>
              <a:t>succs</a:t>
            </a:r>
            <a:r>
              <a:rPr lang="en-US" sz="1200" dirty="0"/>
              <a:t> EBF seconds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1200" dirty="0"/>
              <a:t>NIL 18 18 48230 17402 1.72 60.17903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1200" dirty="0"/>
              <a:t>OOP 18 18 1775 659 1.43 0.11732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1200" dirty="0"/>
              <a:t>MHD 18 18 58 22 1.19 0.00086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sz="1200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1200" dirty="0"/>
              <a:t>4258361*7 =&gt; *12345678 (19 steps from start)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1200" dirty="0" err="1"/>
              <a:t>heur</a:t>
            </a:r>
            <a:r>
              <a:rPr lang="en-US" sz="1200" dirty="0"/>
              <a:t>. steps depth states </a:t>
            </a:r>
            <a:r>
              <a:rPr lang="en-US" sz="1200" dirty="0" err="1"/>
              <a:t>succs</a:t>
            </a:r>
            <a:r>
              <a:rPr lang="en-US" sz="1200" dirty="0"/>
              <a:t> EBF seconds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1200" dirty="0"/>
              <a:t>NIL 19 19 78873 28567 1.72 159.10511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1200" dirty="0"/>
              <a:t>OOP 19 19 3906 1457 1.47 0.42174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1200" dirty="0"/>
              <a:t>MHD 19 19 499 185 1.32 0.01238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10700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>
            <a:extLst>
              <a:ext uri="{FF2B5EF4-FFF2-40B4-BE49-F238E27FC236}">
                <a16:creationId xmlns:a16="http://schemas.microsoft.com/office/drawing/2014/main" id="{D3010432-D0A4-E34A-84F8-27018CEBC28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800">
                <a:ea typeface="ＭＳ Ｐゴシック" panose="020B0600070205080204" pitchFamily="34" charset="-128"/>
              </a:rPr>
              <a:t>8 puzzle in python</a:t>
            </a:r>
          </a:p>
        </p:txBody>
      </p:sp>
      <p:sp>
        <p:nvSpPr>
          <p:cNvPr id="18434" name="Rectangle 3">
            <a:extLst>
              <a:ext uri="{FF2B5EF4-FFF2-40B4-BE49-F238E27FC236}">
                <a16:creationId xmlns:a16="http://schemas.microsoft.com/office/drawing/2014/main" id="{E8A39EF0-5351-A647-8E01-044995B0196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19100" y="1143000"/>
            <a:ext cx="8420100" cy="5257800"/>
          </a:xfrm>
        </p:spPr>
        <p:txBody>
          <a:bodyPr/>
          <a:lstStyle/>
          <a:p>
            <a:r>
              <a:rPr lang="en-US" altLang="en-US" dirty="0">
                <a:ea typeface="ＭＳ Ｐゴシック" panose="020B0600070205080204" pitchFamily="34" charset="-128"/>
              </a:rPr>
              <a:t>Look at a simple implementation of an eight puzzle solver in python</a:t>
            </a:r>
          </a:p>
          <a:p>
            <a:r>
              <a:rPr lang="en-US" altLang="en-US" dirty="0">
                <a:ea typeface="ＭＳ Ｐゴシック" panose="020B0600070205080204" pitchFamily="34" charset="-128"/>
                <a:hlinkClick r:id="rId3"/>
              </a:rPr>
              <a:t>p8.py</a:t>
            </a:r>
            <a:endParaRPr lang="en-US" altLang="en-US" dirty="0">
              <a:ea typeface="ＭＳ Ｐゴシック" panose="020B0600070205080204" pitchFamily="34" charset="-128"/>
            </a:endParaRPr>
          </a:p>
          <a:p>
            <a:r>
              <a:rPr lang="en-US" altLang="en-US" dirty="0">
                <a:ea typeface="ＭＳ Ｐゴシック" panose="020B0600070205080204" pitchFamily="34" charset="-128"/>
              </a:rPr>
              <a:t>Solve using A* with three different heuristics</a:t>
            </a:r>
          </a:p>
          <a:p>
            <a:pPr lvl="1"/>
            <a:r>
              <a:rPr lang="en-US" altLang="en-US" sz="3200" dirty="0">
                <a:ea typeface="ＭＳ Ｐゴシック" panose="020B0600070205080204" pitchFamily="34" charset="-128"/>
              </a:rPr>
              <a:t>NIL:    h = 1</a:t>
            </a:r>
          </a:p>
          <a:p>
            <a:pPr lvl="1"/>
            <a:r>
              <a:rPr lang="en-US" altLang="en-US" sz="3200" dirty="0">
                <a:ea typeface="ＭＳ Ｐゴシック" panose="020B0600070205080204" pitchFamily="34" charset="-128"/>
              </a:rPr>
              <a:t>OOP:  h = # of tiles out of place</a:t>
            </a:r>
          </a:p>
          <a:p>
            <a:pPr lvl="1"/>
            <a:r>
              <a:rPr lang="en-US" altLang="en-US" sz="3200" dirty="0">
                <a:ea typeface="ＭＳ Ｐゴシック" panose="020B0600070205080204" pitchFamily="34" charset="-128"/>
              </a:rPr>
              <a:t>MHD: h = sum of </a:t>
            </a:r>
            <a:r>
              <a:rPr lang="en-US" altLang="en-US" sz="3200" dirty="0" err="1">
                <a:ea typeface="ＭＳ Ｐゴシック" panose="020B0600070205080204" pitchFamily="34" charset="-128"/>
              </a:rPr>
              <a:t>manhatten</a:t>
            </a:r>
            <a:r>
              <a:rPr lang="en-US" altLang="en-US" sz="3200" dirty="0">
                <a:ea typeface="ＭＳ Ｐゴシック" panose="020B0600070205080204" pitchFamily="34" charset="-128"/>
              </a:rPr>
              <a:t> distance between each tile’s current &amp; goal positions</a:t>
            </a:r>
          </a:p>
          <a:p>
            <a:r>
              <a:rPr lang="en-US" altLang="en-US" dirty="0">
                <a:ea typeface="ＭＳ Ｐゴシック" panose="020B0600070205080204" pitchFamily="34" charset="-128"/>
              </a:rPr>
              <a:t>All three are admissible</a:t>
            </a:r>
            <a:endParaRPr lang="en-US" altLang="en-US" sz="4400" dirty="0">
              <a:ea typeface="ＭＳ Ｐゴシック" panose="020B0600070205080204" pitchFamily="34" charset="-128"/>
            </a:endParaRPr>
          </a:p>
          <a:p>
            <a:pPr lvl="1"/>
            <a:endParaRPr lang="en-US" altLang="en-US" sz="4000" dirty="0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itle 1">
            <a:extLst>
              <a:ext uri="{FF2B5EF4-FFF2-40B4-BE49-F238E27FC236}">
                <a16:creationId xmlns:a16="http://schemas.microsoft.com/office/drawing/2014/main" id="{ADC9C023-BAB0-FC42-9418-BD21CF0331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What must we model?</a:t>
            </a:r>
          </a:p>
        </p:txBody>
      </p:sp>
      <p:sp>
        <p:nvSpPr>
          <p:cNvPr id="19458" name="Content Placeholder 2">
            <a:extLst>
              <a:ext uri="{FF2B5EF4-FFF2-40B4-BE49-F238E27FC236}">
                <a16:creationId xmlns:a16="http://schemas.microsoft.com/office/drawing/2014/main" id="{6597B10F-508B-B743-B428-65D9276283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A state</a:t>
            </a:r>
          </a:p>
          <a:p>
            <a:r>
              <a:rPr lang="en-US" altLang="en-US">
                <a:ea typeface="ＭＳ Ｐゴシック" panose="020B0600070205080204" pitchFamily="34" charset="-128"/>
              </a:rPr>
              <a:t>Goal test</a:t>
            </a:r>
          </a:p>
          <a:p>
            <a:r>
              <a:rPr lang="en-US" altLang="en-US">
                <a:ea typeface="ＭＳ Ｐゴシック" panose="020B0600070205080204" pitchFamily="34" charset="-128"/>
              </a:rPr>
              <a:t>Actions</a:t>
            </a:r>
          </a:p>
          <a:p>
            <a:r>
              <a:rPr lang="en-US" altLang="en-US">
                <a:ea typeface="ＭＳ Ｐゴシック" panose="020B0600070205080204" pitchFamily="34" charset="-128"/>
              </a:rPr>
              <a:t>Result of doing action in state</a:t>
            </a:r>
          </a:p>
          <a:p>
            <a:r>
              <a:rPr lang="en-US" altLang="en-US">
                <a:ea typeface="ＭＳ Ｐゴシック" panose="020B0600070205080204" pitchFamily="34" charset="-128"/>
              </a:rPr>
              <a:t>Heuristic function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itle 1">
            <a:extLst>
              <a:ext uri="{FF2B5EF4-FFF2-40B4-BE49-F238E27FC236}">
                <a16:creationId xmlns:a16="http://schemas.microsoft.com/office/drawing/2014/main" id="{65DDED91-73A3-DE4F-8E20-2F2BCD1A37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ea typeface="ＭＳ Ｐゴシック" panose="020B0600070205080204" pitchFamily="34" charset="-128"/>
              </a:rPr>
              <a:t>Representing states and actions</a:t>
            </a:r>
          </a:p>
        </p:txBody>
      </p:sp>
      <p:sp>
        <p:nvSpPr>
          <p:cNvPr id="20482" name="Content Placeholder 2">
            <a:extLst>
              <a:ext uri="{FF2B5EF4-FFF2-40B4-BE49-F238E27FC236}">
                <a16:creationId xmlns:a16="http://schemas.microsoft.com/office/drawing/2014/main" id="{597CC885-B638-284C-8F14-5E9BF630A7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5300" y="1219200"/>
            <a:ext cx="8153400" cy="3048000"/>
          </a:xfrm>
          <a:ln w="3175">
            <a:solidFill>
              <a:schemeClr val="tx1">
                <a:lumMod val="65000"/>
                <a:lumOff val="35000"/>
              </a:schemeClr>
            </a:solidFill>
          </a:ln>
          <a:effectLst/>
        </p:spPr>
        <p:txBody>
          <a:bodyPr/>
          <a:lstStyle/>
          <a:p>
            <a:r>
              <a:rPr lang="en-US" altLang="en-US" dirty="0">
                <a:ea typeface="ＭＳ Ｐゴシック" panose="020B0600070205080204" pitchFamily="34" charset="-128"/>
              </a:rPr>
              <a:t>Represent state as string of nine characters with blank as *</a:t>
            </a:r>
          </a:p>
          <a:p>
            <a:pPr marL="457200" lvl="1" indent="0">
              <a:buNone/>
            </a:pPr>
            <a:r>
              <a:rPr lang="en-US" altLang="en-US" dirty="0">
                <a:ea typeface="ＭＳ Ｐゴシック" panose="020B0600070205080204" pitchFamily="34" charset="-128"/>
              </a:rPr>
              <a:t>E.g.:  </a:t>
            </a:r>
            <a:r>
              <a:rPr lang="en-US" dirty="0"/>
              <a:t>s = '1234*5678'</a:t>
            </a:r>
          </a:p>
          <a:p>
            <a:r>
              <a:rPr lang="en-US" altLang="en-US" dirty="0">
                <a:ea typeface="ＭＳ Ｐゴシック" panose="020B0600070205080204" pitchFamily="34" charset="-128"/>
              </a:rPr>
              <a:t>Position of  blank in state S is</a:t>
            </a:r>
            <a:br>
              <a:rPr lang="en-US" altLang="en-US" dirty="0">
                <a:ea typeface="ＭＳ Ｐゴシック" panose="020B0600070205080204" pitchFamily="34" charset="-128"/>
              </a:rPr>
            </a:br>
            <a:r>
              <a:rPr lang="en-US" altLang="en-US" sz="2800" dirty="0">
                <a:latin typeface="Courier" pitchFamily="2" charset="0"/>
                <a:ea typeface="ＭＳ Ｐゴシック" panose="020B0600070205080204" pitchFamily="34" charset="-128"/>
              </a:rPr>
              <a:t>&gt; </a:t>
            </a:r>
            <a:r>
              <a:rPr lang="en-US" sz="2800" dirty="0" err="1">
                <a:latin typeface="Courier" pitchFamily="2" charset="0"/>
              </a:rPr>
              <a:t>s.index</a:t>
            </a:r>
            <a:r>
              <a:rPr lang="en-US" sz="2800" dirty="0">
                <a:latin typeface="Courier" pitchFamily="2" charset="0"/>
              </a:rPr>
              <a:t>('*')</a:t>
            </a:r>
            <a:br>
              <a:rPr lang="en-US" sz="2800" dirty="0">
                <a:latin typeface="Courier" pitchFamily="2" charset="0"/>
              </a:rPr>
            </a:br>
            <a:r>
              <a:rPr lang="en-US" sz="2800" dirty="0">
                <a:latin typeface="Courier" pitchFamily="2" charset="0"/>
              </a:rPr>
              <a:t>4</a:t>
            </a:r>
          </a:p>
          <a:p>
            <a:pPr marL="0" indent="0">
              <a:buNone/>
            </a:pPr>
            <a:endParaRPr lang="en-US" dirty="0">
              <a:latin typeface="Courier" pitchFamily="2" charset="0"/>
            </a:endParaRPr>
          </a:p>
          <a:p>
            <a:endParaRPr lang="en-US" dirty="0"/>
          </a:p>
          <a:p>
            <a:endParaRPr lang="en-US" altLang="en-US" dirty="0">
              <a:latin typeface="Courier" pitchFamily="2" charset="0"/>
              <a:ea typeface="ＭＳ Ｐゴシック" panose="020B0600070205080204" pitchFamily="34" charset="-128"/>
            </a:endParaRP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8915EE50-FC8A-AE4B-B750-FF02074F8DB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2386572"/>
              </p:ext>
            </p:extLst>
          </p:nvPr>
        </p:nvGraphicFramePr>
        <p:xfrm>
          <a:off x="6781800" y="1828800"/>
          <a:ext cx="1447800" cy="1371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82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2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82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3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*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5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8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12FDBB96-32EF-A341-B88D-039417B760AC}"/>
              </a:ext>
            </a:extLst>
          </p:cNvPr>
          <p:cNvSpPr txBox="1">
            <a:spLocks/>
          </p:cNvSpPr>
          <p:nvPr/>
        </p:nvSpPr>
        <p:spPr bwMode="auto">
          <a:xfrm>
            <a:off x="487417" y="4572000"/>
            <a:ext cx="8153400" cy="1752600"/>
          </a:xfrm>
          <a:prstGeom prst="rect">
            <a:avLst/>
          </a:prstGeom>
          <a:noFill/>
          <a:ln w="3175">
            <a:solidFill>
              <a:schemeClr val="tx1">
                <a:lumMod val="65000"/>
                <a:lumOff val="35000"/>
              </a:schemeClr>
            </a:solidFill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ＭＳ Ｐゴシック" pitchFamily="-65" charset="-128"/>
                <a:cs typeface="ＭＳ Ｐゴシック" pitchFamily="-65" charset="-128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ＭＳ Ｐゴシック" pitchFamily="-65" charset="-128"/>
                <a:cs typeface="+mn-cs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ＭＳ Ｐゴシック" pitchFamily="-65" charset="-128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ＭＳ Ｐゴシック" pitchFamily="-65" charset="-128"/>
                <a:cs typeface="+mn-cs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ＭＳ Ｐゴシック" pitchFamily="-65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en-US" dirty="0">
                <a:ea typeface="ＭＳ Ｐゴシック" panose="020B0600070205080204" pitchFamily="34" charset="-128"/>
              </a:rPr>
              <a:t>Represent an action as one of four possible ways to move the blank: </a:t>
            </a:r>
          </a:p>
          <a:p>
            <a:pPr marL="400050" lvl="1" indent="0">
              <a:buNone/>
            </a:pPr>
            <a:r>
              <a:rPr lang="en-US" altLang="en-US" dirty="0">
                <a:latin typeface="Courier" pitchFamily="2" charset="0"/>
                <a:ea typeface="ＭＳ Ｐゴシック" panose="020B0600070205080204" pitchFamily="34" charset="-128"/>
              </a:rPr>
              <a:t>up down right left</a:t>
            </a:r>
            <a:endParaRPr lang="en-US" dirty="0"/>
          </a:p>
          <a:p>
            <a:endParaRPr lang="en-US" sz="2800" dirty="0">
              <a:latin typeface="Courier" pitchFamily="2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n-US" dirty="0">
              <a:latin typeface="Courier" pitchFamily="2" charset="0"/>
            </a:endParaRPr>
          </a:p>
          <a:p>
            <a:endParaRPr lang="en-US" dirty="0"/>
          </a:p>
          <a:p>
            <a:endParaRPr lang="en-US" altLang="en-US" dirty="0">
              <a:latin typeface="Courier" pitchFamily="2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le 1">
            <a:extLst>
              <a:ext uri="{FF2B5EF4-FFF2-40B4-BE49-F238E27FC236}">
                <a16:creationId xmlns:a16="http://schemas.microsoft.com/office/drawing/2014/main" id="{2EE49B86-BD8B-D84F-A716-DF76510DC5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Legal Actions</a:t>
            </a:r>
          </a:p>
        </p:txBody>
      </p:sp>
      <p:sp>
        <p:nvSpPr>
          <p:cNvPr id="21506" name="Content Placeholder 2">
            <a:extLst>
              <a:ext uri="{FF2B5EF4-FFF2-40B4-BE49-F238E27FC236}">
                <a16:creationId xmlns:a16="http://schemas.microsoft.com/office/drawing/2014/main" id="{E7E4F72F-A6A7-BB4B-90FA-AC6C71284A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8807" y="1152712"/>
            <a:ext cx="8229600" cy="5257800"/>
          </a:xfrm>
        </p:spPr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en-US" altLang="en-US" sz="2400" dirty="0">
                <a:ea typeface="ＭＳ Ｐゴシック" panose="020B0600070205080204" pitchFamily="34" charset="-128"/>
              </a:rPr>
              <a:t>def actions8(s):  # returns list of legal actions in state s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2400" dirty="0">
                <a:ea typeface="ＭＳ Ｐゴシック" panose="020B0600070205080204" pitchFamily="34" charset="-128"/>
              </a:rPr>
              <a:t>    </a:t>
            </a:r>
            <a:r>
              <a:rPr lang="en-US" altLang="en-US" sz="2400" dirty="0" err="1">
                <a:ea typeface="ＭＳ Ｐゴシック" panose="020B0600070205080204" pitchFamily="34" charset="-128"/>
              </a:rPr>
              <a:t>action_table</a:t>
            </a:r>
            <a:r>
              <a:rPr lang="en-US" altLang="en-US" sz="2400" dirty="0">
                <a:ea typeface="ＭＳ Ｐゴシック" panose="020B0600070205080204" pitchFamily="34" charset="-128"/>
              </a:rPr>
              <a:t> = {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2400" dirty="0">
                <a:ea typeface="ＭＳ Ｐゴシック" panose="020B0600070205080204" pitchFamily="34" charset="-128"/>
              </a:rPr>
              <a:t>        0:['down', 'right'],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2400" dirty="0">
                <a:ea typeface="ＭＳ Ｐゴシック" panose="020B0600070205080204" pitchFamily="34" charset="-128"/>
              </a:rPr>
              <a:t>        1:['down', 'left', 'right'],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2400" dirty="0">
                <a:ea typeface="ＭＳ Ｐゴシック" panose="020B0600070205080204" pitchFamily="34" charset="-128"/>
              </a:rPr>
              <a:t>        2:['down', 'left'],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2400" dirty="0">
                <a:ea typeface="ＭＳ Ｐゴシック" panose="020B0600070205080204" pitchFamily="34" charset="-128"/>
              </a:rPr>
              <a:t>        3:['up', 'down', 'right'],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2400" dirty="0">
                <a:ea typeface="ＭＳ Ｐゴシック" panose="020B0600070205080204" pitchFamily="34" charset="-128"/>
              </a:rPr>
              <a:t>        4:['up', 'down', 'left', 'right'],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2400" dirty="0">
                <a:ea typeface="ＭＳ Ｐゴシック" panose="020B0600070205080204" pitchFamily="34" charset="-128"/>
              </a:rPr>
              <a:t>        5:['up', 'down', 'left'],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2400" dirty="0">
                <a:ea typeface="ＭＳ Ｐゴシック" panose="020B0600070205080204" pitchFamily="34" charset="-128"/>
              </a:rPr>
              <a:t>        6:['up', 'right'],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2400" dirty="0">
                <a:ea typeface="ＭＳ Ｐゴシック" panose="020B0600070205080204" pitchFamily="34" charset="-128"/>
              </a:rPr>
              <a:t>        7:['up', 'left', 'right'],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2400" dirty="0">
                <a:ea typeface="ＭＳ Ｐゴシック" panose="020B0600070205080204" pitchFamily="34" charset="-128"/>
              </a:rPr>
              <a:t>        8:['up', 'left'] }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2400" dirty="0">
                <a:ea typeface="ＭＳ Ｐゴシック" panose="020B0600070205080204" pitchFamily="34" charset="-128"/>
              </a:rPr>
              <a:t>    return </a:t>
            </a:r>
            <a:r>
              <a:rPr lang="en-US" altLang="en-US" sz="2400" dirty="0" err="1">
                <a:ea typeface="ＭＳ Ｐゴシック" panose="020B0600070205080204" pitchFamily="34" charset="-128"/>
              </a:rPr>
              <a:t>action_table</a:t>
            </a:r>
            <a:r>
              <a:rPr lang="en-US" altLang="en-US" sz="2400" dirty="0">
                <a:ea typeface="ＭＳ Ｐゴシック" panose="020B0600070205080204" pitchFamily="34" charset="-128"/>
              </a:rPr>
              <a:t>[</a:t>
            </a:r>
            <a:r>
              <a:rPr lang="en-US" altLang="en-US" sz="2400" dirty="0" err="1">
                <a:ea typeface="ＭＳ Ｐゴシック" panose="020B0600070205080204" pitchFamily="34" charset="-128"/>
              </a:rPr>
              <a:t>s.index</a:t>
            </a:r>
            <a:r>
              <a:rPr lang="en-US" altLang="en-US" sz="2400" dirty="0">
                <a:ea typeface="ＭＳ Ｐゴシック" panose="020B0600070205080204" pitchFamily="34" charset="-128"/>
              </a:rPr>
              <a:t>('*')]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altLang="en-US" sz="2000" dirty="0">
              <a:ea typeface="ＭＳ Ｐゴシック" panose="020B0600070205080204" pitchFamily="34" charset="-128"/>
            </a:endParaRP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5D4FBBD0-101E-BE4F-9F4F-16BC5715ABA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8154930"/>
              </p:ext>
            </p:extLst>
          </p:nvPr>
        </p:nvGraphicFramePr>
        <p:xfrm>
          <a:off x="6858000" y="2583180"/>
          <a:ext cx="1447800" cy="137160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{5940675A-B579-460E-94D1-54222C63F5DA}</a:tableStyleId>
              </a:tblPr>
              <a:tblGrid>
                <a:gridCol w="482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2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82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0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1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2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3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4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5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6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7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8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301A25BA-0E14-7844-A4E0-76B49E1E39E3}"/>
              </a:ext>
            </a:extLst>
          </p:cNvPr>
          <p:cNvSpPr txBox="1"/>
          <p:nvPr/>
        </p:nvSpPr>
        <p:spPr>
          <a:xfrm>
            <a:off x="6629400" y="4076700"/>
            <a:ext cx="2057400" cy="163121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Function maps a </a:t>
            </a:r>
            <a:r>
              <a:rPr lang="en-US" sz="2000" b="1" dirty="0">
                <a:solidFill>
                  <a:schemeClr val="accent5">
                    <a:lumMod val="75000"/>
                  </a:schemeClr>
                </a:solidFill>
              </a:rPr>
              <a:t>position</a:t>
            </a:r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 to a list of </a:t>
            </a:r>
            <a:r>
              <a:rPr lang="en-US" sz="2000" b="1" dirty="0">
                <a:solidFill>
                  <a:schemeClr val="accent5">
                    <a:lumMod val="75000"/>
                  </a:schemeClr>
                </a:solidFill>
              </a:rPr>
              <a:t>possible moves </a:t>
            </a:r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for a tile in that position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itle 1">
            <a:extLst>
              <a:ext uri="{FF2B5EF4-FFF2-40B4-BE49-F238E27FC236}">
                <a16:creationId xmlns:a16="http://schemas.microsoft.com/office/drawing/2014/main" id="{456F410C-9ED5-264E-A678-B2A2418723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Result of action A on state S</a:t>
            </a:r>
          </a:p>
        </p:txBody>
      </p:sp>
      <p:sp>
        <p:nvSpPr>
          <p:cNvPr id="22530" name="Content Placeholder 2">
            <a:extLst>
              <a:ext uri="{FF2B5EF4-FFF2-40B4-BE49-F238E27FC236}">
                <a16:creationId xmlns:a16="http://schemas.microsoft.com/office/drawing/2014/main" id="{FF4019A8-D1CE-CA4D-81FE-221D2B662B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0338" y="1166648"/>
            <a:ext cx="8229600" cy="5257800"/>
          </a:xfrm>
        </p:spPr>
        <p:txBody>
          <a:bodyPr/>
          <a:lstStyle/>
          <a:p>
            <a:pPr marL="0" indent="0"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US" altLang="en-US" sz="2200" dirty="0">
                <a:ea typeface="ＭＳ Ｐゴシック" panose="020B0600070205080204" pitchFamily="34" charset="-128"/>
              </a:rPr>
              <a:t>def result8(S, A):</a:t>
            </a:r>
          </a:p>
          <a:p>
            <a:pPr marL="0" indent="0"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US" altLang="en-US" sz="2200" dirty="0">
                <a:ea typeface="ＭＳ Ｐゴシック" panose="020B0600070205080204" pitchFamily="34" charset="-128"/>
              </a:rPr>
              <a:t>    blank = </a:t>
            </a:r>
            <a:r>
              <a:rPr lang="en-US" altLang="en-US" sz="2200" dirty="0" err="1">
                <a:ea typeface="ＭＳ Ｐゴシック" panose="020B0600070205080204" pitchFamily="34" charset="-128"/>
              </a:rPr>
              <a:t>S.index</a:t>
            </a:r>
            <a:r>
              <a:rPr lang="en-US" altLang="en-US" sz="2200" dirty="0">
                <a:ea typeface="ＭＳ Ｐゴシック" panose="020B0600070205080204" pitchFamily="34" charset="-128"/>
              </a:rPr>
              <a:t>('*')    # blank position</a:t>
            </a:r>
          </a:p>
          <a:p>
            <a:pPr marL="0" indent="0"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US" altLang="en-US" sz="2200" dirty="0">
                <a:ea typeface="ＭＳ Ｐゴシック" panose="020B0600070205080204" pitchFamily="34" charset="-128"/>
              </a:rPr>
              <a:t>    if A == 'up':</a:t>
            </a:r>
          </a:p>
          <a:p>
            <a:pPr marL="0" indent="0"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US" altLang="en-US" sz="2200" dirty="0">
                <a:ea typeface="ＭＳ Ｐゴシック" panose="020B0600070205080204" pitchFamily="34" charset="-128"/>
              </a:rPr>
              <a:t>        swap = blank - 3</a:t>
            </a:r>
          </a:p>
          <a:p>
            <a:pPr marL="0" indent="0"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US" altLang="en-US" sz="2200" dirty="0">
                <a:ea typeface="ＭＳ Ｐゴシック" panose="020B0600070205080204" pitchFamily="34" charset="-128"/>
              </a:rPr>
              <a:t>        return S[0:swap] + '*' + S[swap+1:blank] + S[swap] + S[blank+1:]</a:t>
            </a:r>
          </a:p>
          <a:p>
            <a:pPr marL="0" indent="0"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US" altLang="en-US" sz="2200" dirty="0">
                <a:ea typeface="ＭＳ Ｐゴシック" panose="020B0600070205080204" pitchFamily="34" charset="-128"/>
              </a:rPr>
              <a:t>    </a:t>
            </a:r>
            <a:r>
              <a:rPr lang="en-US" altLang="en-US" sz="2200" dirty="0" err="1">
                <a:ea typeface="ＭＳ Ｐゴシック" panose="020B0600070205080204" pitchFamily="34" charset="-128"/>
              </a:rPr>
              <a:t>elif</a:t>
            </a:r>
            <a:r>
              <a:rPr lang="en-US" altLang="en-US" sz="2200" dirty="0">
                <a:ea typeface="ＭＳ Ｐゴシック" panose="020B0600070205080204" pitchFamily="34" charset="-128"/>
              </a:rPr>
              <a:t> A == 'down':</a:t>
            </a:r>
          </a:p>
          <a:p>
            <a:pPr marL="0" indent="0"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US" altLang="en-US" sz="2200" dirty="0">
                <a:ea typeface="ＭＳ Ｐゴシック" panose="020B0600070205080204" pitchFamily="34" charset="-128"/>
              </a:rPr>
              <a:t>        swap = blank + 3</a:t>
            </a:r>
          </a:p>
          <a:p>
            <a:pPr marL="0" indent="0"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US" altLang="en-US" sz="2200" dirty="0">
                <a:ea typeface="ＭＳ Ｐゴシック" panose="020B0600070205080204" pitchFamily="34" charset="-128"/>
              </a:rPr>
              <a:t>        return S[0:blank] + S[swap] + S[blank+1:swap] + '*' + S[swap+1:]</a:t>
            </a:r>
          </a:p>
          <a:p>
            <a:pPr marL="0" indent="0"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US" altLang="en-US" sz="2200" dirty="0">
                <a:ea typeface="ＭＳ Ｐゴシック" panose="020B0600070205080204" pitchFamily="34" charset="-128"/>
              </a:rPr>
              <a:t>    </a:t>
            </a:r>
            <a:r>
              <a:rPr lang="en-US" altLang="en-US" sz="2200" dirty="0" err="1">
                <a:ea typeface="ＭＳ Ｐゴシック" panose="020B0600070205080204" pitchFamily="34" charset="-128"/>
              </a:rPr>
              <a:t>elif</a:t>
            </a:r>
            <a:r>
              <a:rPr lang="en-US" altLang="en-US" sz="2200" dirty="0">
                <a:ea typeface="ＭＳ Ｐゴシック" panose="020B0600070205080204" pitchFamily="34" charset="-128"/>
              </a:rPr>
              <a:t> A == 'left':</a:t>
            </a:r>
          </a:p>
          <a:p>
            <a:pPr marL="0" indent="0"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US" altLang="en-US" sz="2200" dirty="0">
                <a:ea typeface="ＭＳ Ｐゴシック" panose="020B0600070205080204" pitchFamily="34" charset="-128"/>
              </a:rPr>
              <a:t>        swap = blank - 1</a:t>
            </a:r>
          </a:p>
          <a:p>
            <a:pPr marL="0" indent="0"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US" altLang="en-US" sz="2200" dirty="0">
                <a:ea typeface="ＭＳ Ｐゴシック" panose="020B0600070205080204" pitchFamily="34" charset="-128"/>
              </a:rPr>
              <a:t>        return S[0:swap] + '*' + S[swap] + S[blank+1:]</a:t>
            </a:r>
          </a:p>
          <a:p>
            <a:pPr marL="0" indent="0"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US" altLang="en-US" sz="2200" dirty="0">
                <a:ea typeface="ＭＳ Ｐゴシック" panose="020B0600070205080204" pitchFamily="34" charset="-128"/>
              </a:rPr>
              <a:t>    </a:t>
            </a:r>
            <a:r>
              <a:rPr lang="en-US" altLang="en-US" sz="2200" dirty="0" err="1">
                <a:ea typeface="ＭＳ Ｐゴシック" panose="020B0600070205080204" pitchFamily="34" charset="-128"/>
              </a:rPr>
              <a:t>elif</a:t>
            </a:r>
            <a:r>
              <a:rPr lang="en-US" altLang="en-US" sz="2200" dirty="0">
                <a:ea typeface="ＭＳ Ｐゴシック" panose="020B0600070205080204" pitchFamily="34" charset="-128"/>
              </a:rPr>
              <a:t> A == 'right':</a:t>
            </a:r>
          </a:p>
          <a:p>
            <a:pPr marL="0" indent="0"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US" altLang="en-US" sz="2200" dirty="0">
                <a:ea typeface="ＭＳ Ｐゴシック" panose="020B0600070205080204" pitchFamily="34" charset="-128"/>
              </a:rPr>
              <a:t>        swap = blank + 1</a:t>
            </a:r>
          </a:p>
          <a:p>
            <a:pPr marL="0" indent="0"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US" altLang="en-US" sz="2200" dirty="0">
                <a:ea typeface="ＭＳ Ｐゴシック" panose="020B0600070205080204" pitchFamily="34" charset="-128"/>
              </a:rPr>
              <a:t>        return S[0:blank] + S[swap] + '*' + S[swap+1:]</a:t>
            </a:r>
          </a:p>
          <a:p>
            <a:pPr marL="0" indent="0"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US" altLang="en-US" sz="2200" dirty="0">
                <a:ea typeface="ＭＳ Ｐゴシック" panose="020B0600070205080204" pitchFamily="34" charset="-128"/>
              </a:rPr>
              <a:t>    raise </a:t>
            </a:r>
            <a:r>
              <a:rPr lang="en-US" altLang="en-US" sz="2200" dirty="0" err="1">
                <a:ea typeface="ＭＳ Ｐゴシック" panose="020B0600070205080204" pitchFamily="34" charset="-128"/>
              </a:rPr>
              <a:t>ValueError</a:t>
            </a:r>
            <a:r>
              <a:rPr lang="en-US" altLang="en-US" sz="2200" dirty="0">
                <a:ea typeface="ＭＳ Ｐゴシック" panose="020B0600070205080204" pitchFamily="34" charset="-128"/>
              </a:rPr>
              <a:t>('Unrecognized action: ' + A)</a:t>
            </a:r>
          </a:p>
          <a:p>
            <a:pPr marL="0" indent="0">
              <a:lnSpc>
                <a:spcPct val="80000"/>
              </a:lnSpc>
              <a:buFont typeface="Arial" panose="020B0604020202020204" pitchFamily="34" charset="0"/>
              <a:buNone/>
            </a:pPr>
            <a:endParaRPr lang="en-US" altLang="en-US" sz="2200" dirty="0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Title 1">
            <a:extLst>
              <a:ext uri="{FF2B5EF4-FFF2-40B4-BE49-F238E27FC236}">
                <a16:creationId xmlns:a16="http://schemas.microsoft.com/office/drawing/2014/main" id="{61ED5B3B-AFED-1849-BFB3-388B110E03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ea typeface="ＭＳ Ｐゴシック" panose="020B0600070205080204" pitchFamily="34" charset="-128"/>
              </a:rPr>
              <a:t>Heuristic functions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EE67A3-A65F-7C45-B063-E672C4BB1C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en-US" altLang="en-US" sz="2400" dirty="0">
                <a:ea typeface="ＭＳ Ｐゴシック" panose="020B0600070205080204" pitchFamily="34" charset="-128"/>
              </a:rPr>
              <a:t>class P8_h1(P8):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2400" dirty="0">
                <a:ea typeface="ＭＳ Ｐゴシック" panose="020B0600070205080204" pitchFamily="34" charset="-128"/>
              </a:rPr>
              <a:t>    """ Eight puzzle using a heuristic function that counts number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2400" dirty="0">
                <a:ea typeface="ＭＳ Ｐゴシック" panose="020B0600070205080204" pitchFamily="34" charset="-128"/>
              </a:rPr>
              <a:t>    of tiles out of place"””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2400" dirty="0">
                <a:ea typeface="ＭＳ Ｐゴシック" panose="020B0600070205080204" pitchFamily="34" charset="-128"/>
              </a:rPr>
              <a:t>    name = 'Out of Place Heuristic (OOP)’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altLang="en-US" sz="1000" dirty="0">
              <a:ea typeface="ＭＳ Ｐゴシック" panose="020B0600070205080204" pitchFamily="34" charset="-128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000" dirty="0">
                <a:ea typeface="ＭＳ Ｐゴシック" panose="020B0600070205080204" pitchFamily="34" charset="-128"/>
              </a:rPr>
              <a:t> </a:t>
            </a:r>
            <a:r>
              <a:rPr lang="en-US" altLang="en-US" sz="2400" dirty="0" err="1">
                <a:ea typeface="ＭＳ Ｐゴシック" panose="020B0600070205080204" pitchFamily="34" charset="-128"/>
              </a:rPr>
              <a:t>def</a:t>
            </a:r>
            <a:r>
              <a:rPr lang="en-US" altLang="en-US" sz="2400" dirty="0">
                <a:ea typeface="ＭＳ Ｐゴシック" panose="020B0600070205080204" pitchFamily="34" charset="-128"/>
              </a:rPr>
              <a:t> h(self, node):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2400" dirty="0">
                <a:ea typeface="ＭＳ Ｐゴシック" panose="020B0600070205080204" pitchFamily="34" charset="-128"/>
              </a:rPr>
              <a:t>        ""”OOP 8 puzzle heuristic: number of tiles 'out of place'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2400" dirty="0">
                <a:ea typeface="ＭＳ Ｐゴシック" panose="020B0600070205080204" pitchFamily="34" charset="-128"/>
              </a:rPr>
              <a:t>        between a node's state and the goal"""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2400" dirty="0">
                <a:ea typeface="ＭＳ Ｐゴシック" panose="020B0600070205080204" pitchFamily="34" charset="-128"/>
              </a:rPr>
              <a:t>        mismatches = 0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2400" dirty="0">
                <a:ea typeface="ＭＳ Ｐゴシック" panose="020B0600070205080204" pitchFamily="34" charset="-128"/>
              </a:rPr>
              <a:t>        for (t1, t2) in zip(</a:t>
            </a:r>
            <a:r>
              <a:rPr lang="en-US" altLang="en-US" sz="2400" dirty="0" err="1">
                <a:ea typeface="ＭＳ Ｐゴシック" panose="020B0600070205080204" pitchFamily="34" charset="-128"/>
              </a:rPr>
              <a:t>node.state</a:t>
            </a:r>
            <a:r>
              <a:rPr lang="en-US" altLang="en-US" sz="2400" dirty="0">
                <a:ea typeface="ＭＳ Ｐゴシック" panose="020B0600070205080204" pitchFamily="34" charset="-128"/>
              </a:rPr>
              <a:t>, </a:t>
            </a:r>
            <a:r>
              <a:rPr lang="en-US" altLang="en-US" sz="2400" dirty="0" err="1">
                <a:ea typeface="ＭＳ Ｐゴシック" panose="020B0600070205080204" pitchFamily="34" charset="-128"/>
              </a:rPr>
              <a:t>self.goal</a:t>
            </a:r>
            <a:r>
              <a:rPr lang="en-US" altLang="en-US" sz="2400" dirty="0">
                <a:ea typeface="ＭＳ Ｐゴシック" panose="020B0600070205080204" pitchFamily="34" charset="-128"/>
              </a:rPr>
              <a:t>):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2400" dirty="0">
                <a:ea typeface="ＭＳ Ｐゴシック" panose="020B0600070205080204" pitchFamily="34" charset="-128"/>
              </a:rPr>
              <a:t>            if  t1 != t2: mismatches =+ 1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2400" dirty="0">
                <a:ea typeface="ＭＳ Ｐゴシック" panose="020B0600070205080204" pitchFamily="34" charset="-128"/>
              </a:rPr>
              <a:t>        return mismatches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altLang="en-US" sz="2400" dirty="0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Title 1">
            <a:extLst>
              <a:ext uri="{FF2B5EF4-FFF2-40B4-BE49-F238E27FC236}">
                <a16:creationId xmlns:a16="http://schemas.microsoft.com/office/drawing/2014/main" id="{6C23EC29-0DBB-2E44-BED4-A11A2C2724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Path_cost method</a:t>
            </a:r>
          </a:p>
        </p:txBody>
      </p:sp>
      <p:sp>
        <p:nvSpPr>
          <p:cNvPr id="37890" name="Content Placeholder 2">
            <a:extLst>
              <a:ext uri="{FF2B5EF4-FFF2-40B4-BE49-F238E27FC236}">
                <a16:creationId xmlns:a16="http://schemas.microsoft.com/office/drawing/2014/main" id="{C95DAF58-2F31-E642-AEC1-64ECAF15E8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en-US" altLang="en-US">
                <a:ea typeface="ＭＳ Ｐゴシック" panose="020B0600070205080204" pitchFamily="34" charset="-128"/>
              </a:rPr>
              <a:t>Since path cost is just the number of steps, we can use the default version define in Problem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4000">
                <a:ea typeface="ＭＳ Ｐゴシック" panose="020B0600070205080204" pitchFamily="34" charset="-128"/>
              </a:rPr>
              <a:t> </a:t>
            </a:r>
            <a:r>
              <a:rPr lang="en-US" altLang="en-US" sz="2800">
                <a:ea typeface="ＭＳ Ｐゴシック" panose="020B0600070205080204" pitchFamily="34" charset="-128"/>
              </a:rPr>
              <a:t>def path_cost(self, c, state1, action, state2):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2000">
                <a:ea typeface="ＭＳ Ｐゴシック" panose="020B0600070205080204" pitchFamily="34" charset="-128"/>
              </a:rPr>
              <a:t>        """Return cost of a solution path that arrives at state2 from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2000">
                <a:ea typeface="ＭＳ Ｐゴシック" panose="020B0600070205080204" pitchFamily="34" charset="-128"/>
              </a:rPr>
              <a:t>        state1 via action, assuming cost c to get up to state1. If problem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2000">
                <a:ea typeface="ＭＳ Ｐゴシック" panose="020B0600070205080204" pitchFamily="34" charset="-128"/>
              </a:rPr>
              <a:t>        is such that the path doesn't matter, this function will only look at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2000">
                <a:ea typeface="ＭＳ Ｐゴシック" panose="020B0600070205080204" pitchFamily="34" charset="-128"/>
              </a:rPr>
              <a:t>        state2.  If the path does matter, it will consider c and maybe state1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2000">
                <a:ea typeface="ＭＳ Ｐゴシック" panose="020B0600070205080204" pitchFamily="34" charset="-128"/>
              </a:rPr>
              <a:t>        and action. The default method costs 1 for every step in the path."""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2800">
                <a:ea typeface="ＭＳ Ｐゴシック" panose="020B0600070205080204" pitchFamily="34" charset="-128"/>
              </a:rPr>
              <a:t>      return c + 1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B61F02-B156-3B46-878F-6389688BD8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can we test this?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12B49C-810D-1847-86CA-B4A5B698A3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000" dirty="0"/>
              <a:t>Need solvable test problems that aren’t too hard</a:t>
            </a:r>
          </a:p>
          <a:p>
            <a:pPr lvl="1"/>
            <a:r>
              <a:rPr lang="en-US" sz="2600" dirty="0"/>
              <a:t>Recall that the state space has two disjoint sets!</a:t>
            </a:r>
          </a:p>
          <a:p>
            <a:r>
              <a:rPr lang="en-US" sz="3000" dirty="0"/>
              <a:t>Idea: take a random walk of N steps from the goal</a:t>
            </a:r>
          </a:p>
          <a:p>
            <a:pPr lvl="1"/>
            <a:r>
              <a:rPr lang="en-US" sz="2600" dirty="0"/>
              <a:t>Resulting state is solvable in ≤ N moves</a:t>
            </a:r>
          </a:p>
          <a:p>
            <a:pPr lvl="1"/>
            <a:r>
              <a:rPr lang="en-US" sz="2600" dirty="0"/>
              <a:t>Ensure random walk has no loops for a good test</a:t>
            </a:r>
          </a:p>
          <a:p>
            <a:r>
              <a:rPr lang="en-US" sz="3000" dirty="0"/>
              <a:t>What metrics can we use to compare heuristics?</a:t>
            </a:r>
          </a:p>
          <a:p>
            <a:pPr lvl="1"/>
            <a:r>
              <a:rPr lang="en-US" sz="2600" dirty="0"/>
              <a:t># of states generated, # of states expanded, effective branching factor (</a:t>
            </a:r>
            <a:r>
              <a:rPr lang="en-US" sz="2600" dirty="0" err="1"/>
              <a:t>efb</a:t>
            </a:r>
            <a:r>
              <a:rPr lang="en-US" sz="2600" dirty="0"/>
              <a:t>), and run time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46343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19255</TotalTime>
  <Words>1100</Words>
  <Application>Microsoft Macintosh PowerPoint</Application>
  <PresentationFormat>On-screen Show (4:3)</PresentationFormat>
  <Paragraphs>184</Paragraphs>
  <Slides>12</Slides>
  <Notes>2</Notes>
  <HiddenSlides>1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Courier</vt:lpstr>
      <vt:lpstr>Times New Roman</vt:lpstr>
      <vt:lpstr>Office Theme</vt:lpstr>
      <vt:lpstr>P8.py</vt:lpstr>
      <vt:lpstr>8 puzzle in python</vt:lpstr>
      <vt:lpstr>What must we model?</vt:lpstr>
      <vt:lpstr>Representing states and actions</vt:lpstr>
      <vt:lpstr>Legal Actions</vt:lpstr>
      <vt:lpstr>Result of action A on state S</vt:lpstr>
      <vt:lpstr>Heuristic functions</vt:lpstr>
      <vt:lpstr>Path_cost method</vt:lpstr>
      <vt:lpstr>How can we test this?</vt:lpstr>
      <vt:lpstr>Example</vt:lpstr>
      <vt:lpstr>P8 Problem on Colab</vt:lpstr>
      <vt:lpstr>Example</vt:lpstr>
    </vt:vector>
  </TitlesOfParts>
  <Company>UMBC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Lisp / Intelligent Agents</dc:title>
  <dc:subject>471 Class #2, Fall 2004</dc:subject>
  <dc:creator>COGITO</dc:creator>
  <cp:lastModifiedBy>Tim Finin</cp:lastModifiedBy>
  <cp:revision>227</cp:revision>
  <cp:lastPrinted>2009-09-28T21:10:56Z</cp:lastPrinted>
  <dcterms:created xsi:type="dcterms:W3CDTF">2009-09-28T20:45:05Z</dcterms:created>
  <dcterms:modified xsi:type="dcterms:W3CDTF">2022-02-10T18:40:51Z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1</vt:i4>
  </property>
  <property fmtid="{D5CDD505-2E9C-101B-9397-08002B2CF9AE}" pid="3" name="GraphicType">
    <vt:i4>1</vt:i4>
  </property>
  <property fmtid="{D5CDD505-2E9C-101B-9397-08002B2CF9AE}" pid="4" name="Compression">
    <vt:i4>100</vt:i4>
  </property>
  <property fmtid="{D5CDD505-2E9C-101B-9397-08002B2CF9AE}" pid="5" name="ScreenSize">
    <vt:i4>1</vt:i4>
  </property>
  <property fmtid="{D5CDD505-2E9C-101B-9397-08002B2CF9AE}" pid="6" name="ScreenUsage">
    <vt:i4>2</vt:i4>
  </property>
  <property fmtid="{D5CDD505-2E9C-101B-9397-08002B2CF9AE}" pid="7" name="MailAddress">
    <vt:lpwstr>finin@umbc.edu</vt:lpwstr>
  </property>
  <property fmtid="{D5CDD505-2E9C-101B-9397-08002B2CF9AE}" pid="8" name="HomePage">
    <vt:lpwstr>http://umbc.edu/~finin</vt:lpwstr>
  </property>
  <property fmtid="{D5CDD505-2E9C-101B-9397-08002B2CF9AE}" pid="9" name="Other">
    <vt:lpwstr/>
  </property>
  <property fmtid="{D5CDD505-2E9C-101B-9397-08002B2CF9AE}" pid="10" name="DownloadOriginal">
    <vt:bool>false</vt:bool>
  </property>
  <property fmtid="{D5CDD505-2E9C-101B-9397-08002B2CF9AE}" pid="11" name="DownloadIEButton">
    <vt:bool>false</vt:bool>
  </property>
  <property fmtid="{D5CDD505-2E9C-101B-9397-08002B2CF9AE}" pid="12" name="UseBrowserColor">
    <vt:bool>true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3</vt:i4>
  </property>
  <property fmtid="{D5CDD505-2E9C-101B-9397-08002B2CF9AE}" pid="19" name="ShowNotes">
    <vt:bool>false</vt:bool>
  </property>
  <property fmtid="{D5CDD505-2E9C-101B-9397-08002B2CF9AE}" pid="20" name="NavBtnPos">
    <vt:i4>1</vt:i4>
  </property>
  <property fmtid="{D5CDD505-2E9C-101B-9397-08002B2CF9AE}" pid="21" name="OutputDir">
    <vt:lpwstr>C:\Users\finin\teaching\AI\RN</vt:lpwstr>
  </property>
</Properties>
</file>