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7" r:id="rId3"/>
    <p:sldId id="257" r:id="rId4"/>
    <p:sldId id="278" r:id="rId5"/>
    <p:sldId id="378" r:id="rId6"/>
    <p:sldId id="279" r:id="rId7"/>
    <p:sldId id="258" r:id="rId8"/>
    <p:sldId id="308" r:id="rId9"/>
    <p:sldId id="266" r:id="rId10"/>
    <p:sldId id="309" r:id="rId11"/>
    <p:sldId id="310" r:id="rId12"/>
    <p:sldId id="268" r:id="rId13"/>
    <p:sldId id="269" r:id="rId14"/>
    <p:sldId id="302" r:id="rId15"/>
    <p:sldId id="261" r:id="rId16"/>
    <p:sldId id="270" r:id="rId17"/>
    <p:sldId id="262" r:id="rId18"/>
    <p:sldId id="271" r:id="rId19"/>
    <p:sldId id="264" r:id="rId20"/>
    <p:sldId id="272" r:id="rId21"/>
    <p:sldId id="265" r:id="rId22"/>
    <p:sldId id="401" r:id="rId23"/>
    <p:sldId id="311" r:id="rId24"/>
    <p:sldId id="273" r:id="rId25"/>
    <p:sldId id="274" r:id="rId26"/>
    <p:sldId id="304" r:id="rId27"/>
    <p:sldId id="282" r:id="rId28"/>
    <p:sldId id="284" r:id="rId29"/>
    <p:sldId id="285" r:id="rId30"/>
    <p:sldId id="286" r:id="rId31"/>
    <p:sldId id="283" r:id="rId32"/>
    <p:sldId id="287" r:id="rId33"/>
    <p:sldId id="276" r:id="rId34"/>
    <p:sldId id="305" r:id="rId35"/>
    <p:sldId id="306" r:id="rId36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48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23"/>
    <a:srgbClr val="FF0000"/>
    <a:srgbClr val="921C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40"/>
    <p:restoredTop sz="91429"/>
  </p:normalViewPr>
  <p:slideViewPr>
    <p:cSldViewPr showGuides="1">
      <p:cViewPr varScale="1">
        <p:scale>
          <a:sx n="101" d="100"/>
          <a:sy n="101" d="100"/>
        </p:scale>
        <p:origin x="200" y="432"/>
      </p:cViewPr>
      <p:guideLst>
        <p:guide orient="horz" pos="1248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40C010BD-36CD-694D-89C1-5D2D302C8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39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F3EDFDF-DC06-E144-A9B5-208A73861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3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251C7-7313-E34B-80D4-FDDED0B98498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C278A2-6BF6-C443-86E9-BBC2D07069A0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1301AA-CA57-F24C-9193-0721F64E1E0F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E0CBBE-A5A7-1E45-A934-ACE4E6EBA881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E76FDE-2F67-034B-A215-64D1983948A2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197011-6304-8341-9BDB-D1C61CFF1735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3051A7-B987-F84C-A4BF-27E61611E13A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2FBC7A-9FF4-EB42-A77F-B4A96A6CEDFD}" type="slidenum">
              <a:rPr lang="en-US" sz="1300"/>
              <a:pPr/>
              <a:t>21</a:t>
            </a:fld>
            <a:endParaRPr lang="en-US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3EDFDF-DC06-E144-A9B5-208A7386189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0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B9EE28-BB0C-7A49-94BF-B655F895278D}" type="slidenum">
              <a:rPr lang="en-US" sz="1300"/>
              <a:pPr/>
              <a:t>24</a:t>
            </a:fld>
            <a:endParaRPr 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5435DA-4BBB-7248-BAA3-A6F4A4490CE4}" type="slidenum">
              <a:rPr lang="en-US" sz="1300"/>
              <a:pPr/>
              <a:t>25</a:t>
            </a:fld>
            <a:endParaRPr 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25F94D-6936-7A42-AFB2-575AAB04323C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349DC4-4805-F740-AA29-B107ED27CC1F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DA2AA9-E10B-F749-9FCD-409C1DB71106}" type="slidenum">
              <a:rPr lang="en-US" sz="1300"/>
              <a:pPr/>
              <a:t>27</a:t>
            </a:fld>
            <a:endParaRPr lang="en-US" sz="13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E801F1-7BBA-C243-B7EB-FC5EBB80D1BA}" type="slidenum">
              <a:rPr lang="en-US" sz="1300"/>
              <a:pPr/>
              <a:t>28</a:t>
            </a:fld>
            <a:endParaRPr lang="en-US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24D8CE-DF46-C749-8330-1F24213AB36B}" type="slidenum">
              <a:rPr lang="en-US" sz="1300"/>
              <a:pPr/>
              <a:t>29</a:t>
            </a:fld>
            <a:endParaRPr lang="en-US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F152EC-92A8-494B-9742-FE1F51040381}" type="slidenum">
              <a:rPr lang="en-US" sz="1300"/>
              <a:pPr/>
              <a:t>30</a:t>
            </a:fld>
            <a:endParaRPr lang="en-US" sz="13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7F57F9-EED7-514C-B77D-F41956ADA4B5}" type="slidenum">
              <a:rPr lang="en-US" sz="1300"/>
              <a:pPr/>
              <a:t>31</a:t>
            </a:fld>
            <a:endParaRPr lang="en-US" sz="13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D065DB-8708-6D4C-8CEE-482A53864124}" type="slidenum">
              <a:rPr lang="en-US" sz="1300"/>
              <a:pPr/>
              <a:t>32</a:t>
            </a:fld>
            <a:endParaRPr lang="en-US" sz="13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F45769-D14B-6847-BC0F-08529EA9CCC0}" type="slidenum">
              <a:rPr lang="en-US" sz="1300"/>
              <a:pPr/>
              <a:t>33</a:t>
            </a:fld>
            <a:endParaRPr lang="en-US" sz="13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6951D8-1D13-8549-84AD-0C884531AB62}" type="slidenum">
              <a:rPr lang="en-US" sz="1300"/>
              <a:pPr/>
              <a:t>34</a:t>
            </a:fld>
            <a:endParaRPr lang="en-US" sz="13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46C3D-AE18-AD45-A4B4-B5D28114FB0E}" type="slidenum">
              <a:rPr lang="en-US" sz="1300"/>
              <a:pPr/>
              <a:t>35</a:t>
            </a:fld>
            <a:endParaRPr lang="en-US" sz="13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9CF4C2-6403-D843-B446-F77F001E3F46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E6ADAA-07D2-C94D-B260-8A97CD2130E5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BB8224-E76C-C349-816C-6F5901289D7F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False positives and negative typically occur in classification systems.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A airport TSA checkpoint wants to classify a bag as containing something dangerous or not.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charset="0"/>
              </a:rPr>
              <a:t>False positive: we thought the bad was dangerous, but its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charset="0"/>
              </a:rPr>
              <a:t>False negative: we thought the bag wads not dangerous, but it was!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Consider measuring the performance of a airport TSA check point: its more important to minimize false negatives than false positives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When choosing a mate, it might be reversed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A98739-7314-294B-BB94-254C20E69D08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A43535-04F4-5C43-B967-2D514CEECDBD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9E5F82-D685-CA4B-8741-53E678F3C07A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BA3525-BAA1-AC48-BD01-DC08296261C0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2F1C09-0521-5847-8FF9-51F5E0F24CDB}" type="datetime1">
              <a:rPr lang="en-US"/>
              <a:pPr>
                <a:defRPr/>
              </a:pPr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5E9FED-A9DB-E04E-A0AE-F2286368B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C43D7C0-76E2-E146-8181-85E22C142CEA}" type="datetime1">
              <a:rPr lang="en-US"/>
              <a:pPr>
                <a:defRPr/>
              </a:pPr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803AC8C-B094-0F4B-A3DE-B08341F18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23F7CC-2323-6043-B722-4C979A260A1F}" type="datetime1">
              <a:rPr lang="en-US"/>
              <a:pPr>
                <a:defRPr/>
              </a:pPr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7E923F7-324B-384D-8CD9-CA56E2B23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63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05600" y="63246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7B346B-6982-894C-9BA6-C5B43EAF6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7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599063-D2F3-C34C-BC57-64785D3C28BA}" type="datetime1">
              <a:rPr lang="en-US"/>
              <a:pPr>
                <a:defRPr/>
              </a:pPr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330EF5B-C199-CE46-AC41-808A274D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1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15750E-A911-E842-A776-8DD91E0FC8F1}" type="datetime1">
              <a:rPr lang="en-US"/>
              <a:pPr>
                <a:defRPr/>
              </a:pPr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F116C2C-E6E1-0C49-94CB-96AB3190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0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A6D5222-9902-9C4C-AB86-6F716D4B0693}" type="datetime1">
              <a:rPr lang="en-US"/>
              <a:pPr>
                <a:defRPr/>
              </a:pPr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C5DC0D-CEA0-1E48-9B18-058ABFC3A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0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42D71AC-144E-C443-8A45-0559C9F3EBE7}" type="datetime1">
              <a:rPr lang="en-US"/>
              <a:pPr>
                <a:defRPr/>
              </a:pPr>
              <a:t>2/2/22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2BF704E-EBAB-0146-8674-3AF6D848E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378F670-26A6-3C42-84E4-8C748134418E}" type="datetime1">
              <a:rPr lang="en-US"/>
              <a:pPr>
                <a:defRPr/>
              </a:pPr>
              <a:t>2/2/22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20574A-4F3F-F749-AF99-72A65BD3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A99439E-DB67-2A4D-B57D-8A9D58BC8C40}" type="datetime1">
              <a:rPr lang="en-US"/>
              <a:pPr>
                <a:defRPr/>
              </a:pPr>
              <a:t>2/2/22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E700AEB-3C22-6C41-8926-F4CC2CB5B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5B9928F-0E22-B047-802C-BA958152F1DE}" type="datetime1">
              <a:rPr lang="en-US"/>
              <a:pPr>
                <a:defRPr/>
              </a:pPr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D44F265-1EB9-3042-8BA5-AD55B241F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0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D74C1D0-8DDA-E44F-A10E-F3C654F1E113}" type="datetime1">
              <a:rPr lang="en-US"/>
              <a:pPr>
                <a:defRPr/>
              </a:pPr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613315A-3C68-EA48-B184-FEACD5473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tilit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utonomous_agen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me_theor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priocep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Rational_agen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a-priori-knowled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6685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7772400" cy="381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Intelligent Agents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334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898989"/>
                </a:solidFill>
                <a:latin typeface="Calibri" charset="0"/>
              </a:rPr>
              <a:t>Chapter 2</a:t>
            </a:r>
            <a:endParaRPr lang="en-US" sz="40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0566-C44E-FE4C-9E15-A1819C81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31" y="382143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PEAS model: Taxi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E21E8-557B-DB4C-A825-32DDC91E2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31" y="1734344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</a:t>
            </a:r>
            <a:r>
              <a:rPr lang="en-US" dirty="0"/>
              <a:t>erformance, </a:t>
            </a:r>
            <a:r>
              <a:rPr lang="en-US" b="1" dirty="0"/>
              <a:t>E</a:t>
            </a:r>
            <a:r>
              <a:rPr lang="en-US" dirty="0"/>
              <a:t>nvironment, </a:t>
            </a:r>
            <a:r>
              <a:rPr lang="en-US" b="1" dirty="0"/>
              <a:t>A</a:t>
            </a:r>
            <a:r>
              <a:rPr lang="en-US" dirty="0"/>
              <a:t>ctuators, </a:t>
            </a:r>
            <a:r>
              <a:rPr lang="en-US" b="1" dirty="0"/>
              <a:t>S</a:t>
            </a:r>
            <a:r>
              <a:rPr lang="en-US" dirty="0"/>
              <a:t>ensors</a:t>
            </a:r>
          </a:p>
          <a:p>
            <a:pPr marL="0" indent="0" algn="ctr">
              <a:buNone/>
            </a:pPr>
            <a:r>
              <a:rPr lang="en-US" dirty="0"/>
              <a:t>Example of an autonomous taxi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138FAEA-99EB-084A-9A47-A2C71B342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32991"/>
            <a:ext cx="1905000" cy="1143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3389F6-81DF-0E45-8445-78E7333B2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16" y="3246041"/>
            <a:ext cx="8669567" cy="3154759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84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0566-C44E-FE4C-9E15-A1819C81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PEAS model: Other Agents</a:t>
            </a:r>
          </a:p>
        </p:txBody>
      </p:sp>
      <p:pic>
        <p:nvPicPr>
          <p:cNvPr id="8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BF492110-7945-8745-AC5F-05515E98C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9" y="762000"/>
            <a:ext cx="6953702" cy="544036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4C052C-4B6E-F74E-9468-9E3E58FA6586}"/>
              </a:ext>
            </a:extLst>
          </p:cNvPr>
          <p:cNvSpPr txBox="1"/>
          <p:nvPr/>
        </p:nvSpPr>
        <p:spPr>
          <a:xfrm>
            <a:off x="1095149" y="6320135"/>
            <a:ext cx="695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Note: agents need not be physical:  3 of the 5 are not</a:t>
            </a:r>
          </a:p>
        </p:txBody>
      </p:sp>
    </p:spTree>
    <p:extLst>
      <p:ext uri="{BB962C8B-B14F-4D97-AF65-F5344CB8AC3E}">
        <p14:creationId xmlns:p14="http://schemas.microsoft.com/office/powerpoint/2010/main" val="279895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0"/>
            <a:ext cx="2667000" cy="1981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Some agent types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6210"/>
            <a:ext cx="8305800" cy="6629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400" b="1" dirty="0">
                <a:latin typeface="Calibri" charset="0"/>
              </a:rPr>
              <a:t>(0) Table-driven agents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000" dirty="0">
                <a:latin typeface="Calibri" charset="0"/>
              </a:rPr>
              <a:t>Use percept sequence/action table to find next</a:t>
            </a:r>
            <a:br>
              <a:rPr lang="en-US" sz="2000" dirty="0">
                <a:latin typeface="Calibri" charset="0"/>
              </a:rPr>
            </a:br>
            <a:r>
              <a:rPr lang="en-US" sz="2000" dirty="0">
                <a:latin typeface="Calibri" charset="0"/>
              </a:rPr>
              <a:t>action.  Implemented by a </a:t>
            </a:r>
            <a:r>
              <a:rPr lang="en-US" sz="2000" b="1" dirty="0">
                <a:latin typeface="Calibri" charset="0"/>
              </a:rPr>
              <a:t>lookup table</a:t>
            </a:r>
            <a:endParaRPr lang="en-US" sz="2000" dirty="0">
              <a:latin typeface="Calibri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400" b="1" dirty="0">
                <a:latin typeface="Calibri" charset="0"/>
              </a:rPr>
              <a:t>(1) Simple reflex agents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000" dirty="0">
                <a:latin typeface="Calibri" charset="0"/>
              </a:rPr>
              <a:t>Based on </a:t>
            </a:r>
            <a:r>
              <a:rPr lang="en-US" sz="2000" b="1" dirty="0">
                <a:latin typeface="Calibri" charset="0"/>
              </a:rPr>
              <a:t>condition-action rules</a:t>
            </a:r>
            <a:r>
              <a:rPr lang="en-US" sz="2000" dirty="0">
                <a:latin typeface="Calibri" charset="0"/>
              </a:rPr>
              <a:t>, stateless devices </a:t>
            </a:r>
            <a:br>
              <a:rPr lang="en-US" sz="2000" dirty="0">
                <a:latin typeface="Calibri" charset="0"/>
              </a:rPr>
            </a:br>
            <a:r>
              <a:rPr lang="en-US" sz="2000" dirty="0">
                <a:latin typeface="Calibri" charset="0"/>
              </a:rPr>
              <a:t>with no memory of past world states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400" b="1" dirty="0">
                <a:latin typeface="Calibri" charset="0"/>
              </a:rPr>
              <a:t>(2) Agents with memory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000" dirty="0">
                <a:latin typeface="Calibri" charset="0"/>
              </a:rPr>
              <a:t>have </a:t>
            </a:r>
            <a:r>
              <a:rPr lang="en-US" sz="2000" b="1" dirty="0">
                <a:latin typeface="Calibri" charset="0"/>
              </a:rPr>
              <a:t>represent states</a:t>
            </a:r>
            <a:r>
              <a:rPr lang="en-US" sz="2000" dirty="0">
                <a:latin typeface="Calibri" charset="0"/>
              </a:rPr>
              <a:t> and keep track of past world states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400" b="1" dirty="0">
                <a:latin typeface="Calibri" charset="0"/>
              </a:rPr>
              <a:t>(3) Agents with goals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000" dirty="0">
                <a:latin typeface="Calibri" charset="0"/>
              </a:rPr>
              <a:t>Have a state and </a:t>
            </a:r>
            <a:r>
              <a:rPr lang="en-US" sz="2000" b="1" dirty="0">
                <a:latin typeface="Calibri" charset="0"/>
              </a:rPr>
              <a:t>goal information</a:t>
            </a:r>
            <a:r>
              <a:rPr lang="en-US" sz="2000" dirty="0">
                <a:latin typeface="Calibri" charset="0"/>
              </a:rPr>
              <a:t> describing desirable situations; can take future events into consideration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400" b="1" dirty="0">
                <a:latin typeface="Calibri" charset="0"/>
              </a:rPr>
              <a:t>(4) Utility-based agents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000" dirty="0">
                <a:latin typeface="Calibri" charset="0"/>
              </a:rPr>
              <a:t>base decisions on </a:t>
            </a:r>
            <a:r>
              <a:rPr lang="en-US" sz="2000" b="1" dirty="0">
                <a:latin typeface="Calibri" charset="0"/>
                <a:hlinkClick r:id="rId3"/>
              </a:rPr>
              <a:t>utility theory</a:t>
            </a:r>
            <a:r>
              <a:rPr lang="en-US" sz="2000" b="1" dirty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in order to act rationally</a:t>
            </a:r>
          </a:p>
          <a:p>
            <a:pPr marL="11113" lvl="1" indent="0" eaLnBrk="1" hangingPunct="1">
              <a:lnSpc>
                <a:spcPct val="110000"/>
              </a:lnSpc>
              <a:buNone/>
              <a:defRPr/>
            </a:pPr>
            <a:r>
              <a:rPr lang="en-US" sz="2400" b="1" dirty="0">
                <a:latin typeface="Calibri" charset="0"/>
              </a:rPr>
              <a:t>(5) Learning agents</a:t>
            </a:r>
          </a:p>
          <a:p>
            <a:pPr marL="125413" lvl="1" indent="0" eaLnBrk="1" hangingPunct="1">
              <a:lnSpc>
                <a:spcPct val="110000"/>
              </a:lnSpc>
              <a:buNone/>
              <a:defRPr/>
            </a:pPr>
            <a:r>
              <a:rPr lang="en-US" sz="2000" dirty="0">
                <a:latin typeface="Calibri" charset="0"/>
              </a:rPr>
              <a:t>base decisions on </a:t>
            </a:r>
            <a:r>
              <a:rPr lang="en-US" sz="2000" b="1" dirty="0">
                <a:latin typeface="Calibri" charset="0"/>
              </a:rPr>
              <a:t>models learned </a:t>
            </a:r>
            <a:r>
              <a:rPr lang="en-US" sz="2000" dirty="0">
                <a:latin typeface="Calibri" charset="0"/>
              </a:rPr>
              <a:t>and updated through experience</a:t>
            </a: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8763000" y="685800"/>
            <a:ext cx="0" cy="5562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8305800" y="304800"/>
            <a:ext cx="756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simple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8229600" y="6248400"/>
            <a:ext cx="915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complex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6513" y="22225"/>
            <a:ext cx="89916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(0/1) Table-driven/reflex agent architecture</a:t>
            </a:r>
          </a:p>
        </p:txBody>
      </p:sp>
      <p:pic>
        <p:nvPicPr>
          <p:cNvPr id="30722" name="Picture 1028" descr="im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86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52400" y="990600"/>
            <a:ext cx="8686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US" sz="2800">
                <a:latin typeface="Calibri" charset="0"/>
              </a:rPr>
              <a:t>Use percept sequence/action table to find the next action.  Implemented by a (large) </a:t>
            </a:r>
            <a:r>
              <a:rPr lang="en-US" sz="2800" b="1">
                <a:latin typeface="Calibri" charset="0"/>
              </a:rPr>
              <a:t>lookup table</a:t>
            </a:r>
            <a:endParaRPr lang="en-US" sz="2800">
              <a:latin typeface="Calibri" charset="0"/>
            </a:endParaRPr>
          </a:p>
          <a:p>
            <a:endParaRPr lang="en-US" sz="320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94310"/>
            <a:ext cx="5486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(0) Table-driven agents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01000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 dirty="0">
                <a:latin typeface="Calibri" charset="0"/>
              </a:rPr>
              <a:t>Table lookup</a:t>
            </a:r>
            <a:r>
              <a:rPr lang="en-US" sz="2800" dirty="0">
                <a:latin typeface="Calibri" charset="0"/>
              </a:rPr>
              <a:t> of percept-action pairs mapping from every possible perceived state to optimal action for it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 dirty="0">
                <a:latin typeface="Calibri" charset="0"/>
              </a:rPr>
              <a:t>Problems: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Table may be too big to generate and to store (e.g., chess has about 10</a:t>
            </a:r>
            <a:r>
              <a:rPr lang="en-US" baseline="30000" dirty="0">
                <a:latin typeface="Calibri" charset="0"/>
              </a:rPr>
              <a:t>120</a:t>
            </a:r>
            <a:r>
              <a:rPr lang="en-US" dirty="0">
                <a:latin typeface="Calibri" charset="0"/>
              </a:rPr>
              <a:t> states) 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No knowledge of non-perceptual parts of the current state (e.g., desirability of states)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Not adaptive to changes in the environment; entire table must be updated if changes occur 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Looping: Can’</a:t>
            </a:r>
            <a:r>
              <a:rPr lang="en-US" altLang="ja-JP" dirty="0">
                <a:latin typeface="Calibri" charset="0"/>
              </a:rPr>
              <a:t>t make actions conditional on previous actions/states</a:t>
            </a:r>
          </a:p>
          <a:p>
            <a:pPr marL="174625" indent="-174625" eaLnBrk="1" hangingPunct="1">
              <a:defRPr/>
            </a:pPr>
            <a:endParaRPr lang="en-US" sz="2800" dirty="0">
              <a:latin typeface="Calibri" charset="0"/>
            </a:endParaRPr>
          </a:p>
        </p:txBody>
      </p:sp>
      <p:pic>
        <p:nvPicPr>
          <p:cNvPr id="4" name="Picture 1028" descr="img6">
            <a:extLst>
              <a:ext uri="{FF2B5EF4-FFF2-40B4-BE49-F238E27FC236}">
                <a16:creationId xmlns:a16="http://schemas.microsoft.com/office/drawing/2014/main" id="{E1AD6594-72A1-C448-8DB6-0B401ACFB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05000" cy="12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29540"/>
            <a:ext cx="5715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(1) Simple reflex agents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229600" cy="5334000"/>
          </a:xfrm>
        </p:spPr>
        <p:txBody>
          <a:bodyPr/>
          <a:lstStyle/>
          <a:p>
            <a:pPr marL="282575" indent="-282575" eaLnBrk="1" hangingPunct="1">
              <a:defRPr/>
            </a:pPr>
            <a:r>
              <a:rPr lang="en-US" sz="2800" b="1" dirty="0">
                <a:latin typeface="Calibri" charset="0"/>
              </a:rPr>
              <a:t>Rule-based reasoning</a:t>
            </a:r>
            <a:r>
              <a:rPr lang="en-US" sz="2800" dirty="0">
                <a:latin typeface="Calibri" charset="0"/>
              </a:rPr>
              <a:t> maps percepts to optimal action; each rule handles collection of perceived states (aka reactive agents)</a:t>
            </a:r>
          </a:p>
          <a:p>
            <a:pPr marL="279400" indent="-279400" eaLnBrk="1" hangingPunct="1">
              <a:defRPr/>
            </a:pPr>
            <a:r>
              <a:rPr lang="en-US" sz="2800" b="1" dirty="0">
                <a:latin typeface="Calibri" charset="0"/>
              </a:rPr>
              <a:t>Problems remain 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Usually too big to generate and to store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No knowledge of non-perceptual parts of state 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Not adaptive to changes in environment; collection of rules must be updated if changes occur 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Can’</a:t>
            </a:r>
            <a:r>
              <a:rPr lang="en-US" altLang="ja-JP" dirty="0">
                <a:latin typeface="Calibri" charset="0"/>
              </a:rPr>
              <a:t>t condition actions on previous state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Difficult to engineer if number of rules large due to conflicts</a:t>
            </a:r>
          </a:p>
        </p:txBody>
      </p:sp>
      <p:pic>
        <p:nvPicPr>
          <p:cNvPr id="4" name="Picture 1028" descr="img6">
            <a:extLst>
              <a:ext uri="{FF2B5EF4-FFF2-40B4-BE49-F238E27FC236}">
                <a16:creationId xmlns:a16="http://schemas.microsoft.com/office/drawing/2014/main" id="{F32608D5-03E9-FC4D-9815-8F4CF2BA7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05000" cy="12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(2) Architecture for an agent with memory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6A7653-A58C-FB4B-BB36-90EB66E984B3}"/>
              </a:ext>
            </a:extLst>
          </p:cNvPr>
          <p:cNvGrpSpPr/>
          <p:nvPr/>
        </p:nvGrpSpPr>
        <p:grpSpPr>
          <a:xfrm>
            <a:off x="914400" y="2224088"/>
            <a:ext cx="7296150" cy="4481512"/>
            <a:chOff x="914400" y="2224088"/>
            <a:chExt cx="7296150" cy="4481512"/>
          </a:xfrm>
        </p:grpSpPr>
        <p:pic>
          <p:nvPicPr>
            <p:cNvPr id="36866" name="Picture 4" descr="img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24088"/>
              <a:ext cx="7067550" cy="448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7" name="Oval 5"/>
            <p:cNvSpPr>
              <a:spLocks noChangeArrowheads="1"/>
            </p:cNvSpPr>
            <p:nvPr/>
          </p:nvSpPr>
          <p:spPr bwMode="auto">
            <a:xfrm>
              <a:off x="914400" y="2552700"/>
              <a:ext cx="3962400" cy="2019300"/>
            </a:xfrm>
            <a:prstGeom prst="ellipse">
              <a:avLst/>
            </a:prstGeom>
            <a:noFill/>
            <a:ln w="5715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838200" y="1187450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US" sz="2800" b="1" dirty="0">
                <a:latin typeface="Calibri" charset="0"/>
              </a:rPr>
              <a:t>internal state</a:t>
            </a:r>
            <a:r>
              <a:rPr lang="en-US" sz="2800" dirty="0">
                <a:latin typeface="Calibri" charset="0"/>
              </a:rPr>
              <a:t> keeps track of past states of the world</a:t>
            </a:r>
          </a:p>
          <a:p>
            <a:endParaRPr lang="en-US" sz="32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224"/>
            <a:ext cx="5797963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(2) Agents with memory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56537"/>
            <a:ext cx="7924800" cy="4876800"/>
          </a:xfrm>
        </p:spPr>
        <p:txBody>
          <a:bodyPr/>
          <a:lstStyle/>
          <a:p>
            <a:pPr marL="282575" indent="-282575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Encode </a:t>
            </a:r>
            <a:r>
              <a:rPr lang="en-US" altLang="ja-JP" b="1" i="1" dirty="0">
                <a:latin typeface="Calibri" charset="0"/>
              </a:rPr>
              <a:t>internal state </a:t>
            </a:r>
            <a:r>
              <a:rPr lang="en-US" altLang="ja-JP" dirty="0">
                <a:latin typeface="Calibri" charset="0"/>
              </a:rPr>
              <a:t>of world to remember past as modeled by earlier percepts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Sensors often don’</a:t>
            </a:r>
            <a:r>
              <a:rPr lang="en-US" altLang="ja-JP" dirty="0">
                <a:latin typeface="Calibri" charset="0"/>
              </a:rPr>
              <a:t>t give entire world state at each input, so environment </a:t>
            </a:r>
            <a:r>
              <a:rPr lang="en-US" altLang="ja-JP" b="1" i="1" dirty="0">
                <a:latin typeface="Calibri" charset="0"/>
              </a:rPr>
              <a:t>captured over time</a:t>
            </a:r>
            <a:endParaRPr lang="en-US" altLang="ja-JP" b="1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i="1" dirty="0">
                <a:latin typeface="Calibri" charset="0"/>
              </a:rPr>
              <a:t>State</a:t>
            </a:r>
            <a:r>
              <a:rPr lang="en-US" altLang="ja-JP" dirty="0">
                <a:latin typeface="Calibri" charset="0"/>
              </a:rPr>
              <a:t> can encode different "world states" that generate the same immediate percept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altLang="ja-JP" dirty="0">
              <a:latin typeface="Calibri" charset="0"/>
            </a:endParaRPr>
          </a:p>
          <a:p>
            <a:pPr marL="230188" indent="-230188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Requires </a:t>
            </a:r>
            <a:r>
              <a:rPr lang="en-US" b="1" i="1" dirty="0">
                <a:latin typeface="Calibri" charset="0"/>
              </a:rPr>
              <a:t>representing change</a:t>
            </a:r>
            <a:r>
              <a:rPr lang="en-US" b="1" dirty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in the world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Might represent just latest state, but then can’</a:t>
            </a:r>
            <a:r>
              <a:rPr lang="en-US" altLang="ja-JP" dirty="0">
                <a:latin typeface="Calibri" charset="0"/>
              </a:rPr>
              <a:t>t reason about hypothetical courses of action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latin typeface="Calibri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1B124E-2C2F-C84E-9504-141A94530355}"/>
              </a:ext>
            </a:extLst>
          </p:cNvPr>
          <p:cNvGrpSpPr/>
          <p:nvPr/>
        </p:nvGrpSpPr>
        <p:grpSpPr>
          <a:xfrm>
            <a:off x="6629400" y="197644"/>
            <a:ext cx="2419350" cy="1326356"/>
            <a:chOff x="914400" y="2224088"/>
            <a:chExt cx="7296150" cy="4481512"/>
          </a:xfrm>
        </p:grpSpPr>
        <p:pic>
          <p:nvPicPr>
            <p:cNvPr id="5" name="Picture 4" descr="img8">
              <a:extLst>
                <a:ext uri="{FF2B5EF4-FFF2-40B4-BE49-F238E27FC236}">
                  <a16:creationId xmlns:a16="http://schemas.microsoft.com/office/drawing/2014/main" id="{6038B642-0539-2245-97D1-0F988D0D3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24088"/>
              <a:ext cx="7067550" cy="448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3DFB8D-DB19-FB4C-ABE7-10D97BB24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2552700"/>
              <a:ext cx="3962400" cy="2019300"/>
            </a:xfrm>
            <a:prstGeom prst="ellipse">
              <a:avLst/>
            </a:prstGeom>
            <a:noFill/>
            <a:ln w="5715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(3) Architecture for goal-based agent </a:t>
            </a:r>
          </a:p>
        </p:txBody>
      </p:sp>
      <p:pic>
        <p:nvPicPr>
          <p:cNvPr id="40962" name="Picture 4" descr="im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2058988"/>
            <a:ext cx="7448550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Oval 5"/>
          <p:cNvSpPr>
            <a:spLocks noChangeArrowheads="1"/>
          </p:cNvSpPr>
          <p:nvPr/>
        </p:nvSpPr>
        <p:spPr bwMode="auto">
          <a:xfrm>
            <a:off x="914400" y="3506788"/>
            <a:ext cx="6172200" cy="1066800"/>
          </a:xfrm>
          <a:prstGeom prst="ellipse">
            <a:avLst/>
          </a:prstGeom>
          <a:noFill/>
          <a:ln w="5715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Oval 6"/>
          <p:cNvSpPr>
            <a:spLocks noChangeArrowheads="1"/>
          </p:cNvSpPr>
          <p:nvPr/>
        </p:nvSpPr>
        <p:spPr bwMode="auto">
          <a:xfrm>
            <a:off x="1600200" y="4954588"/>
            <a:ext cx="2133600" cy="1066800"/>
          </a:xfrm>
          <a:prstGeom prst="ellipse">
            <a:avLst/>
          </a:prstGeom>
          <a:noFill/>
          <a:ln w="5715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533400" y="10668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</a:rPr>
              <a:t>state and </a:t>
            </a:r>
            <a:r>
              <a:rPr lang="en-US" b="1">
                <a:latin typeface="Calibri" charset="0"/>
              </a:rPr>
              <a:t>goal information</a:t>
            </a:r>
            <a:r>
              <a:rPr lang="en-US">
                <a:latin typeface="Calibri" charset="0"/>
              </a:rPr>
              <a:t> describe desirable situations allowing agent to take future events into consideration </a:t>
            </a:r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952065" y="82108"/>
            <a:ext cx="531876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(3) Goal-based agents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295400"/>
            <a:ext cx="8267700" cy="54102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b="1" dirty="0">
                <a:latin typeface="Calibri" charset="0"/>
              </a:rPr>
              <a:t>Deliberative</a:t>
            </a:r>
            <a:r>
              <a:rPr lang="en-US" dirty="0">
                <a:latin typeface="Calibri" charset="0"/>
              </a:rPr>
              <a:t> instead of </a:t>
            </a:r>
            <a:r>
              <a:rPr lang="en-US" b="1" dirty="0">
                <a:latin typeface="Calibri" charset="0"/>
              </a:rPr>
              <a:t>reactive</a:t>
            </a:r>
            <a:endParaRPr lang="en-US" dirty="0">
              <a:latin typeface="Calibri" charset="0"/>
            </a:endParaRP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Choose actions to achieve a </a:t>
            </a:r>
            <a:r>
              <a:rPr lang="en-US" b="1" dirty="0">
                <a:latin typeface="Calibri" charset="0"/>
              </a:rPr>
              <a:t>goal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Goal: description of a desirable situation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Keeping track of current state often not enough; add goals to decide which situations are good 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Achieving goal may require an </a:t>
            </a:r>
            <a:r>
              <a:rPr lang="en-US" b="1" dirty="0">
                <a:latin typeface="Calibri" charset="0"/>
              </a:rPr>
              <a:t>action sequence</a:t>
            </a:r>
          </a:p>
          <a:p>
            <a:pPr marL="455613" lvl="1" indent="-344488"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Model action </a:t>
            </a:r>
            <a:r>
              <a:rPr lang="en-US" sz="3000" b="1" dirty="0">
                <a:latin typeface="Calibri" charset="0"/>
              </a:rPr>
              <a:t>consequences</a:t>
            </a:r>
            <a:r>
              <a:rPr lang="en-US" sz="3000" dirty="0">
                <a:latin typeface="Calibri" charset="0"/>
              </a:rPr>
              <a:t>: </a:t>
            </a:r>
            <a:r>
              <a:rPr lang="ja-JP" altLang="en-US" sz="3000" i="1">
                <a:latin typeface="Calibri" charset="0"/>
              </a:rPr>
              <a:t>“</a:t>
            </a:r>
            <a:r>
              <a:rPr lang="en-US" altLang="ja-JP" sz="3000" i="1" dirty="0">
                <a:latin typeface="Calibri" charset="0"/>
              </a:rPr>
              <a:t>what if I do...?</a:t>
            </a:r>
            <a:r>
              <a:rPr lang="ja-JP" altLang="en-US" sz="3000" i="1">
                <a:latin typeface="Calibri" charset="0"/>
              </a:rPr>
              <a:t>”</a:t>
            </a:r>
            <a:endParaRPr lang="en-US" altLang="ja-JP" sz="3000" i="1" dirty="0">
              <a:latin typeface="Calibri" charset="0"/>
            </a:endParaRPr>
          </a:p>
          <a:p>
            <a:pPr marL="455613" lvl="1" indent="-344488"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Use </a:t>
            </a:r>
            <a:r>
              <a:rPr lang="en-US" sz="3000" b="1" i="1" dirty="0">
                <a:latin typeface="Calibri" charset="0"/>
              </a:rPr>
              <a:t>planning</a:t>
            </a:r>
            <a:r>
              <a:rPr lang="en-US" sz="3000" dirty="0">
                <a:latin typeface="Calibri" charset="0"/>
              </a:rPr>
              <a:t> algorithms to produce action sequences</a:t>
            </a:r>
          </a:p>
        </p:txBody>
      </p:sp>
      <p:pic>
        <p:nvPicPr>
          <p:cNvPr id="43011" name="Picture 1" descr="goa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800" y="-34290"/>
            <a:ext cx="16684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g10">
            <a:extLst>
              <a:ext uri="{FF2B5EF4-FFF2-40B4-BE49-F238E27FC236}">
                <a16:creationId xmlns:a16="http://schemas.microsoft.com/office/drawing/2014/main" id="{EB1CFD57-39BE-F149-B809-8D6942172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1" y="164216"/>
            <a:ext cx="216320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D8E4-8E90-554E-9AB0-ABE55A18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and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1FA76-9D37-D34E-80F9-BD486CE0B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our text is organized around the concept of </a:t>
            </a:r>
            <a:r>
              <a:rPr lang="en-US" b="1" dirty="0">
                <a:hlinkClick r:id="rId2"/>
              </a:rPr>
              <a:t>autonomous agents</a:t>
            </a:r>
            <a:endParaRPr lang="en-US" b="1" dirty="0"/>
          </a:p>
          <a:p>
            <a:r>
              <a:rPr lang="en-US" dirty="0"/>
              <a:t>It defines an agent as </a:t>
            </a:r>
          </a:p>
          <a:p>
            <a:pPr marL="457200" lvl="1" indent="0">
              <a:buNone/>
            </a:pPr>
            <a:r>
              <a:rPr lang="en-US" dirty="0"/>
              <a:t>anything that can be viewed as perceiving its </a:t>
            </a:r>
            <a:r>
              <a:rPr lang="en-US" b="1" dirty="0"/>
              <a:t>environment</a:t>
            </a:r>
            <a:r>
              <a:rPr lang="en-US" dirty="0"/>
              <a:t> through </a:t>
            </a:r>
            <a:r>
              <a:rPr lang="en-US" b="1" dirty="0"/>
              <a:t>sensors</a:t>
            </a:r>
            <a:r>
              <a:rPr lang="en-US" dirty="0"/>
              <a:t> and acting upon that environment through </a:t>
            </a:r>
            <a:r>
              <a:rPr lang="en-US" b="1" dirty="0"/>
              <a:t>actuators</a:t>
            </a:r>
            <a:endParaRPr lang="en-US" dirty="0"/>
          </a:p>
          <a:p>
            <a:r>
              <a:rPr lang="en-US" dirty="0"/>
              <a:t>Not all AI problems or tasks need or fit this concept, but it’s quite general</a:t>
            </a:r>
          </a:p>
          <a:p>
            <a:r>
              <a:rPr lang="en-US" dirty="0"/>
              <a:t>We’ll explore the concept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9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(4) complete utility-based agent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289737-8F88-1B4E-B276-4C3C151F3689}"/>
              </a:ext>
            </a:extLst>
          </p:cNvPr>
          <p:cNvGrpSpPr/>
          <p:nvPr/>
        </p:nvGrpSpPr>
        <p:grpSpPr>
          <a:xfrm>
            <a:off x="914400" y="2019300"/>
            <a:ext cx="7391400" cy="4686300"/>
            <a:chOff x="914400" y="2019300"/>
            <a:chExt cx="7391400" cy="4686300"/>
          </a:xfrm>
        </p:grpSpPr>
        <p:pic>
          <p:nvPicPr>
            <p:cNvPr id="45058" name="Picture 4" descr="img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019300"/>
              <a:ext cx="7391400" cy="468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59" name="Oval 5"/>
            <p:cNvSpPr>
              <a:spLocks noChangeArrowheads="1"/>
            </p:cNvSpPr>
            <p:nvPr/>
          </p:nvSpPr>
          <p:spPr bwMode="auto">
            <a:xfrm>
              <a:off x="1981200" y="4229100"/>
              <a:ext cx="5181600" cy="990600"/>
            </a:xfrm>
            <a:prstGeom prst="ellipse">
              <a:avLst/>
            </a:prstGeom>
            <a:noFill/>
            <a:ln w="5715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0" name="TextBox 2"/>
          <p:cNvSpPr txBox="1">
            <a:spLocks noChangeArrowheads="1"/>
          </p:cNvSpPr>
          <p:nvPr/>
        </p:nvSpPr>
        <p:spPr bwMode="auto">
          <a:xfrm>
            <a:off x="533400" y="990600"/>
            <a:ext cx="828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US" sz="2800">
                <a:latin typeface="Calibri" charset="0"/>
              </a:rPr>
              <a:t>base decisions on utility theory in order to act rationally</a:t>
            </a:r>
          </a:p>
          <a:p>
            <a:endParaRPr lang="en-US" sz="320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5790" y="70485"/>
            <a:ext cx="5715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(4) Utility-based agents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605790" y="1573530"/>
            <a:ext cx="8191500" cy="4966335"/>
          </a:xfrm>
        </p:spPr>
        <p:txBody>
          <a:bodyPr/>
          <a:lstStyle/>
          <a:p>
            <a:pPr marL="230188" indent="-230188" eaLnBrk="1" hangingPunct="1"/>
            <a:r>
              <a:rPr lang="en-US" dirty="0">
                <a:latin typeface="Calibri" charset="0"/>
              </a:rPr>
              <a:t>For multiple possible alternatives, how to decide which is best?  </a:t>
            </a:r>
          </a:p>
          <a:p>
            <a:pPr marL="230188" indent="-230188" eaLnBrk="1" hangingPunct="1"/>
            <a:r>
              <a:rPr lang="en-US" dirty="0">
                <a:latin typeface="Calibri" charset="0"/>
              </a:rPr>
              <a:t>Goals give distinction between good/bad states, but often need a measure for </a:t>
            </a:r>
            <a:r>
              <a:rPr lang="en-US" altLang="ja-JP" b="1" i="1" dirty="0">
                <a:latin typeface="Calibri" charset="0"/>
              </a:rPr>
              <a:t>degree</a:t>
            </a:r>
          </a:p>
          <a:p>
            <a:pPr marL="230188" indent="-230188" eaLnBrk="1" hangingPunct="1"/>
            <a:r>
              <a:rPr lang="en-US" dirty="0">
                <a:latin typeface="Calibri" charset="0"/>
              </a:rPr>
              <a:t>Utility function </a:t>
            </a:r>
            <a:r>
              <a:rPr lang="en-US" b="1" dirty="0">
                <a:latin typeface="Calibri" charset="0"/>
              </a:rPr>
              <a:t>U: </a:t>
            </a:r>
            <a:r>
              <a:rPr lang="en-US" b="1" dirty="0" err="1">
                <a:latin typeface="Calibri" charset="0"/>
              </a:rPr>
              <a:t>State</a:t>
            </a:r>
            <a:r>
              <a:rPr lang="en-US" b="1" dirty="0" err="1">
                <a:latin typeface="Calibri" charset="0"/>
                <a:sym typeface="Symbol" charset="0"/>
              </a:rPr>
              <a:t></a:t>
            </a:r>
            <a:r>
              <a:rPr lang="en-US" b="1" dirty="0" err="1">
                <a:latin typeface="Calibri" charset="0"/>
              </a:rPr>
              <a:t>Reals</a:t>
            </a:r>
            <a:r>
              <a:rPr lang="en-US" dirty="0">
                <a:latin typeface="Calibri" charset="0"/>
              </a:rPr>
              <a:t> gives measure of success/happiness for given state</a:t>
            </a:r>
          </a:p>
          <a:p>
            <a:pPr marL="230188" indent="-230188" eaLnBrk="1" hangingPunct="1"/>
            <a:r>
              <a:rPr lang="en-US" dirty="0">
                <a:latin typeface="Calibri" charset="0"/>
              </a:rPr>
              <a:t>Allows decisions comparing choices between conflicting goals and likelihood of success and importance of goal (if achievement </a:t>
            </a:r>
            <a:r>
              <a:rPr lang="en-US" b="1" dirty="0">
                <a:latin typeface="Calibri" charset="0"/>
              </a:rPr>
              <a:t>uncertain</a:t>
            </a:r>
            <a:r>
              <a:rPr lang="en-US" dirty="0">
                <a:latin typeface="Calibri" charset="0"/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572A98-04EB-634D-949A-5F6023DF929C}"/>
              </a:ext>
            </a:extLst>
          </p:cNvPr>
          <p:cNvGrpSpPr>
            <a:grpSpLocks noChangeAspect="1"/>
          </p:cNvGrpSpPr>
          <p:nvPr/>
        </p:nvGrpSpPr>
        <p:grpSpPr>
          <a:xfrm>
            <a:off x="6858000" y="140970"/>
            <a:ext cx="2161228" cy="1371600"/>
            <a:chOff x="914400" y="2019300"/>
            <a:chExt cx="7391400" cy="4686300"/>
          </a:xfrm>
        </p:grpSpPr>
        <p:pic>
          <p:nvPicPr>
            <p:cNvPr id="5" name="Picture 4" descr="img11">
              <a:extLst>
                <a:ext uri="{FF2B5EF4-FFF2-40B4-BE49-F238E27FC236}">
                  <a16:creationId xmlns:a16="http://schemas.microsoft.com/office/drawing/2014/main" id="{662A8E91-D434-3549-8837-30170477D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019300"/>
              <a:ext cx="7391400" cy="468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B87AF8F-99B8-394B-B14E-B4FE31D7E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229100"/>
              <a:ext cx="5181600" cy="990600"/>
            </a:xfrm>
            <a:prstGeom prst="ellipse">
              <a:avLst/>
            </a:prstGeom>
            <a:noFill/>
            <a:ln w="5715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8979" name="Picture 3" descr="learning-ag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762000"/>
            <a:ext cx="7620000" cy="53530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78980" name="Text Box 4"/>
          <p:cNvSpPr txBox="1">
            <a:spLocks noChangeArrowheads="1"/>
          </p:cNvSpPr>
          <p:nvPr/>
        </p:nvSpPr>
        <p:spPr bwMode="auto">
          <a:xfrm>
            <a:off x="4560422" y="4382869"/>
            <a:ext cx="19927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Takes percepts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and selects actions</a:t>
            </a:r>
          </a:p>
        </p:txBody>
      </p:sp>
      <p:sp>
        <p:nvSpPr>
          <p:cNvPr id="1278981" name="Text Box 5"/>
          <p:cNvSpPr txBox="1">
            <a:spLocks noChangeArrowheads="1"/>
          </p:cNvSpPr>
          <p:nvPr/>
        </p:nvSpPr>
        <p:spPr bwMode="auto">
          <a:xfrm>
            <a:off x="1173616" y="2133600"/>
            <a:ext cx="25572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“Quick turn is not safe”</a:t>
            </a:r>
          </a:p>
        </p:txBody>
      </p:sp>
      <p:sp>
        <p:nvSpPr>
          <p:cNvPr id="1278982" name="Text Box 6"/>
          <p:cNvSpPr txBox="1">
            <a:spLocks noChangeArrowheads="1"/>
          </p:cNvSpPr>
          <p:nvPr/>
        </p:nvSpPr>
        <p:spPr bwMode="auto">
          <a:xfrm>
            <a:off x="2133600" y="5410200"/>
            <a:ext cx="24776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Try out the brakes on</a:t>
            </a:r>
          </a:p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 different road surfaces</a:t>
            </a:r>
          </a:p>
        </p:txBody>
      </p:sp>
      <p:sp>
        <p:nvSpPr>
          <p:cNvPr id="1278983" name="Text Box 7"/>
          <p:cNvSpPr txBox="1">
            <a:spLocks noChangeArrowheads="1"/>
          </p:cNvSpPr>
          <p:nvPr/>
        </p:nvSpPr>
        <p:spPr bwMode="auto">
          <a:xfrm>
            <a:off x="3200400" y="2743200"/>
            <a:ext cx="158282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No quick turn 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78984" name="Text Box 8"/>
          <p:cNvSpPr txBox="1">
            <a:spLocks noChangeArrowheads="1"/>
          </p:cNvSpPr>
          <p:nvPr/>
        </p:nvSpPr>
        <p:spPr bwMode="auto">
          <a:xfrm>
            <a:off x="3124200" y="4014788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Road conditions, </a:t>
            </a:r>
            <a:r>
              <a:rPr lang="en-US" sz="1800" b="1" dirty="0" err="1">
                <a:solidFill>
                  <a:srgbClr val="FF0000"/>
                </a:solidFill>
                <a:cs typeface="+mn-cs"/>
              </a:rPr>
              <a:t>etc</a:t>
            </a:r>
            <a:endParaRPr lang="en-US" sz="1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278985" name="Text Box 9"/>
          <p:cNvSpPr txBox="1">
            <a:spLocks noChangeArrowheads="1"/>
          </p:cNvSpPr>
          <p:nvPr/>
        </p:nvSpPr>
        <p:spPr bwMode="auto">
          <a:xfrm>
            <a:off x="4038600" y="838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8986" name="Text Box 10"/>
          <p:cNvSpPr txBox="1">
            <a:spLocks noChangeArrowheads="1"/>
          </p:cNvSpPr>
          <p:nvPr/>
        </p:nvSpPr>
        <p:spPr bwMode="auto">
          <a:xfrm>
            <a:off x="130004" y="6211669"/>
            <a:ext cx="883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More complicated when agent must learn </a:t>
            </a:r>
            <a:r>
              <a:rPr lang="en-US" sz="1800" b="1" dirty="0">
                <a:cs typeface="+mn-cs"/>
              </a:rPr>
              <a:t>utility information</a:t>
            </a:r>
            <a:r>
              <a:rPr lang="en-US" sz="1800" dirty="0">
                <a:cs typeface="+mn-cs"/>
              </a:rPr>
              <a:t>, e.g., via </a:t>
            </a:r>
            <a:r>
              <a:rPr lang="en-US" sz="1800" dirty="0">
                <a:cs typeface="+mn-cs"/>
                <a:sym typeface="Wingdings" charset="0"/>
              </a:rPr>
              <a:t>reinforcement learning based on action payoff</a:t>
            </a:r>
            <a:endParaRPr lang="en-US" sz="1800" dirty="0"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EE8B21-F0B2-684B-9A93-736F9E88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41175"/>
          </a:xfrm>
        </p:spPr>
        <p:txBody>
          <a:bodyPr/>
          <a:lstStyle/>
          <a:p>
            <a:r>
              <a:rPr lang="en-US" dirty="0"/>
              <a:t>(5) Learning agent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7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0" grpId="0"/>
      <p:bldP spid="1278981" grpId="0"/>
      <p:bldP spid="1278982" grpId="0"/>
      <p:bldP spid="1278983" grpId="0"/>
      <p:bldP spid="1278984" grpId="0"/>
      <p:bldP spid="12789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D11B-02DE-CF4F-AC34-BE94ACF8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E1F44-9CDA-8D49-8B7D-CE4CBD0A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Characteristics of the problem environment have a big impact on an agent’s requirements</a:t>
            </a:r>
          </a:p>
          <a:p>
            <a:r>
              <a:rPr lang="en-US" dirty="0"/>
              <a:t>Consider developing an agent to </a:t>
            </a:r>
          </a:p>
          <a:p>
            <a:pPr lvl="1"/>
            <a:r>
              <a:rPr lang="en-US" sz="3000" dirty="0"/>
              <a:t>Solve a crossword puzzle, vs.</a:t>
            </a:r>
          </a:p>
          <a:p>
            <a:pPr lvl="1"/>
            <a:r>
              <a:rPr lang="en-US" sz="3000" dirty="0"/>
              <a:t>Drive a taxi</a:t>
            </a:r>
          </a:p>
          <a:p>
            <a:r>
              <a:rPr lang="en-US" dirty="0"/>
              <a:t>Identifying some general problem characteristics helps us understand it and possible approaches to solving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99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Properties of Environments (1)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305800" cy="5715000"/>
          </a:xfrm>
        </p:spPr>
        <p:txBody>
          <a:bodyPr/>
          <a:lstStyle/>
          <a:p>
            <a:pPr marL="230188" indent="-230188" eaLnBrk="1" hangingPunct="1"/>
            <a:r>
              <a:rPr lang="en-US" b="1" dirty="0">
                <a:latin typeface="Calibri" charset="0"/>
              </a:rPr>
              <a:t>Fully/Partially observable</a:t>
            </a:r>
            <a:endParaRPr lang="en-US" dirty="0">
              <a:latin typeface="Calibri" charset="0"/>
            </a:endParaRPr>
          </a:p>
          <a:p>
            <a:pPr marL="461963" lvl="1" indent="-231775" eaLnBrk="1" hangingPunct="1"/>
            <a:r>
              <a:rPr lang="en-US" sz="2400" dirty="0">
                <a:latin typeface="Calibri" charset="0"/>
              </a:rPr>
              <a:t>Agent’s sensors give complete state of environment needed to choose action: environment is </a:t>
            </a:r>
            <a:r>
              <a:rPr lang="en-US" sz="2400" b="1" dirty="0">
                <a:solidFill>
                  <a:schemeClr val="accent2"/>
                </a:solidFill>
                <a:latin typeface="Calibri" charset="0"/>
              </a:rPr>
              <a:t>fully observable</a:t>
            </a:r>
            <a:endParaRPr lang="en-US" sz="2400" dirty="0">
              <a:latin typeface="Calibri" charset="0"/>
            </a:endParaRPr>
          </a:p>
          <a:p>
            <a:pPr marL="461963" lvl="1" indent="-231775" eaLnBrk="1" hangingPunct="1"/>
            <a:r>
              <a:rPr lang="en-US" sz="2400" dirty="0">
                <a:latin typeface="Calibri" charset="0"/>
              </a:rPr>
              <a:t>Such environments are convenient, freeing agents from  keeping track of the environment’s changes</a:t>
            </a:r>
          </a:p>
          <a:p>
            <a:pPr marL="230188" indent="-230188" eaLnBrk="1" hangingPunct="1"/>
            <a:r>
              <a:rPr lang="en-US" b="1" dirty="0">
                <a:latin typeface="Calibri" charset="0"/>
              </a:rPr>
              <a:t>Deterministic/Stochastic</a:t>
            </a:r>
            <a:endParaRPr lang="en-US" dirty="0">
              <a:latin typeface="Calibri" charset="0"/>
            </a:endParaRPr>
          </a:p>
          <a:p>
            <a:pPr marL="461963" lvl="1" indent="-231775" eaLnBrk="1" hangingPunct="1"/>
            <a:r>
              <a:rPr lang="en-US" sz="2400" dirty="0">
                <a:latin typeface="Calibri" charset="0"/>
              </a:rPr>
              <a:t>Environment is </a:t>
            </a:r>
            <a:r>
              <a:rPr lang="en-US" sz="2400" b="1" dirty="0">
                <a:solidFill>
                  <a:schemeClr val="accent2"/>
                </a:solidFill>
                <a:latin typeface="Calibri" charset="0"/>
              </a:rPr>
              <a:t>deterministic</a:t>
            </a:r>
            <a:r>
              <a:rPr lang="en-US" sz="2400" dirty="0">
                <a:latin typeface="Calibri" charset="0"/>
              </a:rPr>
              <a:t> if next state is completely determined by current state and agent’s action</a:t>
            </a:r>
          </a:p>
          <a:p>
            <a:pPr marL="461963" lvl="1" indent="-231775" eaLnBrk="1" hangingPunct="1"/>
            <a:r>
              <a:rPr lang="en-US" sz="2400" b="1" dirty="0">
                <a:solidFill>
                  <a:schemeClr val="accent2"/>
                </a:solidFill>
                <a:latin typeface="Calibri" charset="0"/>
              </a:rPr>
              <a:t>Stochastic</a:t>
            </a:r>
            <a:r>
              <a:rPr lang="en-US" sz="2400" dirty="0">
                <a:latin typeface="Calibri" charset="0"/>
              </a:rPr>
              <a:t> (i.e., non-deterministic) environments have multiple, unpredictable outcomes</a:t>
            </a:r>
          </a:p>
          <a:p>
            <a:pPr marL="230188" indent="-230188" eaLnBrk="1" hangingPunct="1"/>
            <a:r>
              <a:rPr lang="en-US" dirty="0">
                <a:latin typeface="Calibri" charset="0"/>
              </a:rPr>
              <a:t>In fully observable, deterministic environments agents need not deal with uncertainty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Properties of Environments (2)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305800" cy="5562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Episodic/Sequential</a:t>
            </a:r>
            <a:endParaRPr lang="en-US" dirty="0">
              <a:latin typeface="Calibri" charset="0"/>
            </a:endParaRPr>
          </a:p>
          <a:p>
            <a:pPr marL="461963" lvl="1" indent="-231775" eaLnBrk="1" hangingPunct="1"/>
            <a:r>
              <a:rPr lang="en-US" sz="2600" dirty="0">
                <a:latin typeface="Calibri" charset="0"/>
              </a:rPr>
              <a:t>In</a:t>
            </a:r>
            <a:r>
              <a:rPr lang="en-US" sz="2600" b="1" dirty="0">
                <a:solidFill>
                  <a:schemeClr val="accent2"/>
                </a:solidFill>
                <a:latin typeface="Calibri" charset="0"/>
              </a:rPr>
              <a:t> episodic</a:t>
            </a:r>
            <a:r>
              <a:rPr lang="en-US" sz="2600" dirty="0">
                <a:latin typeface="Calibri" charset="0"/>
              </a:rPr>
              <a:t> environments subsequent episodes don’t depend on actions in previous episodes</a:t>
            </a:r>
          </a:p>
          <a:p>
            <a:pPr marL="461963" lvl="1" indent="-231775" eaLnBrk="1" hangingPunct="1"/>
            <a:r>
              <a:rPr lang="en-US" sz="2600" dirty="0">
                <a:latin typeface="Calibri" charset="0"/>
              </a:rPr>
              <a:t>In </a:t>
            </a:r>
            <a:r>
              <a:rPr lang="en-US" sz="2600" b="1" dirty="0">
                <a:solidFill>
                  <a:schemeClr val="accent2"/>
                </a:solidFill>
                <a:latin typeface="Calibri" charset="0"/>
              </a:rPr>
              <a:t>sequential</a:t>
            </a:r>
            <a:r>
              <a:rPr lang="en-US" sz="2600" dirty="0">
                <a:latin typeface="Calibri" charset="0"/>
              </a:rPr>
              <a:t> environments agent engages in a series of connected episodes</a:t>
            </a:r>
          </a:p>
          <a:p>
            <a:pPr marL="461963" lvl="1" indent="-231775" eaLnBrk="1" hangingPunct="1"/>
            <a:r>
              <a:rPr lang="en-US" sz="2600" dirty="0">
                <a:latin typeface="Calibri" charset="0"/>
              </a:rPr>
              <a:t>Episodic environments don’t require agent to plan ahead</a:t>
            </a:r>
          </a:p>
          <a:p>
            <a:pPr eaLnBrk="1" hangingPunct="1"/>
            <a:r>
              <a:rPr lang="en-US" b="1" dirty="0">
                <a:latin typeface="Calibri" charset="0"/>
              </a:rPr>
              <a:t>Static/Dynamic</a:t>
            </a:r>
            <a:endParaRPr lang="en-US" sz="3600" b="1" dirty="0">
              <a:latin typeface="Calibri" charset="0"/>
            </a:endParaRPr>
          </a:p>
          <a:p>
            <a:pPr marL="461963" lvl="1" indent="-231775" eaLnBrk="1" hangingPunct="1"/>
            <a:r>
              <a:rPr lang="en-US" sz="2600" b="1" dirty="0">
                <a:solidFill>
                  <a:schemeClr val="accent2"/>
                </a:solidFill>
                <a:latin typeface="Calibri" charset="0"/>
              </a:rPr>
              <a:t>Static</a:t>
            </a:r>
            <a:r>
              <a:rPr lang="en-US" sz="2600" dirty="0">
                <a:latin typeface="Calibri" charset="0"/>
              </a:rPr>
              <a:t> environments don’t change as agent is thinking </a:t>
            </a:r>
          </a:p>
          <a:p>
            <a:pPr marL="461963" lvl="1" indent="-231775" eaLnBrk="1" hangingPunct="1"/>
            <a:r>
              <a:rPr lang="en-US" sz="2600" dirty="0">
                <a:latin typeface="Calibri" charset="0"/>
              </a:rPr>
              <a:t>The passage of time as agent deliberates is irrelevant</a:t>
            </a:r>
          </a:p>
          <a:p>
            <a:pPr marL="461963" lvl="1" indent="-231775" eaLnBrk="1" hangingPunct="1"/>
            <a:r>
              <a:rPr lang="en-US" sz="2600" dirty="0">
                <a:latin typeface="Calibri" charset="0"/>
              </a:rPr>
              <a:t>The agent needn’t observe world during deliberation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Properties of Environments (3)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153400" cy="5638800"/>
          </a:xfrm>
        </p:spPr>
        <p:txBody>
          <a:bodyPr>
            <a:normAutofit/>
          </a:bodyPr>
          <a:lstStyle/>
          <a:p>
            <a:pPr marL="230188" indent="-230188" eaLnBrk="1" hangingPunct="1">
              <a:defRPr/>
            </a:pPr>
            <a:r>
              <a:rPr lang="en-US" sz="3500" b="1" dirty="0">
                <a:latin typeface="Calibri" charset="0"/>
              </a:rPr>
              <a:t>Discrete/Continuous</a:t>
            </a:r>
            <a:endParaRPr lang="en-US" sz="3500" dirty="0">
              <a:latin typeface="Calibri" charset="0"/>
            </a:endParaRPr>
          </a:p>
          <a:p>
            <a:pPr marL="461963" lvl="1" indent="-231775" eaLnBrk="1" hangingPunct="1">
              <a:defRPr/>
            </a:pPr>
            <a:r>
              <a:rPr lang="en-US" dirty="0">
                <a:latin typeface="Calibri" charset="0"/>
              </a:rPr>
              <a:t>If number of distinct percepts and actions is limited, environment is </a:t>
            </a: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discrete</a:t>
            </a:r>
            <a:r>
              <a:rPr lang="en-US" dirty="0">
                <a:latin typeface="Calibri" charset="0"/>
              </a:rPr>
              <a:t>, otherwise it’s </a:t>
            </a: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continuous</a:t>
            </a:r>
            <a:endParaRPr lang="en-US" dirty="0">
              <a:latin typeface="Calibri" charset="0"/>
            </a:endParaRPr>
          </a:p>
          <a:p>
            <a:pPr marL="230188" indent="-230188" eaLnBrk="1" hangingPunct="1">
              <a:defRPr/>
            </a:pPr>
            <a:r>
              <a:rPr lang="en-US" sz="3500" b="1" dirty="0">
                <a:latin typeface="Calibri" charset="0"/>
              </a:rPr>
              <a:t>Single agent/Multiagent</a:t>
            </a:r>
            <a:endParaRPr lang="en-US" sz="3500" dirty="0">
              <a:latin typeface="Calibri" charset="0"/>
            </a:endParaRPr>
          </a:p>
          <a:p>
            <a:pPr marL="461963" lvl="1" indent="-231775" eaLnBrk="1" hangingPunct="1">
              <a:defRPr/>
            </a:pPr>
            <a:r>
              <a:rPr lang="en-US" dirty="0"/>
              <a:t>In environments with other agents, agent must consider strategic, </a:t>
            </a:r>
            <a:r>
              <a:rPr lang="en-US" dirty="0">
                <a:hlinkClick r:id="rId3"/>
              </a:rPr>
              <a:t>game-theoretic</a:t>
            </a:r>
            <a:r>
              <a:rPr lang="en-US" dirty="0"/>
              <a:t> aspects, for either cooperative </a:t>
            </a:r>
            <a:r>
              <a:rPr lang="en-US" i="1" dirty="0"/>
              <a:t>or</a:t>
            </a:r>
            <a:r>
              <a:rPr lang="en-US" dirty="0"/>
              <a:t> competitive agents</a:t>
            </a:r>
          </a:p>
          <a:p>
            <a:pPr marL="461963" lvl="1" indent="-231775" eaLnBrk="1" hangingPunct="1">
              <a:defRPr/>
            </a:pPr>
            <a:r>
              <a:rPr lang="en-US" dirty="0"/>
              <a:t>Most engineering environments don’t have multiagent properties, whereas most social and economic systems get their complexity from interactions of (more or less) rational agents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3115" name="Group 107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8392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356" name="TextBox 1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7275" name="Group 171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839200" cy="3865561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0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4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404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8213" name="Group 8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2181046"/>
              </p:ext>
            </p:extLst>
          </p:nvPr>
        </p:nvGraphicFramePr>
        <p:xfrm>
          <a:off x="152400" y="1981200"/>
          <a:ext cx="88392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452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How do you design an intelligent agent?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66800"/>
            <a:ext cx="8496300" cy="5486400"/>
          </a:xfrm>
        </p:spPr>
        <p:txBody>
          <a:bodyPr/>
          <a:lstStyle/>
          <a:p>
            <a:pPr marL="174625" indent="-174625" eaLnBrk="1" hangingPunct="1"/>
            <a:r>
              <a:rPr lang="en-US" sz="2800" dirty="0">
                <a:solidFill>
                  <a:srgbClr val="FF4D23"/>
                </a:solidFill>
                <a:latin typeface="Calibri" charset="0"/>
              </a:rPr>
              <a:t>I</a:t>
            </a:r>
            <a:r>
              <a:rPr lang="en-US" sz="2800" b="1" dirty="0">
                <a:solidFill>
                  <a:srgbClr val="FF4D23"/>
                </a:solidFill>
                <a:latin typeface="Calibri" charset="0"/>
              </a:rPr>
              <a:t>ntelligent agents</a:t>
            </a:r>
            <a:r>
              <a:rPr lang="en-US" sz="2800" dirty="0">
                <a:solidFill>
                  <a:srgbClr val="FF4D23"/>
                </a:solidFill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perceive environment via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sensors</a:t>
            </a:r>
            <a:r>
              <a:rPr lang="en-US" sz="2800" dirty="0">
                <a:latin typeface="Calibri" charset="0"/>
              </a:rPr>
              <a:t> and act </a:t>
            </a:r>
            <a:r>
              <a:rPr lang="en-US" sz="2800" i="1" dirty="0">
                <a:latin typeface="Calibri" charset="0"/>
              </a:rPr>
              <a:t>rationally</a:t>
            </a:r>
            <a:r>
              <a:rPr lang="en-US" sz="2800" dirty="0">
                <a:latin typeface="Calibri" charset="0"/>
              </a:rPr>
              <a:t> on them with their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effectors</a:t>
            </a:r>
            <a:endParaRPr lang="en-US" sz="2800" dirty="0">
              <a:latin typeface="Calibri" charset="0"/>
            </a:endParaRPr>
          </a:p>
          <a:p>
            <a:pPr marL="174625" indent="-174625" eaLnBrk="1" hangingPunct="1"/>
            <a:r>
              <a:rPr lang="en-US" sz="2800" i="1" dirty="0">
                <a:latin typeface="Calibri" charset="0"/>
              </a:rPr>
              <a:t>Discrete</a:t>
            </a:r>
            <a:r>
              <a:rPr lang="en-US" sz="2800" dirty="0">
                <a:latin typeface="Calibri" charset="0"/>
              </a:rPr>
              <a:t> agents receive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percepts</a:t>
            </a:r>
            <a:r>
              <a:rPr lang="en-US" sz="2800" dirty="0">
                <a:latin typeface="Calibri" charset="0"/>
              </a:rPr>
              <a:t> one at a time, and map them to a sequence of discrete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actions</a:t>
            </a:r>
            <a:endParaRPr lang="en-US" sz="2800" dirty="0">
              <a:latin typeface="Calibri" charset="0"/>
            </a:endParaRPr>
          </a:p>
          <a:p>
            <a:pPr marL="174625" indent="-174625" eaLnBrk="1" hangingPunct="1"/>
            <a:r>
              <a:rPr lang="en-US" sz="2800" dirty="0">
                <a:latin typeface="Calibri" charset="0"/>
              </a:rPr>
              <a:t>General properties </a:t>
            </a:r>
          </a:p>
          <a:p>
            <a:pPr marL="346075" lvl="1" indent="-228600" eaLnBrk="1" hangingPunct="1"/>
            <a:r>
              <a:rPr lang="en-US" sz="2400" b="1" dirty="0">
                <a:latin typeface="Calibri" charset="0"/>
              </a:rPr>
              <a:t>Reactive</a:t>
            </a:r>
            <a:r>
              <a:rPr lang="en-US" sz="2400" dirty="0">
                <a:latin typeface="Calibri" charset="0"/>
              </a:rPr>
              <a:t> to the environment </a:t>
            </a:r>
          </a:p>
          <a:p>
            <a:pPr marL="346075" lvl="1" indent="-228600" eaLnBrk="1" hangingPunct="1"/>
            <a:r>
              <a:rPr lang="en-US" sz="2400" dirty="0">
                <a:latin typeface="Calibri" charset="0"/>
              </a:rPr>
              <a:t>Pro-active or </a:t>
            </a:r>
            <a:r>
              <a:rPr lang="en-US" sz="2400" b="1" dirty="0">
                <a:latin typeface="Calibri" charset="0"/>
              </a:rPr>
              <a:t>goal-directed</a:t>
            </a:r>
            <a:r>
              <a:rPr lang="en-US" sz="2400" dirty="0">
                <a:latin typeface="Calibri" charset="0"/>
              </a:rPr>
              <a:t> </a:t>
            </a:r>
          </a:p>
          <a:p>
            <a:pPr marL="346075" lvl="1" indent="-228600" eaLnBrk="1" hangingPunct="1"/>
            <a:r>
              <a:rPr lang="en-US" sz="2400" b="1" dirty="0">
                <a:latin typeface="Calibri" charset="0"/>
              </a:rPr>
              <a:t>Interacts</a:t>
            </a:r>
            <a:r>
              <a:rPr lang="en-US" sz="2400" dirty="0">
                <a:latin typeface="Calibri" charset="0"/>
              </a:rPr>
              <a:t> with other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agents through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communication or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via the environment</a:t>
            </a:r>
          </a:p>
          <a:p>
            <a:pPr marL="346075" lvl="1" indent="-228600" eaLnBrk="1" hangingPunct="1"/>
            <a:r>
              <a:rPr lang="en-US" sz="2400" b="1" dirty="0">
                <a:latin typeface="Calibri" charset="0"/>
              </a:rPr>
              <a:t>Autonomous</a:t>
            </a:r>
            <a:r>
              <a:rPr lang="en-US" sz="2400" dirty="0">
                <a:latin typeface="Calibri" charset="0"/>
              </a:rPr>
              <a:t> </a:t>
            </a:r>
          </a:p>
        </p:txBody>
      </p:sp>
      <p:pic>
        <p:nvPicPr>
          <p:cNvPr id="18435" name="Picture 4" descr="i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116388"/>
            <a:ext cx="53340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9237" name="Group 8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11123121"/>
              </p:ext>
            </p:extLst>
          </p:nvPr>
        </p:nvGraphicFramePr>
        <p:xfrm>
          <a:off x="152400" y="1981200"/>
          <a:ext cx="87630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500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6166" name="Group 8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12540539"/>
              </p:ext>
            </p:extLst>
          </p:nvPr>
        </p:nvGraphicFramePr>
        <p:xfrm>
          <a:off x="152400" y="1981200"/>
          <a:ext cx="87630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548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50262" name="Group 8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4659864"/>
              </p:ext>
            </p:extLst>
          </p:nvPr>
        </p:nvGraphicFramePr>
        <p:xfrm>
          <a:off x="152400" y="1981200"/>
          <a:ext cx="87630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230" name="Text Box 54"/>
          <p:cNvSpPr txBox="1">
            <a:spLocks noChangeArrowheads="1"/>
          </p:cNvSpPr>
          <p:nvPr/>
        </p:nvSpPr>
        <p:spPr bwMode="auto">
          <a:xfrm>
            <a:off x="1066800" y="14478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cs typeface="Times New Roman" charset="0"/>
              </a:rPr>
              <a:t>→ Lots of real-world domains fall into the hardest case!</a:t>
            </a:r>
          </a:p>
        </p:txBody>
      </p:sp>
      <p:sp>
        <p:nvSpPr>
          <p:cNvPr id="65597" name="TextBox 5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5105400"/>
          </a:xfrm>
        </p:spPr>
        <p:txBody>
          <a:bodyPr/>
          <a:lstStyle/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Agents</a:t>
            </a:r>
            <a:r>
              <a:rPr lang="en-US" dirty="0">
                <a:latin typeface="Calibri" charset="0"/>
              </a:rPr>
              <a:t> perceive and act in an environment, have an architecture and are implemented by an agent program</a:t>
            </a:r>
          </a:p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Ideal agents</a:t>
            </a:r>
            <a:r>
              <a:rPr lang="en-US" dirty="0">
                <a:latin typeface="Calibri" charset="0"/>
              </a:rPr>
              <a:t> choses actions to maximize their expected performance, given percept sequence so far</a:t>
            </a:r>
          </a:p>
          <a:p>
            <a:pPr marL="227013" indent="-227013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Autonomous agents</a:t>
            </a:r>
            <a:r>
              <a:rPr lang="en-US" dirty="0">
                <a:latin typeface="Calibri" charset="0"/>
              </a:rPr>
              <a:t> use own experience rather than built-in knowledge of environ-</a:t>
            </a:r>
            <a:r>
              <a:rPr lang="en-US" dirty="0" err="1">
                <a:latin typeface="Calibri" charset="0"/>
              </a:rPr>
              <a:t>ment</a:t>
            </a:r>
            <a:r>
              <a:rPr lang="en-US" dirty="0">
                <a:latin typeface="Calibri" charset="0"/>
              </a:rPr>
              <a:t> by designer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8153400" cy="5638800"/>
          </a:xfrm>
        </p:spPr>
        <p:txBody>
          <a:bodyPr/>
          <a:lstStyle/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Agent programs</a:t>
            </a:r>
            <a:r>
              <a:rPr lang="en-US" dirty="0">
                <a:latin typeface="Calibri" charset="0"/>
              </a:rPr>
              <a:t> map percepts to actions and update their internal state</a:t>
            </a:r>
          </a:p>
          <a:p>
            <a:pPr marL="512763" lvl="1" indent="-282575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Reflex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agents</a:t>
            </a:r>
            <a:r>
              <a:rPr lang="en-US" dirty="0">
                <a:latin typeface="Calibri" charset="0"/>
              </a:rPr>
              <a:t> respond immediately to percepts</a:t>
            </a:r>
          </a:p>
          <a:p>
            <a:pPr marL="512763" lvl="1" indent="-282575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Goal-based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agents</a:t>
            </a:r>
            <a:r>
              <a:rPr lang="en-US" dirty="0">
                <a:latin typeface="Calibri" charset="0"/>
              </a:rPr>
              <a:t> act to achieve their goal(s)</a:t>
            </a:r>
          </a:p>
          <a:p>
            <a:pPr marL="512763" lvl="1" indent="-282575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Utility-based </a:t>
            </a:r>
            <a:r>
              <a:rPr lang="en-US" dirty="0">
                <a:latin typeface="Calibri" charset="0"/>
              </a:rPr>
              <a:t>agents maximize their utility function</a:t>
            </a:r>
          </a:p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Representing knowledge</a:t>
            </a:r>
            <a:r>
              <a:rPr lang="en-US" dirty="0">
                <a:latin typeface="Calibri" charset="0"/>
              </a:rPr>
              <a:t> is important for good agent design </a:t>
            </a:r>
          </a:p>
          <a:p>
            <a:pPr marL="227013" indent="-227013" eaLnBrk="1" hangingPunct="1">
              <a:lnSpc>
                <a:spcPct val="110000"/>
              </a:lnSpc>
            </a:pPr>
            <a:r>
              <a:rPr lang="en-US" dirty="0">
                <a:latin typeface="Calibri" charset="0"/>
              </a:rPr>
              <a:t>Challenging environments are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partially observable</a:t>
            </a:r>
            <a:r>
              <a:rPr lang="en-US" dirty="0">
                <a:latin typeface="Calibri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stochastic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sequential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dynamic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and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continuous </a:t>
            </a:r>
            <a:r>
              <a:rPr lang="en-US" dirty="0">
                <a:latin typeface="Calibri" charset="0"/>
              </a:rPr>
              <a:t>and contain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multiple agents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03434"/>
            <a:ext cx="8382000" cy="5105400"/>
          </a:xfrm>
        </p:spPr>
        <p:txBody>
          <a:bodyPr/>
          <a:lstStyle/>
          <a:p>
            <a:pPr marL="227013" indent="-227013" eaLnBrk="1" hangingPunct="1"/>
            <a:r>
              <a:rPr lang="en-US" dirty="0">
                <a:latin typeface="Calibri" charset="0"/>
              </a:rPr>
              <a:t>Not all AI problems a good fit for or require a full agent model, e.g., playing solitaire</a:t>
            </a:r>
          </a:p>
          <a:p>
            <a:pPr marL="227013" indent="-227013" eaLnBrk="1" hangingPunct="1"/>
            <a:r>
              <a:rPr lang="en-US" dirty="0">
                <a:latin typeface="Calibri" charset="0"/>
              </a:rPr>
              <a:t>Nor are many AI tasks you might need to solve: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Classify movie reviews as negative, neutral or positive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Locate faces of people in an image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Use an efficient theorem prover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Learn preferred thermostat settings for each hour of each day of a week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z="3800">
                <a:latin typeface="Calibri" charset="0"/>
              </a:rPr>
              <a:t>sensors/percepts and effectors/actions 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01000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dirty="0">
                <a:latin typeface="Calibri" charset="0"/>
              </a:rPr>
              <a:t>Humans have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Sensors: </a:t>
            </a:r>
            <a:r>
              <a:rPr lang="en-US" sz="2500" dirty="0">
                <a:latin typeface="Calibri" charset="0"/>
              </a:rPr>
              <a:t>Eyes (vision), ears (hearing), skin (touch), tongue (gustation), nose (olfaction), neuromuscular system (</a:t>
            </a:r>
            <a:r>
              <a:rPr lang="en-US" sz="2500" dirty="0">
                <a:latin typeface="Calibri" charset="0"/>
                <a:hlinkClick r:id="rId3"/>
              </a:rPr>
              <a:t>proprioception</a:t>
            </a:r>
            <a:r>
              <a:rPr lang="en-US" sz="2500" dirty="0">
                <a:latin typeface="Calibri" charset="0"/>
              </a:rPr>
              <a:t>)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Percepts:  </a:t>
            </a:r>
            <a:r>
              <a:rPr lang="en-US" sz="2500" dirty="0">
                <a:latin typeface="Calibri" charset="0"/>
              </a:rPr>
              <a:t>things that are perceived</a:t>
            </a:r>
          </a:p>
          <a:p>
            <a:pPr marL="508000" lvl="2" indent="-273050" eaLnBrk="1" hangingPunct="1">
              <a:lnSpc>
                <a:spcPct val="90000"/>
              </a:lnSpc>
              <a:defRPr/>
            </a:pPr>
            <a:r>
              <a:rPr lang="en-US" sz="2500" dirty="0">
                <a:latin typeface="Calibri" charset="0"/>
              </a:rPr>
              <a:t>lowest level: electrical signals from these sensors</a:t>
            </a:r>
          </a:p>
          <a:p>
            <a:pPr marL="508000" lvl="2" indent="-273050" eaLnBrk="1" hangingPunct="1">
              <a:lnSpc>
                <a:spcPct val="90000"/>
              </a:lnSpc>
              <a:defRPr/>
            </a:pPr>
            <a:r>
              <a:rPr lang="en-US" sz="2500" dirty="0">
                <a:latin typeface="Calibri" charset="0"/>
              </a:rPr>
              <a:t>After processing: objects in visual field (location, textures, colors, …), auditory streams (pitch, loudness, direction), …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Effectors: </a:t>
            </a:r>
            <a:r>
              <a:rPr lang="en-US" sz="2500" dirty="0">
                <a:latin typeface="Calibri" charset="0"/>
              </a:rPr>
              <a:t>limbs, digits, eyes, tongue, …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Actions: </a:t>
            </a:r>
            <a:r>
              <a:rPr lang="en-US" sz="2500" dirty="0">
                <a:latin typeface="Calibri" charset="0"/>
              </a:rPr>
              <a:t>lift finger, turn left, walk, run, carry an object, …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latin typeface="Calibri" charset="0"/>
              </a:rPr>
              <a:t>Note: percepts and actions need to be carefully defined, possibly at different levels of abstraction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80" y="3592513"/>
            <a:ext cx="3601049" cy="29606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Percepts: location and contents, e.g., [A, Dirty]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Actions: </a:t>
            </a:r>
            <a:r>
              <a:rPr lang="en-US" i="1" dirty="0">
                <a:cs typeface="+mn-cs"/>
              </a:rPr>
              <a:t>Left</a:t>
            </a:r>
            <a:r>
              <a:rPr lang="en-US" dirty="0">
                <a:cs typeface="+mn-cs"/>
              </a:rPr>
              <a:t>, </a:t>
            </a:r>
            <a:r>
              <a:rPr lang="en-US" i="1" dirty="0">
                <a:cs typeface="+mn-cs"/>
              </a:rPr>
              <a:t>Right</a:t>
            </a:r>
            <a:r>
              <a:rPr lang="en-US" dirty="0">
                <a:cs typeface="+mn-cs"/>
              </a:rPr>
              <a:t>, </a:t>
            </a:r>
            <a:r>
              <a:rPr lang="en-US" i="1" dirty="0">
                <a:cs typeface="+mn-cs"/>
              </a:rPr>
              <a:t>Suck</a:t>
            </a:r>
            <a:r>
              <a:rPr lang="en-US" dirty="0">
                <a:cs typeface="+mn-cs"/>
              </a:rPr>
              <a:t>, </a:t>
            </a:r>
            <a:r>
              <a:rPr lang="en-US" i="1" dirty="0" err="1">
                <a:cs typeface="+mn-cs"/>
              </a:rPr>
              <a:t>NoOp</a:t>
            </a:r>
            <a:endParaRPr lang="en-US" dirty="0">
              <a:cs typeface="+mn-cs"/>
            </a:endParaRPr>
          </a:p>
        </p:txBody>
      </p:sp>
      <p:pic>
        <p:nvPicPr>
          <p:cNvPr id="20483" name="Picture 4" descr="vacuum2-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2457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5438" name="Group 14"/>
          <p:cNvGrpSpPr>
            <a:grpSpLocks/>
          </p:cNvGrpSpPr>
          <p:nvPr/>
        </p:nvGrpSpPr>
        <p:grpSpPr bwMode="auto">
          <a:xfrm>
            <a:off x="3871383" y="1828800"/>
            <a:ext cx="5257800" cy="4275138"/>
            <a:chOff x="2352" y="1200"/>
            <a:chExt cx="3312" cy="2693"/>
          </a:xfrm>
        </p:grpSpPr>
        <p:grpSp>
          <p:nvGrpSpPr>
            <p:cNvPr id="20485" name="Group 12"/>
            <p:cNvGrpSpPr>
              <a:grpSpLocks/>
            </p:cNvGrpSpPr>
            <p:nvPr/>
          </p:nvGrpSpPr>
          <p:grpSpPr bwMode="auto">
            <a:xfrm>
              <a:off x="2352" y="1584"/>
              <a:ext cx="3312" cy="2309"/>
              <a:chOff x="2352" y="1584"/>
              <a:chExt cx="3312" cy="2309"/>
            </a:xfrm>
          </p:grpSpPr>
          <p:pic>
            <p:nvPicPr>
              <p:cNvPr id="20487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1584"/>
                <a:ext cx="1152" cy="1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5433" name="Text Box 9"/>
              <p:cNvSpPr txBox="1">
                <a:spLocks noChangeArrowheads="1"/>
              </p:cNvSpPr>
              <p:nvPr/>
            </p:nvSpPr>
            <p:spPr bwMode="auto">
              <a:xfrm>
                <a:off x="4022" y="1881"/>
                <a:ext cx="148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cs typeface="+mn-cs"/>
                  </a:rPr>
                  <a:t>iRobot Corporation</a:t>
                </a:r>
              </a:p>
            </p:txBody>
          </p:sp>
          <p:sp>
            <p:nvSpPr>
              <p:cNvPr id="1255434" name="Text Box 10"/>
              <p:cNvSpPr txBox="1">
                <a:spLocks noChangeArrowheads="1"/>
              </p:cNvSpPr>
              <p:nvPr/>
            </p:nvSpPr>
            <p:spPr bwMode="auto">
              <a:xfrm>
                <a:off x="3974" y="2311"/>
                <a:ext cx="163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cs typeface="+mn-cs"/>
                  </a:rPr>
                  <a:t>Founder Rodney Brooks (MIT)</a:t>
                </a:r>
              </a:p>
            </p:txBody>
          </p:sp>
          <p:pic>
            <p:nvPicPr>
              <p:cNvPr id="20490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928"/>
                <a:ext cx="3312" cy="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486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200"/>
              <a:ext cx="17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ctagon 1"/>
          <p:cNvSpPr/>
          <p:nvPr/>
        </p:nvSpPr>
        <p:spPr>
          <a:xfrm>
            <a:off x="990600" y="1981200"/>
            <a:ext cx="914400" cy="914400"/>
          </a:xfrm>
          <a:prstGeom prst="octagon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021" y="1329034"/>
            <a:ext cx="1941557" cy="461665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Agent / Robot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1524000" y="1676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4E056A64-ECA2-9A4B-80B7-DE894D78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21" y="218962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Example: simple vacuum agent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Calibri" charset="0"/>
              </a:rPr>
              <a:t>Example: autonomous taxi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82000" cy="4114800"/>
          </a:xfrm>
        </p:spPr>
        <p:txBody>
          <a:bodyPr/>
          <a:lstStyle/>
          <a:p>
            <a:pPr marL="234950" indent="-234950" eaLnBrk="1" hangingPunct="1"/>
            <a:r>
              <a:rPr lang="en-US" sz="2800" b="1" dirty="0">
                <a:latin typeface="Calibri" charset="0"/>
              </a:rPr>
              <a:t>Percepts</a:t>
            </a:r>
            <a:r>
              <a:rPr lang="en-US" sz="2800" dirty="0">
                <a:latin typeface="Calibri" charset="0"/>
              </a:rPr>
              <a:t>: Video, sonar, speedometer,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odometer, engine sensors, keyboard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input, microphone, GPS, …</a:t>
            </a:r>
          </a:p>
          <a:p>
            <a:pPr marL="234950" indent="-234950" eaLnBrk="1" hangingPunct="1"/>
            <a:r>
              <a:rPr lang="en-US" sz="2800" b="1" dirty="0">
                <a:latin typeface="Calibri" charset="0"/>
              </a:rPr>
              <a:t>Actions</a:t>
            </a:r>
            <a:r>
              <a:rPr lang="en-US" sz="2800" dirty="0">
                <a:latin typeface="Calibri" charset="0"/>
              </a:rPr>
              <a:t>: Steer, accelerate, brake, horn, speak, …</a:t>
            </a:r>
          </a:p>
          <a:p>
            <a:pPr marL="234950" indent="-234950" eaLnBrk="1" hangingPunct="1"/>
            <a:r>
              <a:rPr lang="en-US" sz="2800" b="1" dirty="0">
                <a:latin typeface="Calibri" charset="0"/>
              </a:rPr>
              <a:t>Goals</a:t>
            </a:r>
            <a:r>
              <a:rPr lang="en-US" sz="2800" dirty="0">
                <a:latin typeface="Calibri" charset="0"/>
              </a:rPr>
              <a:t>: Maintain safety, reach destination, maximize profits (fuel, tire wear), obey laws, provide passenger comfort, …</a:t>
            </a:r>
          </a:p>
          <a:p>
            <a:pPr marL="234950" indent="-234950" eaLnBrk="1" hangingPunct="1"/>
            <a:r>
              <a:rPr lang="en-US" sz="2800" b="1" dirty="0">
                <a:latin typeface="Calibri" charset="0"/>
              </a:rPr>
              <a:t>Environment</a:t>
            </a:r>
            <a:r>
              <a:rPr lang="en-US" sz="2800" dirty="0">
                <a:latin typeface="Calibri" charset="0"/>
              </a:rPr>
              <a:t>: U.S. urban streets, freeways, traffic, pedestrians, weather, customers, …</a:t>
            </a:r>
          </a:p>
          <a:p>
            <a:pPr marL="234950" indent="-234950" eaLnBrk="1" hangingPunct="1"/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Different aspects of driving may require different types of agent programs!</a:t>
            </a:r>
          </a:p>
        </p:txBody>
      </p:sp>
      <p:pic>
        <p:nvPicPr>
          <p:cNvPr id="22531" name="Picture 1" descr="car-s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798513"/>
            <a:ext cx="35052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1CFA3-670E-E44A-9113-C61C5CC0A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298" y="76200"/>
            <a:ext cx="1736461" cy="1295400"/>
          </a:xfrm>
          <a:prstGeom prst="rect">
            <a:avLst/>
          </a:prstGeom>
        </p:spPr>
      </p:pic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Rationality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4400" cy="5715000"/>
          </a:xfrm>
        </p:spPr>
        <p:txBody>
          <a:bodyPr/>
          <a:lstStyle/>
          <a:p>
            <a:pPr marL="230188" indent="-230188" eaLnBrk="1" hangingPunct="1"/>
            <a:r>
              <a:rPr lang="en-US" sz="3000" dirty="0">
                <a:latin typeface="Calibri" charset="0"/>
              </a:rPr>
              <a:t>Ideal </a:t>
            </a:r>
            <a:r>
              <a:rPr lang="en-US" sz="3000" b="1" dirty="0">
                <a:solidFill>
                  <a:schemeClr val="accent2"/>
                </a:solidFill>
                <a:latin typeface="Calibri" charset="0"/>
                <a:hlinkClick r:id="rId4"/>
              </a:rPr>
              <a:t>rational agents</a:t>
            </a:r>
            <a:r>
              <a:rPr lang="en-US" sz="3000" dirty="0">
                <a:latin typeface="Calibri" charset="0"/>
              </a:rPr>
              <a:t> should, for each input, act to</a:t>
            </a:r>
            <a:br>
              <a:rPr lang="en-US" sz="3000" dirty="0">
                <a:latin typeface="Calibri" charset="0"/>
              </a:rPr>
            </a:br>
            <a:r>
              <a:rPr lang="en-US" sz="3000" dirty="0">
                <a:latin typeface="Calibri" charset="0"/>
              </a:rPr>
              <a:t>maximize </a:t>
            </a:r>
            <a:r>
              <a:rPr lang="en-US" sz="3000" b="1" dirty="0">
                <a:latin typeface="Calibri" charset="0"/>
              </a:rPr>
              <a:t>expected</a:t>
            </a:r>
            <a:r>
              <a:rPr lang="en-US" sz="3000" dirty="0">
                <a:latin typeface="Calibri" charset="0"/>
              </a:rPr>
              <a:t> performance measure based on </a:t>
            </a:r>
          </a:p>
          <a:p>
            <a:pPr marL="577850" lvl="2" indent="-231775" eaLnBrk="1" hangingPunct="1">
              <a:buFontTx/>
              <a:buNone/>
            </a:pPr>
            <a:r>
              <a:rPr lang="en-US" sz="2800" dirty="0">
                <a:latin typeface="Calibri" charset="0"/>
              </a:rPr>
              <a:t>(1) percept sequence, and </a:t>
            </a:r>
          </a:p>
          <a:p>
            <a:pPr marL="577850" lvl="2" indent="-231775" eaLnBrk="1" hangingPunct="1">
              <a:buFontTx/>
              <a:buNone/>
            </a:pPr>
            <a:r>
              <a:rPr lang="en-US" sz="2800" dirty="0">
                <a:latin typeface="Calibri" charset="0"/>
              </a:rPr>
              <a:t>(2) built-in and acquired knowledge</a:t>
            </a:r>
          </a:p>
          <a:p>
            <a:pPr marL="230188" indent="-230188" eaLnBrk="1" hangingPunct="1"/>
            <a:r>
              <a:rPr lang="en-US" sz="3000" dirty="0">
                <a:latin typeface="Calibri" charset="0"/>
              </a:rPr>
              <a:t>Rationality </a:t>
            </a:r>
            <a:r>
              <a:rPr lang="en-US" sz="3000" dirty="0">
                <a:latin typeface="Calibri" charset="0"/>
                <a:sym typeface="Symbol" charset="0"/>
              </a:rPr>
              <a:t></a:t>
            </a:r>
            <a:r>
              <a:rPr lang="en-US" sz="3000" dirty="0">
                <a:latin typeface="Calibri" charset="0"/>
              </a:rPr>
              <a:t> Need a </a:t>
            </a:r>
            <a:r>
              <a:rPr lang="en-US" sz="3000" b="1" i="1" dirty="0">
                <a:latin typeface="Calibri" charset="0"/>
              </a:rPr>
              <a:t>performance measure </a:t>
            </a:r>
            <a:r>
              <a:rPr lang="en-US" sz="3000" dirty="0">
                <a:latin typeface="Calibri" charset="0"/>
              </a:rPr>
              <a:t>to say how well a task has been achieved</a:t>
            </a:r>
          </a:p>
          <a:p>
            <a:pPr marL="230188" indent="-230188" eaLnBrk="1" hangingPunct="1"/>
            <a:r>
              <a:rPr lang="en-US" sz="3000" dirty="0">
                <a:latin typeface="Calibri" charset="0"/>
              </a:rPr>
              <a:t>Types of performance measures: false alarm (false positive) &amp; false dismissal (false negative) rates, speed, resources required, effect on environment, money earned,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B905-42B8-E744-A3E8-27DD9114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Omniscience and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F0ED3-839C-4042-835D-0398EC04C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Rational agents aren’t expected to know everything</a:t>
            </a:r>
          </a:p>
          <a:p>
            <a:r>
              <a:rPr lang="en-US" dirty="0">
                <a:latin typeface="Calibri" charset="0"/>
              </a:rPr>
              <a:t>But to use what they do know effectively</a:t>
            </a:r>
          </a:p>
          <a:p>
            <a:r>
              <a:rPr lang="en-US" dirty="0">
                <a:latin typeface="Calibri" charset="0"/>
              </a:rPr>
              <a:t>Rationality includes </a:t>
            </a:r>
            <a:r>
              <a:rPr lang="en-US" b="1" i="1" dirty="0">
                <a:latin typeface="Calibri" charset="0"/>
              </a:rPr>
              <a:t>information gathering</a:t>
            </a:r>
            <a:r>
              <a:rPr lang="en-US" altLang="ja-JP" i="1" dirty="0">
                <a:latin typeface="Calibri" charset="0"/>
              </a:rPr>
              <a:t> </a:t>
            </a:r>
            <a:r>
              <a:rPr lang="en-US" altLang="ja-JP" dirty="0">
                <a:latin typeface="Calibri" charset="0"/>
              </a:rPr>
              <a:t>-- If you don’t know something that might be useful, find out!</a:t>
            </a:r>
          </a:p>
          <a:p>
            <a:r>
              <a:rPr lang="en-US" altLang="ja-JP" dirty="0">
                <a:latin typeface="Calibri" charset="0"/>
              </a:rPr>
              <a:t>Rationality also can exploit </a:t>
            </a:r>
            <a:r>
              <a:rPr lang="en-US" altLang="ja-JP" b="1" i="1" dirty="0">
                <a:latin typeface="Calibri" charset="0"/>
              </a:rPr>
              <a:t>learning</a:t>
            </a:r>
            <a:r>
              <a:rPr lang="en-US" altLang="ja-JP" i="1" dirty="0">
                <a:latin typeface="Calibri" charset="0"/>
              </a:rPr>
              <a:t> </a:t>
            </a:r>
            <a:r>
              <a:rPr lang="en-US" altLang="ja-JP" dirty="0">
                <a:latin typeface="Calibri" charset="0"/>
              </a:rPr>
              <a:t>– making generalization from past experience to fill in missing information</a:t>
            </a:r>
            <a:endParaRPr lang="en-US" altLang="ja-JP" i="1" dirty="0">
              <a:latin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7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Autonomy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70560" y="1295400"/>
            <a:ext cx="8077200" cy="4648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 system is autonomous to extent that its behavior is determined by its experience</a:t>
            </a:r>
          </a:p>
          <a:p>
            <a:pPr eaLnBrk="1" hangingPunct="1"/>
            <a:r>
              <a:rPr lang="en-US" dirty="0">
                <a:latin typeface="Calibri" charset="0"/>
              </a:rPr>
              <a:t>A system isn’t autonomous if guided by its designer according to </a:t>
            </a:r>
            <a:r>
              <a:rPr lang="en-US" i="1" dirty="0">
                <a:latin typeface="Calibri" charset="0"/>
                <a:hlinkClick r:id="rId3"/>
              </a:rPr>
              <a:t>a priori</a:t>
            </a:r>
            <a:r>
              <a:rPr lang="en-US" i="1" dirty="0">
                <a:latin typeface="Calibri" charset="0"/>
              </a:rPr>
              <a:t> decisions</a:t>
            </a:r>
          </a:p>
          <a:p>
            <a:pPr eaLnBrk="1" hangingPunct="1"/>
            <a:r>
              <a:rPr lang="en-US" dirty="0">
                <a:latin typeface="Calibri" charset="0"/>
              </a:rPr>
              <a:t>An autonomous agent can always say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no</a:t>
            </a:r>
            <a:r>
              <a:rPr lang="ja-JP" altLang="en-US">
                <a:latin typeface="Calibri" charset="0"/>
              </a:rPr>
              <a:t>”</a:t>
            </a:r>
            <a:endParaRPr lang="en-US" altLang="ja-JP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To be effective, agents must have: </a:t>
            </a:r>
          </a:p>
          <a:p>
            <a:pPr marL="463550" lvl="1" indent="-227013" eaLnBrk="1" hangingPunct="1"/>
            <a:r>
              <a:rPr lang="en-US" sz="3200" dirty="0">
                <a:latin typeface="Calibri" charset="0"/>
              </a:rPr>
              <a:t>Enough built-in knowledge to perform minimally</a:t>
            </a:r>
          </a:p>
          <a:p>
            <a:pPr marL="463550" lvl="1" indent="-227013" eaLnBrk="1" hangingPunct="1"/>
            <a:r>
              <a:rPr lang="en-US" sz="3200" dirty="0">
                <a:latin typeface="Calibri" charset="0"/>
              </a:rPr>
              <a:t>Ability to learn, to maintain or improve its performance</a:t>
            </a:r>
          </a:p>
        </p:txBody>
      </p:sp>
      <p:pic>
        <p:nvPicPr>
          <p:cNvPr id="26627" name="Picture 3" descr="unchained_med_hr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4" y="34925"/>
            <a:ext cx="16414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14284</TotalTime>
  <Words>2136</Words>
  <Application>Microsoft Macintosh PowerPoint</Application>
  <PresentationFormat>On-screen Show (4:3)</PresentationFormat>
  <Paragraphs>381</Paragraphs>
  <Slides>35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Intelligent Agents</vt:lpstr>
      <vt:lpstr>Agents and AI</vt:lpstr>
      <vt:lpstr>How do you design an intelligent agent?</vt:lpstr>
      <vt:lpstr>sensors/percepts and effectors/actions ?</vt:lpstr>
      <vt:lpstr>Example: simple vacuum agent</vt:lpstr>
      <vt:lpstr>Example: autonomous taxi</vt:lpstr>
      <vt:lpstr>Rationality</vt:lpstr>
      <vt:lpstr>Omniscience and learning</vt:lpstr>
      <vt:lpstr>Autonomy</vt:lpstr>
      <vt:lpstr>PEAS model: Taxi Agent</vt:lpstr>
      <vt:lpstr>PEAS model: Other Agents</vt:lpstr>
      <vt:lpstr>Some agent types</vt:lpstr>
      <vt:lpstr>(0/1) Table-driven/reflex agent architecture</vt:lpstr>
      <vt:lpstr>(0) Table-driven agents</vt:lpstr>
      <vt:lpstr>(1) Simple reflex agents</vt:lpstr>
      <vt:lpstr>(2) Architecture for an agent with memory </vt:lpstr>
      <vt:lpstr>(2) Agents with memory</vt:lpstr>
      <vt:lpstr>(3) Architecture for goal-based agent </vt:lpstr>
      <vt:lpstr>(3) Goal-based agents</vt:lpstr>
      <vt:lpstr>(4) complete utility-based agent </vt:lpstr>
      <vt:lpstr>(4) Utility-based agents</vt:lpstr>
      <vt:lpstr>(5) Learning agent </vt:lpstr>
      <vt:lpstr>Problem Environments</vt:lpstr>
      <vt:lpstr>Properties of Environments (1) </vt:lpstr>
      <vt:lpstr>Properties of Environments (2)</vt:lpstr>
      <vt:lpstr>Properties of Environments (3)</vt:lpstr>
      <vt:lpstr>Characteristics of environments</vt:lpstr>
      <vt:lpstr>Characteristics of environments</vt:lpstr>
      <vt:lpstr>Characteristics of environments</vt:lpstr>
      <vt:lpstr>Characteristics of environments</vt:lpstr>
      <vt:lpstr>Characteristics of environments</vt:lpstr>
      <vt:lpstr>Characteristics of environments</vt:lpstr>
      <vt:lpstr>Summary</vt:lpstr>
      <vt:lpstr>Summary</vt:lpstr>
      <vt:lpstr>Summary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235</cp:revision>
  <cp:lastPrinted>1998-08-09T03:09:28Z</cp:lastPrinted>
  <dcterms:created xsi:type="dcterms:W3CDTF">2009-09-04T05:17:29Z</dcterms:created>
  <dcterms:modified xsi:type="dcterms:W3CDTF">2022-02-03T20:24:38Z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