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309" r:id="rId4"/>
    <p:sldId id="296" r:id="rId5"/>
    <p:sldId id="258" r:id="rId6"/>
    <p:sldId id="304" r:id="rId7"/>
    <p:sldId id="305" r:id="rId8"/>
    <p:sldId id="308" r:id="rId9"/>
    <p:sldId id="259" r:id="rId10"/>
    <p:sldId id="260" r:id="rId11"/>
    <p:sldId id="290" r:id="rId12"/>
    <p:sldId id="287" r:id="rId13"/>
    <p:sldId id="289" r:id="rId14"/>
    <p:sldId id="288" r:id="rId15"/>
    <p:sldId id="306" r:id="rId16"/>
    <p:sldId id="261" r:id="rId17"/>
    <p:sldId id="262" r:id="rId18"/>
    <p:sldId id="307" r:id="rId19"/>
    <p:sldId id="263" r:id="rId20"/>
    <p:sldId id="264" r:id="rId21"/>
    <p:sldId id="266" r:id="rId22"/>
    <p:sldId id="267" r:id="rId23"/>
    <p:sldId id="268" r:id="rId24"/>
    <p:sldId id="269" r:id="rId25"/>
    <p:sldId id="270" r:id="rId26"/>
    <p:sldId id="271" r:id="rId27"/>
    <p:sldId id="301" r:id="rId28"/>
    <p:sldId id="272" r:id="rId29"/>
    <p:sldId id="297" r:id="rId30"/>
    <p:sldId id="274" r:id="rId31"/>
    <p:sldId id="275" r:id="rId32"/>
    <p:sldId id="276" r:id="rId33"/>
    <p:sldId id="286" r:id="rId34"/>
    <p:sldId id="281" r:id="rId35"/>
    <p:sldId id="302" r:id="rId36"/>
    <p:sldId id="277" r:id="rId37"/>
    <p:sldId id="278" r:id="rId38"/>
    <p:sldId id="279" r:id="rId39"/>
    <p:sldId id="298" r:id="rId40"/>
    <p:sldId id="299" r:id="rId41"/>
    <p:sldId id="291" r:id="rId42"/>
    <p:sldId id="292" r:id="rId43"/>
    <p:sldId id="293" r:id="rId44"/>
    <p:sldId id="294" r:id="rId45"/>
    <p:sldId id="295" r:id="rId46"/>
    <p:sldId id="282" r:id="rId47"/>
    <p:sldId id="283" r:id="rId48"/>
    <p:sldId id="285" r:id="rId49"/>
    <p:sldId id="284" r:id="rId5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/>
    <p:restoredTop sz="92950"/>
  </p:normalViewPr>
  <p:slideViewPr>
    <p:cSldViewPr showGuides="1">
      <p:cViewPr varScale="1">
        <p:scale>
          <a:sx n="148" d="100"/>
          <a:sy n="148" d="100"/>
        </p:scale>
        <p:origin x="592" y="200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11/5/20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71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31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If ”error occurred” and  “No error” are  T/F Boolean variables only one is needed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Arial" charset="0"/>
              </a:rPr>
              <a:t>The variable’s values must be finite.  They will typically have 2-4 possible values.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Dyspnea is</a:t>
            </a:r>
            <a:r>
              <a:rPr lang="en-US" sz="2800" baseline="0" dirty="0">
                <a:latin typeface="Arial" charset="0"/>
              </a:rPr>
              <a:t>  medical term for </a:t>
            </a:r>
            <a:r>
              <a:rPr lang="en-US" sz="2800" b="1" baseline="0" dirty="0">
                <a:latin typeface="Arial" charset="0"/>
              </a:rPr>
              <a:t>difficult or labored breathing</a:t>
            </a:r>
            <a:r>
              <a:rPr lang="en-US" sz="2800" baseline="0" dirty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</a:rPr>
              <a:t>Dyspnoea</a:t>
            </a:r>
            <a:r>
              <a:rPr lang="en-US" dirty="0">
                <a:latin typeface="Arial" charset="0"/>
              </a:rPr>
              <a:t> is also a</a:t>
            </a:r>
            <a:r>
              <a:rPr lang="en-US" baseline="0" dirty="0">
                <a:latin typeface="Arial" charset="0"/>
              </a:rPr>
              <a:t>  medical term for difficult or labored breathing.</a:t>
            </a:r>
            <a:endParaRPr lang="en-US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04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02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46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47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48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49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8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55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ive_Bayes_classifier#The_naive_Bayes_probabilistic_mode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ccam's_razor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acquisition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Book-Why-Science-Cause-Effect/dp/046509760X" TargetMode="External"/><Relationship Id="rId2" Type="http://schemas.openxmlformats.org/officeDocument/2006/relationships/hyperlink" Target="https://en.wikipedia.org/wiki/Bayesian_netwo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in.com/" TargetMode="External"/><Relationship Id="rId2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yesian_networ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8262" y="1524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223426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35712C-AA9A-9442-A418-A0E04123DB8B}"/>
              </a:ext>
            </a:extLst>
          </p:cNvPr>
          <p:cNvSpPr txBox="1"/>
          <p:nvPr/>
        </p:nvSpPr>
        <p:spPr>
          <a:xfrm>
            <a:off x="7083476" y="353080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bbn.pptx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704811" y="3840097"/>
            <a:ext cx="297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Links represent immediate</a:t>
            </a:r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3657600"/>
            <a:ext cx="2895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Does gender cause smoking?</a:t>
            </a:r>
          </a:p>
          <a:p>
            <a:pPr marL="236538" indent="-236538" eaLnBrk="1" hangingPunct="1">
              <a:buFont typeface="Arial" charset="0"/>
              <a:buChar char="•"/>
            </a:pPr>
            <a:endParaRPr lang="en-US" dirty="0"/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Influence might be a better term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1E7A6100-E22C-3C47-8D10-A9966EE5F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706" y="1371600"/>
            <a:ext cx="270849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Model has 7 variables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Complete joint probability distribution will have 7 dimensions!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Too much data required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BBN simplifies: a node has a CPT with data on itself &amp; parents in graph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12CBB785-73EC-0F41-A966-0BB18C12B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4" y="2647662"/>
            <a:ext cx="2667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Can we predict likelihood of </a:t>
            </a:r>
            <a:r>
              <a:rPr lang="en-US" b="1" dirty="0">
                <a:solidFill>
                  <a:srgbClr val="FF0000"/>
                </a:solidFill>
              </a:rPr>
              <a:t>lung tumor</a:t>
            </a:r>
            <a:r>
              <a:rPr lang="en-US" dirty="0">
                <a:solidFill>
                  <a:srgbClr val="FF0000"/>
                </a:solidFill>
              </a:rPr>
              <a:t> given values of other 6 variables?</a:t>
            </a:r>
          </a:p>
        </p:txBody>
      </p:sp>
    </p:spTree>
    <p:extLst>
      <p:ext uri="{BB962C8B-B14F-4D97-AF65-F5344CB8AC3E}">
        <p14:creationId xmlns:p14="http://schemas.microsoft.com/office/powerpoint/2010/main" val="159389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independent.</a:t>
            </a:r>
            <a:endParaRPr lang="en-US" dirty="0"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39659E05-2A7B-724D-80CB-F0D084AC3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6" y="3748088"/>
            <a:ext cx="2906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There is no path between them in the graph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76944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i="1" dirty="0">
                <a:latin typeface="Calibri"/>
              </a:rPr>
              <a:t>P(C | A,G,S) = P(C | S)</a:t>
            </a:r>
            <a:endParaRPr lang="en-US" sz="2800" dirty="0">
              <a:latin typeface="Calibri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81C76E63-C7C2-8F46-95FA-5C1B42B9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630" y="5685106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If we know value of smoking, no need to know values of age or gender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6DF83A7-6F4F-3A41-A792-D7A1A7A07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76598"/>
            <a:ext cx="5031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Instead of one big CPT with 4 variables, we have two smaller CPTs with 3 and </a:t>
            </a:r>
            <a:r>
              <a:rPr lang="en-US">
                <a:solidFill>
                  <a:srgbClr val="FF0000"/>
                </a:solidFill>
              </a:rPr>
              <a:t>2 variables</a:t>
            </a: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If all variables binary: 12 models (2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rather than 16 (2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57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</a:t>
              </a:r>
              <a:r>
                <a:rPr lang="en-US" sz="2800" dirty="0" err="1">
                  <a:latin typeface="Calibri"/>
                </a:rPr>
                <a:t>indepen</a:t>
              </a:r>
              <a:r>
                <a:rPr lang="en-US" sz="2800" dirty="0">
                  <a:latin typeface="Calibri"/>
                </a:rPr>
                <a:t>-dent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,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</a:t>
            </a:r>
            <a:endParaRPr lang="en-US" dirty="0">
              <a:latin typeface="Calibri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215900" y="5614988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hlinkClick r:id="rId3"/>
              </a:rPr>
              <a:t>Naïve Bayes </a:t>
            </a:r>
            <a:r>
              <a:rPr lang="en-US" sz="2800" dirty="0"/>
              <a:t>assumption: evidence (e.g., symptoms) independent given disease; easy to combine evidence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5334000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BBNs encode causal associations between facts and events the propositions represent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991600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i="1" dirty="0"/>
              <a:t>Explaining away: </a:t>
            </a:r>
            <a:r>
              <a:rPr lang="en-US" altLang="ja-JP" sz="2800" dirty="0"/>
              <a:t>reasoning pattern where </a:t>
            </a:r>
            <a:r>
              <a:rPr lang="en-US" altLang="ja-JP" sz="2800" dirty="0" err="1"/>
              <a:t>confirma-tion</a:t>
            </a:r>
            <a:r>
              <a:rPr lang="en-US" altLang="ja-JP" sz="2800" dirty="0"/>
              <a:t> of one cause reduces need to invoke alternatives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Essence of </a:t>
            </a:r>
            <a:r>
              <a:rPr lang="en-US" sz="2800" dirty="0">
                <a:hlinkClick r:id="rId3"/>
              </a:rPr>
              <a:t>Occam’s Razor</a:t>
            </a:r>
            <a:r>
              <a:rPr lang="en-US" sz="2800" dirty="0"/>
              <a:t> (prefer hypothesis with fewest assumptions)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76600" cy="231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KA1</a:t>
            </a:r>
            <a:r>
              <a:rPr lang="en-US" sz="3200" dirty="0">
                <a:ea typeface="ＭＳ Ｐゴシック" charset="0"/>
              </a:rPr>
              <a:t>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KA2</a:t>
            </a:r>
            <a:r>
              <a:rPr lang="en-US" sz="3200" dirty="0">
                <a:ea typeface="ＭＳ Ｐゴシック" charset="0"/>
              </a:rPr>
              <a:t>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KA3</a:t>
            </a:r>
            <a:r>
              <a:rPr lang="en-US" sz="3200" dirty="0">
                <a:ea typeface="ＭＳ Ｐゴシック" charset="0"/>
              </a:rPr>
              <a:t>: Obtaining data for the conditional probability tables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1600200"/>
          </a:xfrm>
        </p:spPr>
        <p:txBody>
          <a:bodyPr/>
          <a:lstStyle/>
          <a:p>
            <a:pPr eaLnBrk="1" hangingPunct="1"/>
            <a:r>
              <a:rPr lang="en-US" dirty="0"/>
              <a:t>Variable values: integers, reals or enumerations</a:t>
            </a:r>
          </a:p>
          <a:p>
            <a:pPr eaLnBrk="1" hangingPunct="1"/>
            <a:r>
              <a:rPr lang="en-US" dirty="0"/>
              <a:t>Variable should have collectively </a:t>
            </a:r>
            <a:r>
              <a:rPr lang="en-US" i="1" dirty="0"/>
              <a:t>exhaustive</a:t>
            </a:r>
            <a:r>
              <a:rPr lang="en-US" dirty="0"/>
              <a:t>, </a:t>
            </a:r>
            <a:r>
              <a:rPr lang="en-US" i="1" dirty="0"/>
              <a:t>mutually exclusive</a:t>
            </a:r>
            <a:r>
              <a:rPr lang="en-US" dirty="0"/>
              <a:t>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791763"/>
              </p:ext>
            </p:extLst>
          </p:nvPr>
        </p:nvGraphicFramePr>
        <p:xfrm>
          <a:off x="2463800" y="3290887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0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290887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1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9210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1828800" y="5622885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600" dirty="0"/>
              <a:t>Example of good variables</a:t>
            </a:r>
          </a:p>
          <a:p>
            <a:pPr marL="0" indent="0" eaLnBrk="1" hangingPunct="1">
              <a:buFontTx/>
              <a:buNone/>
            </a:pPr>
            <a:endParaRPr lang="en-US" sz="1400" dirty="0"/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$ per gallon {&lt;1, 1-2, 2-3, 3-4, &gt;4}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Charts: 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16522" y="149524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4426735" y="2682473"/>
            <a:ext cx="444757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designer’s knowledge and intuitions but can be checked with data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B9239D6E-EF97-B343-81FE-A7AEBA1B8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4166116"/>
            <a:ext cx="354237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May be better to add suspected links than to leave out</a:t>
            </a: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F5C6864C-263C-AA49-BF20-8FFD13E9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138" y="5684839"/>
            <a:ext cx="49085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But bigger CPT tables mean </a:t>
            </a:r>
          </a:p>
          <a:p>
            <a:r>
              <a:rPr lang="en-US" sz="2800" dirty="0">
                <a:latin typeface="Calibri"/>
              </a:rPr>
              <a:t>more data collection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>
                          <a:latin typeface="Calibri"/>
                        </a:rPr>
                        <a:t>smoking priors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smoking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benign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malignant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For each variable we have a table of probability of its value for values of its</a:t>
            </a:r>
            <a:r>
              <a:rPr lang="en-US" sz="2800" b="1" dirty="0"/>
              <a:t>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/>
              <a:t>For variables w/o parents, we have </a:t>
            </a:r>
            <a:r>
              <a:rPr lang="en-US" sz="2800" b="1" dirty="0"/>
              <a:t>prior probabilities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400" dirty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/>
              <a:t>Predicting</a:t>
            </a:r>
            <a:r>
              <a:rPr lang="en-US" dirty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/>
              <a:t>Diagnosing</a:t>
            </a:r>
            <a:r>
              <a:rPr lang="en-US" dirty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/>
              <a:t>Explaining</a:t>
            </a:r>
            <a:r>
              <a:rPr lang="en-US" dirty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/>
              <a:t>To which we can add a fourth:</a:t>
            </a:r>
          </a:p>
          <a:p>
            <a:pPr marL="403225" indent="-295275">
              <a:defRPr/>
            </a:pPr>
            <a:r>
              <a:rPr lang="en-US" b="1" dirty="0"/>
              <a:t>Deciding</a:t>
            </a:r>
            <a:r>
              <a:rPr lang="en-US" dirty="0"/>
              <a:t> on an action based on probabilities of the conditions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B41FF-1D6D-FB47-B353-EE50CA7B1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Judea Pearl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7CC6-E2DF-2844-B41C-B5BF5113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5715000" cy="5440362"/>
          </a:xfrm>
        </p:spPr>
        <p:txBody>
          <a:bodyPr/>
          <a:lstStyle/>
          <a:p>
            <a:r>
              <a:rPr lang="en-US" dirty="0"/>
              <a:t> UCLA CS professor</a:t>
            </a:r>
          </a:p>
          <a:p>
            <a:r>
              <a:rPr lang="en-US" dirty="0"/>
              <a:t>Introduced </a:t>
            </a:r>
            <a:r>
              <a:rPr lang="en-US" dirty="0">
                <a:hlinkClick r:id="rId2" tooltip="Bayesian networks"/>
              </a:rPr>
              <a:t>Bayesian networks</a:t>
            </a:r>
            <a:r>
              <a:rPr lang="en-US" dirty="0"/>
              <a:t> in the 1980</a:t>
            </a:r>
          </a:p>
          <a:p>
            <a:r>
              <a:rPr lang="en-US" dirty="0"/>
              <a:t> Pioneer of probabilistic approach to AI reasoning</a:t>
            </a:r>
          </a:p>
          <a:p>
            <a:r>
              <a:rPr lang="en-US" dirty="0"/>
              <a:t>First to mathematize causal modeling in empirical sciences</a:t>
            </a:r>
          </a:p>
          <a:p>
            <a:r>
              <a:rPr lang="en-US" dirty="0"/>
              <a:t>Written many books on the topics, including the popular 2018 </a:t>
            </a:r>
            <a:r>
              <a:rPr lang="en-US" dirty="0">
                <a:hlinkClick r:id="rId3"/>
              </a:rPr>
              <a:t>Book of Why</a:t>
            </a:r>
            <a:endParaRPr lang="en-US" dirty="0"/>
          </a:p>
        </p:txBody>
      </p:sp>
      <p:pic>
        <p:nvPicPr>
          <p:cNvPr id="84994" name="Picture 2">
            <a:extLst>
              <a:ext uri="{FF2B5EF4-FFF2-40B4-BE49-F238E27FC236}">
                <a16:creationId xmlns:a16="http://schemas.microsoft.com/office/drawing/2014/main" id="{2527382A-CBCF-CE49-8C0A-66981ED8F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102" y="1655498"/>
            <a:ext cx="3064797" cy="4720166"/>
          </a:xfrm>
          <a:prstGeom prst="rect">
            <a:avLst/>
          </a:prstGeom>
          <a:noFill/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47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303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are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males</a:t>
            </a:r>
            <a:endParaRPr lang="en-US" sz="3200" dirty="0">
              <a:latin typeface="Calibri"/>
            </a:endParaRPr>
          </a:p>
          <a:p>
            <a:r>
              <a:rPr lang="en-US" sz="3200" dirty="0">
                <a:latin typeface="Calibri"/>
              </a:rPr>
              <a:t>to get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solidFill>
                  <a:schemeClr val="bg1"/>
                </a:solidFill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126" y="1295400"/>
            <a:ext cx="8305800" cy="5287962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product, free for small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graphical editor, compiler, inference engine, etc.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To run in OS X or Linus you need Crossover</a:t>
            </a:r>
          </a:p>
          <a:p>
            <a:pPr eaLnBrk="1" hangingPunct="1"/>
            <a:r>
              <a:rPr lang="en-US" dirty="0">
                <a:hlinkClick r:id="rId3"/>
              </a:rPr>
              <a:t>Hugin</a:t>
            </a:r>
            <a:r>
              <a:rPr lang="en-US" dirty="0"/>
              <a:t>: free demo versions for Linux, Mac, and Windows are available</a:t>
            </a:r>
          </a:p>
          <a:p>
            <a:pPr eaLnBrk="1" hangingPunct="1"/>
            <a:r>
              <a:rPr lang="en-US" dirty="0"/>
              <a:t>Various Python packages, e.g., …</a:t>
            </a:r>
          </a:p>
          <a:p>
            <a:pPr eaLnBrk="1" hangingPunct="1"/>
            <a:r>
              <a:rPr lang="en-US" dirty="0" err="1"/>
              <a:t>Aima</a:t>
            </a:r>
            <a:r>
              <a:rPr lang="en-US" dirty="0"/>
              <a:t>-python code in probability4e.py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33DF84-9D53-1D4F-B4E8-73A2DF01D4E5}"/>
              </a:ext>
            </a:extLst>
          </p:cNvPr>
          <p:cNvSpPr txBox="1"/>
          <p:nvPr/>
        </p:nvSpPr>
        <p:spPr>
          <a:xfrm>
            <a:off x="6486034" y="5791200"/>
            <a:ext cx="1667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FF0000"/>
                </a:solidFill>
              </a:rPr>
              <a:t>Dyspnea is difficult or labored breathing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Same BBN model in Hugin app</a:t>
            </a:r>
          </a:p>
        </p:txBody>
      </p:sp>
      <p:pic>
        <p:nvPicPr>
          <p:cNvPr id="6" name="Picture 5" descr="Screen Shot 2017-04-24 at 2.5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209503" cy="64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13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2677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642962" y="1244154"/>
            <a:ext cx="44624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A numerical score over all possible states allows a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11476"/>
              </p:ext>
            </p:extLst>
          </p:nvPr>
        </p:nvGraphicFramePr>
        <p:xfrm>
          <a:off x="1752600" y="28956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8ECF7172-7973-B24F-A6E6-166015E4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591126"/>
            <a:ext cx="38862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2pPr>
            <a:lvl3pPr marL="914400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5pPr>
            <a:lvl6pPr marL="20589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5161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29733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4305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kern="0" dirty="0"/>
              <a:t>Using $ for the value helps our intuition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dirty="0">
                <a:ea typeface="ＭＳ Ｐゴシック" charset="0"/>
              </a:rPr>
              <a:t>The 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dirty="0">
                <a:ea typeface="ＭＳ Ｐゴシック" charset="0"/>
              </a:rPr>
              <a:t>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55626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DAG) of probabilistic relationships among a set of random variables</a:t>
            </a:r>
          </a:p>
          <a:p>
            <a:r>
              <a:rPr lang="en-US" dirty="0"/>
              <a:t>Nodes are variables, links represent direct influence of one variable on another</a:t>
            </a:r>
          </a:p>
          <a:p>
            <a:r>
              <a:rPr lang="en-US" dirty="0"/>
              <a:t>Nodes have prior</a:t>
            </a:r>
            <a:br>
              <a:rPr lang="en-US" dirty="0"/>
            </a:br>
            <a:r>
              <a:rPr lang="en-US" dirty="0"/>
              <a:t>probabilities or</a:t>
            </a:r>
            <a:br>
              <a:rPr lang="en-US" dirty="0"/>
            </a:br>
            <a:r>
              <a:rPr lang="en-US" dirty="0"/>
              <a:t>Conditional</a:t>
            </a:r>
            <a:br>
              <a:rPr lang="en-US" dirty="0"/>
            </a:br>
            <a:r>
              <a:rPr lang="en-US" dirty="0"/>
              <a:t>Probability</a:t>
            </a:r>
            <a:br>
              <a:rPr lang="en-US" dirty="0"/>
            </a:br>
            <a:r>
              <a:rPr lang="en-US" dirty="0"/>
              <a:t>Tables (CPTs)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783545"/>
            <a:ext cx="5034506" cy="284585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827962" y="3331521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hlinkClick r:id="rId3"/>
              </a:rPr>
              <a:t>source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BBN framework to include two new kinds of nodes: </a:t>
            </a:r>
            <a:r>
              <a:rPr lang="en-US" b="1" dirty="0"/>
              <a:t>decision</a:t>
            </a:r>
            <a:r>
              <a:rPr lang="en-US" dirty="0"/>
              <a:t> and </a:t>
            </a:r>
            <a:r>
              <a:rPr lang="en-US" b="1" dirty="0"/>
              <a:t>utility</a:t>
            </a:r>
          </a:p>
          <a:p>
            <a:r>
              <a:rPr lang="en-US" b="1" dirty="0"/>
              <a:t>Decision</a:t>
            </a:r>
            <a:r>
              <a:rPr lang="en-US" dirty="0"/>
              <a:t> node computes the expected utility of a decision given its parent(s) (e.g., forecast) and a valuation</a:t>
            </a:r>
          </a:p>
          <a:p>
            <a:r>
              <a:rPr lang="en-US" b="1" dirty="0"/>
              <a:t>Utility</a:t>
            </a:r>
            <a:r>
              <a:rPr lang="en-US" dirty="0"/>
              <a:t> node computes utility value given its parents, e.g. a decision and weather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Assign utility to each situations: (</a:t>
            </a:r>
            <a:r>
              <a:rPr lang="en-US" sz="2800" dirty="0" err="1">
                <a:ea typeface="ＭＳ Ｐゴシック" charset="0"/>
              </a:rPr>
              <a:t>rain|no</a:t>
            </a:r>
            <a:r>
              <a:rPr lang="en-US" sz="2800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Utility value 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77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6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539799"/>
              </p:ext>
            </p:extLst>
          </p:nvPr>
        </p:nvGraphicFramePr>
        <p:xfrm>
          <a:off x="1197769" y="1224693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7769" y="1224693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43163" y="2164715"/>
            <a:ext cx="4584700" cy="11985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717965"/>
              </p:ext>
            </p:extLst>
          </p:nvPr>
        </p:nvGraphicFramePr>
        <p:xfrm>
          <a:off x="2509838" y="2201228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2201228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685800" y="5228272"/>
            <a:ext cx="7696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/>
              <a:t>Note symmetry: can compute probability of a </a:t>
            </a:r>
            <a:r>
              <a:rPr lang="en-US" sz="3000" b="1" i="1" dirty="0">
                <a:solidFill>
                  <a:srgbClr val="FF0000"/>
                </a:solidFill>
              </a:rPr>
              <a:t>hypothesis given its evidence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as well as probability of </a:t>
            </a:r>
            <a:r>
              <a:rPr lang="en-US" sz="3000" b="1" i="1" dirty="0">
                <a:solidFill>
                  <a:srgbClr val="00B0F0"/>
                </a:solidFill>
              </a:rPr>
              <a:t>evidence given hypothesis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DF372-18EC-8544-A241-97D644C4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163" y="3678237"/>
            <a:ext cx="4584700" cy="1198563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5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6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">
            <a:extLst>
              <a:ext uri="{FF2B5EF4-FFF2-40B4-BE49-F238E27FC236}">
                <a16:creationId xmlns:a16="http://schemas.microsoft.com/office/drawing/2014/main" id="{FC7CFF0E-486B-F646-A6F2-5E4811D77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238091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CF7D8-62A7-B24A-B6EE-5DC4B22ECF56}"/>
              </a:ext>
            </a:extLst>
          </p:cNvPr>
          <p:cNvCxnSpPr>
            <a:cxnSpLocks/>
            <a:stCxn id="150" idx="3"/>
            <a:endCxn id="23555" idx="3"/>
          </p:cNvCxnSpPr>
          <p:nvPr/>
        </p:nvCxnSpPr>
        <p:spPr>
          <a:xfrm flipV="1">
            <a:off x="1981200" y="2141887"/>
            <a:ext cx="1557587" cy="8327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EE7147-296C-EA45-B436-092F34A31104}"/>
              </a:ext>
            </a:extLst>
          </p:cNvPr>
          <p:cNvCxnSpPr>
            <a:cxnSpLocks/>
            <a:stCxn id="150" idx="3"/>
            <a:endCxn id="23554" idx="3"/>
          </p:cNvCxnSpPr>
          <p:nvPr/>
        </p:nvCxnSpPr>
        <p:spPr>
          <a:xfrm flipV="1">
            <a:off x="1981200" y="2167287"/>
            <a:ext cx="4795768" cy="807348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40BF538-49BD-3C40-8D88-DCCFBA32575A}"/>
              </a:ext>
            </a:extLst>
          </p:cNvPr>
          <p:cNvSpPr txBox="1"/>
          <p:nvPr/>
        </p:nvSpPr>
        <p:spPr>
          <a:xfrm>
            <a:off x="2080986" y="3259809"/>
            <a:ext cx="65659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variable represents person’s degree of smoking and has three possible values (no, light, heavy)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Cancer</a:t>
            </a:r>
            <a:r>
              <a:rPr lang="en-US" sz="2800" dirty="0"/>
              <a:t> variable represents person’s cancer diagnosis and has three possible values (none, benign, malignant)</a:t>
            </a:r>
          </a:p>
        </p:txBody>
      </p:sp>
    </p:spTree>
    <p:extLst>
      <p:ext uri="{BB962C8B-B14F-4D97-AF65-F5344CB8AC3E}">
        <p14:creationId xmlns:p14="http://schemas.microsoft.com/office/powerpoint/2010/main" val="42498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18">
            <a:extLst>
              <a:ext uri="{FF2B5EF4-FFF2-40B4-BE49-F238E27FC236}">
                <a16:creationId xmlns:a16="http://schemas.microsoft.com/office/drawing/2014/main" id="{A76D20AC-F89D-564F-9311-25A7CE03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3393744"/>
            <a:ext cx="201770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rgbClr val="FF0000"/>
                </a:solidFill>
              </a:rPr>
              <a:t>Directed links represent</a:t>
            </a:r>
          </a:p>
          <a:p>
            <a:pPr algn="ctr"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ED358FB-4615-544D-8824-D5139E6D9705}"/>
              </a:ext>
            </a:extLst>
          </p:cNvPr>
          <p:cNvCxnSpPr>
            <a:cxnSpLocks/>
            <a:stCxn id="148" idx="0"/>
          </p:cNvCxnSpPr>
          <p:nvPr/>
        </p:nvCxnSpPr>
        <p:spPr>
          <a:xfrm flipH="1" flipV="1">
            <a:off x="5646057" y="1936204"/>
            <a:ext cx="1458798" cy="1457540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6ECF03-3767-B644-9BFA-1F771A3E6A1B}"/>
              </a:ext>
            </a:extLst>
          </p:cNvPr>
          <p:cNvSpPr txBox="1"/>
          <p:nvPr/>
        </p:nvSpPr>
        <p:spPr>
          <a:xfrm>
            <a:off x="435769" y="3332188"/>
            <a:ext cx="590788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err="1"/>
              <a:t>tl;dr</a:t>
            </a:r>
            <a:r>
              <a:rPr lang="en-US" sz="2800" b="1" dirty="0"/>
              <a:t>: </a:t>
            </a:r>
            <a:r>
              <a:rPr lang="en-US" sz="2800" dirty="0"/>
              <a:t>smoking effects cancer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 </a:t>
            </a:r>
            <a:r>
              <a:rPr lang="en-US" sz="2800" dirty="0"/>
              <a:t>behavior effects the probability of </a:t>
            </a:r>
            <a:r>
              <a:rPr lang="en-US" sz="2800" b="1" dirty="0"/>
              <a:t>cancer</a:t>
            </a:r>
            <a:r>
              <a:rPr lang="en-US" sz="2800" dirty="0"/>
              <a:t> outcome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Smoking</a:t>
            </a:r>
            <a:r>
              <a:rPr lang="en-US" sz="2800" dirty="0"/>
              <a:t> behavior considered evidence for whether a person is likely to have cancer or not</a:t>
            </a:r>
          </a:p>
        </p:txBody>
      </p:sp>
    </p:spTree>
    <p:extLst>
      <p:ext uri="{BB962C8B-B14F-4D97-AF65-F5344CB8AC3E}">
        <p14:creationId xmlns:p14="http://schemas.microsoft.com/office/powerpoint/2010/main" val="330678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647010"/>
              </p:ext>
            </p:extLst>
          </p:nvPr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6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07767"/>
              </p:ext>
            </p:extLst>
          </p:nvPr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47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366491" y="2809179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3078162" y="4797424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1892" y="3073"/>
              <a:ext cx="78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1869" y="3367"/>
              <a:ext cx="9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1863" y="3686"/>
              <a:ext cx="133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C=malignant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522B18-6E72-5C44-9C00-88E83CA6382A}"/>
              </a:ext>
            </a:extLst>
          </p:cNvPr>
          <p:cNvSpPr txBox="1"/>
          <p:nvPr/>
        </p:nvSpPr>
        <p:spPr>
          <a:xfrm>
            <a:off x="339725" y="2438400"/>
            <a:ext cx="3165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Prior probability of 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3B530A7-BF5F-6848-973C-FAB9C03409A0}"/>
              </a:ext>
            </a:extLst>
          </p:cNvPr>
          <p:cNvSpPr txBox="1"/>
          <p:nvPr/>
        </p:nvSpPr>
        <p:spPr>
          <a:xfrm>
            <a:off x="3040062" y="4386263"/>
            <a:ext cx="6027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Joint distribution of S and C</a:t>
            </a:r>
          </a:p>
        </p:txBody>
      </p:sp>
      <p:sp>
        <p:nvSpPr>
          <p:cNvPr id="152" name="Text Box 20">
            <a:extLst>
              <a:ext uri="{FF2B5EF4-FFF2-40B4-BE49-F238E27FC236}">
                <a16:creationId xmlns:a16="http://schemas.microsoft.com/office/drawing/2014/main" id="{FC15E637-FD99-564F-8816-59FD1B41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040" y="3063786"/>
            <a:ext cx="41400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 without in-links have </a:t>
            </a:r>
            <a:r>
              <a:rPr lang="en-US" b="1" dirty="0">
                <a:solidFill>
                  <a:srgbClr val="FF0000"/>
                </a:solidFill>
              </a:rPr>
              <a:t>prior probabilities</a:t>
            </a:r>
          </a:p>
        </p:txBody>
      </p:sp>
      <p:sp>
        <p:nvSpPr>
          <p:cNvPr id="153" name="Text Box 20">
            <a:extLst>
              <a:ext uri="{FF2B5EF4-FFF2-40B4-BE49-F238E27FC236}">
                <a16:creationId xmlns:a16="http://schemas.microsoft.com/office/drawing/2014/main" id="{047D1A99-C7C6-5F45-ABFC-001DE172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105400"/>
            <a:ext cx="296386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300" dirty="0">
                <a:solidFill>
                  <a:srgbClr val="FF0000"/>
                </a:solidFill>
              </a:rPr>
              <a:t>Nodes with in-links have </a:t>
            </a:r>
            <a:r>
              <a:rPr lang="en-US" sz="2300" b="1" dirty="0">
                <a:solidFill>
                  <a:srgbClr val="FF0000"/>
                </a:solidFill>
              </a:rPr>
              <a:t>joint probability distributions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13682</TotalTime>
  <Words>1914</Words>
  <Application>Microsoft Macintosh PowerPoint</Application>
  <PresentationFormat>On-screen Show (4:3)</PresentationFormat>
  <Paragraphs>455</Paragraphs>
  <Slides>49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Times New Roman</vt:lpstr>
      <vt:lpstr>Default Design</vt:lpstr>
      <vt:lpstr>Equation</vt:lpstr>
      <vt:lpstr>Document</vt:lpstr>
      <vt:lpstr>Reasoning with Bayesian Belief Networks</vt:lpstr>
      <vt:lpstr>Overview </vt:lpstr>
      <vt:lpstr>Judea Pearl</vt:lpstr>
      <vt:lpstr>BBN Definition</vt:lpstr>
      <vt:lpstr>Recall Bayes Rule</vt:lpstr>
      <vt:lpstr>Simple Bayesian Network</vt:lpstr>
      <vt:lpstr>Simple Bayesian Network</vt:lpstr>
      <vt:lpstr>Simple Bayesian Network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Some software tools</vt:lpstr>
      <vt:lpstr>PowerPoint Presentation</vt:lpstr>
      <vt:lpstr>Same BBN model in Hugin app</vt:lpstr>
      <vt:lpstr>Decision making</vt:lpstr>
      <vt:lpstr>Decision Problem</vt:lpstr>
      <vt:lpstr>Value Function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81</cp:revision>
  <cp:lastPrinted>2018-04-25T03:32:07Z</cp:lastPrinted>
  <dcterms:created xsi:type="dcterms:W3CDTF">2009-12-02T04:52:13Z</dcterms:created>
  <dcterms:modified xsi:type="dcterms:W3CDTF">2020-11-05T18:58:57Z</dcterms:modified>
</cp:coreProperties>
</file>