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9" r:id="rId2"/>
    <p:sldId id="378" r:id="rId3"/>
    <p:sldId id="413" r:id="rId4"/>
    <p:sldId id="390" r:id="rId5"/>
    <p:sldId id="391" r:id="rId6"/>
    <p:sldId id="411" r:id="rId7"/>
    <p:sldId id="389" r:id="rId8"/>
    <p:sldId id="388" r:id="rId9"/>
    <p:sldId id="414" r:id="rId10"/>
    <p:sldId id="379" r:id="rId11"/>
    <p:sldId id="412" r:id="rId12"/>
    <p:sldId id="392" r:id="rId13"/>
    <p:sldId id="399" r:id="rId14"/>
    <p:sldId id="409" r:id="rId15"/>
    <p:sldId id="402" r:id="rId16"/>
    <p:sldId id="410" r:id="rId17"/>
    <p:sldId id="401" r:id="rId18"/>
    <p:sldId id="380" r:id="rId19"/>
    <p:sldId id="393" r:id="rId20"/>
    <p:sldId id="403" r:id="rId21"/>
    <p:sldId id="404" r:id="rId22"/>
    <p:sldId id="405" r:id="rId23"/>
    <p:sldId id="406" r:id="rId24"/>
    <p:sldId id="368" r:id="rId25"/>
    <p:sldId id="407" r:id="rId26"/>
    <p:sldId id="408" r:id="rId27"/>
    <p:sldId id="381" r:id="rId28"/>
    <p:sldId id="398" r:id="rId29"/>
    <p:sldId id="382" r:id="rId30"/>
    <p:sldId id="383" r:id="rId31"/>
    <p:sldId id="384" r:id="rId32"/>
    <p:sldId id="385" r:id="rId33"/>
    <p:sldId id="386" r:id="rId34"/>
    <p:sldId id="396" r:id="rId3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78A600"/>
    <a:srgbClr val="E2E2E2"/>
    <a:srgbClr val="66CC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1"/>
    <p:restoredTop sz="91432"/>
  </p:normalViewPr>
  <p:slideViewPr>
    <p:cSldViewPr showGuides="1">
      <p:cViewPr varScale="1">
        <p:scale>
          <a:sx n="113" d="100"/>
          <a:sy n="113" d="100"/>
        </p:scale>
        <p:origin x="184" y="296"/>
      </p:cViewPr>
      <p:guideLst>
        <p:guide orient="horz" pos="1824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56FC17-21EF-E449-AA94-CCE1C205E0FC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8288" y="508000"/>
            <a:ext cx="3451225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5388" y="3265488"/>
            <a:ext cx="6778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646C3B-45E0-194C-B81E-F1414368CF55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F41DC-7799-9446-A613-D935CFD1B312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3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can also do this w/o p(S) if we know p(S|~M)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sv-SE" sz="1200" dirty="0"/>
              <a:t>α </a:t>
            </a:r>
            <a:r>
              <a:rPr lang="sv-SE" sz="1200" b="1" dirty="0"/>
              <a:t>&lt;</a:t>
            </a:r>
            <a:r>
              <a:rPr lang="sv-SE" sz="1200" dirty="0"/>
              <a:t>p(S|M)*P</a:t>
            </a:r>
            <a:r>
              <a:rPr lang="sv-SE" sz="1200" b="1" dirty="0"/>
              <a:t>(</a:t>
            </a:r>
            <a:r>
              <a:rPr lang="sv-SE" sz="1200" dirty="0"/>
              <a:t>m</a:t>
            </a:r>
            <a:r>
              <a:rPr lang="sv-SE" sz="1200" b="1" dirty="0"/>
              <a:t>)</a:t>
            </a:r>
            <a:r>
              <a:rPr lang="sv-SE" sz="1200" dirty="0"/>
              <a:t>, p(S|~M)*p(~M)&gt;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5B8217-0E7A-5B42-91E8-F44DE51CF744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14B006-9A79-FB49-BA37-3E0298CCBBB0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34099-AC4B-6648-A68B-BD018353D001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23BCF5-829C-0A49-AC19-37584B95D970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30509C-C363-154D-A835-DBC38C79FBF2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A6F955-1579-9D41-8145-E8A8F3CA0BBF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D62-D06D-8C46-8525-5F181B92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AC8-2216-0341-AD6A-012C3C9F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CE66-E3B9-8A4A-A8D6-FA88C84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53E7-1905-8A44-AFAB-45934B41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640-5EE4-914F-BEE5-98BE92B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4C7-87F8-3A4B-BA18-B3AFB67E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3260-CFAD-424F-B220-31095BC1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D9CB-6A75-CF46-BE61-EC4ABD94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5405-ABD7-FD43-A234-17DE9D16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111A-D0CA-8A46-8B57-3F3E18FB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0C6-F1C9-8948-BC88-4A4F04AD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4AAA-1255-B245-95E2-783A88A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2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112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Thomas_Bay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Abductive_reason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Bayesian_networ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aive_Bayes_classifie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3900"/>
            <a:ext cx="5486400" cy="38862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Bayesian</a:t>
            </a:r>
            <a:b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Reasoning</a:t>
            </a:r>
            <a:endParaRPr lang="en-US" sz="6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6400800" cy="990600"/>
          </a:xfrm>
        </p:spPr>
        <p:txBody>
          <a:bodyPr/>
          <a:lstStyle/>
          <a:p>
            <a:r>
              <a:rPr lang="en-US" sz="4000" dirty="0"/>
              <a:t>Chapters 12 &amp; 13</a:t>
            </a:r>
          </a:p>
        </p:txBody>
      </p:sp>
      <p:pic>
        <p:nvPicPr>
          <p:cNvPr id="1638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  <a:hlinkClick r:id="rId2"/>
              </a:rPr>
              <a:t>Thomas Bayes, 1701-1761</a:t>
            </a:r>
            <a:endParaRPr lang="en-US" sz="2000" dirty="0"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8A24C-66B4-B245-9993-33191206D19F}"/>
              </a:ext>
            </a:extLst>
          </p:cNvPr>
          <p:cNvSpPr txBox="1"/>
          <p:nvPr/>
        </p:nvSpPr>
        <p:spPr>
          <a:xfrm>
            <a:off x="8096562" y="1381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Inference from the joint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077200" cy="1679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50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.08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5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861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P(burglary | alarm)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P(burglary, alarm)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[P(burglary, alarm, earthquake) + P(burglary, alarm, ¬earthquake)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(.01, .01) + (.08, .09) ]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(.09, .1) ]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Since P(burglary | alarm) + P(¬burglary | alarm) = 1,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1/(.09+.1) = 5.26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(i.e., P(alarm) = 1/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.19 – </a:t>
            </a:r>
            <a:r>
              <a:rPr lang="en-US" sz="2200" b="1" dirty="0" err="1">
                <a:latin typeface="Calibri"/>
                <a:cs typeface="Calibri"/>
              </a:rPr>
              <a:t>quizlet</a:t>
            </a:r>
            <a:r>
              <a:rPr lang="en-US" sz="2200" dirty="0">
                <a:latin typeface="Calibri"/>
                <a:cs typeface="Calibri"/>
              </a:rPr>
              <a:t>: how can you verify this?)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P(burglary | alarm)    = .09 * 5.26  = .474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P(¬burglary | alarm)  = .1 * 5.26    = .526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3716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A student has to take an exam</a:t>
            </a:r>
          </a:p>
          <a:p>
            <a:pPr lvl="1"/>
            <a:r>
              <a:rPr lang="en-US" sz="2800" dirty="0"/>
              <a:t>She might be smart</a:t>
            </a:r>
          </a:p>
          <a:p>
            <a:pPr lvl="1"/>
            <a:r>
              <a:rPr lang="en-US" sz="2800" dirty="0"/>
              <a:t>She might have studied</a:t>
            </a:r>
          </a:p>
          <a:p>
            <a:pPr lvl="1"/>
            <a:r>
              <a:rPr lang="en-US" sz="2800" dirty="0"/>
              <a:t>She may be prepared for the exam</a:t>
            </a:r>
          </a:p>
          <a:p>
            <a:r>
              <a:rPr lang="en-US" sz="3200" dirty="0"/>
              <a:t>How are these related?</a:t>
            </a:r>
          </a:p>
          <a:p>
            <a:r>
              <a:rPr lang="en-US" sz="3200" dirty="0"/>
              <a:t>We can collect joint probabilities for the three events</a:t>
            </a:r>
          </a:p>
          <a:p>
            <a:pPr lvl="1"/>
            <a:r>
              <a:rPr lang="en-US" sz="2800" dirty="0"/>
              <a:t>Measure prepared as “got a passing grade”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895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Each of the eight highlighted boxes has the joint probability for the three values of smart, study, prepared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4222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38A7A-21D8-1644-91BE-F9DD48F7CE6A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p(smart) = .432 + .16 + .048 + .16  =</a:t>
            </a:r>
            <a:r>
              <a:rPr lang="en-US" sz="2800" b="1" dirty="0">
                <a:solidFill>
                  <a:srgbClr val="FF0000"/>
                </a:solidFill>
              </a:rPr>
              <a:t> 0.8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08967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200400" y="1676400"/>
            <a:ext cx="2362200" cy="2057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14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37459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1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1ECC37-A874-F342-80E9-F53159E65BCB}" type="slidenum">
              <a:rPr lang="en-US" sz="1000">
                <a:latin typeface="Calibri"/>
              </a:rPr>
              <a:pPr/>
              <a:t>15</a:t>
            </a:fld>
            <a:endParaRPr lang="en-US" sz="1000" dirty="0">
              <a:latin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p(study) = .432 + .048 + .084 + .036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48771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200400" y="2209800"/>
            <a:ext cx="9906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62600" y="2209800"/>
            <a:ext cx="12192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16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34537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8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941F4-60FC-134C-B549-359C4453122E}" type="slidenum">
              <a:rPr lang="en-US" sz="1000">
                <a:latin typeface="Calibri"/>
              </a:rPr>
              <a:pPr/>
              <a:t>17</a:t>
            </a:fld>
            <a:endParaRPr lang="en-US" sz="1000" dirty="0">
              <a:latin typeface="Calibri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3058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marL="0" indent="-341313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prepared|smart,study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)= 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prepared,smart,study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)/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</a:rPr>
              <a:t>p(smart, study)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.432 / (.432 + .048)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b="1" dirty="0">
                <a:solidFill>
                  <a:srgbClr val="FF0000"/>
                </a:solidFill>
                <a:ea typeface="ＭＳ Ｐゴシック" charset="0"/>
              </a:rPr>
              <a:t>0.9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5911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352800" y="2743200"/>
            <a:ext cx="838200" cy="533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0400" y="2667000"/>
            <a:ext cx="10668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9906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791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When variables don’t affect each others’ </a:t>
            </a:r>
            <a:r>
              <a:rPr lang="en-US" altLang="ja-JP" sz="2800" dirty="0"/>
              <a:t>probabilities, they are </a:t>
            </a:r>
            <a:r>
              <a:rPr lang="en-US" altLang="ja-JP" sz="2800" b="1" dirty="0">
                <a:solidFill>
                  <a:schemeClr val="accent2"/>
                </a:solidFill>
              </a:rPr>
              <a:t>independent;</a:t>
            </a:r>
            <a:r>
              <a:rPr lang="en-US" altLang="ja-JP" sz="2800" dirty="0"/>
              <a:t> we can easily compute their joint &amp; conditional probability:</a:t>
            </a:r>
          </a:p>
          <a:p>
            <a:pPr marL="284163" lvl="1" indent="0"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Independent(A, B)  </a:t>
            </a:r>
            <a:r>
              <a:rPr lang="en-US" sz="2200" dirty="0">
                <a:ea typeface="ＭＳ Ｐゴシック" charset="0"/>
                <a:cs typeface="Calibri"/>
              </a:rPr>
              <a:t>→  P(A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B) = P(A) * P(B) or P(A|B) = P(A)</a:t>
            </a:r>
          </a:p>
          <a:p>
            <a:pPr>
              <a:defRPr/>
            </a:pPr>
            <a:r>
              <a:rPr lang="en-US" sz="2800" dirty="0"/>
              <a:t>{</a:t>
            </a:r>
            <a:r>
              <a:rPr lang="en-US" sz="2800" dirty="0" err="1"/>
              <a:t>moonPhase</a:t>
            </a:r>
            <a:r>
              <a:rPr lang="en-US" sz="2800" dirty="0"/>
              <a:t>, </a:t>
            </a:r>
            <a:r>
              <a:rPr lang="en-US" sz="2800" dirty="0" err="1"/>
              <a:t>lightLevel</a:t>
            </a:r>
            <a:r>
              <a:rPr lang="en-US" sz="2800" dirty="0"/>
              <a:t>} </a:t>
            </a:r>
            <a:r>
              <a:rPr lang="en-US" sz="2800" i="1" dirty="0"/>
              <a:t>might</a:t>
            </a:r>
            <a:r>
              <a:rPr lang="en-US" sz="2800" dirty="0"/>
              <a:t> be independent of {burglary, alarm, earthquake}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Maybe not: burglars may be more active during </a:t>
            </a:r>
            <a:r>
              <a:rPr lang="en-US" altLang="ja-JP" sz="2400" dirty="0">
                <a:ea typeface="ＭＳ Ｐゴシック" charset="0"/>
              </a:rPr>
              <a:t>a new moon because darkness hides their activity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But if we know light level, moon phase doesn’</a:t>
            </a:r>
            <a:r>
              <a:rPr lang="en-US" altLang="ja-JP" sz="2400" dirty="0">
                <a:ea typeface="ＭＳ Ｐゴシック" charset="0"/>
              </a:rPr>
              <a:t>t affect whether we are burglarized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If</a:t>
            </a:r>
            <a:r>
              <a:rPr lang="en-US" altLang="ja-JP" sz="2400" dirty="0">
                <a:ea typeface="ＭＳ Ｐゴシック" charset="0"/>
              </a:rPr>
              <a:t> burglarized, light level doesn’t affect if alarm goes off</a:t>
            </a:r>
          </a:p>
          <a:p>
            <a:pPr>
              <a:defRPr/>
            </a:pPr>
            <a:r>
              <a:rPr lang="en-US" sz="2800" dirty="0"/>
              <a:t>Need a more complex notion of independence and methods for reasoning about the relationships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23EBD-5B7C-0146-88DA-E15E1F017009}" type="slidenum">
              <a:rPr lang="en-US" sz="1000">
                <a:latin typeface="Calibri"/>
              </a:rPr>
              <a:pPr/>
              <a:t>19</a:t>
            </a:fld>
            <a:endParaRPr lang="en-US" sz="1000" dirty="0">
              <a:latin typeface="Calibri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</a:rPr>
              <a:t>Queries: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400" b="1" dirty="0">
              <a:latin typeface="Calibri"/>
              <a:sym typeface="Wingdings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  <a:sym typeface="Wingdings" charset="0"/>
              </a:rPr>
              <a:t>How can we tell? </a:t>
            </a:r>
            <a:endParaRPr lang="en-US" sz="2800" b="1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0570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08A62-088C-274A-830F-234A3C8B97C1}" type="slidenum">
              <a:rPr lang="en-US" sz="1000">
                <a:latin typeface="Calibri"/>
              </a:rPr>
              <a:pPr/>
              <a:t>2</a:t>
            </a:fld>
            <a:endParaRPr lang="en-US" sz="1000" dirty="0">
              <a:latin typeface="Calibri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5400" dirty="0"/>
              <a:t>Today’</a:t>
            </a:r>
            <a:r>
              <a:rPr lang="en-US" altLang="ja-JP" sz="5400" dirty="0"/>
              <a:t>s topics</a:t>
            </a:r>
            <a:endParaRPr lang="en-US" sz="5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612900"/>
            <a:ext cx="7772400" cy="4940300"/>
          </a:xfrm>
        </p:spPr>
        <p:txBody>
          <a:bodyPr/>
          <a:lstStyle/>
          <a:p>
            <a:r>
              <a:rPr lang="en-US" sz="3600" dirty="0"/>
              <a:t>Motivation</a:t>
            </a:r>
          </a:p>
          <a:p>
            <a:r>
              <a:rPr lang="en-US" sz="3600" dirty="0"/>
              <a:t>Review probability theory</a:t>
            </a:r>
          </a:p>
          <a:p>
            <a:r>
              <a:rPr lang="en-US" sz="3600" dirty="0"/>
              <a:t>Bayesian inference</a:t>
            </a:r>
          </a:p>
          <a:p>
            <a:pPr lvl="1"/>
            <a:r>
              <a:rPr lang="en-US" sz="3200" dirty="0">
                <a:ea typeface="ＭＳ Ｐゴシック" charset="0"/>
              </a:rPr>
              <a:t>From the joint distribution</a:t>
            </a:r>
          </a:p>
          <a:p>
            <a:pPr lvl="1"/>
            <a:r>
              <a:rPr lang="en-US" sz="3200" dirty="0">
                <a:ea typeface="ＭＳ Ｐゴシック" charset="0"/>
              </a:rPr>
              <a:t>Using independence/factoring</a:t>
            </a:r>
          </a:p>
          <a:p>
            <a:pPr lvl="1"/>
            <a:r>
              <a:rPr lang="en-US" sz="3200" dirty="0">
                <a:ea typeface="ＭＳ Ｐゴシック" charset="0"/>
              </a:rPr>
              <a:t>From sources of evidence</a:t>
            </a:r>
          </a:p>
          <a:p>
            <a:r>
              <a:rPr lang="en-US" sz="3200" dirty="0"/>
              <a:t>Naïve Bayes algorithm for inference and classification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might have some intuitive beliefs based on your experience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can also check the data</a:t>
            </a:r>
            <a:endParaRPr lang="en-US" dirty="0"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Which way to answer this is better?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1448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3581400"/>
            <a:ext cx="845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Q1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== p(smart)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Calibri"/>
              </a:rPr>
              <a:t>p(smart) </a:t>
            </a:r>
            <a:r>
              <a:rPr lang="en-US" sz="2800" dirty="0">
                <a:latin typeface="Calibri"/>
              </a:rPr>
              <a:t>= .432 + 0.048 + .16 + .16 = </a:t>
            </a:r>
            <a:r>
              <a:rPr lang="en-US" sz="2800" b="1" dirty="0">
                <a:latin typeface="Calibri"/>
              </a:rPr>
              <a:t>0.8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p(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smart|study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2800" dirty="0">
                <a:latin typeface="Calibri"/>
              </a:rPr>
              <a:t>= p(</a:t>
            </a:r>
            <a:r>
              <a:rPr lang="en-US" sz="2800" dirty="0" err="1">
                <a:latin typeface="Calibri"/>
              </a:rPr>
              <a:t>smart,study</a:t>
            </a:r>
            <a:r>
              <a:rPr lang="en-US" sz="2800" dirty="0">
                <a:latin typeface="Calibri"/>
              </a:rPr>
              <a:t>)/p(study)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.048) / .6   =  0.48/.6 = </a:t>
            </a:r>
            <a:r>
              <a:rPr lang="en-US" sz="2800" b="1" dirty="0">
                <a:latin typeface="Calibri"/>
              </a:rPr>
              <a:t>0.8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 == 0.8  </a:t>
            </a:r>
            <a:r>
              <a:rPr lang="en-US" sz="3600" b="1" dirty="0"/>
              <a:t>∴</a:t>
            </a:r>
            <a:r>
              <a:rPr lang="en-US" b="1" dirty="0"/>
              <a:t> </a:t>
            </a:r>
            <a:r>
              <a:rPr lang="en-US" sz="2800" b="1" dirty="0">
                <a:latin typeface="Calibri"/>
              </a:rPr>
              <a:t>smart is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91261"/>
              </p:ext>
            </p:extLst>
          </p:nvPr>
        </p:nvGraphicFramePr>
        <p:xfrm>
          <a:off x="990600" y="13716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2438400"/>
            <a:ext cx="838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362200"/>
            <a:ext cx="23622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2AA17C-F655-7E43-B0BE-74F621900A2B}" type="slidenum">
              <a:rPr lang="en-US" sz="1000">
                <a:latin typeface="Calibri"/>
              </a:rPr>
              <a:pPr/>
              <a:t>22</a:t>
            </a:fld>
            <a:endParaRPr lang="en-US" sz="1000" dirty="0">
              <a:latin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What is prepared?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37338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169862"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== p(prepared)</a:t>
            </a:r>
          </a:p>
          <a:p>
            <a:pPr marL="169862"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p(prepared) = .432 + .16 + .84 + .008 = .684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prepared,study</a:t>
            </a:r>
            <a:r>
              <a:rPr lang="en-US" sz="2800" dirty="0">
                <a:latin typeface="Calibri"/>
              </a:rPr>
              <a:t>)/p(study)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.084) / .6 = .86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0.86 ≠ 0.684, </a:t>
            </a:r>
            <a:r>
              <a:rPr lang="en-US" sz="2800" b="1" dirty="0"/>
              <a:t>∴ </a:t>
            </a:r>
            <a:r>
              <a:rPr lang="en-US" sz="2800" b="1" dirty="0">
                <a:latin typeface="Calibri"/>
              </a:rPr>
              <a:t>prepared not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520"/>
              </p:ext>
            </p:extLst>
          </p:nvPr>
        </p:nvGraphicFramePr>
        <p:xfrm>
          <a:off x="990600" y="14478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82147-E7DB-2441-B7E6-4A8A75DDF7A1}"/>
              </a:ext>
            </a:extLst>
          </p:cNvPr>
          <p:cNvSpPr/>
          <p:nvPr/>
        </p:nvSpPr>
        <p:spPr bwMode="auto">
          <a:xfrm>
            <a:off x="838200" y="2455791"/>
            <a:ext cx="7467600" cy="685800"/>
          </a:xfrm>
          <a:prstGeom prst="rect">
            <a:avLst/>
          </a:prstGeom>
          <a:noFill/>
          <a:ln w="38100" cap="flat" cmpd="sng" algn="ctr">
            <a:solidFill>
              <a:srgbClr val="78A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Absolute &amp; conditional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62900" cy="5257800"/>
          </a:xfrm>
        </p:spPr>
        <p:txBody>
          <a:bodyPr/>
          <a:lstStyle/>
          <a:p>
            <a:r>
              <a:rPr lang="en-US" sz="2800" dirty="0"/>
              <a:t>Absolute independence:</a:t>
            </a:r>
          </a:p>
          <a:p>
            <a:pPr lvl="1"/>
            <a:r>
              <a:rPr lang="en-US" sz="2400" dirty="0">
                <a:ea typeface="ＭＳ Ｐゴシック" charset="0"/>
              </a:rPr>
              <a:t>A and B are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independent</a:t>
            </a:r>
            <a:r>
              <a:rPr lang="en-US" sz="2400" dirty="0">
                <a:ea typeface="ＭＳ Ｐゴシック" charset="0"/>
              </a:rPr>
              <a:t> if P(A </a:t>
            </a:r>
            <a:r>
              <a:rPr lang="en-US" sz="2400" dirty="0">
                <a:ea typeface="ＭＳ Ｐゴシック" charset="0"/>
                <a:sym typeface="Symbol" charset="0"/>
              </a:rPr>
              <a:t> B) = P(A) * P(B); equivalently, P(A) = P(A | B) and P(B)  = P(B | A)</a:t>
            </a:r>
          </a:p>
          <a:p>
            <a:r>
              <a:rPr lang="en-US" sz="2800" dirty="0">
                <a:sym typeface="Symbol" charset="0"/>
              </a:rPr>
              <a:t>A and B are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conditionally independent</a:t>
            </a:r>
            <a:r>
              <a:rPr lang="en-US" sz="2800" dirty="0">
                <a:sym typeface="Symbol" charset="0"/>
              </a:rPr>
              <a:t> given C if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P(A  B | C) = P(A | C) * P(B | C)</a:t>
            </a:r>
          </a:p>
          <a:p>
            <a:r>
              <a:rPr lang="en-US" sz="2800" dirty="0">
                <a:sym typeface="Symbol" charset="0"/>
              </a:rPr>
              <a:t>This lets us decompose the joint distribution: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P(A  B  C) = P(A | C) * P(B | C) * P(C)</a:t>
            </a:r>
          </a:p>
          <a:p>
            <a:r>
              <a:rPr lang="en-US" sz="2800" dirty="0">
                <a:sym typeface="Symbol" charset="0"/>
              </a:rPr>
              <a:t>Moon-Phase and Burglary are </a:t>
            </a:r>
            <a:r>
              <a:rPr lang="en-US" sz="2800" b="1" i="1" dirty="0">
                <a:solidFill>
                  <a:schemeClr val="accent2"/>
                </a:solidFill>
                <a:sym typeface="Symbol" charset="0"/>
              </a:rPr>
              <a:t>conditionally independent given</a:t>
            </a:r>
            <a:r>
              <a:rPr lang="en-US" sz="2800" dirty="0">
                <a:sym typeface="Symbol" charset="0"/>
              </a:rPr>
              <a:t> Light-Level</a:t>
            </a:r>
          </a:p>
          <a:p>
            <a:r>
              <a:rPr lang="en-US" sz="2800" dirty="0">
                <a:sym typeface="Symbol" charset="0"/>
              </a:rPr>
              <a:t>Conditional independence is weaker than absolute independence, but useful in decomposing full joint probability distribution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943600" cy="1143000"/>
          </a:xfrm>
        </p:spPr>
        <p:txBody>
          <a:bodyPr/>
          <a:lstStyle/>
          <a:p>
            <a:pPr algn="l"/>
            <a:r>
              <a:rPr lang="en-US" dirty="0"/>
              <a:t>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00200"/>
            <a:ext cx="7962900" cy="4871156"/>
          </a:xfrm>
        </p:spPr>
        <p:txBody>
          <a:bodyPr/>
          <a:lstStyle/>
          <a:p>
            <a:r>
              <a:rPr lang="en-US" sz="3200" dirty="0">
                <a:sym typeface="Symbol" charset="0"/>
              </a:rPr>
              <a:t>Intuitive understanding: conditional </a:t>
            </a:r>
            <a:r>
              <a:rPr lang="en-US" sz="3200" dirty="0" err="1">
                <a:sym typeface="Symbol" charset="0"/>
              </a:rPr>
              <a:t>indepen-dence</a:t>
            </a:r>
            <a:r>
              <a:rPr lang="en-US" sz="3200" dirty="0">
                <a:sym typeface="Symbol" charset="0"/>
              </a:rPr>
              <a:t> often comes from </a:t>
            </a:r>
            <a:r>
              <a:rPr lang="en-US" sz="3200" b="1" dirty="0">
                <a:sym typeface="Symbol" charset="0"/>
              </a:rPr>
              <a:t>causal relations</a:t>
            </a:r>
          </a:p>
          <a:p>
            <a:pPr lvl="1"/>
            <a:r>
              <a:rPr lang="en-US" sz="2800" dirty="0">
                <a:ea typeface="ＭＳ Ｐゴシック" charset="0"/>
                <a:sym typeface="Symbol" charset="0"/>
              </a:rPr>
              <a:t>Moon phase causally affects light level at night</a:t>
            </a:r>
          </a:p>
          <a:p>
            <a:pPr lvl="1"/>
            <a:r>
              <a:rPr lang="en-US" sz="2800" dirty="0">
                <a:ea typeface="ＭＳ Ｐゴシック" charset="0"/>
                <a:sym typeface="Symbol" charset="0"/>
              </a:rPr>
              <a:t>Other things do too, e.g., streetlights</a:t>
            </a:r>
          </a:p>
          <a:p>
            <a:r>
              <a:rPr lang="en-US" sz="3200" dirty="0">
                <a:sym typeface="Symbol" charset="0"/>
              </a:rPr>
              <a:t>For our burglary scenario, moon phase doesn’t affect anything else</a:t>
            </a:r>
          </a:p>
          <a:p>
            <a:r>
              <a:rPr lang="en-US" sz="3200" dirty="0">
                <a:sym typeface="Symbol" charset="0"/>
              </a:rPr>
              <a:t>Knowing </a:t>
            </a:r>
            <a:r>
              <a:rPr lang="en-US" sz="3200" i="1" dirty="0">
                <a:solidFill>
                  <a:srgbClr val="FF0000"/>
                </a:solidFill>
                <a:sym typeface="Symbol" charset="0"/>
              </a:rPr>
              <a:t>light level</a:t>
            </a:r>
            <a:r>
              <a:rPr lang="en-US" sz="3200" i="1" dirty="0">
                <a:sym typeface="Symbol" charset="0"/>
              </a:rPr>
              <a:t>, </a:t>
            </a:r>
            <a:r>
              <a:rPr lang="en-US" sz="3200" dirty="0">
                <a:sym typeface="Symbol" charset="0"/>
              </a:rPr>
              <a:t>we can ignore </a:t>
            </a:r>
            <a:br>
              <a:rPr lang="en-US" sz="3200" dirty="0">
                <a:sym typeface="Symbol" charset="0"/>
              </a:rPr>
            </a:br>
            <a:r>
              <a:rPr lang="en-US" sz="3200" i="1" dirty="0">
                <a:solidFill>
                  <a:srgbClr val="00B050"/>
                </a:solidFill>
                <a:sym typeface="Symbol" charset="0"/>
              </a:rPr>
              <a:t>moon phase </a:t>
            </a:r>
            <a:r>
              <a:rPr lang="en-US" sz="3200" dirty="0">
                <a:sym typeface="Symbol" charset="0"/>
              </a:rPr>
              <a:t>and </a:t>
            </a:r>
            <a:r>
              <a:rPr lang="en-US" sz="3200" i="1" dirty="0">
                <a:solidFill>
                  <a:srgbClr val="00B0F0"/>
                </a:solidFill>
                <a:sym typeface="Symbol" charset="0"/>
              </a:rPr>
              <a:t>streetlights </a:t>
            </a:r>
            <a:r>
              <a:rPr lang="en-US" sz="3200" i="1" dirty="0">
                <a:sym typeface="Symbol" charset="0"/>
              </a:rPr>
              <a:t>when</a:t>
            </a:r>
            <a:br>
              <a:rPr lang="en-US" sz="3200" i="1" dirty="0">
                <a:sym typeface="Symbol" charset="0"/>
              </a:rPr>
            </a:br>
            <a:r>
              <a:rPr lang="en-US" sz="3200" dirty="0">
                <a:sym typeface="Symbol" charset="0"/>
              </a:rPr>
              <a:t>predicting if alarm suggests a burglary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430AAFF-1ADB-C449-AAF3-2B4B6868DE3D}"/>
              </a:ext>
            </a:extLst>
          </p:cNvPr>
          <p:cNvSpPr/>
          <p:nvPr/>
        </p:nvSpPr>
        <p:spPr bwMode="auto">
          <a:xfrm>
            <a:off x="7156450" y="4572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C8B9DD-7BB8-1B44-AB7E-874912AECACD}"/>
              </a:ext>
            </a:extLst>
          </p:cNvPr>
          <p:cNvSpPr/>
          <p:nvPr/>
        </p:nvSpPr>
        <p:spPr bwMode="auto">
          <a:xfrm>
            <a:off x="8070850" y="4572000"/>
            <a:ext cx="457200" cy="457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5EDA0D-537C-8746-99C5-943D63EE0D44}"/>
              </a:ext>
            </a:extLst>
          </p:cNvPr>
          <p:cNvSpPr/>
          <p:nvPr/>
        </p:nvSpPr>
        <p:spPr bwMode="auto">
          <a:xfrm>
            <a:off x="7613650" y="56388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1A7397-0A1F-7340-9139-26A1684C006D}"/>
              </a:ext>
            </a:extLst>
          </p:cNvPr>
          <p:cNvCxnSpPr>
            <a:cxnSpLocks/>
            <a:stCxn id="2" idx="4"/>
            <a:endCxn id="6" idx="1"/>
          </p:cNvCxnSpPr>
          <p:nvPr/>
        </p:nvCxnSpPr>
        <p:spPr bwMode="auto">
          <a:xfrm>
            <a:off x="7385050" y="5029200"/>
            <a:ext cx="295555" cy="676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99E1BE-E548-4146-A5B5-026376DF5E98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 bwMode="auto">
          <a:xfrm flipH="1">
            <a:off x="8003895" y="5029200"/>
            <a:ext cx="295555" cy="676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3200" dirty="0"/>
              <a:t>Derived from the product rule:</a:t>
            </a:r>
          </a:p>
          <a:p>
            <a:pPr lvl="1">
              <a:defRPr/>
            </a:pPr>
            <a:r>
              <a:rPr lang="en-US" altLang="ja-JP" sz="2800" dirty="0"/>
              <a:t>P(A, B) = P(A|B) * P(B) </a:t>
            </a:r>
            <a:r>
              <a:rPr lang="en-US" altLang="ja-JP" dirty="0"/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P(B, A) = P(B|A) * P(A)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P(A, B) = P(B, A)            </a:t>
            </a:r>
            <a:r>
              <a:rPr lang="en-US" altLang="ja-JP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since order is not important</a:t>
            </a:r>
            <a:endParaRPr lang="en-US" altLang="ja-JP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39725" lvl="1" indent="0">
              <a:buNone/>
              <a:defRPr/>
            </a:pPr>
            <a:endParaRPr lang="en-US" altLang="ja-JP" sz="1400" dirty="0"/>
          </a:p>
          <a:p>
            <a:pPr marL="339725" lvl="1" indent="0">
              <a:buFontTx/>
              <a:buNone/>
              <a:defRPr/>
            </a:pPr>
            <a:r>
              <a:rPr lang="en-US" altLang="ja-JP" sz="2800" dirty="0"/>
              <a:t>So…</a:t>
            </a:r>
          </a:p>
          <a:p>
            <a:pPr marL="339725" lvl="1" indent="0">
              <a:buFontTx/>
              <a:buNone/>
              <a:defRPr/>
            </a:pPr>
            <a:endParaRPr lang="en-US" altLang="ja-JP" sz="1800" dirty="0"/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P(A|B) = P(B|A) * P(A)</a:t>
            </a:r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                        P(B)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6AB1B-8C47-0241-9886-3E8CC63CB9C8}"/>
              </a:ext>
            </a:extLst>
          </p:cNvPr>
          <p:cNvCxnSpPr>
            <a:cxnSpLocks/>
          </p:cNvCxnSpPr>
          <p:nvPr/>
        </p:nvCxnSpPr>
        <p:spPr bwMode="auto">
          <a:xfrm>
            <a:off x="2743200" y="5486400"/>
            <a:ext cx="266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B042EDC-9B08-5343-BB35-0EEC63296346}"/>
              </a:ext>
            </a:extLst>
          </p:cNvPr>
          <p:cNvSpPr/>
          <p:nvPr/>
        </p:nvSpPr>
        <p:spPr bwMode="auto">
          <a:xfrm>
            <a:off x="6776156" y="4876800"/>
            <a:ext cx="2139244" cy="990597"/>
          </a:xfrm>
          <a:prstGeom prst="wedgeRoundRectCallout">
            <a:avLst>
              <a:gd name="adj1" fmla="val -107606"/>
              <a:gd name="adj2" fmla="val 12357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elates P(A|B) and P(B|A)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cs typeface="Calibri"/>
                <a:sym typeface="Symbol" charset="0"/>
              </a:rPr>
              <a:t>Useful for diagnosis!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altLang="ja-JP" sz="3200" i="1" dirty="0"/>
              <a:t>C is a cause, E is an effect</a:t>
            </a:r>
            <a:r>
              <a:rPr lang="en-US" altLang="ja-JP" sz="3200" dirty="0"/>
              <a:t>:</a:t>
            </a:r>
          </a:p>
          <a:p>
            <a:pPr lvl="1">
              <a:defRPr/>
            </a:pPr>
            <a:r>
              <a:rPr lang="en-US" sz="2700" dirty="0">
                <a:ea typeface="ＭＳ Ｐゴシック" charset="0"/>
              </a:rPr>
              <a:t>P(C|E) = P(E|C) * P(C) / P(E)</a:t>
            </a:r>
          </a:p>
          <a:p>
            <a:pPr>
              <a:defRPr/>
            </a:pPr>
            <a:r>
              <a:rPr lang="en-US" sz="3200" b="1" dirty="0">
                <a:cs typeface="Calibri"/>
                <a:sym typeface="Symbol" charset="0"/>
              </a:rPr>
              <a:t>Useful for diagnosis</a:t>
            </a:r>
            <a:r>
              <a:rPr lang="en-US" sz="3200" dirty="0">
                <a:cs typeface="Calibri"/>
                <a:sym typeface="Symbol" charset="0"/>
              </a:rPr>
              <a:t>: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E are (observed) effects and C are (hidden) causes,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Often have model for how causes lead to effects P(E|C)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May also have info (based on experience) on frequency of causes (P(C))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Which allows us to reason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  <a:hlinkClick r:id="rId2"/>
              </a:rPr>
              <a:t>abductively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 from effects to causes (P(C|E))</a:t>
            </a:r>
            <a:endParaRPr lang="el-GR" sz="2700" dirty="0">
              <a:ea typeface="ＭＳ Ｐゴシック" charset="0"/>
              <a:cs typeface="Calibri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/>
              <a:t>Ex: meningitis and stiff neck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r>
              <a:rPr lang="en-US" sz="3200" dirty="0"/>
              <a:t>Meningitis (M) can cause stiff neck (S), though there are other causes too</a:t>
            </a:r>
          </a:p>
          <a:p>
            <a:r>
              <a:rPr lang="en-US" sz="3200" dirty="0"/>
              <a:t>Use S as a diagnostic symptom and estimate </a:t>
            </a:r>
            <a:r>
              <a:rPr lang="en-US" sz="3200" b="1" dirty="0"/>
              <a:t>p(M|S)</a:t>
            </a:r>
          </a:p>
          <a:p>
            <a:r>
              <a:rPr lang="en-US" sz="3200" dirty="0"/>
              <a:t>Studies can estimate p(M), p(S) &amp; p(S|M), e.g.      p(S|M)=0.7,  p(S)=0.01,  p(M)=0.00002</a:t>
            </a:r>
          </a:p>
          <a:p>
            <a:r>
              <a:rPr lang="en-US" sz="3200" dirty="0"/>
              <a:t>Harder to directly gather data on p(M|S)</a:t>
            </a:r>
          </a:p>
          <a:p>
            <a:r>
              <a:rPr lang="en-US" sz="3200" dirty="0"/>
              <a:t>Applying Bayes’ Rule:</a:t>
            </a:r>
            <a:br>
              <a:rPr lang="en-US" sz="3200" dirty="0"/>
            </a:br>
            <a:r>
              <a:rPr lang="en-US" sz="3200" dirty="0"/>
              <a:t>     p(M|S) = p(S|M) * p(M) / p(S) = 0.0014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2B873-C225-7349-9767-F982990DEAA9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4400" dirty="0"/>
              <a:t>Reasoning from evidence to a cause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29600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In the setting of diagnostic/evidential reasoning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Know prior probability of hypothesis	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ea typeface="ＭＳ Ｐゴシック" charset="0"/>
              </a:rPr>
              <a:t>		      </a:t>
            </a:r>
            <a:r>
              <a:rPr lang="en-US" sz="2400" dirty="0">
                <a:ea typeface="ＭＳ Ｐゴシック" charset="0"/>
              </a:rPr>
              <a:t>conditional probability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Want to compute the </a:t>
            </a:r>
            <a:r>
              <a:rPr lang="en-US" sz="2400" i="1" dirty="0">
                <a:ea typeface="ＭＳ Ｐゴシック" charset="0"/>
              </a:rPr>
              <a:t>posterior probability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Bayes</a:t>
            </a:r>
            <a:r>
              <a:rPr lang="ja-JP" altLang="en-US" sz="2800" dirty="0"/>
              <a:t>’</a:t>
            </a:r>
            <a:r>
              <a:rPr lang="en-US" altLang="ja-JP" sz="2800" dirty="0"/>
              <a:t>s theorem:</a:t>
            </a:r>
            <a:endParaRPr lang="en-US" sz="2800" dirty="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895475" y="1987550"/>
          <a:ext cx="6815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5" name="Equation" r:id="rId3" imgW="3479800" imgH="736600" progId="Equation.3">
                  <p:embed/>
                </p:oleObj>
              </mc:Choice>
              <mc:Fallback>
                <p:oleObj name="Equation" r:id="rId3" imgW="34798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987550"/>
                        <a:ext cx="681513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171700" y="2336800"/>
            <a:ext cx="127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557588" y="23653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86175" y="2341563"/>
            <a:ext cx="9715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1143000" y="6019800"/>
          <a:ext cx="701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6" name="Equation" r:id="rId5" imgW="2324100" imgH="228600" progId="Equation.3">
                  <p:embed/>
                </p:oleObj>
              </mc:Choice>
              <mc:Fallback>
                <p:oleObj name="Equation" r:id="rId5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7010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97241"/>
              </p:ext>
            </p:extLst>
          </p:nvPr>
        </p:nvGraphicFramePr>
        <p:xfrm>
          <a:off x="6532563" y="3987145"/>
          <a:ext cx="800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7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987145"/>
                        <a:ext cx="800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100"/>
              </p:ext>
            </p:extLst>
          </p:nvPr>
        </p:nvGraphicFramePr>
        <p:xfrm>
          <a:off x="6532563" y="4429079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8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429079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6"/>
          <p:cNvGraphicFramePr>
            <a:graphicFrameLocks noChangeAspect="1"/>
          </p:cNvGraphicFramePr>
          <p:nvPr/>
        </p:nvGraphicFramePr>
        <p:xfrm>
          <a:off x="1968500" y="2363788"/>
          <a:ext cx="1144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9" name="Equation" r:id="rId11" imgW="711200" imgH="241300" progId="Equation.3">
                  <p:embed/>
                </p:oleObj>
              </mc:Choice>
              <mc:Fallback>
                <p:oleObj name="Equation" r:id="rId11" imgW="711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363788"/>
                        <a:ext cx="1144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8562"/>
              </p:ext>
            </p:extLst>
          </p:nvPr>
        </p:nvGraphicFramePr>
        <p:xfrm>
          <a:off x="6532563" y="4884737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0" name="Equation" r:id="rId13" imgW="711200" imgH="241300" progId="Equation.3">
                  <p:embed/>
                </p:oleObj>
              </mc:Choice>
              <mc:Fallback>
                <p:oleObj name="Equation" r:id="rId13" imgW="711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84737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790950" y="202723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1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27238"/>
                        <a:ext cx="7286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A0EF-6EAC-CF44-AF86-A3515905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9211"/>
            <a:ext cx="7772400" cy="1143000"/>
          </a:xfrm>
        </p:spPr>
        <p:txBody>
          <a:bodyPr/>
          <a:lstStyle/>
          <a:p>
            <a:r>
              <a:rPr lang="en-US" dirty="0"/>
              <a:t>Motivation: causal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FB1C-127C-F240-BABC-1398FE07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5974"/>
            <a:ext cx="7772400" cy="4774826"/>
          </a:xfrm>
        </p:spPr>
        <p:txBody>
          <a:bodyPr/>
          <a:lstStyle/>
          <a:p>
            <a:r>
              <a:rPr lang="en-US" sz="3200" dirty="0"/>
              <a:t>As the sun rises, the rooster crows</a:t>
            </a:r>
          </a:p>
          <a:p>
            <a:r>
              <a:rPr lang="en-US" sz="3200" dirty="0"/>
              <a:t>Does this correlation imply causality?</a:t>
            </a:r>
          </a:p>
          <a:p>
            <a:r>
              <a:rPr lang="en-US" sz="3200" dirty="0"/>
              <a:t>If so, which way does it go?</a:t>
            </a:r>
          </a:p>
          <a:p>
            <a:r>
              <a:rPr lang="en-US" sz="3200" dirty="0"/>
              <a:t>The evidence can come from</a:t>
            </a:r>
          </a:p>
          <a:p>
            <a:pPr lvl="1"/>
            <a:r>
              <a:rPr lang="en-US" sz="2800" dirty="0"/>
              <a:t>Probabilities and Bayesian reasoning</a:t>
            </a:r>
          </a:p>
          <a:p>
            <a:pPr lvl="1"/>
            <a:r>
              <a:rPr lang="en-US" sz="2800" dirty="0"/>
              <a:t>Common sense knowledge</a:t>
            </a:r>
          </a:p>
          <a:p>
            <a:pPr lvl="1"/>
            <a:r>
              <a:rPr lang="en-US" sz="2800" dirty="0"/>
              <a:t>Experiments</a:t>
            </a:r>
          </a:p>
          <a:p>
            <a:r>
              <a:rPr lang="en-US" sz="3200" dirty="0"/>
              <a:t>Bayesian Belief Networks (</a:t>
            </a:r>
            <a:r>
              <a:rPr lang="en-US" sz="3200" dirty="0">
                <a:hlinkClick r:id="rId2"/>
              </a:rPr>
              <a:t>BBNs</a:t>
            </a:r>
            <a:r>
              <a:rPr lang="en-US" sz="3200" dirty="0"/>
              <a:t>) are useful for causal reasoning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5A3D6-342E-554F-B401-17FEBAA23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17311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hlinkClick r:id="rId2"/>
              </a:rPr>
              <a:t>Naive Bayes classifier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Knowledge base:</a:t>
            </a: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Evidence / manifestations: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endParaRPr lang="en-US" sz="2400" baseline="-25000" dirty="0">
              <a:ea typeface="ＭＳ Ｐゴシック" charset="0"/>
            </a:endParaRP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Hypotheses / disorders: H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H</a:t>
            </a:r>
            <a:r>
              <a:rPr lang="en-US" sz="2400" baseline="-25000" dirty="0" err="1">
                <a:ea typeface="ＭＳ Ｐゴシック" charset="0"/>
              </a:rPr>
              <a:t>n</a:t>
            </a:r>
            <a:endParaRPr lang="en-US" sz="2400" baseline="-25000" dirty="0">
              <a:ea typeface="ＭＳ Ｐゴシック" charset="0"/>
            </a:endParaRPr>
          </a:p>
          <a:p>
            <a:pPr marL="681037" lvl="2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Note: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and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are </a:t>
            </a:r>
            <a:r>
              <a:rPr lang="en-US" sz="2400" b="1" dirty="0">
                <a:ea typeface="ＭＳ Ｐゴシック" charset="0"/>
              </a:rPr>
              <a:t>binary</a:t>
            </a:r>
            <a:r>
              <a:rPr lang="en-US" sz="2400" dirty="0">
                <a:ea typeface="ＭＳ Ｐゴシック" charset="0"/>
              </a:rPr>
              <a:t>; hypotheses are </a:t>
            </a:r>
            <a:r>
              <a:rPr lang="en-US" sz="2400" b="1" dirty="0">
                <a:ea typeface="ＭＳ Ｐゴシック" charset="0"/>
              </a:rPr>
              <a:t>mutually exclusive</a:t>
            </a:r>
            <a:r>
              <a:rPr lang="en-US" sz="2400" dirty="0">
                <a:ea typeface="ＭＳ Ｐゴシック" charset="0"/>
              </a:rPr>
              <a:t> (non-overlapping) and </a:t>
            </a:r>
            <a:r>
              <a:rPr lang="en-US" sz="2400" b="1" dirty="0">
                <a:ea typeface="ＭＳ Ｐゴシック" charset="0"/>
              </a:rPr>
              <a:t>exhaustive</a:t>
            </a:r>
            <a:r>
              <a:rPr lang="en-US" sz="2400" dirty="0">
                <a:ea typeface="ＭＳ Ｐゴシック" charset="0"/>
              </a:rPr>
              <a:t> (cover all possible cases)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Conditional probabilities: P(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|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), </a:t>
            </a:r>
            <a:r>
              <a:rPr lang="en-US" sz="24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= 1, … n; j = 1, … m</a:t>
            </a:r>
          </a:p>
          <a:p>
            <a:pPr>
              <a:defRPr/>
            </a:pPr>
            <a:r>
              <a:rPr lang="en-US" sz="2800" dirty="0"/>
              <a:t>Cases (evidence for a particular instance): E</a:t>
            </a:r>
            <a:r>
              <a:rPr lang="en-US" sz="2800" baseline="-25000" dirty="0"/>
              <a:t>1</a:t>
            </a:r>
            <a:r>
              <a:rPr lang="en-US" sz="2800" dirty="0"/>
              <a:t>, …, E</a:t>
            </a:r>
            <a:r>
              <a:rPr lang="en-US" sz="2800" baseline="-25000" dirty="0"/>
              <a:t>l</a:t>
            </a:r>
          </a:p>
          <a:p>
            <a:pPr>
              <a:defRPr/>
            </a:pPr>
            <a:r>
              <a:rPr lang="en-US" sz="2800" dirty="0"/>
              <a:t>Goal: Find the hypothesis H</a:t>
            </a:r>
            <a:r>
              <a:rPr lang="en-US" sz="2800" baseline="-25000" dirty="0"/>
              <a:t>i</a:t>
            </a:r>
            <a:r>
              <a:rPr lang="en-US" sz="2800" dirty="0"/>
              <a:t> with highest posterior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Max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…, E</a:t>
            </a:r>
            <a:r>
              <a:rPr lang="en-US" sz="2400" baseline="-25000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5137AC-3C89-C04A-9C4F-F2C77768CF1E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>
              <a:lnSpc>
                <a:spcPts val="3860"/>
              </a:lnSpc>
              <a:defRPr/>
            </a:pPr>
            <a:r>
              <a:rPr lang="en-US" sz="2800" dirty="0"/>
              <a:t>Bayes’ </a:t>
            </a:r>
            <a:r>
              <a:rPr lang="en-US" altLang="ja-JP" sz="2800" dirty="0"/>
              <a:t>rule: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/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/>
              <a:t>Assume each evidence </a:t>
            </a:r>
            <a:r>
              <a:rPr lang="en-US" sz="2800" dirty="0" err="1"/>
              <a:t>E</a:t>
            </a:r>
            <a:r>
              <a:rPr lang="en-US" sz="2800" baseline="-25000" dirty="0" err="1"/>
              <a:t>i</a:t>
            </a:r>
            <a:r>
              <a:rPr lang="en-US" sz="2800" dirty="0"/>
              <a:t> is conditionally </a:t>
            </a:r>
            <a:r>
              <a:rPr lang="en-US" sz="2800" dirty="0" err="1"/>
              <a:t>indepen</a:t>
            </a:r>
            <a:r>
              <a:rPr lang="en-US" sz="2800" dirty="0"/>
              <a:t>-dent of the others, </a:t>
            </a:r>
            <a:r>
              <a:rPr lang="en-US" sz="2800" i="1" dirty="0"/>
              <a:t>given</a:t>
            </a:r>
            <a:r>
              <a:rPr lang="en-US" sz="2800" dirty="0"/>
              <a:t> a hypothesis H</a:t>
            </a:r>
            <a:r>
              <a:rPr lang="en-US" sz="2800" baseline="-25000" dirty="0"/>
              <a:t>i</a:t>
            </a:r>
            <a:r>
              <a:rPr lang="en-US" sz="2800" dirty="0"/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>
                <a:sym typeface="Symbol" charset="0"/>
              </a:rPr>
              <a:t>If only care about relative probabilities for H</a:t>
            </a:r>
            <a:r>
              <a:rPr lang="en-US" sz="2800" baseline="-25000" dirty="0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</a:rPr>
              <a:t>α</a:t>
            </a:r>
            <a:r>
              <a:rPr lang="en-US" sz="2800" dirty="0">
                <a:ea typeface="ＭＳ Ｐゴシック" charset="0"/>
                <a:cs typeface="Calibri"/>
              </a:rPr>
              <a:t> </a:t>
            </a: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buFontTx/>
              <a:buNone/>
              <a:defRPr/>
            </a:pPr>
            <a:endParaRPr lang="en-US" sz="2800" dirty="0">
              <a:sym typeface="Symbo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A8E4E-EB3A-5445-82A5-C9600020D34D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Can’t easily handle </a:t>
            </a:r>
            <a:r>
              <a:rPr lang="en-US" sz="3000" b="1" dirty="0"/>
              <a:t>multi-fault situations</a:t>
            </a:r>
            <a:r>
              <a:rPr lang="en-US" sz="3000" dirty="0"/>
              <a:t> or</a:t>
            </a:r>
            <a:br>
              <a:rPr lang="en-US" sz="3000" dirty="0"/>
            </a:br>
            <a:r>
              <a:rPr lang="en-US" sz="3000" dirty="0"/>
              <a:t>cases where intermediate (hidden) causes exist: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Disease D causes syndrome S, which causes correlated manifestations M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 and M</a:t>
            </a:r>
            <a:r>
              <a:rPr lang="en-US" sz="2800" baseline="-25000" dirty="0">
                <a:ea typeface="ＭＳ Ｐゴシック" charset="0"/>
              </a:rPr>
              <a:t>2</a:t>
            </a:r>
          </a:p>
          <a:p>
            <a:pPr>
              <a:defRPr/>
            </a:pPr>
            <a:r>
              <a:rPr lang="en-US" sz="3000" dirty="0"/>
              <a:t>Consider composite hypothesis H</a:t>
            </a:r>
            <a:r>
              <a:rPr lang="en-US" sz="3000" baseline="-25000" dirty="0"/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, where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 &amp; 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 independent. What’s relative posterior?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 |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l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3000" dirty="0">
                <a:sym typeface="Symbol" charset="0"/>
              </a:rPr>
              <a:t>How do we compute P(</a:t>
            </a:r>
            <a:r>
              <a:rPr lang="en-US" sz="3000" dirty="0" err="1">
                <a:sym typeface="Symbol" charset="0"/>
              </a:rPr>
              <a:t>E</a:t>
            </a:r>
            <a:r>
              <a:rPr lang="en-US" sz="3000" baseline="-25000" dirty="0" err="1">
                <a:sym typeface="Symbol" charset="0"/>
              </a:rPr>
              <a:t>j</a:t>
            </a:r>
            <a:r>
              <a:rPr lang="en-US" sz="3000" dirty="0">
                <a:sym typeface="Symbol" charset="0"/>
              </a:rPr>
              <a:t> |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)</a:t>
            </a:r>
            <a:r>
              <a:rPr lang="en-US" sz="3000" dirty="0">
                <a:cs typeface="Calibri"/>
                <a:sym typeface="Symbol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266A58-AA64-5C4B-BF2F-C6C50DD287EA}" type="slidenum">
              <a:rPr lang="en-US" sz="1000">
                <a:latin typeface="Calibri"/>
              </a:rPr>
              <a:pPr/>
              <a:t>33</a:t>
            </a:fld>
            <a:endParaRPr lang="en-US" sz="1000" dirty="0"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Assume H1 and H2 independent, given E1, …, El?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 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=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2800" dirty="0">
                <a:sym typeface="Symbol" charset="0"/>
              </a:rPr>
              <a:t>Unreasonable assumption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Earthquake &amp; Burglar independent, but </a:t>
            </a:r>
            <a:r>
              <a:rPr lang="en-US" sz="2400" i="1" dirty="0">
                <a:ea typeface="ＭＳ Ｐゴシック" charset="0"/>
                <a:sym typeface="Symbol" charset="0"/>
              </a:rPr>
              <a:t>not</a:t>
            </a:r>
            <a:r>
              <a:rPr lang="en-US" sz="2400" dirty="0">
                <a:ea typeface="ＭＳ Ｐゴシック" charset="0"/>
                <a:sym typeface="Symbol" charset="0"/>
              </a:rPr>
              <a:t> given Alarm:</a:t>
            </a:r>
          </a:p>
          <a:p>
            <a:pPr marL="681037" lvl="2" indent="0">
              <a:buNone/>
              <a:defRPr/>
            </a:pPr>
            <a:r>
              <a:rPr lang="en-US" sz="2000" dirty="0">
                <a:ea typeface="ＭＳ Ｐゴシック" charset="0"/>
                <a:sym typeface="Symbol" charset="0"/>
              </a:rPr>
              <a:t>P(burglar | alarm, earthquake) &lt;&lt; P(burglar | alarm)</a:t>
            </a:r>
          </a:p>
          <a:p>
            <a:pPr>
              <a:defRPr/>
            </a:pPr>
            <a:r>
              <a:rPr lang="en-US" altLang="ja-JP" sz="2800" dirty="0">
                <a:sym typeface="Symbol" charset="0"/>
              </a:rPr>
              <a:t>Doesn’t allow causal chaining: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A: 2017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 weather; B: 2017 corn production; C: 2018 corn price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 influences C indirectly:  A</a:t>
            </a: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→ B → C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P(C | B, A) = P(C | B)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Need richer representation for interacting </a:t>
            </a:r>
            <a:r>
              <a:rPr lang="en-US" sz="2800" dirty="0" err="1">
                <a:cs typeface="Calibri"/>
                <a:sym typeface="Symbol" charset="0"/>
              </a:rPr>
              <a:t>hypoth-eses</a:t>
            </a:r>
            <a:r>
              <a:rPr lang="en-US" sz="2800" dirty="0">
                <a:cs typeface="Calibri"/>
                <a:sym typeface="Symbol" charset="0"/>
              </a:rPr>
              <a:t>, conditional independence &amp; causal chaining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Next: Bayesian Belief networks!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Probability a rigorous formalism for uncertain knowledge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Joint probability distribution</a:t>
            </a:r>
            <a:r>
              <a:rPr lang="en-US" sz="3200" dirty="0"/>
              <a:t> specifies probability of every </a:t>
            </a:r>
            <a:r>
              <a:rPr lang="en-US" sz="3200" dirty="0">
                <a:solidFill>
                  <a:schemeClr val="accent2"/>
                </a:solidFill>
              </a:rPr>
              <a:t>atomic event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Answer queries by summing over atomic events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Must reduce joint size for non-trivial domains</a:t>
            </a:r>
          </a:p>
          <a:p>
            <a:pPr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Bayes rule: </a:t>
            </a:r>
            <a:r>
              <a:rPr lang="en-US" sz="3200" dirty="0"/>
              <a:t>compute from known conditional probabilities, usually in causal direction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Independence </a:t>
            </a:r>
            <a:r>
              <a:rPr lang="en-US" sz="3200" dirty="0"/>
              <a:t>&amp; </a:t>
            </a:r>
            <a:r>
              <a:rPr lang="en-US" sz="3200" dirty="0">
                <a:solidFill>
                  <a:schemeClr val="accent2"/>
                </a:solidFill>
              </a:rPr>
              <a:t>conditional independence</a:t>
            </a:r>
            <a:r>
              <a:rPr lang="en-US" sz="3200" dirty="0"/>
              <a:t> provide tools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Next: Bayesian belief networks</a:t>
            </a:r>
          </a:p>
          <a:p>
            <a:pPr>
              <a:spcBef>
                <a:spcPts val="200"/>
              </a:spcBef>
              <a:defRPr/>
            </a:pPr>
            <a:endParaRPr lang="en-US" sz="32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AD33C9-5026-7F4D-B6EA-5ED6A8A24921}" type="slidenum">
              <a:rPr lang="en-US" sz="1000">
                <a:latin typeface="Calibri"/>
              </a:rPr>
              <a:pPr/>
              <a:t>34</a:t>
            </a:fld>
            <a:endParaRPr lang="en-US" sz="1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5747"/>
            <a:ext cx="988218" cy="968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BA1002-FCA0-B648-B598-F538270D1FEE}" type="slidenum">
              <a:rPr lang="en-US" sz="1000">
                <a:latin typeface="Calibri"/>
              </a:rPr>
              <a:pPr/>
              <a:t>4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7772400" cy="609600"/>
          </a:xfrm>
        </p:spPr>
        <p:txBody>
          <a:bodyPr/>
          <a:lstStyle/>
          <a:p>
            <a:r>
              <a:rPr lang="en-US" sz="4400" dirty="0"/>
              <a:t>Many Sources of Uncertainty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inputs -- </a:t>
            </a:r>
            <a:r>
              <a:rPr lang="en-US" sz="2800" dirty="0"/>
              <a:t>missing and/or noisy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knowledge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Multiple causes lead to multiple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enumeration of conditions or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knowledge of causality in the domain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Probabilistic/stochastic effects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outputs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Abduction and induction are inherently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Default reasoning, even deductive, is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deductive inference may be uncertain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ym typeface="Webdings" charset="0"/>
              </a:rPr>
              <a:t></a:t>
            </a:r>
            <a:r>
              <a:rPr lang="en-US" sz="2800" dirty="0"/>
              <a:t>Probabilistic reasoning only gives probabilistic results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7A902-067F-CC43-A5FF-57DB620FAE46}" type="slidenum">
              <a:rPr lang="en-US" sz="1000">
                <a:latin typeface="Calibri"/>
              </a:rPr>
              <a:pPr/>
              <a:t>5</a:t>
            </a:fld>
            <a:endParaRPr lang="en-US" sz="1000" dirty="0">
              <a:latin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Decision making with uncertainty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33400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Rational</a:t>
            </a:r>
            <a:r>
              <a:rPr lang="en-US" sz="3200" dirty="0"/>
              <a:t> behavior: for each possible action: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Identify possible outcomes and for each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probability</a:t>
            </a:r>
            <a:r>
              <a:rPr lang="en-US" sz="2800" dirty="0"/>
              <a:t> of outcome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utility</a:t>
            </a:r>
            <a:r>
              <a:rPr lang="en-US" sz="2800" dirty="0"/>
              <a:t> of outcome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Compute probability-weighted </a:t>
            </a:r>
            <a:r>
              <a:rPr lang="en-US" sz="3200" b="1" dirty="0">
                <a:solidFill>
                  <a:schemeClr val="accent2"/>
                </a:solidFill>
              </a:rPr>
              <a:t>(expected) utility</a:t>
            </a:r>
            <a:r>
              <a:rPr lang="en-US" sz="3200" dirty="0"/>
              <a:t> over possible outcomes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Select action with the highest expected utility (principle of </a:t>
            </a:r>
            <a:r>
              <a:rPr lang="en-US" sz="3200" b="1" dirty="0">
                <a:solidFill>
                  <a:schemeClr val="accent2"/>
                </a:solidFill>
              </a:rPr>
              <a:t>Maximum Expected Utility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Your house has an alarm system</a:t>
            </a:r>
          </a:p>
          <a:p>
            <a:r>
              <a:rPr lang="en-US" sz="3200" dirty="0"/>
              <a:t>It should go off if a burglar breaks</a:t>
            </a:r>
            <a:br>
              <a:rPr lang="en-US" sz="3200" dirty="0"/>
            </a:br>
            <a:r>
              <a:rPr lang="en-US" sz="3200" dirty="0"/>
              <a:t>into the house</a:t>
            </a:r>
          </a:p>
          <a:p>
            <a:r>
              <a:rPr lang="en-US" sz="3200" dirty="0"/>
              <a:t>It can go off if there is an earthquake</a:t>
            </a:r>
          </a:p>
          <a:p>
            <a:r>
              <a:rPr lang="en-US" sz="3200" dirty="0"/>
              <a:t>How can we predict what’s happened if the alarm goes off?</a:t>
            </a:r>
          </a:p>
          <a:p>
            <a:pPr lvl="1"/>
            <a:r>
              <a:rPr lang="en-US" sz="2800" dirty="0"/>
              <a:t>Someone has broken in!</a:t>
            </a:r>
          </a:p>
          <a:p>
            <a:pPr lvl="1"/>
            <a:r>
              <a:rPr lang="en-US" sz="2800" dirty="0"/>
              <a:t>It’s a minor earthquake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941286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Probability theory 101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2766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Random variables:</a:t>
            </a:r>
          </a:p>
          <a:p>
            <a:pPr lvl="1"/>
            <a:r>
              <a:rPr lang="en-US" sz="2000" dirty="0">
                <a:ea typeface="ＭＳ Ｐゴシック" charset="0"/>
              </a:rPr>
              <a:t>Domain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Atomic event</a:t>
            </a:r>
            <a:r>
              <a:rPr lang="en-US" sz="2400" dirty="0"/>
              <a:t>: complete specification of state</a:t>
            </a:r>
            <a:endParaRPr lang="en-US" sz="2000" dirty="0"/>
          </a:p>
          <a:p>
            <a:r>
              <a:rPr lang="en-US" sz="2400" b="1" dirty="0">
                <a:solidFill>
                  <a:schemeClr val="accent2"/>
                </a:solidFill>
              </a:rPr>
              <a:t>Prior probability</a:t>
            </a:r>
            <a:r>
              <a:rPr lang="en-US" sz="2400" dirty="0"/>
              <a:t>: degree of belief without any other evidence or info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Joint probability</a:t>
            </a:r>
            <a:r>
              <a:rPr lang="en-US" sz="2400" dirty="0"/>
              <a:t>: matrix of combined probabilities of set of variables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334000" cy="4114800"/>
          </a:xfrm>
        </p:spPr>
        <p:txBody>
          <a:bodyPr/>
          <a:lstStyle/>
          <a:p>
            <a:r>
              <a:rPr lang="en-US" sz="2400" dirty="0"/>
              <a:t>Alarm, Burglary, Earthquake</a:t>
            </a:r>
          </a:p>
          <a:p>
            <a:pPr marL="107950" lvl="1" indent="0">
              <a:buNone/>
            </a:pPr>
            <a:r>
              <a:rPr lang="en-US" sz="1900" dirty="0">
                <a:ea typeface="ＭＳ Ｐゴシック" charset="0"/>
              </a:rPr>
              <a:t>Boolean (these), discrete (0-9), continuous (float)</a:t>
            </a:r>
          </a:p>
          <a:p>
            <a:r>
              <a:rPr lang="en-US" sz="2400" dirty="0"/>
              <a:t>Alarm=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Burglary</a:t>
            </a:r>
            <a:r>
              <a:rPr lang="en-US" sz="2400" dirty="0"/>
              <a:t>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Earthquake</a:t>
            </a:r>
            <a:r>
              <a:rPr lang="en-US" sz="2400" dirty="0"/>
              <a:t>=F</a:t>
            </a:r>
            <a:br>
              <a:rPr lang="en-US" sz="2400" dirty="0"/>
            </a:br>
            <a:r>
              <a:rPr lang="en-US" sz="2400" dirty="0"/>
              <a:t>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¬earthquake</a:t>
            </a:r>
            <a:br>
              <a:rPr lang="en-US" sz="24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P(Burglary)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P(Alarm)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P(earthquake) = 0.000003</a:t>
            </a:r>
            <a:br>
              <a:rPr lang="en-US" sz="2400" dirty="0">
                <a:cs typeface="Calibri"/>
              </a:rPr>
            </a:br>
            <a:r>
              <a:rPr lang="en-US" sz="800" dirty="0">
                <a:cs typeface="Calibri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P(Alarm, Burglary) =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4586666" y="5435599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8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9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392FDB-03CF-434E-8646-3051E7095FF8}"/>
              </a:ext>
            </a:extLst>
          </p:cNvPr>
          <p:cNvSpPr/>
          <p:nvPr/>
        </p:nvSpPr>
        <p:spPr bwMode="auto">
          <a:xfrm>
            <a:off x="4648200" y="2438400"/>
            <a:ext cx="4267200" cy="1143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D13F9-4BC6-1244-9166-C57E61CBEF38}"/>
              </a:ext>
            </a:extLst>
          </p:cNvPr>
          <p:cNvSpPr/>
          <p:nvPr/>
        </p:nvSpPr>
        <p:spPr bwMode="auto">
          <a:xfrm>
            <a:off x="6858000" y="0"/>
            <a:ext cx="1295400" cy="1447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1627"/>
      </p:ext>
    </p:extLst>
  </p:cSld>
  <p:clrMapOvr>
    <a:masterClrMapping/>
  </p:clrMapOvr>
</p:sld>
</file>

<file path=ppt/theme/theme1.xml><?xml version="1.0" encoding="utf-8"?>
<a:theme xmlns:a="http://schemas.openxmlformats.org/drawingml/2006/main" name="c21_bayes_nets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000080"/>
      </a:folHlink>
    </a:clrScheme>
    <a:fontScheme name="c21_bayes_n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21_bayes_n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21_bayes_n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c21_bayes_nets</Template>
  <TotalTime>7109</TotalTime>
  <Words>4371</Words>
  <Application>Microsoft Macintosh PowerPoint</Application>
  <PresentationFormat>On-screen Show (4:3)</PresentationFormat>
  <Paragraphs>547</Paragraphs>
  <Slides>34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c21_bayes_nets</vt:lpstr>
      <vt:lpstr>Equation</vt:lpstr>
      <vt:lpstr>Bayesian Reasoning</vt:lpstr>
      <vt:lpstr>Today’s topics</vt:lpstr>
      <vt:lpstr>Motivation: causal reasoning</vt:lpstr>
      <vt:lpstr>Many Sources of Uncertainty</vt:lpstr>
      <vt:lpstr>Decision making with uncertainty</vt:lpstr>
      <vt:lpstr>Consider</vt:lpstr>
      <vt:lpstr>Probability theory 101</vt:lpstr>
      <vt:lpstr>Probability theory 101</vt:lpstr>
      <vt:lpstr>Probability theory 101</vt:lpstr>
      <vt:lpstr>Example: Inference from the joint</vt:lpstr>
      <vt:lpstr>Consider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Independence</vt:lpstr>
      <vt:lpstr>Exercise: Independence</vt:lpstr>
      <vt:lpstr>Exercise: Independence</vt:lpstr>
      <vt:lpstr>Exercise: Independence</vt:lpstr>
      <vt:lpstr>Exercise: Independence</vt:lpstr>
      <vt:lpstr>Exercise: Independence</vt:lpstr>
      <vt:lpstr>Absolute &amp; conditional independence</vt:lpstr>
      <vt:lpstr>Conditional independence</vt:lpstr>
      <vt:lpstr>Bayes’ rule</vt:lpstr>
      <vt:lpstr>Useful for diagnosis!</vt:lpstr>
      <vt:lpstr>Ex: meningitis and stiff neck</vt:lpstr>
      <vt:lpstr>Reasoning from evidence to a cause </vt:lpstr>
      <vt:lpstr>Simple Bayesian diagnostic reasoning</vt:lpstr>
      <vt:lpstr>Simple Bayesian diagnostic reasoning</vt:lpstr>
      <vt:lpstr>Limitations</vt:lpstr>
      <vt:lpstr>Limitations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</dc:title>
  <dc:subject/>
  <dc:creator>COGITO</dc:creator>
  <cp:lastModifiedBy>Tim Finin</cp:lastModifiedBy>
  <cp:revision>143</cp:revision>
  <cp:lastPrinted>2012-11-21T05:57:51Z</cp:lastPrinted>
  <dcterms:created xsi:type="dcterms:W3CDTF">2009-11-30T14:06:37Z</dcterms:created>
  <dcterms:modified xsi:type="dcterms:W3CDTF">2021-04-06T19:08:02Z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