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2" r:id="rId2"/>
    <p:sldId id="363" r:id="rId3"/>
    <p:sldId id="493" r:id="rId4"/>
    <p:sldId id="488" r:id="rId5"/>
    <p:sldId id="494" r:id="rId6"/>
    <p:sldId id="490" r:id="rId7"/>
    <p:sldId id="491" r:id="rId8"/>
    <p:sldId id="495" r:id="rId9"/>
    <p:sldId id="492" r:id="rId10"/>
    <p:sldId id="489" r:id="rId11"/>
  </p:sldIdLst>
  <p:sldSz cx="9144000" cy="6858000" type="screen4x3"/>
  <p:notesSz cx="9282113" cy="69913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1"/>
    <p:restoredTop sz="91509"/>
  </p:normalViewPr>
  <p:slideViewPr>
    <p:cSldViewPr showGuides="1">
      <p:cViewPr>
        <p:scale>
          <a:sx n="122" d="100"/>
          <a:sy n="122" d="100"/>
        </p:scale>
        <p:origin x="1136" y="504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-28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324ACE-4F32-114B-903E-F881504DEF32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8374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3213" y="515938"/>
            <a:ext cx="3519487" cy="2640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4438" y="3328988"/>
            <a:ext cx="6878637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EC2C65AA-F82F-6C42-AE3B-1BC3E7162B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66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381000B-2D11-0C42-9972-8E09E406E96C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43213" y="517525"/>
            <a:ext cx="3519487" cy="2640013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38" y="3328988"/>
            <a:ext cx="6880225" cy="31559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A6C42-B539-3247-AB8F-C6BAABE26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79E80-CD03-384F-BBF1-A1B232352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4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FFBE-A2B4-8745-98BC-87BC2E7CF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F5091-9633-314E-BD60-EE6D1324E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8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8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2D51-0C14-D048-A73D-6881986AE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9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5BE25-FF17-4E4A-B220-CCA65998C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35F1A-1134-CD49-B26E-BAFACE1C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6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F7FD4-8268-9348-A54D-D6029F6E9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5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F8EBC-C417-3E45-9E3B-DC2307D3C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8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3AE4C-B8FC-7E4B-8BBB-087BF7935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8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8A9CD-34C3-CC46-AA42-312B92761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1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8AE2DD0D-672E-D14A-8AF2-A320CF2C66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github.com/UMBC-CMSC-471-2-S21/code/tree/master/topic_mode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Unsupervised Learning: Topic Modeling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2A7822-AA97-0F4D-B3A1-3A8B058585B7}"/>
              </a:ext>
            </a:extLst>
          </p:cNvPr>
          <p:cNvSpPr txBox="1"/>
          <p:nvPr/>
        </p:nvSpPr>
        <p:spPr>
          <a:xfrm>
            <a:off x="8096562" y="228600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14.7</a:t>
            </a:r>
          </a:p>
        </p:txBody>
      </p:sp>
      <p:pic>
        <p:nvPicPr>
          <p:cNvPr id="4" name="Picture 3" descr="Scatter chart, qr code&#10;&#10;Description automatically generated">
            <a:extLst>
              <a:ext uri="{FF2B5EF4-FFF2-40B4-BE49-F238E27FC236}">
                <a16:creationId xmlns:a16="http://schemas.microsoft.com/office/drawing/2014/main" id="{FEE86E48-0A4A-A44E-9CF7-9FE092A4E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6200"/>
            <a:ext cx="26543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941A-476A-264E-A16D-6DCAF5691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454" y="228600"/>
            <a:ext cx="7772400" cy="1143000"/>
          </a:xfrm>
        </p:spPr>
        <p:txBody>
          <a:bodyPr/>
          <a:lstStyle/>
          <a:p>
            <a:r>
              <a:rPr lang="en-US" dirty="0"/>
              <a:t>Topic Modeling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D2AC4-B7BD-F14B-917E-9F1939376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454" y="1371600"/>
            <a:ext cx="7772400" cy="5257800"/>
          </a:xfrm>
        </p:spPr>
        <p:txBody>
          <a:bodyPr/>
          <a:lstStyle/>
          <a:p>
            <a:r>
              <a:rPr lang="en-US" sz="3200" dirty="0"/>
              <a:t>Topic Modeling is an efficient way for identifying latent topics in a collection of documents</a:t>
            </a:r>
          </a:p>
          <a:p>
            <a:r>
              <a:rPr lang="en-US" sz="3200" dirty="0"/>
              <a:t>The topics found are ones that are specific to the collection, which might be social media posts, medical journal articles or cybersecurity alerts</a:t>
            </a:r>
          </a:p>
          <a:p>
            <a:r>
              <a:rPr lang="en-US" sz="3200" dirty="0"/>
              <a:t>It can be used to find documents on a topic, for document similarity metrics and other applications</a:t>
            </a:r>
          </a:p>
        </p:txBody>
      </p:sp>
    </p:spTree>
    <p:extLst>
      <p:ext uri="{BB962C8B-B14F-4D97-AF65-F5344CB8AC3E}">
        <p14:creationId xmlns:p14="http://schemas.microsoft.com/office/powerpoint/2010/main" val="416900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6">
            <a:extLst>
              <a:ext uri="{FF2B5EF4-FFF2-40B4-BE49-F238E27FC236}">
                <a16:creationId xmlns:a16="http://schemas.microsoft.com/office/drawing/2014/main" id="{49E6B14D-B186-5B47-BE4F-10AE97CAA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836" y="157162"/>
            <a:ext cx="9157328" cy="6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A0B64C5-0E4D-C743-A36E-F1F41A671C90}"/>
              </a:ext>
            </a:extLst>
          </p:cNvPr>
          <p:cNvSpPr/>
          <p:nvPr/>
        </p:nvSpPr>
        <p:spPr bwMode="auto">
          <a:xfrm>
            <a:off x="685800" y="157162"/>
            <a:ext cx="3791164" cy="1524000"/>
          </a:xfrm>
          <a:prstGeom prst="rect">
            <a:avLst/>
          </a:prstGeom>
          <a:noFill/>
          <a:ln w="889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79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54FC7-0D80-5540-9F8E-27B739E94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02151"/>
            <a:ext cx="8153400" cy="1143000"/>
          </a:xfrm>
        </p:spPr>
        <p:txBody>
          <a:bodyPr/>
          <a:lstStyle/>
          <a:p>
            <a:r>
              <a:rPr lang="en-US" dirty="0"/>
              <a:t>Documents cover multiple topics</a:t>
            </a:r>
          </a:p>
        </p:txBody>
      </p:sp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A36FE1FE-E6EE-DA46-A3BF-E4EDB84B0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3" y="1447800"/>
            <a:ext cx="9144000" cy="500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4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941A-476A-264E-A16D-6DCAF5691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454" y="228600"/>
            <a:ext cx="7772400" cy="1143000"/>
          </a:xfrm>
        </p:spPr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D2AC4-B7BD-F14B-917E-9F1939376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192" y="3314608"/>
            <a:ext cx="7772400" cy="3311876"/>
          </a:xfrm>
        </p:spPr>
        <p:txBody>
          <a:bodyPr/>
          <a:lstStyle/>
          <a:p>
            <a:r>
              <a:rPr lang="en-US" sz="3000" dirty="0"/>
              <a:t>Topic Modeling </a:t>
            </a:r>
            <a:r>
              <a:rPr lang="en-US" sz="3000" b="1" dirty="0"/>
              <a:t>induces</a:t>
            </a:r>
            <a:r>
              <a:rPr lang="en-US" sz="3000" dirty="0"/>
              <a:t> a set of topics from a document collection based on their words</a:t>
            </a:r>
          </a:p>
          <a:p>
            <a:r>
              <a:rPr lang="en-US" sz="3000" b="1" dirty="0"/>
              <a:t>Output: </a:t>
            </a:r>
            <a:r>
              <a:rPr lang="en-US" sz="3000" dirty="0"/>
              <a:t>A set of </a:t>
            </a:r>
            <a:r>
              <a:rPr lang="en-US" sz="3000" i="1" dirty="0"/>
              <a:t>k </a:t>
            </a:r>
            <a:r>
              <a:rPr lang="en-US" sz="3000" dirty="0"/>
              <a:t>topics, each of which is represented by</a:t>
            </a:r>
          </a:p>
          <a:p>
            <a:pPr lvl="1"/>
            <a:r>
              <a:rPr lang="en-US" sz="2400" dirty="0"/>
              <a:t>A descriptor, based on the top-ranked terms for the topic</a:t>
            </a:r>
          </a:p>
          <a:p>
            <a:pPr lvl="1"/>
            <a:r>
              <a:rPr lang="en-US" sz="2400" dirty="0"/>
              <a:t>Associations for documents relative to the topic.</a:t>
            </a:r>
          </a:p>
          <a:p>
            <a:pPr marL="339725" lvl="1" indent="0">
              <a:buNone/>
            </a:pPr>
            <a:endParaRPr lang="en-US" sz="26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9805C64-237C-EC4B-8B36-F74267580F0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7200" y="1453800"/>
            <a:ext cx="6295550" cy="1788454"/>
            <a:chOff x="1780" y="887"/>
            <a:chExt cx="12954" cy="368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343A4AE-BBF9-3044-BA09-3C683B338F2E}"/>
                </a:ext>
              </a:extLst>
            </p:cNvPr>
            <p:cNvPicPr>
              <a:picLocks noChangeAspect="1" noEditPoint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0" y="887"/>
              <a:ext cx="3660" cy="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CB62796-230B-254C-B38B-DBD67064993A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4597" y="2574"/>
              <a:ext cx="1728" cy="2"/>
            </a:xfrm>
            <a:custGeom>
              <a:avLst/>
              <a:gdLst>
                <a:gd name="T0" fmla="+- 0 4598 4598"/>
                <a:gd name="T1" fmla="*/ T0 w 1728"/>
                <a:gd name="T2" fmla="+- 0 6295 4598"/>
                <a:gd name="T3" fmla="*/ T2 w 1728"/>
                <a:gd name="T4" fmla="+- 0 6325 4598"/>
                <a:gd name="T5" fmla="*/ T4 w 172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  <a:cxn ang="0">
                  <a:pos x="T5" y="0"/>
                </a:cxn>
              </a:cxnLst>
              <a:rect l="0" t="0" r="r" b="b"/>
              <a:pathLst>
                <a:path w="1728">
                  <a:moveTo>
                    <a:pt x="0" y="0"/>
                  </a:moveTo>
                  <a:lnTo>
                    <a:pt x="1697" y="0"/>
                  </a:lnTo>
                  <a:lnTo>
                    <a:pt x="1727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6B5995D-7D77-ED43-80DB-E9D48380C9E9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6598" y="1759"/>
              <a:ext cx="2425" cy="1936"/>
            </a:xfrm>
            <a:custGeom>
              <a:avLst/>
              <a:gdLst>
                <a:gd name="T0" fmla="+- 0 8672 6598"/>
                <a:gd name="T1" fmla="*/ T0 w 2425"/>
                <a:gd name="T2" fmla="+- 0 1760 1760"/>
                <a:gd name="T3" fmla="*/ 1760 h 1936"/>
                <a:gd name="T4" fmla="+- 0 6949 6598"/>
                <a:gd name="T5" fmla="*/ T4 w 2425"/>
                <a:gd name="T6" fmla="+- 0 1760 1760"/>
                <a:gd name="T7" fmla="*/ 1760 h 1936"/>
                <a:gd name="T8" fmla="+- 0 6878 6598"/>
                <a:gd name="T9" fmla="*/ T8 w 2425"/>
                <a:gd name="T10" fmla="+- 0 1767 1760"/>
                <a:gd name="T11" fmla="*/ 1767 h 1936"/>
                <a:gd name="T12" fmla="+- 0 6812 6598"/>
                <a:gd name="T13" fmla="*/ T12 w 2425"/>
                <a:gd name="T14" fmla="+- 0 1787 1760"/>
                <a:gd name="T15" fmla="*/ 1787 h 1936"/>
                <a:gd name="T16" fmla="+- 0 6753 6598"/>
                <a:gd name="T17" fmla="*/ T16 w 2425"/>
                <a:gd name="T18" fmla="+- 0 1820 1760"/>
                <a:gd name="T19" fmla="*/ 1820 h 1936"/>
                <a:gd name="T20" fmla="+- 0 6701 6598"/>
                <a:gd name="T21" fmla="*/ T20 w 2425"/>
                <a:gd name="T22" fmla="+- 0 1863 1760"/>
                <a:gd name="T23" fmla="*/ 1863 h 1936"/>
                <a:gd name="T24" fmla="+- 0 6658 6598"/>
                <a:gd name="T25" fmla="*/ T24 w 2425"/>
                <a:gd name="T26" fmla="+- 0 1914 1760"/>
                <a:gd name="T27" fmla="*/ 1914 h 1936"/>
                <a:gd name="T28" fmla="+- 0 6626 6598"/>
                <a:gd name="T29" fmla="*/ T28 w 2425"/>
                <a:gd name="T30" fmla="+- 0 1974 1760"/>
                <a:gd name="T31" fmla="*/ 1974 h 1936"/>
                <a:gd name="T32" fmla="+- 0 6605 6598"/>
                <a:gd name="T33" fmla="*/ T32 w 2425"/>
                <a:gd name="T34" fmla="+- 0 2040 1760"/>
                <a:gd name="T35" fmla="*/ 2040 h 1936"/>
                <a:gd name="T36" fmla="+- 0 6598 6598"/>
                <a:gd name="T37" fmla="*/ T36 w 2425"/>
                <a:gd name="T38" fmla="+- 0 2111 1760"/>
                <a:gd name="T39" fmla="*/ 2111 h 1936"/>
                <a:gd name="T40" fmla="+- 0 6598 6598"/>
                <a:gd name="T41" fmla="*/ T40 w 2425"/>
                <a:gd name="T42" fmla="+- 0 3345 1760"/>
                <a:gd name="T43" fmla="*/ 3345 h 1936"/>
                <a:gd name="T44" fmla="+- 0 6605 6598"/>
                <a:gd name="T45" fmla="*/ T44 w 2425"/>
                <a:gd name="T46" fmla="+- 0 3416 1760"/>
                <a:gd name="T47" fmla="*/ 3416 h 1936"/>
                <a:gd name="T48" fmla="+- 0 6626 6598"/>
                <a:gd name="T49" fmla="*/ T48 w 2425"/>
                <a:gd name="T50" fmla="+- 0 3482 1760"/>
                <a:gd name="T51" fmla="*/ 3482 h 1936"/>
                <a:gd name="T52" fmla="+- 0 6658 6598"/>
                <a:gd name="T53" fmla="*/ T52 w 2425"/>
                <a:gd name="T54" fmla="+- 0 3541 1760"/>
                <a:gd name="T55" fmla="*/ 3541 h 1936"/>
                <a:gd name="T56" fmla="+- 0 6701 6598"/>
                <a:gd name="T57" fmla="*/ T56 w 2425"/>
                <a:gd name="T58" fmla="+- 0 3593 1760"/>
                <a:gd name="T59" fmla="*/ 3593 h 1936"/>
                <a:gd name="T60" fmla="+- 0 6753 6598"/>
                <a:gd name="T61" fmla="*/ T60 w 2425"/>
                <a:gd name="T62" fmla="+- 0 3636 1760"/>
                <a:gd name="T63" fmla="*/ 3636 h 1936"/>
                <a:gd name="T64" fmla="+- 0 6812 6598"/>
                <a:gd name="T65" fmla="*/ T64 w 2425"/>
                <a:gd name="T66" fmla="+- 0 3668 1760"/>
                <a:gd name="T67" fmla="*/ 3668 h 1936"/>
                <a:gd name="T68" fmla="+- 0 6878 6598"/>
                <a:gd name="T69" fmla="*/ T68 w 2425"/>
                <a:gd name="T70" fmla="+- 0 3689 1760"/>
                <a:gd name="T71" fmla="*/ 3689 h 1936"/>
                <a:gd name="T72" fmla="+- 0 6949 6598"/>
                <a:gd name="T73" fmla="*/ T72 w 2425"/>
                <a:gd name="T74" fmla="+- 0 3696 1760"/>
                <a:gd name="T75" fmla="*/ 3696 h 1936"/>
                <a:gd name="T76" fmla="+- 0 8672 6598"/>
                <a:gd name="T77" fmla="*/ T76 w 2425"/>
                <a:gd name="T78" fmla="+- 0 3696 1760"/>
                <a:gd name="T79" fmla="*/ 3696 h 1936"/>
                <a:gd name="T80" fmla="+- 0 8743 6598"/>
                <a:gd name="T81" fmla="*/ T80 w 2425"/>
                <a:gd name="T82" fmla="+- 0 3689 1760"/>
                <a:gd name="T83" fmla="*/ 3689 h 1936"/>
                <a:gd name="T84" fmla="+- 0 8808 6598"/>
                <a:gd name="T85" fmla="*/ T84 w 2425"/>
                <a:gd name="T86" fmla="+- 0 3668 1760"/>
                <a:gd name="T87" fmla="*/ 3668 h 1936"/>
                <a:gd name="T88" fmla="+- 0 8868 6598"/>
                <a:gd name="T89" fmla="*/ T88 w 2425"/>
                <a:gd name="T90" fmla="+- 0 3636 1760"/>
                <a:gd name="T91" fmla="*/ 3636 h 1936"/>
                <a:gd name="T92" fmla="+- 0 8920 6598"/>
                <a:gd name="T93" fmla="*/ T92 w 2425"/>
                <a:gd name="T94" fmla="+- 0 3593 1760"/>
                <a:gd name="T95" fmla="*/ 3593 h 1936"/>
                <a:gd name="T96" fmla="+- 0 8963 6598"/>
                <a:gd name="T97" fmla="*/ T96 w 2425"/>
                <a:gd name="T98" fmla="+- 0 3541 1760"/>
                <a:gd name="T99" fmla="*/ 3541 h 1936"/>
                <a:gd name="T100" fmla="+- 0 8995 6598"/>
                <a:gd name="T101" fmla="*/ T100 w 2425"/>
                <a:gd name="T102" fmla="+- 0 3482 1760"/>
                <a:gd name="T103" fmla="*/ 3482 h 1936"/>
                <a:gd name="T104" fmla="+- 0 9015 6598"/>
                <a:gd name="T105" fmla="*/ T104 w 2425"/>
                <a:gd name="T106" fmla="+- 0 3416 1760"/>
                <a:gd name="T107" fmla="*/ 3416 h 1936"/>
                <a:gd name="T108" fmla="+- 0 9023 6598"/>
                <a:gd name="T109" fmla="*/ T108 w 2425"/>
                <a:gd name="T110" fmla="+- 0 3345 1760"/>
                <a:gd name="T111" fmla="*/ 3345 h 1936"/>
                <a:gd name="T112" fmla="+- 0 9023 6598"/>
                <a:gd name="T113" fmla="*/ T112 w 2425"/>
                <a:gd name="T114" fmla="+- 0 2111 1760"/>
                <a:gd name="T115" fmla="*/ 2111 h 1936"/>
                <a:gd name="T116" fmla="+- 0 9015 6598"/>
                <a:gd name="T117" fmla="*/ T116 w 2425"/>
                <a:gd name="T118" fmla="+- 0 2040 1760"/>
                <a:gd name="T119" fmla="*/ 2040 h 1936"/>
                <a:gd name="T120" fmla="+- 0 8995 6598"/>
                <a:gd name="T121" fmla="*/ T120 w 2425"/>
                <a:gd name="T122" fmla="+- 0 1974 1760"/>
                <a:gd name="T123" fmla="*/ 1974 h 1936"/>
                <a:gd name="T124" fmla="+- 0 8963 6598"/>
                <a:gd name="T125" fmla="*/ T124 w 2425"/>
                <a:gd name="T126" fmla="+- 0 1914 1760"/>
                <a:gd name="T127" fmla="*/ 1914 h 1936"/>
                <a:gd name="T128" fmla="+- 0 8920 6598"/>
                <a:gd name="T129" fmla="*/ T128 w 2425"/>
                <a:gd name="T130" fmla="+- 0 1863 1760"/>
                <a:gd name="T131" fmla="*/ 1863 h 1936"/>
                <a:gd name="T132" fmla="+- 0 8868 6598"/>
                <a:gd name="T133" fmla="*/ T132 w 2425"/>
                <a:gd name="T134" fmla="+- 0 1820 1760"/>
                <a:gd name="T135" fmla="*/ 1820 h 1936"/>
                <a:gd name="T136" fmla="+- 0 8808 6598"/>
                <a:gd name="T137" fmla="*/ T136 w 2425"/>
                <a:gd name="T138" fmla="+- 0 1787 1760"/>
                <a:gd name="T139" fmla="*/ 1787 h 1936"/>
                <a:gd name="T140" fmla="+- 0 8743 6598"/>
                <a:gd name="T141" fmla="*/ T140 w 2425"/>
                <a:gd name="T142" fmla="+- 0 1767 1760"/>
                <a:gd name="T143" fmla="*/ 1767 h 1936"/>
                <a:gd name="T144" fmla="+- 0 8672 6598"/>
                <a:gd name="T145" fmla="*/ T144 w 2425"/>
                <a:gd name="T146" fmla="+- 0 1760 1760"/>
                <a:gd name="T147" fmla="*/ 1760 h 19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2425" h="1936">
                  <a:moveTo>
                    <a:pt x="2074" y="0"/>
                  </a:moveTo>
                  <a:lnTo>
                    <a:pt x="351" y="0"/>
                  </a:lnTo>
                  <a:lnTo>
                    <a:pt x="280" y="7"/>
                  </a:lnTo>
                  <a:lnTo>
                    <a:pt x="214" y="27"/>
                  </a:lnTo>
                  <a:lnTo>
                    <a:pt x="155" y="60"/>
                  </a:lnTo>
                  <a:lnTo>
                    <a:pt x="103" y="103"/>
                  </a:lnTo>
                  <a:lnTo>
                    <a:pt x="60" y="154"/>
                  </a:lnTo>
                  <a:lnTo>
                    <a:pt x="28" y="214"/>
                  </a:lnTo>
                  <a:lnTo>
                    <a:pt x="7" y="280"/>
                  </a:lnTo>
                  <a:lnTo>
                    <a:pt x="0" y="351"/>
                  </a:lnTo>
                  <a:lnTo>
                    <a:pt x="0" y="1585"/>
                  </a:lnTo>
                  <a:lnTo>
                    <a:pt x="7" y="1656"/>
                  </a:lnTo>
                  <a:lnTo>
                    <a:pt x="28" y="1722"/>
                  </a:lnTo>
                  <a:lnTo>
                    <a:pt x="60" y="1781"/>
                  </a:lnTo>
                  <a:lnTo>
                    <a:pt x="103" y="1833"/>
                  </a:lnTo>
                  <a:lnTo>
                    <a:pt x="155" y="1876"/>
                  </a:lnTo>
                  <a:lnTo>
                    <a:pt x="214" y="1908"/>
                  </a:lnTo>
                  <a:lnTo>
                    <a:pt x="280" y="1929"/>
                  </a:lnTo>
                  <a:lnTo>
                    <a:pt x="351" y="1936"/>
                  </a:lnTo>
                  <a:lnTo>
                    <a:pt x="2074" y="1936"/>
                  </a:lnTo>
                  <a:lnTo>
                    <a:pt x="2145" y="1929"/>
                  </a:lnTo>
                  <a:lnTo>
                    <a:pt x="2210" y="1908"/>
                  </a:lnTo>
                  <a:lnTo>
                    <a:pt x="2270" y="1876"/>
                  </a:lnTo>
                  <a:lnTo>
                    <a:pt x="2322" y="1833"/>
                  </a:lnTo>
                  <a:lnTo>
                    <a:pt x="2365" y="1781"/>
                  </a:lnTo>
                  <a:lnTo>
                    <a:pt x="2397" y="1722"/>
                  </a:lnTo>
                  <a:lnTo>
                    <a:pt x="2417" y="1656"/>
                  </a:lnTo>
                  <a:lnTo>
                    <a:pt x="2425" y="1585"/>
                  </a:lnTo>
                  <a:lnTo>
                    <a:pt x="2425" y="351"/>
                  </a:lnTo>
                  <a:lnTo>
                    <a:pt x="2417" y="280"/>
                  </a:lnTo>
                  <a:lnTo>
                    <a:pt x="2397" y="214"/>
                  </a:lnTo>
                  <a:lnTo>
                    <a:pt x="2365" y="154"/>
                  </a:lnTo>
                  <a:lnTo>
                    <a:pt x="2322" y="103"/>
                  </a:lnTo>
                  <a:lnTo>
                    <a:pt x="2270" y="60"/>
                  </a:lnTo>
                  <a:lnTo>
                    <a:pt x="2210" y="27"/>
                  </a:lnTo>
                  <a:lnTo>
                    <a:pt x="2145" y="7"/>
                  </a:lnTo>
                  <a:lnTo>
                    <a:pt x="2074" y="0"/>
                  </a:lnTo>
                  <a:close/>
                </a:path>
              </a:pathLst>
            </a:custGeom>
            <a:solidFill>
              <a:srgbClr val="DDD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80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0321EC9-DDAB-F843-BA3B-73521FF0ED9F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6598" y="1759"/>
              <a:ext cx="2425" cy="1936"/>
            </a:xfrm>
            <a:custGeom>
              <a:avLst/>
              <a:gdLst>
                <a:gd name="T0" fmla="+- 0 6949 6598"/>
                <a:gd name="T1" fmla="*/ T0 w 2425"/>
                <a:gd name="T2" fmla="+- 0 1760 1760"/>
                <a:gd name="T3" fmla="*/ 1760 h 1936"/>
                <a:gd name="T4" fmla="+- 0 8672 6598"/>
                <a:gd name="T5" fmla="*/ T4 w 2425"/>
                <a:gd name="T6" fmla="+- 0 1760 1760"/>
                <a:gd name="T7" fmla="*/ 1760 h 1936"/>
                <a:gd name="T8" fmla="+- 0 8743 6598"/>
                <a:gd name="T9" fmla="*/ T8 w 2425"/>
                <a:gd name="T10" fmla="+- 0 1767 1760"/>
                <a:gd name="T11" fmla="*/ 1767 h 1936"/>
                <a:gd name="T12" fmla="+- 0 8808 6598"/>
                <a:gd name="T13" fmla="*/ T12 w 2425"/>
                <a:gd name="T14" fmla="+- 0 1787 1760"/>
                <a:gd name="T15" fmla="*/ 1787 h 1936"/>
                <a:gd name="T16" fmla="+- 0 8868 6598"/>
                <a:gd name="T17" fmla="*/ T16 w 2425"/>
                <a:gd name="T18" fmla="+- 0 1820 1760"/>
                <a:gd name="T19" fmla="*/ 1820 h 1936"/>
                <a:gd name="T20" fmla="+- 0 8920 6598"/>
                <a:gd name="T21" fmla="*/ T20 w 2425"/>
                <a:gd name="T22" fmla="+- 0 1863 1760"/>
                <a:gd name="T23" fmla="*/ 1863 h 1936"/>
                <a:gd name="T24" fmla="+- 0 8963 6598"/>
                <a:gd name="T25" fmla="*/ T24 w 2425"/>
                <a:gd name="T26" fmla="+- 0 1914 1760"/>
                <a:gd name="T27" fmla="*/ 1914 h 1936"/>
                <a:gd name="T28" fmla="+- 0 8995 6598"/>
                <a:gd name="T29" fmla="*/ T28 w 2425"/>
                <a:gd name="T30" fmla="+- 0 1974 1760"/>
                <a:gd name="T31" fmla="*/ 1974 h 1936"/>
                <a:gd name="T32" fmla="+- 0 9015 6598"/>
                <a:gd name="T33" fmla="*/ T32 w 2425"/>
                <a:gd name="T34" fmla="+- 0 2040 1760"/>
                <a:gd name="T35" fmla="*/ 2040 h 1936"/>
                <a:gd name="T36" fmla="+- 0 9023 6598"/>
                <a:gd name="T37" fmla="*/ T36 w 2425"/>
                <a:gd name="T38" fmla="+- 0 2111 1760"/>
                <a:gd name="T39" fmla="*/ 2111 h 1936"/>
                <a:gd name="T40" fmla="+- 0 9023 6598"/>
                <a:gd name="T41" fmla="*/ T40 w 2425"/>
                <a:gd name="T42" fmla="+- 0 3345 1760"/>
                <a:gd name="T43" fmla="*/ 3345 h 1936"/>
                <a:gd name="T44" fmla="+- 0 9015 6598"/>
                <a:gd name="T45" fmla="*/ T44 w 2425"/>
                <a:gd name="T46" fmla="+- 0 3416 1760"/>
                <a:gd name="T47" fmla="*/ 3416 h 1936"/>
                <a:gd name="T48" fmla="+- 0 8995 6598"/>
                <a:gd name="T49" fmla="*/ T48 w 2425"/>
                <a:gd name="T50" fmla="+- 0 3482 1760"/>
                <a:gd name="T51" fmla="*/ 3482 h 1936"/>
                <a:gd name="T52" fmla="+- 0 8963 6598"/>
                <a:gd name="T53" fmla="*/ T52 w 2425"/>
                <a:gd name="T54" fmla="+- 0 3541 1760"/>
                <a:gd name="T55" fmla="*/ 3541 h 1936"/>
                <a:gd name="T56" fmla="+- 0 8920 6598"/>
                <a:gd name="T57" fmla="*/ T56 w 2425"/>
                <a:gd name="T58" fmla="+- 0 3593 1760"/>
                <a:gd name="T59" fmla="*/ 3593 h 1936"/>
                <a:gd name="T60" fmla="+- 0 8868 6598"/>
                <a:gd name="T61" fmla="*/ T60 w 2425"/>
                <a:gd name="T62" fmla="+- 0 3636 1760"/>
                <a:gd name="T63" fmla="*/ 3636 h 1936"/>
                <a:gd name="T64" fmla="+- 0 8808 6598"/>
                <a:gd name="T65" fmla="*/ T64 w 2425"/>
                <a:gd name="T66" fmla="+- 0 3668 1760"/>
                <a:gd name="T67" fmla="*/ 3668 h 1936"/>
                <a:gd name="T68" fmla="+- 0 8743 6598"/>
                <a:gd name="T69" fmla="*/ T68 w 2425"/>
                <a:gd name="T70" fmla="+- 0 3689 1760"/>
                <a:gd name="T71" fmla="*/ 3689 h 1936"/>
                <a:gd name="T72" fmla="+- 0 8672 6598"/>
                <a:gd name="T73" fmla="*/ T72 w 2425"/>
                <a:gd name="T74" fmla="+- 0 3696 1760"/>
                <a:gd name="T75" fmla="*/ 3696 h 1936"/>
                <a:gd name="T76" fmla="+- 0 6949 6598"/>
                <a:gd name="T77" fmla="*/ T76 w 2425"/>
                <a:gd name="T78" fmla="+- 0 3696 1760"/>
                <a:gd name="T79" fmla="*/ 3696 h 1936"/>
                <a:gd name="T80" fmla="+- 0 6878 6598"/>
                <a:gd name="T81" fmla="*/ T80 w 2425"/>
                <a:gd name="T82" fmla="+- 0 3689 1760"/>
                <a:gd name="T83" fmla="*/ 3689 h 1936"/>
                <a:gd name="T84" fmla="+- 0 6812 6598"/>
                <a:gd name="T85" fmla="*/ T84 w 2425"/>
                <a:gd name="T86" fmla="+- 0 3668 1760"/>
                <a:gd name="T87" fmla="*/ 3668 h 1936"/>
                <a:gd name="T88" fmla="+- 0 6753 6598"/>
                <a:gd name="T89" fmla="*/ T88 w 2425"/>
                <a:gd name="T90" fmla="+- 0 3636 1760"/>
                <a:gd name="T91" fmla="*/ 3636 h 1936"/>
                <a:gd name="T92" fmla="+- 0 6701 6598"/>
                <a:gd name="T93" fmla="*/ T92 w 2425"/>
                <a:gd name="T94" fmla="+- 0 3593 1760"/>
                <a:gd name="T95" fmla="*/ 3593 h 1936"/>
                <a:gd name="T96" fmla="+- 0 6658 6598"/>
                <a:gd name="T97" fmla="*/ T96 w 2425"/>
                <a:gd name="T98" fmla="+- 0 3541 1760"/>
                <a:gd name="T99" fmla="*/ 3541 h 1936"/>
                <a:gd name="T100" fmla="+- 0 6626 6598"/>
                <a:gd name="T101" fmla="*/ T100 w 2425"/>
                <a:gd name="T102" fmla="+- 0 3482 1760"/>
                <a:gd name="T103" fmla="*/ 3482 h 1936"/>
                <a:gd name="T104" fmla="+- 0 6605 6598"/>
                <a:gd name="T105" fmla="*/ T104 w 2425"/>
                <a:gd name="T106" fmla="+- 0 3416 1760"/>
                <a:gd name="T107" fmla="*/ 3416 h 1936"/>
                <a:gd name="T108" fmla="+- 0 6598 6598"/>
                <a:gd name="T109" fmla="*/ T108 w 2425"/>
                <a:gd name="T110" fmla="+- 0 3345 1760"/>
                <a:gd name="T111" fmla="*/ 3345 h 1936"/>
                <a:gd name="T112" fmla="+- 0 6598 6598"/>
                <a:gd name="T113" fmla="*/ T112 w 2425"/>
                <a:gd name="T114" fmla="+- 0 2111 1760"/>
                <a:gd name="T115" fmla="*/ 2111 h 1936"/>
                <a:gd name="T116" fmla="+- 0 6605 6598"/>
                <a:gd name="T117" fmla="*/ T116 w 2425"/>
                <a:gd name="T118" fmla="+- 0 2040 1760"/>
                <a:gd name="T119" fmla="*/ 2040 h 1936"/>
                <a:gd name="T120" fmla="+- 0 6626 6598"/>
                <a:gd name="T121" fmla="*/ T120 w 2425"/>
                <a:gd name="T122" fmla="+- 0 1974 1760"/>
                <a:gd name="T123" fmla="*/ 1974 h 1936"/>
                <a:gd name="T124" fmla="+- 0 6658 6598"/>
                <a:gd name="T125" fmla="*/ T124 w 2425"/>
                <a:gd name="T126" fmla="+- 0 1914 1760"/>
                <a:gd name="T127" fmla="*/ 1914 h 1936"/>
                <a:gd name="T128" fmla="+- 0 6701 6598"/>
                <a:gd name="T129" fmla="*/ T128 w 2425"/>
                <a:gd name="T130" fmla="+- 0 1863 1760"/>
                <a:gd name="T131" fmla="*/ 1863 h 1936"/>
                <a:gd name="T132" fmla="+- 0 6753 6598"/>
                <a:gd name="T133" fmla="*/ T132 w 2425"/>
                <a:gd name="T134" fmla="+- 0 1820 1760"/>
                <a:gd name="T135" fmla="*/ 1820 h 1936"/>
                <a:gd name="T136" fmla="+- 0 6812 6598"/>
                <a:gd name="T137" fmla="*/ T136 w 2425"/>
                <a:gd name="T138" fmla="+- 0 1787 1760"/>
                <a:gd name="T139" fmla="*/ 1787 h 1936"/>
                <a:gd name="T140" fmla="+- 0 6878 6598"/>
                <a:gd name="T141" fmla="*/ T140 w 2425"/>
                <a:gd name="T142" fmla="+- 0 1767 1760"/>
                <a:gd name="T143" fmla="*/ 1767 h 1936"/>
                <a:gd name="T144" fmla="+- 0 6949 6598"/>
                <a:gd name="T145" fmla="*/ T144 w 2425"/>
                <a:gd name="T146" fmla="+- 0 1760 1760"/>
                <a:gd name="T147" fmla="*/ 1760 h 19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2425" h="1936">
                  <a:moveTo>
                    <a:pt x="351" y="0"/>
                  </a:moveTo>
                  <a:lnTo>
                    <a:pt x="2074" y="0"/>
                  </a:lnTo>
                  <a:lnTo>
                    <a:pt x="2145" y="7"/>
                  </a:lnTo>
                  <a:lnTo>
                    <a:pt x="2210" y="27"/>
                  </a:lnTo>
                  <a:lnTo>
                    <a:pt x="2270" y="60"/>
                  </a:lnTo>
                  <a:lnTo>
                    <a:pt x="2322" y="103"/>
                  </a:lnTo>
                  <a:lnTo>
                    <a:pt x="2365" y="154"/>
                  </a:lnTo>
                  <a:lnTo>
                    <a:pt x="2397" y="214"/>
                  </a:lnTo>
                  <a:lnTo>
                    <a:pt x="2417" y="280"/>
                  </a:lnTo>
                  <a:lnTo>
                    <a:pt x="2425" y="351"/>
                  </a:lnTo>
                  <a:lnTo>
                    <a:pt x="2425" y="1585"/>
                  </a:lnTo>
                  <a:lnTo>
                    <a:pt x="2417" y="1656"/>
                  </a:lnTo>
                  <a:lnTo>
                    <a:pt x="2397" y="1722"/>
                  </a:lnTo>
                  <a:lnTo>
                    <a:pt x="2365" y="1781"/>
                  </a:lnTo>
                  <a:lnTo>
                    <a:pt x="2322" y="1833"/>
                  </a:lnTo>
                  <a:lnTo>
                    <a:pt x="2270" y="1876"/>
                  </a:lnTo>
                  <a:lnTo>
                    <a:pt x="2210" y="1908"/>
                  </a:lnTo>
                  <a:lnTo>
                    <a:pt x="2145" y="1929"/>
                  </a:lnTo>
                  <a:lnTo>
                    <a:pt x="2074" y="1936"/>
                  </a:lnTo>
                  <a:lnTo>
                    <a:pt x="351" y="1936"/>
                  </a:lnTo>
                  <a:lnTo>
                    <a:pt x="280" y="1929"/>
                  </a:lnTo>
                  <a:lnTo>
                    <a:pt x="214" y="1908"/>
                  </a:lnTo>
                  <a:lnTo>
                    <a:pt x="155" y="1876"/>
                  </a:lnTo>
                  <a:lnTo>
                    <a:pt x="103" y="1833"/>
                  </a:lnTo>
                  <a:lnTo>
                    <a:pt x="60" y="1781"/>
                  </a:lnTo>
                  <a:lnTo>
                    <a:pt x="28" y="1722"/>
                  </a:lnTo>
                  <a:lnTo>
                    <a:pt x="7" y="1656"/>
                  </a:lnTo>
                  <a:lnTo>
                    <a:pt x="0" y="1585"/>
                  </a:lnTo>
                  <a:lnTo>
                    <a:pt x="0" y="351"/>
                  </a:lnTo>
                  <a:lnTo>
                    <a:pt x="7" y="280"/>
                  </a:lnTo>
                  <a:lnTo>
                    <a:pt x="28" y="214"/>
                  </a:lnTo>
                  <a:lnTo>
                    <a:pt x="60" y="154"/>
                  </a:lnTo>
                  <a:lnTo>
                    <a:pt x="103" y="103"/>
                  </a:lnTo>
                  <a:lnTo>
                    <a:pt x="155" y="60"/>
                  </a:lnTo>
                  <a:lnTo>
                    <a:pt x="214" y="27"/>
                  </a:lnTo>
                  <a:lnTo>
                    <a:pt x="280" y="7"/>
                  </a:lnTo>
                  <a:lnTo>
                    <a:pt x="351" y="0"/>
                  </a:lnTo>
                  <a:close/>
                </a:path>
              </a:pathLst>
            </a:custGeom>
            <a:noFill/>
            <a:ln w="25400">
              <a:solidFill>
                <a:srgbClr val="858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7CA8A7A-37A6-AF4D-BF1E-BE76F432276D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6295" y="2442"/>
              <a:ext cx="264" cy="264"/>
            </a:xfrm>
            <a:custGeom>
              <a:avLst/>
              <a:gdLst>
                <a:gd name="T0" fmla="+- 0 6295 6295"/>
                <a:gd name="T1" fmla="*/ T0 w 264"/>
                <a:gd name="T2" fmla="+- 0 2443 2443"/>
                <a:gd name="T3" fmla="*/ 2443 h 264"/>
                <a:gd name="T4" fmla="+- 0 6295 6295"/>
                <a:gd name="T5" fmla="*/ T4 w 264"/>
                <a:gd name="T6" fmla="+- 0 2707 2443"/>
                <a:gd name="T7" fmla="*/ 2707 h 264"/>
                <a:gd name="T8" fmla="+- 0 6559 6295"/>
                <a:gd name="T9" fmla="*/ T8 w 264"/>
                <a:gd name="T10" fmla="+- 0 2575 2443"/>
                <a:gd name="T11" fmla="*/ 2575 h 264"/>
                <a:gd name="T12" fmla="+- 0 6295 6295"/>
                <a:gd name="T13" fmla="*/ T12 w 264"/>
                <a:gd name="T14" fmla="+- 0 2443 2443"/>
                <a:gd name="T15" fmla="*/ 2443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64" h="264">
                  <a:moveTo>
                    <a:pt x="0" y="0"/>
                  </a:moveTo>
                  <a:lnTo>
                    <a:pt x="0" y="264"/>
                  </a:lnTo>
                  <a:lnTo>
                    <a:pt x="264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28EA11E5-B1BC-454D-BF37-67D7F92E7335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8990" y="2574"/>
              <a:ext cx="1089" cy="2"/>
            </a:xfrm>
            <a:custGeom>
              <a:avLst/>
              <a:gdLst>
                <a:gd name="T0" fmla="+- 0 8991 8991"/>
                <a:gd name="T1" fmla="*/ T0 w 1089"/>
                <a:gd name="T2" fmla="+- 0 10049 8991"/>
                <a:gd name="T3" fmla="*/ T2 w 1089"/>
                <a:gd name="T4" fmla="+- 0 10079 8991"/>
                <a:gd name="T5" fmla="*/ T4 w 108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  <a:cxn ang="0">
                  <a:pos x="T5" y="0"/>
                </a:cxn>
              </a:cxnLst>
              <a:rect l="0" t="0" r="r" b="b"/>
              <a:pathLst>
                <a:path w="1089">
                  <a:moveTo>
                    <a:pt x="0" y="0"/>
                  </a:moveTo>
                  <a:lnTo>
                    <a:pt x="1058" y="0"/>
                  </a:lnTo>
                  <a:lnTo>
                    <a:pt x="1088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67D76D6-0E4C-5E4B-9A63-35E03EF0A60E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0369" y="1759"/>
              <a:ext cx="2425" cy="1936"/>
            </a:xfrm>
            <a:custGeom>
              <a:avLst/>
              <a:gdLst>
                <a:gd name="T0" fmla="+- 0 12443 10369"/>
                <a:gd name="T1" fmla="*/ T0 w 2425"/>
                <a:gd name="T2" fmla="+- 0 1760 1760"/>
                <a:gd name="T3" fmla="*/ 1760 h 1936"/>
                <a:gd name="T4" fmla="+- 0 10720 10369"/>
                <a:gd name="T5" fmla="*/ T4 w 2425"/>
                <a:gd name="T6" fmla="+- 0 1760 1760"/>
                <a:gd name="T7" fmla="*/ 1760 h 1936"/>
                <a:gd name="T8" fmla="+- 0 10650 10369"/>
                <a:gd name="T9" fmla="*/ T8 w 2425"/>
                <a:gd name="T10" fmla="+- 0 1767 1760"/>
                <a:gd name="T11" fmla="*/ 1767 h 1936"/>
                <a:gd name="T12" fmla="+- 0 10584 10369"/>
                <a:gd name="T13" fmla="*/ T12 w 2425"/>
                <a:gd name="T14" fmla="+- 0 1787 1760"/>
                <a:gd name="T15" fmla="*/ 1787 h 1936"/>
                <a:gd name="T16" fmla="+- 0 10524 10369"/>
                <a:gd name="T17" fmla="*/ T16 w 2425"/>
                <a:gd name="T18" fmla="+- 0 1820 1760"/>
                <a:gd name="T19" fmla="*/ 1820 h 1936"/>
                <a:gd name="T20" fmla="+- 0 10472 10369"/>
                <a:gd name="T21" fmla="*/ T20 w 2425"/>
                <a:gd name="T22" fmla="+- 0 1863 1760"/>
                <a:gd name="T23" fmla="*/ 1863 h 1936"/>
                <a:gd name="T24" fmla="+- 0 10429 10369"/>
                <a:gd name="T25" fmla="*/ T24 w 2425"/>
                <a:gd name="T26" fmla="+- 0 1914 1760"/>
                <a:gd name="T27" fmla="*/ 1914 h 1936"/>
                <a:gd name="T28" fmla="+- 0 10397 10369"/>
                <a:gd name="T29" fmla="*/ T28 w 2425"/>
                <a:gd name="T30" fmla="+- 0 1974 1760"/>
                <a:gd name="T31" fmla="*/ 1974 h 1936"/>
                <a:gd name="T32" fmla="+- 0 10377 10369"/>
                <a:gd name="T33" fmla="*/ T32 w 2425"/>
                <a:gd name="T34" fmla="+- 0 2040 1760"/>
                <a:gd name="T35" fmla="*/ 2040 h 1936"/>
                <a:gd name="T36" fmla="+- 0 10369 10369"/>
                <a:gd name="T37" fmla="*/ T36 w 2425"/>
                <a:gd name="T38" fmla="+- 0 2111 1760"/>
                <a:gd name="T39" fmla="*/ 2111 h 1936"/>
                <a:gd name="T40" fmla="+- 0 10369 10369"/>
                <a:gd name="T41" fmla="*/ T40 w 2425"/>
                <a:gd name="T42" fmla="+- 0 3345 1760"/>
                <a:gd name="T43" fmla="*/ 3345 h 1936"/>
                <a:gd name="T44" fmla="+- 0 10377 10369"/>
                <a:gd name="T45" fmla="*/ T44 w 2425"/>
                <a:gd name="T46" fmla="+- 0 3416 1760"/>
                <a:gd name="T47" fmla="*/ 3416 h 1936"/>
                <a:gd name="T48" fmla="+- 0 10397 10369"/>
                <a:gd name="T49" fmla="*/ T48 w 2425"/>
                <a:gd name="T50" fmla="+- 0 3482 1760"/>
                <a:gd name="T51" fmla="*/ 3482 h 1936"/>
                <a:gd name="T52" fmla="+- 0 10429 10369"/>
                <a:gd name="T53" fmla="*/ T52 w 2425"/>
                <a:gd name="T54" fmla="+- 0 3541 1760"/>
                <a:gd name="T55" fmla="*/ 3541 h 1936"/>
                <a:gd name="T56" fmla="+- 0 10472 10369"/>
                <a:gd name="T57" fmla="*/ T56 w 2425"/>
                <a:gd name="T58" fmla="+- 0 3593 1760"/>
                <a:gd name="T59" fmla="*/ 3593 h 1936"/>
                <a:gd name="T60" fmla="+- 0 10524 10369"/>
                <a:gd name="T61" fmla="*/ T60 w 2425"/>
                <a:gd name="T62" fmla="+- 0 3636 1760"/>
                <a:gd name="T63" fmla="*/ 3636 h 1936"/>
                <a:gd name="T64" fmla="+- 0 10584 10369"/>
                <a:gd name="T65" fmla="*/ T64 w 2425"/>
                <a:gd name="T66" fmla="+- 0 3668 1760"/>
                <a:gd name="T67" fmla="*/ 3668 h 1936"/>
                <a:gd name="T68" fmla="+- 0 10650 10369"/>
                <a:gd name="T69" fmla="*/ T68 w 2425"/>
                <a:gd name="T70" fmla="+- 0 3689 1760"/>
                <a:gd name="T71" fmla="*/ 3689 h 1936"/>
                <a:gd name="T72" fmla="+- 0 10720 10369"/>
                <a:gd name="T73" fmla="*/ T72 w 2425"/>
                <a:gd name="T74" fmla="+- 0 3696 1760"/>
                <a:gd name="T75" fmla="*/ 3696 h 1936"/>
                <a:gd name="T76" fmla="+- 0 12443 10369"/>
                <a:gd name="T77" fmla="*/ T76 w 2425"/>
                <a:gd name="T78" fmla="+- 0 3696 1760"/>
                <a:gd name="T79" fmla="*/ 3696 h 1936"/>
                <a:gd name="T80" fmla="+- 0 12514 10369"/>
                <a:gd name="T81" fmla="*/ T80 w 2425"/>
                <a:gd name="T82" fmla="+- 0 3689 1760"/>
                <a:gd name="T83" fmla="*/ 3689 h 1936"/>
                <a:gd name="T84" fmla="+- 0 12580 10369"/>
                <a:gd name="T85" fmla="*/ T84 w 2425"/>
                <a:gd name="T86" fmla="+- 0 3668 1760"/>
                <a:gd name="T87" fmla="*/ 3668 h 1936"/>
                <a:gd name="T88" fmla="+- 0 12639 10369"/>
                <a:gd name="T89" fmla="*/ T88 w 2425"/>
                <a:gd name="T90" fmla="+- 0 3636 1760"/>
                <a:gd name="T91" fmla="*/ 3636 h 1936"/>
                <a:gd name="T92" fmla="+- 0 12691 10369"/>
                <a:gd name="T93" fmla="*/ T92 w 2425"/>
                <a:gd name="T94" fmla="+- 0 3593 1760"/>
                <a:gd name="T95" fmla="*/ 3593 h 1936"/>
                <a:gd name="T96" fmla="+- 0 12734 10369"/>
                <a:gd name="T97" fmla="*/ T96 w 2425"/>
                <a:gd name="T98" fmla="+- 0 3541 1760"/>
                <a:gd name="T99" fmla="*/ 3541 h 1936"/>
                <a:gd name="T100" fmla="+- 0 12766 10369"/>
                <a:gd name="T101" fmla="*/ T100 w 2425"/>
                <a:gd name="T102" fmla="+- 0 3482 1760"/>
                <a:gd name="T103" fmla="*/ 3482 h 1936"/>
                <a:gd name="T104" fmla="+- 0 12787 10369"/>
                <a:gd name="T105" fmla="*/ T104 w 2425"/>
                <a:gd name="T106" fmla="+- 0 3416 1760"/>
                <a:gd name="T107" fmla="*/ 3416 h 1936"/>
                <a:gd name="T108" fmla="+- 0 12794 10369"/>
                <a:gd name="T109" fmla="*/ T108 w 2425"/>
                <a:gd name="T110" fmla="+- 0 3345 1760"/>
                <a:gd name="T111" fmla="*/ 3345 h 1936"/>
                <a:gd name="T112" fmla="+- 0 12794 10369"/>
                <a:gd name="T113" fmla="*/ T112 w 2425"/>
                <a:gd name="T114" fmla="+- 0 2111 1760"/>
                <a:gd name="T115" fmla="*/ 2111 h 1936"/>
                <a:gd name="T116" fmla="+- 0 12787 10369"/>
                <a:gd name="T117" fmla="*/ T116 w 2425"/>
                <a:gd name="T118" fmla="+- 0 2040 1760"/>
                <a:gd name="T119" fmla="*/ 2040 h 1936"/>
                <a:gd name="T120" fmla="+- 0 12766 10369"/>
                <a:gd name="T121" fmla="*/ T120 w 2425"/>
                <a:gd name="T122" fmla="+- 0 1974 1760"/>
                <a:gd name="T123" fmla="*/ 1974 h 1936"/>
                <a:gd name="T124" fmla="+- 0 12734 10369"/>
                <a:gd name="T125" fmla="*/ T124 w 2425"/>
                <a:gd name="T126" fmla="+- 0 1914 1760"/>
                <a:gd name="T127" fmla="*/ 1914 h 1936"/>
                <a:gd name="T128" fmla="+- 0 12691 10369"/>
                <a:gd name="T129" fmla="*/ T128 w 2425"/>
                <a:gd name="T130" fmla="+- 0 1863 1760"/>
                <a:gd name="T131" fmla="*/ 1863 h 1936"/>
                <a:gd name="T132" fmla="+- 0 12639 10369"/>
                <a:gd name="T133" fmla="*/ T132 w 2425"/>
                <a:gd name="T134" fmla="+- 0 1820 1760"/>
                <a:gd name="T135" fmla="*/ 1820 h 1936"/>
                <a:gd name="T136" fmla="+- 0 12580 10369"/>
                <a:gd name="T137" fmla="*/ T136 w 2425"/>
                <a:gd name="T138" fmla="+- 0 1787 1760"/>
                <a:gd name="T139" fmla="*/ 1787 h 1936"/>
                <a:gd name="T140" fmla="+- 0 12514 10369"/>
                <a:gd name="T141" fmla="*/ T140 w 2425"/>
                <a:gd name="T142" fmla="+- 0 1767 1760"/>
                <a:gd name="T143" fmla="*/ 1767 h 1936"/>
                <a:gd name="T144" fmla="+- 0 12443 10369"/>
                <a:gd name="T145" fmla="*/ T144 w 2425"/>
                <a:gd name="T146" fmla="+- 0 1760 1760"/>
                <a:gd name="T147" fmla="*/ 1760 h 19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2425" h="1936">
                  <a:moveTo>
                    <a:pt x="2074" y="0"/>
                  </a:moveTo>
                  <a:lnTo>
                    <a:pt x="351" y="0"/>
                  </a:lnTo>
                  <a:lnTo>
                    <a:pt x="281" y="7"/>
                  </a:lnTo>
                  <a:lnTo>
                    <a:pt x="215" y="27"/>
                  </a:lnTo>
                  <a:lnTo>
                    <a:pt x="155" y="60"/>
                  </a:lnTo>
                  <a:lnTo>
                    <a:pt x="103" y="103"/>
                  </a:lnTo>
                  <a:lnTo>
                    <a:pt x="60" y="154"/>
                  </a:lnTo>
                  <a:lnTo>
                    <a:pt x="28" y="214"/>
                  </a:lnTo>
                  <a:lnTo>
                    <a:pt x="8" y="280"/>
                  </a:lnTo>
                  <a:lnTo>
                    <a:pt x="0" y="351"/>
                  </a:lnTo>
                  <a:lnTo>
                    <a:pt x="0" y="1585"/>
                  </a:lnTo>
                  <a:lnTo>
                    <a:pt x="8" y="1656"/>
                  </a:lnTo>
                  <a:lnTo>
                    <a:pt x="28" y="1722"/>
                  </a:lnTo>
                  <a:lnTo>
                    <a:pt x="60" y="1781"/>
                  </a:lnTo>
                  <a:lnTo>
                    <a:pt x="103" y="1833"/>
                  </a:lnTo>
                  <a:lnTo>
                    <a:pt x="155" y="1876"/>
                  </a:lnTo>
                  <a:lnTo>
                    <a:pt x="215" y="1908"/>
                  </a:lnTo>
                  <a:lnTo>
                    <a:pt x="281" y="1929"/>
                  </a:lnTo>
                  <a:lnTo>
                    <a:pt x="351" y="1936"/>
                  </a:lnTo>
                  <a:lnTo>
                    <a:pt x="2074" y="1936"/>
                  </a:lnTo>
                  <a:lnTo>
                    <a:pt x="2145" y="1929"/>
                  </a:lnTo>
                  <a:lnTo>
                    <a:pt x="2211" y="1908"/>
                  </a:lnTo>
                  <a:lnTo>
                    <a:pt x="2270" y="1876"/>
                  </a:lnTo>
                  <a:lnTo>
                    <a:pt x="2322" y="1833"/>
                  </a:lnTo>
                  <a:lnTo>
                    <a:pt x="2365" y="1781"/>
                  </a:lnTo>
                  <a:lnTo>
                    <a:pt x="2397" y="1722"/>
                  </a:lnTo>
                  <a:lnTo>
                    <a:pt x="2418" y="1656"/>
                  </a:lnTo>
                  <a:lnTo>
                    <a:pt x="2425" y="1585"/>
                  </a:lnTo>
                  <a:lnTo>
                    <a:pt x="2425" y="351"/>
                  </a:lnTo>
                  <a:lnTo>
                    <a:pt x="2418" y="280"/>
                  </a:lnTo>
                  <a:lnTo>
                    <a:pt x="2397" y="214"/>
                  </a:lnTo>
                  <a:lnTo>
                    <a:pt x="2365" y="154"/>
                  </a:lnTo>
                  <a:lnTo>
                    <a:pt x="2322" y="103"/>
                  </a:lnTo>
                  <a:lnTo>
                    <a:pt x="2270" y="60"/>
                  </a:lnTo>
                  <a:lnTo>
                    <a:pt x="2211" y="27"/>
                  </a:lnTo>
                  <a:lnTo>
                    <a:pt x="2145" y="7"/>
                  </a:lnTo>
                  <a:lnTo>
                    <a:pt x="2074" y="0"/>
                  </a:lnTo>
                  <a:close/>
                </a:path>
              </a:pathLst>
            </a:custGeom>
            <a:solidFill>
              <a:srgbClr val="DDD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E680257-F4FD-7744-87E3-96DD5840E86B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0369" y="1759"/>
              <a:ext cx="2425" cy="1936"/>
            </a:xfrm>
            <a:custGeom>
              <a:avLst/>
              <a:gdLst>
                <a:gd name="T0" fmla="+- 0 10720 10369"/>
                <a:gd name="T1" fmla="*/ T0 w 2425"/>
                <a:gd name="T2" fmla="+- 0 1760 1760"/>
                <a:gd name="T3" fmla="*/ 1760 h 1936"/>
                <a:gd name="T4" fmla="+- 0 12443 10369"/>
                <a:gd name="T5" fmla="*/ T4 w 2425"/>
                <a:gd name="T6" fmla="+- 0 1760 1760"/>
                <a:gd name="T7" fmla="*/ 1760 h 1936"/>
                <a:gd name="T8" fmla="+- 0 12514 10369"/>
                <a:gd name="T9" fmla="*/ T8 w 2425"/>
                <a:gd name="T10" fmla="+- 0 1767 1760"/>
                <a:gd name="T11" fmla="*/ 1767 h 1936"/>
                <a:gd name="T12" fmla="+- 0 12580 10369"/>
                <a:gd name="T13" fmla="*/ T12 w 2425"/>
                <a:gd name="T14" fmla="+- 0 1787 1760"/>
                <a:gd name="T15" fmla="*/ 1787 h 1936"/>
                <a:gd name="T16" fmla="+- 0 12639 10369"/>
                <a:gd name="T17" fmla="*/ T16 w 2425"/>
                <a:gd name="T18" fmla="+- 0 1820 1760"/>
                <a:gd name="T19" fmla="*/ 1820 h 1936"/>
                <a:gd name="T20" fmla="+- 0 12691 10369"/>
                <a:gd name="T21" fmla="*/ T20 w 2425"/>
                <a:gd name="T22" fmla="+- 0 1863 1760"/>
                <a:gd name="T23" fmla="*/ 1863 h 1936"/>
                <a:gd name="T24" fmla="+- 0 12734 10369"/>
                <a:gd name="T25" fmla="*/ T24 w 2425"/>
                <a:gd name="T26" fmla="+- 0 1914 1760"/>
                <a:gd name="T27" fmla="*/ 1914 h 1936"/>
                <a:gd name="T28" fmla="+- 0 12766 10369"/>
                <a:gd name="T29" fmla="*/ T28 w 2425"/>
                <a:gd name="T30" fmla="+- 0 1974 1760"/>
                <a:gd name="T31" fmla="*/ 1974 h 1936"/>
                <a:gd name="T32" fmla="+- 0 12787 10369"/>
                <a:gd name="T33" fmla="*/ T32 w 2425"/>
                <a:gd name="T34" fmla="+- 0 2040 1760"/>
                <a:gd name="T35" fmla="*/ 2040 h 1936"/>
                <a:gd name="T36" fmla="+- 0 12794 10369"/>
                <a:gd name="T37" fmla="*/ T36 w 2425"/>
                <a:gd name="T38" fmla="+- 0 2111 1760"/>
                <a:gd name="T39" fmla="*/ 2111 h 1936"/>
                <a:gd name="T40" fmla="+- 0 12794 10369"/>
                <a:gd name="T41" fmla="*/ T40 w 2425"/>
                <a:gd name="T42" fmla="+- 0 3345 1760"/>
                <a:gd name="T43" fmla="*/ 3345 h 1936"/>
                <a:gd name="T44" fmla="+- 0 12787 10369"/>
                <a:gd name="T45" fmla="*/ T44 w 2425"/>
                <a:gd name="T46" fmla="+- 0 3416 1760"/>
                <a:gd name="T47" fmla="*/ 3416 h 1936"/>
                <a:gd name="T48" fmla="+- 0 12766 10369"/>
                <a:gd name="T49" fmla="*/ T48 w 2425"/>
                <a:gd name="T50" fmla="+- 0 3482 1760"/>
                <a:gd name="T51" fmla="*/ 3482 h 1936"/>
                <a:gd name="T52" fmla="+- 0 12734 10369"/>
                <a:gd name="T53" fmla="*/ T52 w 2425"/>
                <a:gd name="T54" fmla="+- 0 3541 1760"/>
                <a:gd name="T55" fmla="*/ 3541 h 1936"/>
                <a:gd name="T56" fmla="+- 0 12691 10369"/>
                <a:gd name="T57" fmla="*/ T56 w 2425"/>
                <a:gd name="T58" fmla="+- 0 3593 1760"/>
                <a:gd name="T59" fmla="*/ 3593 h 1936"/>
                <a:gd name="T60" fmla="+- 0 12639 10369"/>
                <a:gd name="T61" fmla="*/ T60 w 2425"/>
                <a:gd name="T62" fmla="+- 0 3636 1760"/>
                <a:gd name="T63" fmla="*/ 3636 h 1936"/>
                <a:gd name="T64" fmla="+- 0 12580 10369"/>
                <a:gd name="T65" fmla="*/ T64 w 2425"/>
                <a:gd name="T66" fmla="+- 0 3668 1760"/>
                <a:gd name="T67" fmla="*/ 3668 h 1936"/>
                <a:gd name="T68" fmla="+- 0 12514 10369"/>
                <a:gd name="T69" fmla="*/ T68 w 2425"/>
                <a:gd name="T70" fmla="+- 0 3689 1760"/>
                <a:gd name="T71" fmla="*/ 3689 h 1936"/>
                <a:gd name="T72" fmla="+- 0 12443 10369"/>
                <a:gd name="T73" fmla="*/ T72 w 2425"/>
                <a:gd name="T74" fmla="+- 0 3696 1760"/>
                <a:gd name="T75" fmla="*/ 3696 h 1936"/>
                <a:gd name="T76" fmla="+- 0 10720 10369"/>
                <a:gd name="T77" fmla="*/ T76 w 2425"/>
                <a:gd name="T78" fmla="+- 0 3696 1760"/>
                <a:gd name="T79" fmla="*/ 3696 h 1936"/>
                <a:gd name="T80" fmla="+- 0 10650 10369"/>
                <a:gd name="T81" fmla="*/ T80 w 2425"/>
                <a:gd name="T82" fmla="+- 0 3689 1760"/>
                <a:gd name="T83" fmla="*/ 3689 h 1936"/>
                <a:gd name="T84" fmla="+- 0 10584 10369"/>
                <a:gd name="T85" fmla="*/ T84 w 2425"/>
                <a:gd name="T86" fmla="+- 0 3668 1760"/>
                <a:gd name="T87" fmla="*/ 3668 h 1936"/>
                <a:gd name="T88" fmla="+- 0 10524 10369"/>
                <a:gd name="T89" fmla="*/ T88 w 2425"/>
                <a:gd name="T90" fmla="+- 0 3636 1760"/>
                <a:gd name="T91" fmla="*/ 3636 h 1936"/>
                <a:gd name="T92" fmla="+- 0 10472 10369"/>
                <a:gd name="T93" fmla="*/ T92 w 2425"/>
                <a:gd name="T94" fmla="+- 0 3593 1760"/>
                <a:gd name="T95" fmla="*/ 3593 h 1936"/>
                <a:gd name="T96" fmla="+- 0 10429 10369"/>
                <a:gd name="T97" fmla="*/ T96 w 2425"/>
                <a:gd name="T98" fmla="+- 0 3541 1760"/>
                <a:gd name="T99" fmla="*/ 3541 h 1936"/>
                <a:gd name="T100" fmla="+- 0 10397 10369"/>
                <a:gd name="T101" fmla="*/ T100 w 2425"/>
                <a:gd name="T102" fmla="+- 0 3482 1760"/>
                <a:gd name="T103" fmla="*/ 3482 h 1936"/>
                <a:gd name="T104" fmla="+- 0 10377 10369"/>
                <a:gd name="T105" fmla="*/ T104 w 2425"/>
                <a:gd name="T106" fmla="+- 0 3416 1760"/>
                <a:gd name="T107" fmla="*/ 3416 h 1936"/>
                <a:gd name="T108" fmla="+- 0 10369 10369"/>
                <a:gd name="T109" fmla="*/ T108 w 2425"/>
                <a:gd name="T110" fmla="+- 0 3345 1760"/>
                <a:gd name="T111" fmla="*/ 3345 h 1936"/>
                <a:gd name="T112" fmla="+- 0 10369 10369"/>
                <a:gd name="T113" fmla="*/ T112 w 2425"/>
                <a:gd name="T114" fmla="+- 0 2111 1760"/>
                <a:gd name="T115" fmla="*/ 2111 h 1936"/>
                <a:gd name="T116" fmla="+- 0 10377 10369"/>
                <a:gd name="T117" fmla="*/ T116 w 2425"/>
                <a:gd name="T118" fmla="+- 0 2040 1760"/>
                <a:gd name="T119" fmla="*/ 2040 h 1936"/>
                <a:gd name="T120" fmla="+- 0 10397 10369"/>
                <a:gd name="T121" fmla="*/ T120 w 2425"/>
                <a:gd name="T122" fmla="+- 0 1974 1760"/>
                <a:gd name="T123" fmla="*/ 1974 h 1936"/>
                <a:gd name="T124" fmla="+- 0 10429 10369"/>
                <a:gd name="T125" fmla="*/ T124 w 2425"/>
                <a:gd name="T126" fmla="+- 0 1914 1760"/>
                <a:gd name="T127" fmla="*/ 1914 h 1936"/>
                <a:gd name="T128" fmla="+- 0 10472 10369"/>
                <a:gd name="T129" fmla="*/ T128 w 2425"/>
                <a:gd name="T130" fmla="+- 0 1863 1760"/>
                <a:gd name="T131" fmla="*/ 1863 h 1936"/>
                <a:gd name="T132" fmla="+- 0 10524 10369"/>
                <a:gd name="T133" fmla="*/ T132 w 2425"/>
                <a:gd name="T134" fmla="+- 0 1820 1760"/>
                <a:gd name="T135" fmla="*/ 1820 h 1936"/>
                <a:gd name="T136" fmla="+- 0 10584 10369"/>
                <a:gd name="T137" fmla="*/ T136 w 2425"/>
                <a:gd name="T138" fmla="+- 0 1787 1760"/>
                <a:gd name="T139" fmla="*/ 1787 h 1936"/>
                <a:gd name="T140" fmla="+- 0 10650 10369"/>
                <a:gd name="T141" fmla="*/ T140 w 2425"/>
                <a:gd name="T142" fmla="+- 0 1767 1760"/>
                <a:gd name="T143" fmla="*/ 1767 h 1936"/>
                <a:gd name="T144" fmla="+- 0 10720 10369"/>
                <a:gd name="T145" fmla="*/ T144 w 2425"/>
                <a:gd name="T146" fmla="+- 0 1760 1760"/>
                <a:gd name="T147" fmla="*/ 1760 h 193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2425" h="1936">
                  <a:moveTo>
                    <a:pt x="351" y="0"/>
                  </a:moveTo>
                  <a:lnTo>
                    <a:pt x="2074" y="0"/>
                  </a:lnTo>
                  <a:lnTo>
                    <a:pt x="2145" y="7"/>
                  </a:lnTo>
                  <a:lnTo>
                    <a:pt x="2211" y="27"/>
                  </a:lnTo>
                  <a:lnTo>
                    <a:pt x="2270" y="60"/>
                  </a:lnTo>
                  <a:lnTo>
                    <a:pt x="2322" y="103"/>
                  </a:lnTo>
                  <a:lnTo>
                    <a:pt x="2365" y="154"/>
                  </a:lnTo>
                  <a:lnTo>
                    <a:pt x="2397" y="214"/>
                  </a:lnTo>
                  <a:lnTo>
                    <a:pt x="2418" y="280"/>
                  </a:lnTo>
                  <a:lnTo>
                    <a:pt x="2425" y="351"/>
                  </a:lnTo>
                  <a:lnTo>
                    <a:pt x="2425" y="1585"/>
                  </a:lnTo>
                  <a:lnTo>
                    <a:pt x="2418" y="1656"/>
                  </a:lnTo>
                  <a:lnTo>
                    <a:pt x="2397" y="1722"/>
                  </a:lnTo>
                  <a:lnTo>
                    <a:pt x="2365" y="1781"/>
                  </a:lnTo>
                  <a:lnTo>
                    <a:pt x="2322" y="1833"/>
                  </a:lnTo>
                  <a:lnTo>
                    <a:pt x="2270" y="1876"/>
                  </a:lnTo>
                  <a:lnTo>
                    <a:pt x="2211" y="1908"/>
                  </a:lnTo>
                  <a:lnTo>
                    <a:pt x="2145" y="1929"/>
                  </a:lnTo>
                  <a:lnTo>
                    <a:pt x="2074" y="1936"/>
                  </a:lnTo>
                  <a:lnTo>
                    <a:pt x="351" y="1936"/>
                  </a:lnTo>
                  <a:lnTo>
                    <a:pt x="281" y="1929"/>
                  </a:lnTo>
                  <a:lnTo>
                    <a:pt x="215" y="1908"/>
                  </a:lnTo>
                  <a:lnTo>
                    <a:pt x="155" y="1876"/>
                  </a:lnTo>
                  <a:lnTo>
                    <a:pt x="103" y="1833"/>
                  </a:lnTo>
                  <a:lnTo>
                    <a:pt x="60" y="1781"/>
                  </a:lnTo>
                  <a:lnTo>
                    <a:pt x="28" y="1722"/>
                  </a:lnTo>
                  <a:lnTo>
                    <a:pt x="8" y="1656"/>
                  </a:lnTo>
                  <a:lnTo>
                    <a:pt x="0" y="1585"/>
                  </a:lnTo>
                  <a:lnTo>
                    <a:pt x="0" y="351"/>
                  </a:lnTo>
                  <a:lnTo>
                    <a:pt x="8" y="280"/>
                  </a:lnTo>
                  <a:lnTo>
                    <a:pt x="28" y="214"/>
                  </a:lnTo>
                  <a:lnTo>
                    <a:pt x="60" y="154"/>
                  </a:lnTo>
                  <a:lnTo>
                    <a:pt x="103" y="103"/>
                  </a:lnTo>
                  <a:lnTo>
                    <a:pt x="155" y="60"/>
                  </a:lnTo>
                  <a:lnTo>
                    <a:pt x="215" y="27"/>
                  </a:lnTo>
                  <a:lnTo>
                    <a:pt x="281" y="7"/>
                  </a:lnTo>
                  <a:lnTo>
                    <a:pt x="351" y="0"/>
                  </a:lnTo>
                  <a:close/>
                </a:path>
              </a:pathLst>
            </a:custGeom>
            <a:noFill/>
            <a:ln w="25400">
              <a:solidFill>
                <a:srgbClr val="858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AD81056-A7F5-8B4B-961A-0DBFDE4E328E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0049" y="2442"/>
              <a:ext cx="264" cy="264"/>
            </a:xfrm>
            <a:custGeom>
              <a:avLst/>
              <a:gdLst>
                <a:gd name="T0" fmla="+- 0 10049 10049"/>
                <a:gd name="T1" fmla="*/ T0 w 264"/>
                <a:gd name="T2" fmla="+- 0 2443 2443"/>
                <a:gd name="T3" fmla="*/ 2443 h 264"/>
                <a:gd name="T4" fmla="+- 0 10049 10049"/>
                <a:gd name="T5" fmla="*/ T4 w 264"/>
                <a:gd name="T6" fmla="+- 0 2707 2443"/>
                <a:gd name="T7" fmla="*/ 2707 h 264"/>
                <a:gd name="T8" fmla="+- 0 10313 10049"/>
                <a:gd name="T9" fmla="*/ T8 w 264"/>
                <a:gd name="T10" fmla="+- 0 2575 2443"/>
                <a:gd name="T11" fmla="*/ 2575 h 264"/>
                <a:gd name="T12" fmla="+- 0 10049 10049"/>
                <a:gd name="T13" fmla="*/ T12 w 264"/>
                <a:gd name="T14" fmla="+- 0 2443 2443"/>
                <a:gd name="T15" fmla="*/ 2443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64" h="264">
                  <a:moveTo>
                    <a:pt x="0" y="0"/>
                  </a:moveTo>
                  <a:lnTo>
                    <a:pt x="0" y="264"/>
                  </a:lnTo>
                  <a:lnTo>
                    <a:pt x="264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466E2D0-E946-F947-8551-D71A5BFB00CD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2773" y="2574"/>
              <a:ext cx="1728" cy="2"/>
            </a:xfrm>
            <a:custGeom>
              <a:avLst/>
              <a:gdLst>
                <a:gd name="T0" fmla="+- 0 12773 12773"/>
                <a:gd name="T1" fmla="*/ T0 w 1728"/>
                <a:gd name="T2" fmla="+- 0 14471 12773"/>
                <a:gd name="T3" fmla="*/ T2 w 1728"/>
                <a:gd name="T4" fmla="+- 0 14501 12773"/>
                <a:gd name="T5" fmla="*/ T4 w 172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  <a:cxn ang="0">
                  <a:pos x="T5" y="0"/>
                </a:cxn>
              </a:cxnLst>
              <a:rect l="0" t="0" r="r" b="b"/>
              <a:pathLst>
                <a:path w="1728">
                  <a:moveTo>
                    <a:pt x="0" y="0"/>
                  </a:moveTo>
                  <a:lnTo>
                    <a:pt x="1698" y="0"/>
                  </a:lnTo>
                  <a:lnTo>
                    <a:pt x="1728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prstDash val="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62DC5DF-43A7-2942-83B3-D37DB8518943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14470" y="2442"/>
              <a:ext cx="264" cy="264"/>
            </a:xfrm>
            <a:custGeom>
              <a:avLst/>
              <a:gdLst>
                <a:gd name="T0" fmla="+- 0 14471 14471"/>
                <a:gd name="T1" fmla="*/ T0 w 264"/>
                <a:gd name="T2" fmla="+- 0 2443 2443"/>
                <a:gd name="T3" fmla="*/ 2443 h 264"/>
                <a:gd name="T4" fmla="+- 0 14471 14471"/>
                <a:gd name="T5" fmla="*/ T4 w 264"/>
                <a:gd name="T6" fmla="+- 0 2707 2443"/>
                <a:gd name="T7" fmla="*/ 2707 h 264"/>
                <a:gd name="T8" fmla="+- 0 14735 14471"/>
                <a:gd name="T9" fmla="*/ T8 w 264"/>
                <a:gd name="T10" fmla="+- 0 2575 2443"/>
                <a:gd name="T11" fmla="*/ 2575 h 264"/>
                <a:gd name="T12" fmla="+- 0 14471 14471"/>
                <a:gd name="T13" fmla="*/ T12 w 264"/>
                <a:gd name="T14" fmla="+- 0 2443 2443"/>
                <a:gd name="T15" fmla="*/ 2443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64" h="264">
                  <a:moveTo>
                    <a:pt x="0" y="0"/>
                  </a:moveTo>
                  <a:lnTo>
                    <a:pt x="0" y="264"/>
                  </a:lnTo>
                  <a:lnTo>
                    <a:pt x="264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Text Box 244">
              <a:extLst>
                <a:ext uri="{FF2B5EF4-FFF2-40B4-BE49-F238E27FC236}">
                  <a16:creationId xmlns:a16="http://schemas.microsoft.com/office/drawing/2014/main" id="{08E23317-E8F9-9144-B3B2-BCC7362A3CB3}"/>
                </a:ext>
              </a:extLst>
            </p:cNvPr>
            <p:cNvSpPr txBox="1">
              <a:spLocks noChangeAspect="1" noEditPoints="1" noChangeArrowheads="1" noChangeShapeType="1" noTextEdit="1"/>
            </p:cNvSpPr>
            <p:nvPr/>
          </p:nvSpPr>
          <p:spPr bwMode="auto">
            <a:xfrm>
              <a:off x="6786" y="2014"/>
              <a:ext cx="1984" cy="1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ctr" anchorCtr="0" upright="1">
              <a:noAutofit/>
            </a:bodyPr>
            <a:lstStyle/>
            <a:p>
              <a:pPr marL="368300" marR="0">
                <a:lnSpc>
                  <a:spcPts val="23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Data</a:t>
              </a:r>
              <a:endParaRPr lang="en-US" sz="9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pPr marL="0" marR="1905" indent="3937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Pre-</a:t>
              </a:r>
              <a:r>
                <a:rPr lang="en-US" sz="1400" spc="5" dirty="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</a:t>
              </a:r>
              <a:r>
                <a:rPr lang="en-US" sz="1400" spc="-5" dirty="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processing</a:t>
              </a:r>
              <a:endParaRPr lang="en-US" sz="9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20" name="Text Box 243">
              <a:extLst>
                <a:ext uri="{FF2B5EF4-FFF2-40B4-BE49-F238E27FC236}">
                  <a16:creationId xmlns:a16="http://schemas.microsoft.com/office/drawing/2014/main" id="{698587B4-F00C-464D-A0F9-E02FF3192BDF}"/>
                </a:ext>
              </a:extLst>
            </p:cNvPr>
            <p:cNvSpPr txBox="1">
              <a:spLocks noChangeAspect="1" noEditPoints="1" noChangeArrowheads="1" noChangeShapeType="1" noTextEdit="1"/>
            </p:cNvSpPr>
            <p:nvPr/>
          </p:nvSpPr>
          <p:spPr bwMode="auto">
            <a:xfrm>
              <a:off x="10381" y="1875"/>
              <a:ext cx="2251" cy="1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5080" marR="11430" algn="ctr">
                <a:lnSpc>
                  <a:spcPts val="233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Topic</a:t>
              </a:r>
              <a:endParaRPr lang="en-US" sz="9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pPr marL="0" marR="1143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Modelling</a:t>
              </a:r>
              <a:r>
                <a:rPr lang="en-US" sz="1400" spc="-545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</a:t>
              </a:r>
              <a:r>
                <a:rPr lang="en-US" sz="1400"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Algorithm</a:t>
              </a:r>
              <a:endParaRPr lang="en-US" sz="9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5" name="Text Box 238">
            <a:extLst>
              <a:ext uri="{FF2B5EF4-FFF2-40B4-BE49-F238E27FC236}">
                <a16:creationId xmlns:a16="http://schemas.microsoft.com/office/drawing/2014/main" id="{06FA8F6D-39ED-5C4B-B0EE-84B0937CF09F}"/>
              </a:ext>
            </a:extLst>
          </p:cNvPr>
          <p:cNvSpPr txBox="1">
            <a:spLocks noChangeAspect="1" noEditPoints="1" noChangeArrowheads="1" noChangeShapeType="1" noTextEdit="1"/>
          </p:cNvSpPr>
          <p:nvPr/>
        </p:nvSpPr>
        <p:spPr bwMode="auto">
          <a:xfrm>
            <a:off x="6867411" y="2746375"/>
            <a:ext cx="1972945" cy="436245"/>
          </a:xfrm>
          <a:prstGeom prst="rect">
            <a:avLst/>
          </a:prstGeom>
          <a:solidFill>
            <a:srgbClr val="92C83E">
              <a:alpha val="37999"/>
            </a:srgbClr>
          </a:solidFill>
          <a:ln w="25400">
            <a:solidFill>
              <a:srgbClr val="85888D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578485" marR="0">
              <a:spcBef>
                <a:spcPts val="400"/>
              </a:spcBef>
              <a:spcAft>
                <a:spcPts val="0"/>
              </a:spcAft>
            </a:pP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Topic</a:t>
            </a:r>
            <a:r>
              <a:rPr lang="en-US" sz="2000" spc="-5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000" i="1">
                <a:effectLst/>
                <a:latin typeface="Times New Roman" panose="020206030504050203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</a:t>
            </a:r>
            <a:endParaRPr lang="en-US" sz="110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" name="Text Box 241">
            <a:extLst>
              <a:ext uri="{FF2B5EF4-FFF2-40B4-BE49-F238E27FC236}">
                <a16:creationId xmlns:a16="http://schemas.microsoft.com/office/drawing/2014/main" id="{6B94B90A-B2C0-3845-9A99-64481966CAA8}"/>
              </a:ext>
            </a:extLst>
          </p:cNvPr>
          <p:cNvSpPr txBox="1">
            <a:spLocks noChangeAspect="1" noEditPoints="1" noChangeArrowheads="1" noChangeShapeType="1" noTextEdit="1"/>
          </p:cNvSpPr>
          <p:nvPr/>
        </p:nvSpPr>
        <p:spPr bwMode="auto">
          <a:xfrm>
            <a:off x="6867411" y="1928495"/>
            <a:ext cx="1972945" cy="436245"/>
          </a:xfrm>
          <a:prstGeom prst="rect">
            <a:avLst/>
          </a:prstGeom>
          <a:solidFill>
            <a:srgbClr val="92C83E">
              <a:alpha val="37999"/>
            </a:srgbClr>
          </a:solidFill>
          <a:ln w="25400">
            <a:solidFill>
              <a:srgbClr val="85888D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565785" marR="0">
              <a:spcBef>
                <a:spcPts val="335"/>
              </a:spcBef>
              <a:spcAft>
                <a:spcPts val="0"/>
              </a:spcAft>
            </a:pP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Topic</a:t>
            </a:r>
            <a:r>
              <a:rPr lang="en-US" sz="2000" spc="-5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10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" name="Text Box 240">
            <a:extLst>
              <a:ext uri="{FF2B5EF4-FFF2-40B4-BE49-F238E27FC236}">
                <a16:creationId xmlns:a16="http://schemas.microsoft.com/office/drawing/2014/main" id="{1EDE0B14-31AF-CF45-85E2-68EBFFA41E72}"/>
              </a:ext>
            </a:extLst>
          </p:cNvPr>
          <p:cNvSpPr txBox="1">
            <a:spLocks noChangeAspect="1" noEditPoints="1" noChangeArrowheads="1" noChangeShapeType="1" noTextEdit="1"/>
          </p:cNvSpPr>
          <p:nvPr/>
        </p:nvSpPr>
        <p:spPr bwMode="auto">
          <a:xfrm>
            <a:off x="6867411" y="1371600"/>
            <a:ext cx="1972945" cy="436245"/>
          </a:xfrm>
          <a:prstGeom prst="rect">
            <a:avLst/>
          </a:prstGeom>
          <a:solidFill>
            <a:srgbClr val="92C83E">
              <a:alpha val="37999"/>
            </a:srgbClr>
          </a:solidFill>
          <a:ln w="25400">
            <a:solidFill>
              <a:srgbClr val="85888D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565785" marR="0">
              <a:spcBef>
                <a:spcPts val="325"/>
              </a:spcBef>
              <a:spcAft>
                <a:spcPts val="0"/>
              </a:spcAft>
            </a:pP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Topic</a:t>
            </a:r>
            <a:r>
              <a:rPr lang="en-US" sz="2000" spc="-5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00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10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1" name="Line 2">
            <a:extLst>
              <a:ext uri="{FF2B5EF4-FFF2-40B4-BE49-F238E27FC236}">
                <a16:creationId xmlns:a16="http://schemas.microsoft.com/office/drawing/2014/main" id="{AF0822B1-34A9-494E-9F60-65FB129902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57827" y="2514600"/>
            <a:ext cx="392112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D84449B5-170A-9744-B3E9-BF216A4AE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0556" y="454271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5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941A-476A-264E-A16D-6DCAF5691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454" y="228600"/>
            <a:ext cx="7772400" cy="1143000"/>
          </a:xfrm>
        </p:spPr>
        <p:txBody>
          <a:bodyPr/>
          <a:lstStyle/>
          <a:p>
            <a:r>
              <a:rPr lang="en-US" dirty="0"/>
              <a:t>Topic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D2AC4-B7BD-F14B-917E-9F1939376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454" y="1371600"/>
            <a:ext cx="7772400" cy="5257800"/>
          </a:xfrm>
        </p:spPr>
        <p:txBody>
          <a:bodyPr/>
          <a:lstStyle/>
          <a:p>
            <a:r>
              <a:rPr lang="en-US" sz="3200" dirty="0"/>
              <a:t>If we want five topics for a set of newswire articles, the topics might correspond to politics, sports, technology, business &amp; entertainment</a:t>
            </a:r>
          </a:p>
          <a:p>
            <a:r>
              <a:rPr lang="en-US" sz="3200" dirty="0"/>
              <a:t>Documents are represented as a vector of numbers (between 0.0  &amp; 1.0) indicating how much of each topic it has</a:t>
            </a:r>
          </a:p>
          <a:p>
            <a:r>
              <a:rPr lang="en-US" sz="3200" dirty="0"/>
              <a:t>Document similarity is measured  by the cosign similarity of their vectors</a:t>
            </a:r>
          </a:p>
        </p:txBody>
      </p:sp>
    </p:spTree>
    <p:extLst>
      <p:ext uri="{BB962C8B-B14F-4D97-AF65-F5344CB8AC3E}">
        <p14:creationId xmlns:p14="http://schemas.microsoft.com/office/powerpoint/2010/main" val="402943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9D6E6-F3F8-5740-9F10-080BFA316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Document-term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33009-2D61-0541-9D49-064971E2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592" y="1143000"/>
            <a:ext cx="8541407" cy="5334000"/>
          </a:xfrm>
        </p:spPr>
        <p:txBody>
          <a:bodyPr/>
          <a:lstStyle/>
          <a:p>
            <a:r>
              <a:rPr lang="en-US" sz="3200" dirty="0"/>
              <a:t>Given collection of documents, find all the unique words in them</a:t>
            </a:r>
          </a:p>
          <a:p>
            <a:pPr lvl="1"/>
            <a:r>
              <a:rPr lang="en-US" sz="2800" dirty="0"/>
              <a:t>Eliminate common </a:t>
            </a:r>
            <a:r>
              <a:rPr lang="en-US" sz="2800" dirty="0" err="1"/>
              <a:t>stopwords</a:t>
            </a:r>
            <a:r>
              <a:rPr lang="en-US" sz="2800" dirty="0"/>
              <a:t> (e.g., the, and, a) that carry little meaning and very infrequent words</a:t>
            </a:r>
          </a:p>
          <a:p>
            <a:r>
              <a:rPr lang="en-US" sz="3200" dirty="0"/>
              <a:t>Represent each word as an integer</a:t>
            </a:r>
            <a:br>
              <a:rPr lang="en-US" sz="3200" dirty="0"/>
            </a:br>
            <a:r>
              <a:rPr lang="en-US" sz="3200" dirty="0"/>
              <a:t>and construct document-term matrix</a:t>
            </a:r>
          </a:p>
          <a:p>
            <a:r>
              <a:rPr lang="en-US" sz="3200" dirty="0"/>
              <a:t>Cell values are term frequency (</a:t>
            </a:r>
            <a:r>
              <a:rPr lang="en-US" sz="3200" dirty="0" err="1"/>
              <a:t>tf</a:t>
            </a:r>
            <a:r>
              <a:rPr lang="en-US" sz="3200" dirty="0"/>
              <a:t>),</a:t>
            </a:r>
            <a:br>
              <a:rPr lang="en-US" sz="3200" dirty="0"/>
            </a:br>
            <a:r>
              <a:rPr lang="en-US" sz="3200" dirty="0"/>
              <a:t>number of times word occurs</a:t>
            </a:r>
          </a:p>
          <a:p>
            <a:r>
              <a:rPr lang="en-US" sz="3200" dirty="0"/>
              <a:t>Alternatively: use </a:t>
            </a:r>
            <a:r>
              <a:rPr lang="en-US" sz="3200" dirty="0" err="1"/>
              <a:t>tf-idf</a:t>
            </a:r>
            <a:r>
              <a:rPr lang="en-US" sz="3200" dirty="0"/>
              <a:t> to give</a:t>
            </a:r>
            <a:br>
              <a:rPr lang="en-US" sz="3200" dirty="0"/>
            </a:br>
            <a:r>
              <a:rPr lang="en-US" sz="3200" dirty="0"/>
              <a:t>less weight to very common words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188197E-9C7F-4948-A1A7-9567FFF93C21}"/>
              </a:ext>
            </a:extLst>
          </p:cNvPr>
          <p:cNvGrpSpPr/>
          <p:nvPr/>
        </p:nvGrpSpPr>
        <p:grpSpPr>
          <a:xfrm>
            <a:off x="5858264" y="4114800"/>
            <a:ext cx="3031736" cy="1828800"/>
            <a:chOff x="5858264" y="4724400"/>
            <a:chExt cx="3031736" cy="1828800"/>
          </a:xfrm>
        </p:grpSpPr>
        <p:pic>
          <p:nvPicPr>
            <p:cNvPr id="7170" name="Picture 2" descr="Modeling2">
              <a:extLst>
                <a:ext uri="{FF2B5EF4-FFF2-40B4-BE49-F238E27FC236}">
                  <a16:creationId xmlns:a16="http://schemas.microsoft.com/office/drawing/2014/main" id="{BF6342AA-3B9E-E348-BE48-0D2F2F638C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5041900"/>
              <a:ext cx="1955800" cy="1511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75B37D5-32BE-524B-85EF-EBD5B3AADAA6}"/>
                </a:ext>
              </a:extLst>
            </p:cNvPr>
            <p:cNvSpPr txBox="1"/>
            <p:nvPr/>
          </p:nvSpPr>
          <p:spPr>
            <a:xfrm>
              <a:off x="7232441" y="4724400"/>
              <a:ext cx="13019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10,000 words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579CF5C-DDC6-1E44-A58A-24865BC4FCD0}"/>
                </a:ext>
              </a:extLst>
            </p:cNvPr>
            <p:cNvSpPr txBox="1"/>
            <p:nvPr/>
          </p:nvSpPr>
          <p:spPr>
            <a:xfrm>
              <a:off x="5858264" y="5701862"/>
              <a:ext cx="10759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/>
                <a:t>1000</a:t>
              </a:r>
              <a:br>
                <a:rPr lang="en-US" sz="1600" dirty="0"/>
              </a:br>
              <a:r>
                <a:rPr lang="en-US" sz="1600" dirty="0"/>
                <a:t>documents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9038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DE39-7854-F742-B6AB-50F6B57AF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9E041-1EC6-444B-8DBB-D8846949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572000"/>
          </a:xfrm>
        </p:spPr>
        <p:txBody>
          <a:bodyPr/>
          <a:lstStyle/>
          <a:p>
            <a:r>
              <a:rPr lang="en-US" dirty="0"/>
              <a:t>A dimensionality-reduction algorithm converts this matrix into the product of two smaller matrices</a:t>
            </a:r>
          </a:p>
          <a:p>
            <a:pPr lvl="1"/>
            <a:r>
              <a:rPr lang="en-US" i="1" dirty="0"/>
              <a:t>Documents to topics </a:t>
            </a:r>
            <a:r>
              <a:rPr lang="en-US" dirty="0"/>
              <a:t>and </a:t>
            </a:r>
            <a:r>
              <a:rPr lang="en-US" i="1" dirty="0"/>
              <a:t>topics to words</a:t>
            </a:r>
          </a:p>
          <a:p>
            <a:r>
              <a:rPr lang="en-US" dirty="0"/>
              <a:t>Document represented as a vector of topics</a:t>
            </a:r>
          </a:p>
          <a:p>
            <a:r>
              <a:rPr lang="en-US" dirty="0"/>
              <a:t>Understand what K</a:t>
            </a:r>
            <a:r>
              <a:rPr lang="en-US" baseline="-25000" dirty="0"/>
              <a:t>3 </a:t>
            </a:r>
            <a:r>
              <a:rPr lang="en-US" dirty="0"/>
              <a:t>is about by looking at its words with the highest values</a:t>
            </a:r>
          </a:p>
          <a:p>
            <a:r>
              <a:rPr lang="en-US" dirty="0"/>
              <a:t>Documents about topic K</a:t>
            </a:r>
            <a:r>
              <a:rPr lang="en-US" baseline="-25000" dirty="0"/>
              <a:t>3</a:t>
            </a:r>
            <a:r>
              <a:rPr lang="en-US" dirty="0"/>
              <a:t> are those with high values for K</a:t>
            </a:r>
            <a:r>
              <a:rPr lang="en-US" baseline="-25000" dirty="0"/>
              <a:t>3</a:t>
            </a:r>
            <a:r>
              <a:rPr lang="en-US" dirty="0"/>
              <a:t> </a:t>
            </a:r>
          </a:p>
          <a:p>
            <a:r>
              <a:rPr lang="en-US" dirty="0"/>
              <a:t>Documents similar to D</a:t>
            </a:r>
            <a:r>
              <a:rPr lang="en-US" baseline="-25000" dirty="0"/>
              <a:t>43</a:t>
            </a:r>
            <a:r>
              <a:rPr lang="en-US" dirty="0"/>
              <a:t> will have similar topic vectors (use cosine similarity)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8194" name="Picture 2" descr="Modeling2">
            <a:extLst>
              <a:ext uri="{FF2B5EF4-FFF2-40B4-BE49-F238E27FC236}">
                <a16:creationId xmlns:a16="http://schemas.microsoft.com/office/drawing/2014/main" id="{89A9A677-AD62-8E44-8C0B-C3BF6D7DE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49433"/>
            <a:ext cx="1955800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modeling3">
            <a:extLst>
              <a:ext uri="{FF2B5EF4-FFF2-40B4-BE49-F238E27FC236}">
                <a16:creationId xmlns:a16="http://schemas.microsoft.com/office/drawing/2014/main" id="{9AE882DD-5F78-924C-8CD0-92AD7C117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592" y="5077023"/>
            <a:ext cx="173990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Modeling4">
            <a:extLst>
              <a:ext uri="{FF2B5EF4-FFF2-40B4-BE49-F238E27FC236}">
                <a16:creationId xmlns:a16="http://schemas.microsoft.com/office/drawing/2014/main" id="{79082C71-E2DC-2045-AD79-AC596545D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077023"/>
            <a:ext cx="19050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>
            <a:extLst>
              <a:ext uri="{FF2B5EF4-FFF2-40B4-BE49-F238E27FC236}">
                <a16:creationId xmlns:a16="http://schemas.microsoft.com/office/drawing/2014/main" id="{E1BAA732-5A87-144B-A038-44BF716F2AC1}"/>
              </a:ext>
            </a:extLst>
          </p:cNvPr>
          <p:cNvSpPr/>
          <p:nvPr/>
        </p:nvSpPr>
        <p:spPr bwMode="auto">
          <a:xfrm>
            <a:off x="2950276" y="5584007"/>
            <a:ext cx="978408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687A7-B3DE-9949-89B7-82F999354A6D}"/>
              </a:ext>
            </a:extLst>
          </p:cNvPr>
          <p:cNvSpPr txBox="1"/>
          <p:nvPr/>
        </p:nvSpPr>
        <p:spPr>
          <a:xfrm>
            <a:off x="5893816" y="557425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981BB7-6981-6944-ADCB-CBB6FE5499D6}"/>
              </a:ext>
            </a:extLst>
          </p:cNvPr>
          <p:cNvSpPr txBox="1"/>
          <p:nvPr/>
        </p:nvSpPr>
        <p:spPr>
          <a:xfrm>
            <a:off x="896438" y="6550223"/>
            <a:ext cx="1922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n documents x m words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87F25C-9041-024E-BF2B-489A18D051CD}"/>
              </a:ext>
            </a:extLst>
          </p:cNvPr>
          <p:cNvSpPr txBox="1"/>
          <p:nvPr/>
        </p:nvSpPr>
        <p:spPr>
          <a:xfrm>
            <a:off x="4168203" y="6533142"/>
            <a:ext cx="185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n documents x k topics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114707-1684-7341-A204-248D78D3ECC5}"/>
              </a:ext>
            </a:extLst>
          </p:cNvPr>
          <p:cNvSpPr txBox="1"/>
          <p:nvPr/>
        </p:nvSpPr>
        <p:spPr>
          <a:xfrm>
            <a:off x="6422840" y="6497233"/>
            <a:ext cx="1530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k topics x m words</a:t>
            </a:r>
          </a:p>
        </p:txBody>
      </p:sp>
    </p:spTree>
    <p:extLst>
      <p:ext uri="{BB962C8B-B14F-4D97-AF65-F5344CB8AC3E}">
        <p14:creationId xmlns:p14="http://schemas.microsoft.com/office/powerpoint/2010/main" val="3825908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E54C3-74D5-5240-8B17-3704F84EB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152" y="381000"/>
            <a:ext cx="7772400" cy="1143000"/>
          </a:xfrm>
        </p:spPr>
        <p:txBody>
          <a:bodyPr/>
          <a:lstStyle/>
          <a:p>
            <a:r>
              <a:rPr lang="en-US" dirty="0"/>
              <a:t>Topic modeling with </a:t>
            </a:r>
            <a:r>
              <a:rPr lang="en-US" dirty="0" err="1"/>
              <a:t>sklearn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2A31D-A18E-BD49-A7FA-A32029E80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39766"/>
            <a:ext cx="7772400" cy="89863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See and try the notebooks and data in this </a:t>
            </a:r>
            <a:r>
              <a:rPr lang="en-US" sz="2800" dirty="0">
                <a:hlinkClick r:id="rId2"/>
              </a:rPr>
              <a:t>github repo</a:t>
            </a:r>
            <a:endParaRPr lang="en-US" sz="2800" dirty="0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70B1732-0B8E-DD44-9A98-14E5D224D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525" y="2717800"/>
            <a:ext cx="8216900" cy="36830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9850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DE39-7854-F742-B6AB-50F6B57AF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9E041-1EC6-444B-8DBB-D8846949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105400"/>
          </a:xfrm>
        </p:spPr>
        <p:txBody>
          <a:bodyPr/>
          <a:lstStyle/>
          <a:p>
            <a:r>
              <a:rPr lang="en-US" sz="3200" dirty="0"/>
              <a:t>There are many dimensionality-reduction algorithms with different properties</a:t>
            </a:r>
          </a:p>
          <a:p>
            <a:r>
              <a:rPr lang="en-US" sz="3200" dirty="0"/>
              <a:t>They are also used for word embeddings</a:t>
            </a:r>
          </a:p>
          <a:p>
            <a:r>
              <a:rPr lang="en-US" sz="3200" dirty="0"/>
              <a:t>General idea: represent a thing (i.e., document, word, node in a graph) as a relatively short (e.g., 100-300) vector of numbers between 0.0 and 1.0</a:t>
            </a:r>
          </a:p>
          <a:p>
            <a:r>
              <a:rPr lang="en-US" sz="3200" dirty="0"/>
              <a:t> Some information lost, but the size is manageable 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338445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22607</TotalTime>
  <Words>438</Words>
  <Application>Microsoft Macintosh PowerPoint</Application>
  <PresentationFormat>On-screen Show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Times New Roman</vt:lpstr>
      <vt:lpstr>Blank Presentation</vt:lpstr>
      <vt:lpstr>Unsupervised Learning: Topic Modeling</vt:lpstr>
      <vt:lpstr>PowerPoint Presentation</vt:lpstr>
      <vt:lpstr>Documents cover multiple topics</vt:lpstr>
      <vt:lpstr>Topic Modeling</vt:lpstr>
      <vt:lpstr>Topic Modeling</vt:lpstr>
      <vt:lpstr>Document-term matrix</vt:lpstr>
      <vt:lpstr>Dimensionality reduction</vt:lpstr>
      <vt:lpstr>Topic modeling with sklearn</vt:lpstr>
      <vt:lpstr>Dimensionality reduction</vt:lpstr>
      <vt:lpstr>Topic Modeling Summary</vt:lpstr>
    </vt:vector>
  </TitlesOfParts>
  <Manager/>
  <Company>UMBC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II: k-NN / Bayesian</dc:title>
  <dc:subject/>
  <dc:creator>COGITO</dc:creator>
  <cp:keywords/>
  <dc:description/>
  <cp:lastModifiedBy>Tim Finin</cp:lastModifiedBy>
  <cp:revision>562</cp:revision>
  <cp:lastPrinted>2019-05-01T18:25:36Z</cp:lastPrinted>
  <dcterms:created xsi:type="dcterms:W3CDTF">2009-12-09T21:37:40Z</dcterms:created>
  <dcterms:modified xsi:type="dcterms:W3CDTF">2021-04-29T18:38:54Z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