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83" r:id="rId4"/>
    <p:sldId id="282" r:id="rId5"/>
    <p:sldId id="285" r:id="rId6"/>
    <p:sldId id="258" r:id="rId7"/>
    <p:sldId id="284" r:id="rId8"/>
    <p:sldId id="259" r:id="rId9"/>
    <p:sldId id="278" r:id="rId10"/>
    <p:sldId id="269" r:id="rId11"/>
    <p:sldId id="270" r:id="rId12"/>
    <p:sldId id="276" r:id="rId13"/>
    <p:sldId id="274" r:id="rId14"/>
    <p:sldId id="286" r:id="rId15"/>
    <p:sldId id="275" r:id="rId16"/>
    <p:sldId id="272" r:id="rId17"/>
    <p:sldId id="273" r:id="rId18"/>
    <p:sldId id="277" r:id="rId19"/>
    <p:sldId id="267" r:id="rId20"/>
    <p:sldId id="268" r:id="rId21"/>
    <p:sldId id="260" r:id="rId22"/>
    <p:sldId id="261" r:id="rId23"/>
    <p:sldId id="271" r:id="rId24"/>
    <p:sldId id="264" r:id="rId25"/>
    <p:sldId id="262" r:id="rId26"/>
    <p:sldId id="263" r:id="rId27"/>
    <p:sldId id="281" r:id="rId28"/>
    <p:sldId id="287" r:id="rId29"/>
    <p:sldId id="288" r:id="rId30"/>
  </p:sldIdLst>
  <p:sldSz cx="9144000" cy="6858000" type="screen4x3"/>
  <p:notesSz cx="9601200" cy="7315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56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CC00"/>
    <a:srgbClr val="EAEAEA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44"/>
    <p:restoredTop sz="96724" autoAdjust="0"/>
  </p:normalViewPr>
  <p:slideViewPr>
    <p:cSldViewPr showGuides="1">
      <p:cViewPr varScale="1">
        <p:scale>
          <a:sx n="126" d="100"/>
          <a:sy n="126" d="100"/>
        </p:scale>
        <p:origin x="192" y="-200"/>
      </p:cViewPr>
      <p:guideLst>
        <p:guide orient="horz" pos="1056"/>
        <p:guide pos="31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44195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44195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/>
            </a:lvl1pPr>
          </a:lstStyle>
          <a:p>
            <a:pPr>
              <a:defRPr/>
            </a:pPr>
            <a:fld id="{5E70D722-E3B5-1F42-B7E8-29DF3F30CFF2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26358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441950" y="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21000" y="539750"/>
            <a:ext cx="3683000" cy="2762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55713" y="3482975"/>
            <a:ext cx="711517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defTabSz="950913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441950" y="6965950"/>
            <a:ext cx="418623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52" tIns="47526" rIns="95052" bIns="47526" numCol="1" anchor="b" anchorCtr="0" compatLnSpc="1">
            <a:prstTxWarp prst="textNoShape">
              <a:avLst/>
            </a:prstTxWarp>
          </a:bodyPr>
          <a:lstStyle>
            <a:lvl1pPr algn="r" defTabSz="950913">
              <a:defRPr sz="1200">
                <a:latin typeface="Calibri"/>
              </a:defRPr>
            </a:lvl1pPr>
          </a:lstStyle>
          <a:p>
            <a:pPr>
              <a:defRPr/>
            </a:pPr>
            <a:fld id="{72409F3C-BD10-194C-83A6-D50065DA4E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2647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091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0D44E7-3436-C64A-8B66-5B0A94C7C180}" type="slidenum">
              <a:rPr lang="en-US" sz="1200">
                <a:latin typeface="Calibri"/>
              </a:rPr>
              <a:pPr/>
              <a:t>1</a:t>
            </a:fld>
            <a:endParaRPr lang="en-US" sz="1200" dirty="0">
              <a:latin typeface="Calibri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409F3C-BD10-194C-83A6-D50065DA4EB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78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969BE6-8F04-CF40-98FB-1B55849FE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6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E8876-D1B7-C641-B7BC-22EBE409BF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2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9FE12-6510-4944-860A-62A00B3B7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947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3E370-67E7-764E-A1A5-30DD97FF4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06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EAC0F-05CE-9345-BFAB-3F50431D30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029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AF4A6C-14B4-3F4D-B13D-2F8990D38A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16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F2799-AE10-3143-83D9-D7C533B32C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267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6095A6-2EF4-5544-8C04-4B5DA920C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68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7373F-530A-CC43-B958-C91AD1BFEE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59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FD0A9-6F5C-F640-8DF4-C20D79EFE0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2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1CDC4-812C-944F-ADD7-AA203DE198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0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80953BB7-A803-CE46-8563-E051625F455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rchive.ics.uci.edu/ml/datasets/auto+mpg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s://archive.ics.uci.edu/ml/datasets/auto+mpg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archive.ics.uci.edu/ml/datasets/adult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hyperlink" Target="https://en.wikipedia.org/wiki/Random_forest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ebiquity.umbc.edu/paper/html/id/461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tin_language" TargetMode="External"/><Relationship Id="rId2" Type="http://schemas.openxmlformats.org/officeDocument/2006/relationships/hyperlink" Target="https://en.wikipedia.org/wiki/Wisdom_of_the_crowd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semble_learning" TargetMode="External"/><Relationship Id="rId2" Type="http://schemas.openxmlformats.org/officeDocument/2006/relationships/hyperlink" Target="https://en.wikipedia.org/wiki/Bootstrap_aggregat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057400"/>
            <a:ext cx="7239000" cy="2438400"/>
          </a:xfrm>
        </p:spPr>
        <p:txBody>
          <a:bodyPr/>
          <a:lstStyle/>
          <a:p>
            <a:pPr>
              <a:defRPr/>
            </a:pPr>
            <a: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What’s better</a:t>
            </a:r>
            <a:b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</a:br>
            <a:r>
              <a:rPr lang="en-US" sz="9600" dirty="0"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ＭＳ Ｐゴシック" charset="0"/>
              </a:rPr>
              <a:t>than a tree?</a:t>
            </a:r>
            <a:endParaRPr lang="en-US" sz="8800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727D49-1FAF-E948-BD2A-1506F714B32E}"/>
              </a:ext>
            </a:extLst>
          </p:cNvPr>
          <p:cNvSpPr txBox="1"/>
          <p:nvPr/>
        </p:nvSpPr>
        <p:spPr>
          <a:xfrm>
            <a:off x="8001000" y="304800"/>
            <a:ext cx="723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14.5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BC922-2233-9E44-8327-19E548411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UCI Auto MGP Dataset </a:t>
            </a:r>
            <a:r>
              <a:rPr lang="en-US" dirty="0"/>
              <a:t>(1)</a:t>
            </a:r>
          </a:p>
        </p:txBody>
      </p:sp>
      <p:pic>
        <p:nvPicPr>
          <p:cNvPr id="7" name="Picture 6" descr="A screenshot of a social media pos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7B86A49-6568-3E44-96DC-47B59E7CF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0"/>
            <a:ext cx="9144000" cy="5432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3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AB44-01BF-7B4C-8FA2-18D9C258B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UCI Auto MGP Dataset </a:t>
            </a:r>
            <a:r>
              <a:rPr lang="en-US" dirty="0"/>
              <a:t>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8C6AB-5156-E74E-A0D9-690AC7B7E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153" y="1371600"/>
            <a:ext cx="7772400" cy="4495800"/>
          </a:xfrm>
        </p:spPr>
        <p:txBody>
          <a:bodyPr/>
          <a:lstStyle/>
          <a:p>
            <a:r>
              <a:rPr lang="en-US" sz="3200" dirty="0"/>
              <a:t>Data from 1983 </a:t>
            </a:r>
          </a:p>
          <a:p>
            <a:r>
              <a:rPr lang="en-US" sz="3200" dirty="0"/>
              <a:t>398 instances</a:t>
            </a:r>
          </a:p>
          <a:p>
            <a:r>
              <a:rPr lang="en-US" sz="3200" dirty="0"/>
              <a:t>Predict auto mpg from seven attributes:</a:t>
            </a:r>
          </a:p>
          <a:p>
            <a:pPr lvl="1"/>
            <a:r>
              <a:rPr lang="en-US" sz="2800" dirty="0"/>
              <a:t>Number of cylinders</a:t>
            </a:r>
          </a:p>
          <a:p>
            <a:pPr lvl="1"/>
            <a:r>
              <a:rPr lang="en-US" sz="2800" dirty="0"/>
              <a:t>Displacement</a:t>
            </a:r>
          </a:p>
          <a:p>
            <a:pPr lvl="1"/>
            <a:r>
              <a:rPr lang="en-US" sz="2800" dirty="0"/>
              <a:t>Horsepower</a:t>
            </a:r>
          </a:p>
          <a:p>
            <a:pPr lvl="1"/>
            <a:r>
              <a:rPr lang="en-US" sz="2800" dirty="0"/>
              <a:t>Weight</a:t>
            </a:r>
          </a:p>
          <a:p>
            <a:pPr lvl="1"/>
            <a:r>
              <a:rPr lang="en-US" sz="2800" dirty="0"/>
              <a:t>Acceleration</a:t>
            </a:r>
          </a:p>
          <a:p>
            <a:pPr lvl="1"/>
            <a:r>
              <a:rPr lang="en-US" sz="2800" dirty="0"/>
              <a:t>Model year</a:t>
            </a:r>
          </a:p>
          <a:p>
            <a:pPr lvl="1"/>
            <a:r>
              <a:rPr lang="en-US" sz="2800" dirty="0"/>
              <a:t>Country of origin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4CB03-7347-2C41-8F0C-EAE811500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3733800"/>
            <a:ext cx="220980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80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88DEEA7-7542-9A40-B9FB-0797CB73F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9100" y="-304800"/>
            <a:ext cx="9982200" cy="773269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315305DC-F6C1-2240-99B6-D1AB6ABF6C92}"/>
              </a:ext>
            </a:extLst>
          </p:cNvPr>
          <p:cNvSpPr/>
          <p:nvPr/>
        </p:nvSpPr>
        <p:spPr bwMode="auto">
          <a:xfrm>
            <a:off x="5715000" y="38862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085911A-292E-AD42-B541-60860EE426BD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6405164-EA4D-6D49-ABFC-4A55E6A93BFB}"/>
              </a:ext>
            </a:extLst>
          </p:cNvPr>
          <p:cNvSpPr/>
          <p:nvPr/>
        </p:nvSpPr>
        <p:spPr bwMode="auto">
          <a:xfrm>
            <a:off x="0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2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9F2CCA1-CD94-8A47-8455-315810BAAE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4731" y="-304800"/>
            <a:ext cx="10033462" cy="77724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05CFEA-D503-0046-85F6-74792CD26E9F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DC41261-6C2B-E043-B3B8-94DDCE8F7B2F}"/>
              </a:ext>
            </a:extLst>
          </p:cNvPr>
          <p:cNvSpPr/>
          <p:nvPr/>
        </p:nvSpPr>
        <p:spPr bwMode="auto">
          <a:xfrm>
            <a:off x="0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29DD897-7A3D-A942-AAC0-2C7FB632B606}"/>
              </a:ext>
            </a:extLst>
          </p:cNvPr>
          <p:cNvSpPr/>
          <p:nvPr/>
        </p:nvSpPr>
        <p:spPr bwMode="auto">
          <a:xfrm>
            <a:off x="5715000" y="3886200"/>
            <a:ext cx="990600" cy="1066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959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F29AE-B918-DC46-802F-2E80A0DFF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4" y="485140"/>
            <a:ext cx="7772400" cy="1143000"/>
          </a:xfrm>
        </p:spPr>
        <p:txBody>
          <a:bodyPr/>
          <a:lstStyle/>
          <a:p>
            <a:r>
              <a:rPr lang="en-US" dirty="0"/>
              <a:t>100% … Wait, What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D4FD2-8ACB-7248-8993-6C6F4CAB11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4" y="1777409"/>
            <a:ext cx="7772400" cy="4572000"/>
          </a:xfrm>
        </p:spPr>
        <p:txBody>
          <a:bodyPr/>
          <a:lstStyle/>
          <a:p>
            <a:r>
              <a:rPr lang="en-US" sz="3200" dirty="0"/>
              <a:t>Results are too good to be true!</a:t>
            </a:r>
          </a:p>
          <a:p>
            <a:pPr lvl="1"/>
            <a:r>
              <a:rPr lang="en-US" sz="2800" dirty="0"/>
              <a:t>Something must be wrong</a:t>
            </a:r>
          </a:p>
          <a:p>
            <a:r>
              <a:rPr lang="en-US" sz="3200" dirty="0"/>
              <a:t>ML results tend to be asymptotic</a:t>
            </a:r>
          </a:p>
          <a:p>
            <a:pPr lvl="1"/>
            <a:r>
              <a:rPr lang="en-US" sz="2800" dirty="0"/>
              <a:t>Asymptotic lines approach a curve but never touch</a:t>
            </a:r>
          </a:p>
          <a:p>
            <a:r>
              <a:rPr lang="en-US" sz="3200" dirty="0"/>
              <a:t>Closer you get to F1=1.0, the harder it is to improve</a:t>
            </a:r>
          </a:p>
          <a:p>
            <a:r>
              <a:rPr lang="en-US" sz="3200" dirty="0"/>
              <a:t>What did we do wrong?</a:t>
            </a:r>
          </a:p>
          <a:p>
            <a:endParaRPr lang="en-US" sz="3200" dirty="0"/>
          </a:p>
        </p:txBody>
      </p:sp>
      <p:pic>
        <p:nvPicPr>
          <p:cNvPr id="2050" name="Picture 2" descr="Income at Home... too good to be true?">
            <a:extLst>
              <a:ext uri="{FF2B5EF4-FFF2-40B4-BE49-F238E27FC236}">
                <a16:creationId xmlns:a16="http://schemas.microsoft.com/office/drawing/2014/main" id="{148EC70D-F1FF-5244-8C17-4F7153AA6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70840"/>
            <a:ext cx="1070927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42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Results are too good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447800"/>
            <a:ext cx="7772400" cy="5410200"/>
          </a:xfrm>
        </p:spPr>
        <p:txBody>
          <a:bodyPr/>
          <a:lstStyle/>
          <a:p>
            <a:r>
              <a:rPr lang="en-US" sz="3200" dirty="0"/>
              <a:t>Relatively small dataset allows construction of a DT model that does very well</a:t>
            </a:r>
          </a:p>
          <a:p>
            <a:r>
              <a:rPr lang="en-US" sz="3200" dirty="0"/>
              <a:t>Using Random Forest still improves on it</a:t>
            </a:r>
          </a:p>
          <a:p>
            <a:r>
              <a:rPr lang="en-US" sz="3200" dirty="0"/>
              <a:t>We trained and tested on the same data!</a:t>
            </a:r>
          </a:p>
          <a:p>
            <a:r>
              <a:rPr lang="en-US" sz="3200" dirty="0"/>
              <a:t>Very poor methodology since it overfits to this particular training set</a:t>
            </a:r>
          </a:p>
          <a:p>
            <a:r>
              <a:rPr lang="en-US" sz="3200" dirty="0"/>
              <a:t>This training dataset has a separate test data set</a:t>
            </a:r>
          </a:p>
          <a:p>
            <a:pPr lvl="1"/>
            <a:r>
              <a:rPr lang="en-US" sz="2800" dirty="0"/>
              <a:t>We can also try 10-fold cross validation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27743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7FA7DB4-1307-A841-8DE5-0628B8DE9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564" y="-253284"/>
            <a:ext cx="9947564" cy="77058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ED13190-DE04-6547-8A51-E48F80D9C198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0DB619F-6AEB-444B-8D8C-11D59BE33F7C}"/>
              </a:ext>
            </a:extLst>
          </p:cNvPr>
          <p:cNvSpPr/>
          <p:nvPr/>
        </p:nvSpPr>
        <p:spPr bwMode="auto">
          <a:xfrm>
            <a:off x="22860" y="1442004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5C8F077-A76A-1C47-AF04-F1846366F200}"/>
              </a:ext>
            </a:extLst>
          </p:cNvPr>
          <p:cNvSpPr/>
          <p:nvPr/>
        </p:nvSpPr>
        <p:spPr bwMode="auto">
          <a:xfrm>
            <a:off x="5486400" y="4267200"/>
            <a:ext cx="13716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7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D53F6E4-8415-C640-B3E6-05E266BC4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0965" y="-304800"/>
            <a:ext cx="10045930" cy="778205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2D2E146-F1E0-4041-A8A0-4475731C59F9}"/>
              </a:ext>
            </a:extLst>
          </p:cNvPr>
          <p:cNvSpPr/>
          <p:nvPr/>
        </p:nvSpPr>
        <p:spPr bwMode="auto">
          <a:xfrm>
            <a:off x="609600" y="5334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22A57A8-5D9F-3647-B9A2-41A37214E1C0}"/>
              </a:ext>
            </a:extLst>
          </p:cNvPr>
          <p:cNvSpPr/>
          <p:nvPr/>
        </p:nvSpPr>
        <p:spPr bwMode="auto">
          <a:xfrm>
            <a:off x="19050" y="1350779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CB98BFC-CFFD-BF46-BD40-57D97B91DCC5}"/>
              </a:ext>
            </a:extLst>
          </p:cNvPr>
          <p:cNvSpPr/>
          <p:nvPr/>
        </p:nvSpPr>
        <p:spPr bwMode="auto">
          <a:xfrm>
            <a:off x="5486400" y="4267200"/>
            <a:ext cx="1371600" cy="914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93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64435"/>
            <a:ext cx="7772400" cy="1143000"/>
          </a:xfrm>
        </p:spPr>
        <p:txBody>
          <a:bodyPr/>
          <a:lstStyle/>
          <a:p>
            <a:r>
              <a:rPr lang="en-US" dirty="0"/>
              <a:t>AUTO MPG Results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876800"/>
          </a:xfrm>
        </p:spPr>
        <p:txBody>
          <a:bodyPr/>
          <a:lstStyle/>
          <a:p>
            <a:r>
              <a:rPr lang="en-US" sz="3200" dirty="0"/>
              <a:t>Using an independent test set shows more realistic balanced F1 score of </a:t>
            </a:r>
            <a:r>
              <a:rPr lang="en-US" sz="3200" b="1" dirty="0"/>
              <a:t>.843</a:t>
            </a:r>
          </a:p>
          <a:p>
            <a:r>
              <a:rPr lang="en-US" sz="3200" dirty="0"/>
              <a:t>Using Random Forest raises this to </a:t>
            </a:r>
            <a:r>
              <a:rPr lang="en-US" sz="3200" b="1" dirty="0"/>
              <a:t>.867</a:t>
            </a:r>
          </a:p>
          <a:p>
            <a:r>
              <a:rPr lang="en-US" sz="3200" dirty="0"/>
              <a:t>While the increase is not large, it is probably statistically significant</a:t>
            </a:r>
          </a:p>
          <a:p>
            <a:r>
              <a:rPr lang="en-US" sz="3200" dirty="0"/>
              <a:t>F1 scores this high are difficult to increase dramatically</a:t>
            </a:r>
          </a:p>
          <a:p>
            <a:pPr lvl="1"/>
            <a:r>
              <a:rPr lang="en-US" sz="2800" dirty="0"/>
              <a:t>Human scores for many tasks are often in this range (i.e., 0.8</a:t>
            </a:r>
            <a:r>
              <a:rPr lang="en-US" b="1" dirty="0"/>
              <a:t> – </a:t>
            </a:r>
            <a:r>
              <a:rPr lang="en-US" sz="2800" dirty="0"/>
              <a:t>0.9)</a:t>
            </a:r>
          </a:p>
        </p:txBody>
      </p:sp>
    </p:spTree>
    <p:extLst>
      <p:ext uri="{BB962C8B-B14F-4D97-AF65-F5344CB8AC3E}">
        <p14:creationId xmlns:p14="http://schemas.microsoft.com/office/powerpoint/2010/main" val="37779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A2AB-4947-EC47-BB66-70ADED17A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28600"/>
            <a:ext cx="7772400" cy="1143000"/>
          </a:xfrm>
        </p:spPr>
        <p:txBody>
          <a:bodyPr/>
          <a:lstStyle/>
          <a:p>
            <a:r>
              <a:rPr lang="en-US" dirty="0">
                <a:hlinkClick r:id="rId2"/>
              </a:rPr>
              <a:t>UCI Adult Dataset</a:t>
            </a:r>
            <a:r>
              <a:rPr lang="en-US" dirty="0"/>
              <a:t> (1)</a:t>
            </a:r>
          </a:p>
        </p:txBody>
      </p:sp>
      <p:pic>
        <p:nvPicPr>
          <p:cNvPr id="5" name="Picture 4" descr="A screenshot of a social media pos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07FB722-6172-584A-9BE3-2A801ACB85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911" y="1371600"/>
            <a:ext cx="9559821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74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E72D3-A08F-174D-BC25-17F194EA6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71475"/>
            <a:ext cx="7772400" cy="1143000"/>
          </a:xfrm>
        </p:spPr>
        <p:txBody>
          <a:bodyPr/>
          <a:lstStyle/>
          <a:p>
            <a:r>
              <a:rPr lang="en-US" sz="4400" dirty="0">
                <a:hlinkClick r:id="rId2"/>
              </a:rPr>
              <a:t>Random Forest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7E8BD-8FC3-6C4B-B179-4A7699ED0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571" y="1676400"/>
            <a:ext cx="7772400" cy="4953000"/>
          </a:xfrm>
        </p:spPr>
        <p:txBody>
          <a:bodyPr/>
          <a:lstStyle/>
          <a:p>
            <a:r>
              <a:rPr lang="en-US" sz="3200" dirty="0"/>
              <a:t>Can often improve performance of decision tree classifiers using a set of decision trees (a forest)</a:t>
            </a:r>
          </a:p>
          <a:p>
            <a:r>
              <a:rPr lang="en-US" sz="3200" dirty="0"/>
              <a:t>Each tree trained on a random subset of training data</a:t>
            </a:r>
          </a:p>
          <a:p>
            <a:r>
              <a:rPr lang="en-US" sz="3200" dirty="0"/>
              <a:t>Classify a data instance using all trees</a:t>
            </a:r>
          </a:p>
          <a:p>
            <a:r>
              <a:rPr lang="en-US" sz="3200" dirty="0"/>
              <a:t>Combine answers to make classification</a:t>
            </a:r>
          </a:p>
          <a:p>
            <a:pPr lvl="1"/>
            <a:r>
              <a:rPr lang="en-US" sz="3200" dirty="0"/>
              <a:t>E.g., vote for most common class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C12C8E-8AB2-D74E-86EA-65E9E7D7A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-152400"/>
            <a:ext cx="292100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0369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A4A36-330A-8F40-A876-9D730C9AE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UCI Adult Dataset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9F063-880F-1041-B28A-3B969AECE8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953000"/>
          </a:xfrm>
        </p:spPr>
        <p:txBody>
          <a:bodyPr/>
          <a:lstStyle/>
          <a:p>
            <a:r>
              <a:rPr lang="en-US" sz="3200" dirty="0"/>
              <a:t>Data on adults from 1994 census data</a:t>
            </a:r>
          </a:p>
          <a:p>
            <a:r>
              <a:rPr lang="en-US" sz="3200" dirty="0"/>
              <a:t>Large dataset with 48,842 instances</a:t>
            </a:r>
          </a:p>
          <a:p>
            <a:r>
              <a:rPr lang="en-US" sz="3200" dirty="0"/>
              <a:t>Predict if person makes over $50K/year</a:t>
            </a:r>
          </a:p>
          <a:p>
            <a:pPr lvl="1"/>
            <a:r>
              <a:rPr lang="en-US" sz="2800" dirty="0"/>
              <a:t>Equivalent to ~$90K/year in 2021</a:t>
            </a:r>
          </a:p>
          <a:p>
            <a:r>
              <a:rPr lang="en-US" sz="3200" dirty="0"/>
              <a:t>14 features: age, education, marital status, occupation, race, sex, native country, …</a:t>
            </a:r>
          </a:p>
          <a:p>
            <a:pPr lvl="1"/>
            <a:r>
              <a:rPr lang="en-US" sz="2800" dirty="0"/>
              <a:t>Mixture of numeric (e.g., age) and nominal (e.g., occupation)  values</a:t>
            </a:r>
          </a:p>
          <a:p>
            <a:pPr marL="0" indent="0">
              <a:buNone/>
            </a:pPr>
            <a:br>
              <a:rPr lang="en-US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2724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6F726-89EF-5946-AE97-6611E55CD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97162C6-48A0-B449-A938-ECD52C261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-259095"/>
            <a:ext cx="10058399" cy="7791719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5EBC5F2-3F71-D14F-93B2-A04408CC8285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CFD0DB0-86F3-5E48-A302-8FC0A7FBF461}"/>
              </a:ext>
            </a:extLst>
          </p:cNvPr>
          <p:cNvSpPr/>
          <p:nvPr/>
        </p:nvSpPr>
        <p:spPr bwMode="auto">
          <a:xfrm>
            <a:off x="5562600" y="4109212"/>
            <a:ext cx="13716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394821E-A72C-A54D-9900-32878A8EE6BD}"/>
              </a:ext>
            </a:extLst>
          </p:cNvPr>
          <p:cNvSpPr/>
          <p:nvPr/>
        </p:nvSpPr>
        <p:spPr bwMode="auto">
          <a:xfrm>
            <a:off x="35859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797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66EB-7412-D141-B46C-E4D735796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DE43D0-3DE6-B343-9136-B32DC46C6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457200" y="-228600"/>
            <a:ext cx="10080567" cy="7808891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9B9DD8B-263D-B64B-A5CF-D73EB90B0F62}"/>
              </a:ext>
            </a:extLst>
          </p:cNvPr>
          <p:cNvSpPr/>
          <p:nvPr/>
        </p:nvSpPr>
        <p:spPr bwMode="auto">
          <a:xfrm>
            <a:off x="685800" y="6096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DF3C27-179D-464E-9755-7E4A487C5621}"/>
              </a:ext>
            </a:extLst>
          </p:cNvPr>
          <p:cNvSpPr/>
          <p:nvPr/>
        </p:nvSpPr>
        <p:spPr bwMode="auto">
          <a:xfrm>
            <a:off x="5562600" y="4109212"/>
            <a:ext cx="13716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F4C3A9B-3729-B94A-B09A-0152442768E8}"/>
              </a:ext>
            </a:extLst>
          </p:cNvPr>
          <p:cNvSpPr/>
          <p:nvPr/>
        </p:nvSpPr>
        <p:spPr bwMode="auto">
          <a:xfrm>
            <a:off x="35859" y="1181100"/>
            <a:ext cx="13716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960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88638-CAE4-264C-99EB-3147324A7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726B8-041C-0447-9162-40BF968792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Significant increase on F1 scores when both trained and evaluated on training set</a:t>
            </a:r>
          </a:p>
          <a:p>
            <a:r>
              <a:rPr lang="en-US" sz="3200" dirty="0"/>
              <a:t>This is considered to be poor methodology since it overfits to the particular training set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90695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CACDB-6007-3740-9340-058A7883E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train and test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A180E-354D-DB43-8A43-755DB5E12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977" y="1777409"/>
            <a:ext cx="7772400" cy="4724400"/>
          </a:xfrm>
        </p:spPr>
        <p:txBody>
          <a:bodyPr/>
          <a:lstStyle/>
          <a:p>
            <a:r>
              <a:rPr lang="en-US" sz="3200" dirty="0"/>
              <a:t>Train has ~95% of data, test 5%</a:t>
            </a:r>
          </a:p>
          <a:p>
            <a:r>
              <a:rPr lang="en-US" sz="3200" dirty="0"/>
              <a:t>Trained models for J48 and random forest using train dataset</a:t>
            </a:r>
          </a:p>
          <a:p>
            <a:r>
              <a:rPr lang="en-US" sz="3200" dirty="0"/>
              <a:t>Tested on test data set</a:t>
            </a:r>
          </a:p>
          <a:p>
            <a:r>
              <a:rPr lang="en-US" sz="3200" dirty="0"/>
              <a:t>Results were that random forest was (at best) about the same as J48</a:t>
            </a:r>
          </a:p>
          <a:p>
            <a:r>
              <a:rPr lang="en-US" sz="3200" dirty="0"/>
              <a:t>Large dataset reduced problem of overfitting, so random forest did not help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342770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CEA4D0-F849-C54A-BB27-D2EE09282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4800" y="-304800"/>
            <a:ext cx="9865886" cy="7620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711E677-470B-8D4B-A17B-5C9BBB4CB8C6}"/>
              </a:ext>
            </a:extLst>
          </p:cNvPr>
          <p:cNvSpPr/>
          <p:nvPr/>
        </p:nvSpPr>
        <p:spPr bwMode="auto">
          <a:xfrm>
            <a:off x="5181600" y="4267200"/>
            <a:ext cx="16002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5DA4BAD-872C-4548-B352-80FF4453C06A}"/>
              </a:ext>
            </a:extLst>
          </p:cNvPr>
          <p:cNvSpPr/>
          <p:nvPr/>
        </p:nvSpPr>
        <p:spPr bwMode="auto">
          <a:xfrm>
            <a:off x="2895600" y="2895600"/>
            <a:ext cx="3733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5E2091-265D-7449-AFE9-F25841A2E455}"/>
              </a:ext>
            </a:extLst>
          </p:cNvPr>
          <p:cNvSpPr txBox="1"/>
          <p:nvPr/>
        </p:nvSpPr>
        <p:spPr>
          <a:xfrm>
            <a:off x="7239000" y="54102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= 0.856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4F69167-FDBD-9144-A018-357498B7257F}"/>
              </a:ext>
            </a:extLst>
          </p:cNvPr>
          <p:cNvCxnSpPr>
            <a:stCxn id="2" idx="1"/>
          </p:cNvCxnSpPr>
          <p:nvPr/>
        </p:nvCxnSpPr>
        <p:spPr bwMode="auto">
          <a:xfrm flipH="1" flipV="1">
            <a:off x="6172200" y="4953000"/>
            <a:ext cx="1066800" cy="74958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8144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F658A8-0F62-BA4C-945C-45B33E660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0159" y="-228600"/>
            <a:ext cx="9604318" cy="73152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AE5C326-2543-C44D-99B4-8C68D54B1290}"/>
              </a:ext>
            </a:extLst>
          </p:cNvPr>
          <p:cNvSpPr/>
          <p:nvPr/>
        </p:nvSpPr>
        <p:spPr bwMode="auto">
          <a:xfrm>
            <a:off x="4724400" y="4267200"/>
            <a:ext cx="1600200" cy="99618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3A26397-0939-7E48-B7CF-F187956225C9}"/>
              </a:ext>
            </a:extLst>
          </p:cNvPr>
          <p:cNvSpPr/>
          <p:nvPr/>
        </p:nvSpPr>
        <p:spPr bwMode="auto">
          <a:xfrm>
            <a:off x="2971800" y="3200400"/>
            <a:ext cx="3733800" cy="6096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3EB717-5AD9-FF49-9C9C-4F015CB64968}"/>
              </a:ext>
            </a:extLst>
          </p:cNvPr>
          <p:cNvSpPr txBox="1"/>
          <p:nvPr/>
        </p:nvSpPr>
        <p:spPr>
          <a:xfrm>
            <a:off x="7239000" y="5435025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 = 0.853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B7A09F4-4A99-C349-9C03-DA6D2F0AEAA0}"/>
              </a:ext>
            </a:extLst>
          </p:cNvPr>
          <p:cNvCxnSpPr>
            <a:cxnSpLocks/>
            <a:stCxn id="6" idx="1"/>
          </p:cNvCxnSpPr>
          <p:nvPr/>
        </p:nvCxnSpPr>
        <p:spPr bwMode="auto">
          <a:xfrm flipH="1" flipV="1">
            <a:off x="6096000" y="4953000"/>
            <a:ext cx="1143000" cy="77441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86933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A21A-CB72-CC48-95F6-03AABE19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5AE6-7CB2-9B4A-92B0-6AE25831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5181600"/>
          </a:xfrm>
        </p:spPr>
        <p:txBody>
          <a:bodyPr/>
          <a:lstStyle/>
          <a:p>
            <a:r>
              <a:rPr lang="en-US" sz="3200" dirty="0"/>
              <a:t>Bagging can help, especially if amount of training data adequate, but not as large as it should be</a:t>
            </a:r>
          </a:p>
          <a:p>
            <a:r>
              <a:rPr lang="en-US" sz="3200" dirty="0"/>
              <a:t>While we explore it using decision trees, it can be applied to any classifier</a:t>
            </a:r>
          </a:p>
          <a:p>
            <a:pPr lvl="1"/>
            <a:r>
              <a:rPr lang="en-US" sz="2800" dirty="0" err="1"/>
              <a:t>Scikit</a:t>
            </a:r>
            <a:r>
              <a:rPr lang="en-US" sz="2800" dirty="0"/>
              <a:t>-learn has a general module for bagging</a:t>
            </a:r>
          </a:p>
          <a:p>
            <a:r>
              <a:rPr lang="en-US" sz="3200" dirty="0"/>
              <a:t>In general, using any of several ensemble approaches to classification is often very helpful</a:t>
            </a:r>
          </a:p>
        </p:txBody>
      </p:sp>
    </p:spTree>
    <p:extLst>
      <p:ext uri="{BB962C8B-B14F-4D97-AF65-F5344CB8AC3E}">
        <p14:creationId xmlns:p14="http://schemas.microsoft.com/office/powerpoint/2010/main" val="3227461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2A21A-CB72-CC48-95F6-03AABE19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strike="sngStrike" dirty="0">
                <a:solidFill>
                  <a:schemeClr val="tx1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B5AE6-7CB2-9B4A-92B0-6AE25831E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8077200" cy="5410200"/>
          </a:xfrm>
        </p:spPr>
        <p:txBody>
          <a:bodyPr/>
          <a:lstStyle/>
          <a:p>
            <a:r>
              <a:rPr lang="en-US" sz="3200" dirty="0"/>
              <a:t>Wait, there’s more…</a:t>
            </a:r>
          </a:p>
          <a:p>
            <a:r>
              <a:rPr lang="en-US" sz="3200" dirty="0"/>
              <a:t>A classification problem can change over time</a:t>
            </a:r>
          </a:p>
          <a:p>
            <a:pPr lvl="1"/>
            <a:r>
              <a:rPr lang="en-US" sz="2800" dirty="0"/>
              <a:t>E.g.: recognizing a spam message from its content and metadata</a:t>
            </a:r>
          </a:p>
          <a:p>
            <a:r>
              <a:rPr lang="en-US" sz="3200" dirty="0"/>
              <a:t>We showed that an ensemble approach can detect a change in the nature of spam</a:t>
            </a:r>
          </a:p>
          <a:p>
            <a:pPr lvl="1"/>
            <a:r>
              <a:rPr lang="en-US" sz="2800" dirty="0"/>
              <a:t>Which tells us its time to retrain with new data</a:t>
            </a:r>
          </a:p>
          <a:p>
            <a:pPr lvl="1"/>
            <a:r>
              <a:rPr lang="en-US" sz="2400" dirty="0"/>
              <a:t>D. </a:t>
            </a:r>
            <a:r>
              <a:rPr lang="en-US" sz="2400" dirty="0" err="1"/>
              <a:t>Chinavle</a:t>
            </a:r>
            <a:r>
              <a:rPr lang="en-US" sz="2400" dirty="0"/>
              <a:t>, P. Kolari, T. Oates, and T. </a:t>
            </a:r>
            <a:r>
              <a:rPr lang="en-US" sz="2400" dirty="0" err="1"/>
              <a:t>Finin</a:t>
            </a:r>
            <a:r>
              <a:rPr lang="en-US" sz="2400" dirty="0"/>
              <a:t>, Ensembles in Adversarial Classification for Spam, ACM CIKM, 2009. </a:t>
            </a:r>
            <a:r>
              <a:rPr lang="en-US" sz="2400" dirty="0">
                <a:hlinkClick r:id="rId2"/>
              </a:rPr>
              <a:t>link</a:t>
            </a:r>
            <a:endParaRPr lang="en-US" sz="2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97397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1ABFB-CAC5-E44E-9822-337EA4246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Recognizing Concept Drift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64CF0-1A5A-A240-A79D-15DFD1A05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410200"/>
          </a:xfrm>
        </p:spPr>
        <p:txBody>
          <a:bodyPr/>
          <a:lstStyle/>
          <a:p>
            <a:r>
              <a:rPr lang="en-US" sz="3200" dirty="0"/>
              <a:t>Build ensemble of five models to classify spam comments left on a blog at time T1</a:t>
            </a:r>
          </a:p>
          <a:p>
            <a:r>
              <a:rPr lang="en-US" sz="3200" dirty="0"/>
              <a:t>Note the relative level of agreement</a:t>
            </a:r>
          </a:p>
          <a:p>
            <a:r>
              <a:rPr lang="en-US" sz="3200" dirty="0"/>
              <a:t>Detect when one of the models starts to diverge from the others with at time T2</a:t>
            </a:r>
          </a:p>
          <a:p>
            <a:pPr lvl="1"/>
            <a:r>
              <a:rPr lang="en-US" sz="2800" dirty="0"/>
              <a:t>Time to get new data and retrain</a:t>
            </a:r>
          </a:p>
          <a:p>
            <a:pPr lvl="1"/>
            <a:r>
              <a:rPr lang="en-US" sz="2800" dirty="0"/>
              <a:t>Examining disagreements can be enlightening</a:t>
            </a:r>
          </a:p>
          <a:p>
            <a:r>
              <a:rPr lang="en-US" sz="3200" dirty="0"/>
              <a:t>Used temporal data spanning several years to prove effectiveness</a:t>
            </a:r>
          </a:p>
          <a:p>
            <a:pPr lvl="1"/>
            <a:r>
              <a:rPr lang="en-US" sz="2800" dirty="0"/>
              <a:t>E.g., spam moved from</a:t>
            </a:r>
            <a:r>
              <a:rPr lang="en-US" sz="2800" i="1" dirty="0"/>
              <a:t> </a:t>
            </a:r>
            <a:r>
              <a:rPr lang="en-US" sz="2800" i="1" dirty="0" err="1"/>
              <a:t>viagra</a:t>
            </a:r>
            <a:r>
              <a:rPr lang="en-US" sz="2800" i="1" dirty="0"/>
              <a:t> </a:t>
            </a:r>
            <a:r>
              <a:rPr lang="en-US" sz="2800" dirty="0"/>
              <a:t>to </a:t>
            </a:r>
            <a:r>
              <a:rPr lang="en-US" sz="2800" i="1" dirty="0"/>
              <a:t>weight loss</a:t>
            </a:r>
          </a:p>
        </p:txBody>
      </p:sp>
    </p:spTree>
    <p:extLst>
      <p:ext uri="{BB962C8B-B14F-4D97-AF65-F5344CB8AC3E}">
        <p14:creationId xmlns:p14="http://schemas.microsoft.com/office/powerpoint/2010/main" val="1520727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A577BF3-534A-1742-A853-3BC7D55C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85800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52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2FED9-783C-5F4A-BB9C-B36159D80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74232"/>
            <a:ext cx="6934200" cy="1143000"/>
          </a:xfrm>
        </p:spPr>
        <p:txBody>
          <a:bodyPr/>
          <a:lstStyle/>
          <a:p>
            <a:r>
              <a:rPr lang="en-US" dirty="0"/>
              <a:t>cf. </a:t>
            </a:r>
            <a:r>
              <a:rPr lang="en-US" dirty="0">
                <a:hlinkClick r:id="rId2"/>
              </a:rPr>
              <a:t>Wisdom of the Crowd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69282-586F-1046-A92A-C55D005CD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5507"/>
            <a:ext cx="7924800" cy="4626368"/>
          </a:xfrm>
        </p:spPr>
        <p:txBody>
          <a:bodyPr/>
          <a:lstStyle/>
          <a:p>
            <a:r>
              <a:rPr lang="en-US" sz="3200" dirty="0"/>
              <a:t>Statistician Francis Galton observed a 1906 contest to guess an ox’s weight at a country fair. 800 people entered. He noted that their average guess (1,197lb) was very close to the actual weight (1,198lb)</a:t>
            </a:r>
          </a:p>
          <a:p>
            <a:pPr marL="0" indent="0">
              <a:buNone/>
            </a:pPr>
            <a:endParaRPr lang="en-US" sz="1400" dirty="0"/>
          </a:p>
          <a:p>
            <a:r>
              <a:rPr lang="en-US" sz="3200" dirty="0"/>
              <a:t>When getting human annotations training data for machine learning, standard practice is get ≥ 3 annotations and take majority vote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32C1B-900F-F241-A8E7-57380BDEEEC9}"/>
              </a:ext>
            </a:extLst>
          </p:cNvPr>
          <p:cNvSpPr txBox="1"/>
          <p:nvPr/>
        </p:nvSpPr>
        <p:spPr>
          <a:xfrm>
            <a:off x="1224844" y="6400800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/>
              <a:t>cf.</a:t>
            </a:r>
            <a:r>
              <a:rPr lang="en-US" sz="1400" i="1" dirty="0"/>
              <a:t>  abbreviation (short for </a:t>
            </a:r>
            <a:r>
              <a:rPr lang="en-US" sz="1400" i="1" dirty="0">
                <a:hlinkClick r:id="rId3" tooltip="Latin language"/>
              </a:rPr>
              <a:t>Latin</a:t>
            </a:r>
            <a:r>
              <a:rPr lang="en-US" sz="1400" i="1" dirty="0"/>
              <a:t>: confer/</a:t>
            </a:r>
            <a:r>
              <a:rPr lang="en-US" sz="1400" i="1" dirty="0" err="1"/>
              <a:t>conferatur</a:t>
            </a:r>
            <a:r>
              <a:rPr lang="en-US" sz="1400" i="1" dirty="0"/>
              <a:t>) refer reader to other material to make a comparison</a:t>
            </a:r>
          </a:p>
        </p:txBody>
      </p:sp>
      <p:pic>
        <p:nvPicPr>
          <p:cNvPr id="6" name="Picture 5" descr="Shape, icon&#10;&#10;Description automatically generated">
            <a:extLst>
              <a:ext uri="{FF2B5EF4-FFF2-40B4-BE49-F238E27FC236}">
                <a16:creationId xmlns:a16="http://schemas.microsoft.com/office/drawing/2014/main" id="{7F32B31A-E305-9F4B-BE5F-6B859AA7C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029" y="5957"/>
            <a:ext cx="1455295" cy="147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69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BCC1D-C6C4-C849-A07A-CB1802E25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9226"/>
            <a:ext cx="7772400" cy="1143000"/>
          </a:xfrm>
        </p:spPr>
        <p:txBody>
          <a:bodyPr/>
          <a:lstStyle/>
          <a:p>
            <a:r>
              <a:rPr lang="en-US" dirty="0"/>
              <a:t>Random Forests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25C6D-FAF5-A046-8489-2AC9901F2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22474"/>
            <a:ext cx="7772400" cy="4983126"/>
          </a:xfrm>
        </p:spPr>
        <p:txBody>
          <a:bodyPr/>
          <a:lstStyle/>
          <a:p>
            <a:r>
              <a:rPr lang="en-US" sz="3200" dirty="0"/>
              <a:t>Decision trees not the strongest modeling approach</a:t>
            </a:r>
          </a:p>
          <a:p>
            <a:r>
              <a:rPr lang="en-US" sz="3200" dirty="0"/>
              <a:t>Random forests make them much stronger </a:t>
            </a:r>
          </a:p>
          <a:p>
            <a:r>
              <a:rPr lang="en-US" sz="3200" dirty="0"/>
              <a:t>=&gt; more </a:t>
            </a:r>
            <a:r>
              <a:rPr lang="en-US" sz="3200" b="1" dirty="0"/>
              <a:t>robust</a:t>
            </a:r>
            <a:r>
              <a:rPr lang="en-US" sz="3200" dirty="0"/>
              <a:t> than a single decision tree</a:t>
            </a:r>
          </a:p>
          <a:p>
            <a:pPr lvl="1"/>
            <a:r>
              <a:rPr lang="en-US" sz="3200" dirty="0"/>
              <a:t>Limit overfitting to given dataset</a:t>
            </a:r>
          </a:p>
          <a:p>
            <a:pPr lvl="1"/>
            <a:r>
              <a:rPr lang="en-US" sz="3200" dirty="0"/>
              <a:t>Reduce errors due to training data bias</a:t>
            </a:r>
          </a:p>
          <a:p>
            <a:pPr lvl="1"/>
            <a:r>
              <a:rPr lang="en-US" sz="3200" dirty="0"/>
              <a:t>Stable performance if some noise added to training data</a:t>
            </a:r>
          </a:p>
        </p:txBody>
      </p:sp>
    </p:spTree>
    <p:extLst>
      <p:ext uri="{BB962C8B-B14F-4D97-AF65-F5344CB8AC3E}">
        <p14:creationId xmlns:p14="http://schemas.microsoft.com/office/powerpoint/2010/main" val="2974366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3C00-96D8-2D49-94BA-E9E256CFF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400" dirty="0"/>
              <a:t>Bagging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EED58-C5F9-FD4F-AD62-D77EEC803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86840"/>
            <a:ext cx="7848600" cy="5318760"/>
          </a:xfrm>
        </p:spPr>
        <p:txBody>
          <a:bodyPr/>
          <a:lstStyle/>
          <a:p>
            <a:r>
              <a:rPr lang="en-US" sz="3200" dirty="0"/>
              <a:t>Idea can be used on any classifier!</a:t>
            </a:r>
          </a:p>
          <a:p>
            <a:r>
              <a:rPr lang="en-US" sz="3200" dirty="0"/>
              <a:t>Improve classification by combining classify-cations of randomly selected training subsets</a:t>
            </a:r>
          </a:p>
          <a:p>
            <a:r>
              <a:rPr lang="en-US" sz="3200" dirty="0"/>
              <a:t>Bagging = </a:t>
            </a:r>
            <a:r>
              <a:rPr lang="en-US" sz="3200" b="1" i="1" dirty="0">
                <a:hlinkClick r:id="rId2"/>
              </a:rPr>
              <a:t>B</a:t>
            </a:r>
            <a:r>
              <a:rPr lang="en-US" sz="3200" i="1" dirty="0">
                <a:hlinkClick r:id="rId2"/>
              </a:rPr>
              <a:t>ootstrap </a:t>
            </a:r>
            <a:r>
              <a:rPr lang="en-US" sz="3200" b="1" i="1" dirty="0">
                <a:hlinkClick r:id="rId2"/>
              </a:rPr>
              <a:t>agg</a:t>
            </a:r>
            <a:r>
              <a:rPr lang="en-US" sz="3200" i="1" dirty="0">
                <a:hlinkClick r:id="rId2"/>
              </a:rPr>
              <a:t>regat</a:t>
            </a:r>
            <a:r>
              <a:rPr lang="en-US" sz="3200" b="1" i="1" dirty="0">
                <a:hlinkClick r:id="rId2"/>
              </a:rPr>
              <a:t>ing</a:t>
            </a:r>
            <a:endParaRPr lang="en-US" sz="3200" b="1" i="1" dirty="0"/>
          </a:p>
          <a:p>
            <a:pPr marL="339725" lvl="1" indent="0">
              <a:buNone/>
            </a:pPr>
            <a:r>
              <a:rPr lang="en-US" sz="2800" dirty="0"/>
              <a:t>An </a:t>
            </a:r>
            <a:r>
              <a:rPr lang="en-US" sz="2800" b="1" dirty="0">
                <a:hlinkClick r:id="rId3"/>
              </a:rPr>
              <a:t>ensemble</a:t>
            </a:r>
            <a:r>
              <a:rPr lang="en-US" sz="2800" dirty="0"/>
              <a:t> meta-algorithm that can improve stability &amp; accuracy of algorithms for statistical classification and regression</a:t>
            </a:r>
          </a:p>
          <a:p>
            <a:pPr marL="242888" indent="-246063"/>
            <a:r>
              <a:rPr lang="en-US" sz="3200" dirty="0"/>
              <a:t>Helps avoid overfitting</a:t>
            </a:r>
          </a:p>
          <a:p>
            <a:pPr marL="242888" indent="-246063"/>
            <a:r>
              <a:rPr lang="en-US" sz="3200" dirty="0"/>
              <a:t>AKA </a:t>
            </a:r>
            <a:r>
              <a:rPr lang="en-US" sz="3200" dirty="0" err="1"/>
              <a:t>ensembling</a:t>
            </a:r>
            <a:r>
              <a:rPr lang="en-US" sz="32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C1E43-5B86-9E46-A052-E615E2FFA3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757" y="381000"/>
            <a:ext cx="12700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76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226F4CC-72E5-6C4A-8212-1E1B57BCB1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7200" y="685800"/>
            <a:ext cx="8229600" cy="5486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486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47CB3-88EF-A648-B0C7-887C4C77D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" y="76200"/>
            <a:ext cx="7968343" cy="1143000"/>
          </a:xfrm>
        </p:spPr>
        <p:txBody>
          <a:bodyPr/>
          <a:lstStyle/>
          <a:p>
            <a:r>
              <a:rPr lang="en-US" dirty="0"/>
              <a:t>Choosing training data subsets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E4E0B-25D4-F344-95B1-545E41170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71600"/>
            <a:ext cx="8077200" cy="5257800"/>
          </a:xfrm>
        </p:spPr>
        <p:txBody>
          <a:bodyPr/>
          <a:lstStyle/>
          <a:p>
            <a:r>
              <a:rPr lang="en-US" sz="3200" b="1" dirty="0"/>
              <a:t>Classic bagging</a:t>
            </a:r>
            <a:r>
              <a:rPr lang="en-US" sz="3200" dirty="0"/>
              <a:t>: select random subset of training instances </a:t>
            </a:r>
            <a:r>
              <a:rPr lang="en-US" sz="3200" b="1" dirty="0"/>
              <a:t>with replacement</a:t>
            </a:r>
          </a:p>
          <a:p>
            <a:r>
              <a:rPr lang="en-US" sz="3200" b="1" dirty="0"/>
              <a:t>Pasting</a:t>
            </a:r>
            <a:r>
              <a:rPr lang="en-US" sz="3200" dirty="0"/>
              <a:t>: select random subset of training instances (i.e., without replacement)</a:t>
            </a:r>
          </a:p>
          <a:p>
            <a:r>
              <a:rPr lang="en-US" sz="3200" b="1" dirty="0"/>
              <a:t>Random Subspaces</a:t>
            </a:r>
            <a:r>
              <a:rPr lang="en-US" sz="3200" dirty="0"/>
              <a:t>: use all training instances, but with a random subset of features</a:t>
            </a:r>
          </a:p>
          <a:p>
            <a:r>
              <a:rPr lang="en-US" sz="3200" b="1" dirty="0"/>
              <a:t>Random Patches</a:t>
            </a:r>
            <a:r>
              <a:rPr lang="en-US" sz="3200" dirty="0"/>
              <a:t>: random subset of instances and random subset of features</a:t>
            </a:r>
          </a:p>
          <a:p>
            <a:r>
              <a:rPr lang="en-US" sz="3200" b="1" dirty="0"/>
              <a:t>Best? </a:t>
            </a:r>
            <a:r>
              <a:rPr lang="en-US" sz="3200" dirty="0"/>
              <a:t>YMMV: depends on problem, training data,  algorithm</a:t>
            </a:r>
            <a:endParaRPr lang="en-US" sz="4800" dirty="0"/>
          </a:p>
        </p:txBody>
      </p:sp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BB3D219C-2D9D-8047-8FBA-F4811F34E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0" y="127000"/>
            <a:ext cx="2133600" cy="124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14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47FB8-220A-0147-B88F-76BC0136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6EAE6-6C83-BE46-B969-5A391480B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736035"/>
            <a:ext cx="7086600" cy="4114800"/>
          </a:xfrm>
        </p:spPr>
        <p:txBody>
          <a:bodyPr/>
          <a:lstStyle/>
          <a:p>
            <a:r>
              <a:rPr lang="en-US" sz="3200" dirty="0"/>
              <a:t>Two examples using Weka</a:t>
            </a:r>
          </a:p>
          <a:p>
            <a:pPr lvl="1"/>
            <a:r>
              <a:rPr lang="en-US" sz="2800" dirty="0"/>
              <a:t>UCI Auto mpg prediction dataset</a:t>
            </a:r>
          </a:p>
          <a:p>
            <a:pPr lvl="1"/>
            <a:r>
              <a:rPr lang="en-US" sz="2800" dirty="0"/>
              <a:t>UCI Adult income prediction dataset</a:t>
            </a:r>
          </a:p>
          <a:p>
            <a:r>
              <a:rPr lang="en-US" sz="3200" dirty="0" err="1"/>
              <a:t>RandomForest</a:t>
            </a:r>
            <a:r>
              <a:rPr lang="en-US" sz="3200" dirty="0"/>
              <a:t> improves over J48  for the smaller dataset, but not for the larger</a:t>
            </a:r>
          </a:p>
          <a:p>
            <a:r>
              <a:rPr lang="en-US" sz="3200" dirty="0"/>
              <a:t>Takeaway: more data is always best</a:t>
            </a:r>
            <a:br>
              <a:rPr lang="en-US" sz="3200" dirty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270691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25479</TotalTime>
  <Words>950</Words>
  <Application>Microsoft Macintosh PowerPoint</Application>
  <PresentationFormat>On-screen Show (4:3)</PresentationFormat>
  <Paragraphs>113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Times New Roman</vt:lpstr>
      <vt:lpstr>Blank Presentation</vt:lpstr>
      <vt:lpstr>What’s better than a tree?</vt:lpstr>
      <vt:lpstr>Random Forest</vt:lpstr>
      <vt:lpstr>PowerPoint Presentation</vt:lpstr>
      <vt:lpstr>cf. Wisdom of the Crowd</vt:lpstr>
      <vt:lpstr>Random Forests Benefits</vt:lpstr>
      <vt:lpstr>Bagging</vt:lpstr>
      <vt:lpstr>PowerPoint Presentation</vt:lpstr>
      <vt:lpstr>Choosing training data subsets</vt:lpstr>
      <vt:lpstr>Examples</vt:lpstr>
      <vt:lpstr>UCI Auto MGP Dataset (1)</vt:lpstr>
      <vt:lpstr>UCI Auto MGP Dataset (2)</vt:lpstr>
      <vt:lpstr>PowerPoint Presentation</vt:lpstr>
      <vt:lpstr>PowerPoint Presentation</vt:lpstr>
      <vt:lpstr>100% … Wait, What ?</vt:lpstr>
      <vt:lpstr>Results are too good </vt:lpstr>
      <vt:lpstr>PowerPoint Presentation</vt:lpstr>
      <vt:lpstr>PowerPoint Presentation</vt:lpstr>
      <vt:lpstr>AUTO MPG Results (2)</vt:lpstr>
      <vt:lpstr>UCI Adult Dataset (1)</vt:lpstr>
      <vt:lpstr>UCI Adult Dataset (2)</vt:lpstr>
      <vt:lpstr>PowerPoint Presentation</vt:lpstr>
      <vt:lpstr>PowerPoint Presentation</vt:lpstr>
      <vt:lpstr>Result</vt:lpstr>
      <vt:lpstr>Create train and test collection</vt:lpstr>
      <vt:lpstr>PowerPoint Presentation</vt:lpstr>
      <vt:lpstr>PowerPoint Presentation</vt:lpstr>
      <vt:lpstr>Conclusions</vt:lpstr>
      <vt:lpstr>Conclusions</vt:lpstr>
      <vt:lpstr>Recognizing Concept Drift</vt:lpstr>
    </vt:vector>
  </TitlesOfParts>
  <Company>UMBC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</dc:title>
  <dc:creator>COGITO</dc:creator>
  <cp:lastModifiedBy>Tim Finin</cp:lastModifiedBy>
  <cp:revision>503</cp:revision>
  <cp:lastPrinted>2018-04-30T19:41:01Z</cp:lastPrinted>
  <dcterms:created xsi:type="dcterms:W3CDTF">2009-11-25T19:59:32Z</dcterms:created>
  <dcterms:modified xsi:type="dcterms:W3CDTF">2021-04-27T01:46:02Z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