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5"/>
  </p:notesMasterIdLst>
  <p:handoutMasterIdLst>
    <p:handoutMasterId r:id="rId46"/>
  </p:handoutMasterIdLst>
  <p:sldIdLst>
    <p:sldId id="256" r:id="rId2"/>
    <p:sldId id="376" r:id="rId3"/>
    <p:sldId id="379" r:id="rId4"/>
    <p:sldId id="375" r:id="rId5"/>
    <p:sldId id="335" r:id="rId6"/>
    <p:sldId id="325" r:id="rId7"/>
    <p:sldId id="326" r:id="rId8"/>
    <p:sldId id="328" r:id="rId9"/>
    <p:sldId id="292" r:id="rId10"/>
    <p:sldId id="382" r:id="rId11"/>
    <p:sldId id="346" r:id="rId12"/>
    <p:sldId id="347" r:id="rId13"/>
    <p:sldId id="369" r:id="rId14"/>
    <p:sldId id="370" r:id="rId15"/>
    <p:sldId id="348" r:id="rId16"/>
    <p:sldId id="324" r:id="rId17"/>
    <p:sldId id="329" r:id="rId18"/>
    <p:sldId id="371" r:id="rId19"/>
    <p:sldId id="380" r:id="rId20"/>
    <p:sldId id="372" r:id="rId21"/>
    <p:sldId id="320" r:id="rId22"/>
    <p:sldId id="383" r:id="rId23"/>
    <p:sldId id="349" r:id="rId24"/>
    <p:sldId id="350" r:id="rId25"/>
    <p:sldId id="351" r:id="rId26"/>
    <p:sldId id="356" r:id="rId27"/>
    <p:sldId id="357" r:id="rId28"/>
    <p:sldId id="353" r:id="rId29"/>
    <p:sldId id="368" r:id="rId30"/>
    <p:sldId id="373" r:id="rId31"/>
    <p:sldId id="358" r:id="rId32"/>
    <p:sldId id="360" r:id="rId33"/>
    <p:sldId id="361" r:id="rId34"/>
    <p:sldId id="359" r:id="rId35"/>
    <p:sldId id="362" r:id="rId36"/>
    <p:sldId id="364" r:id="rId37"/>
    <p:sldId id="365" r:id="rId38"/>
    <p:sldId id="366" r:id="rId39"/>
    <p:sldId id="381" r:id="rId40"/>
    <p:sldId id="367" r:id="rId41"/>
    <p:sldId id="377" r:id="rId42"/>
    <p:sldId id="378" r:id="rId43"/>
    <p:sldId id="374" r:id="rId44"/>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88">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370"/>
    <p:restoredTop sz="97072" autoAdjust="0"/>
  </p:normalViewPr>
  <p:slideViewPr>
    <p:cSldViewPr showGuides="1">
      <p:cViewPr varScale="1">
        <p:scale>
          <a:sx n="186" d="100"/>
          <a:sy n="186" d="100"/>
        </p:scale>
        <p:origin x="1592" y="192"/>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 curve was first developed by electrical engineers and radar engineers during World War II for detecting enemy objects in battlefields and was soon introduced to psychology to account for perceptual detection of stimuli. </a:t>
            </a:r>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35</a:t>
            </a:fld>
            <a:endParaRPr lang="en-US"/>
          </a:p>
        </p:txBody>
      </p:sp>
    </p:spTree>
    <p:extLst>
      <p:ext uri="{BB962C8B-B14F-4D97-AF65-F5344CB8AC3E}">
        <p14:creationId xmlns:p14="http://schemas.microsoft.com/office/powerpoint/2010/main" val="720933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09F3C-BD10-194C-83A6-D50065DA4EB5}" type="slidenum">
              <a:rPr lang="en-US" smtClean="0"/>
              <a:pPr>
                <a:defRPr/>
              </a:pPr>
              <a:t>39</a:t>
            </a:fld>
            <a:endParaRPr lang="en-US" dirty="0"/>
          </a:p>
        </p:txBody>
      </p:sp>
    </p:spTree>
    <p:extLst>
      <p:ext uri="{BB962C8B-B14F-4D97-AF65-F5344CB8AC3E}">
        <p14:creationId xmlns:p14="http://schemas.microsoft.com/office/powerpoint/2010/main" val="1433898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9</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11</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12</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13</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74891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20</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7727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21</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22</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58423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09F3C-BD10-194C-83A6-D50065DA4EB5}" type="slidenum">
              <a:rPr lang="en-US" smtClean="0"/>
              <a:pPr>
                <a:defRPr/>
              </a:pPr>
              <a:t>27</a:t>
            </a:fld>
            <a:endParaRPr lang="en-US" dirty="0"/>
          </a:p>
        </p:txBody>
      </p:sp>
    </p:spTree>
    <p:extLst>
      <p:ext uri="{BB962C8B-B14F-4D97-AF65-F5344CB8AC3E}">
        <p14:creationId xmlns:p14="http://schemas.microsoft.com/office/powerpoint/2010/main" val="17108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evelopers.google.com/machine-learning/guides/rules-of-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Learning_curve_(machine_lear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ode.google.com/p/aima-data/source/browse/trunk/iris.csv"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Type_I_and_type_II_errors" TargetMode="External"/><Relationship Id="rId2" Type="http://schemas.openxmlformats.org/officeDocument/2006/relationships/hyperlink" Target="http://en.wikipedia.org/wiki/Confusion_matrix"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en.wikipedia.org/wiki/Precision_and_recall" TargetMode="Externa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en.wikipedia.org/wiki/Harmonic_mean" TargetMode="External"/><Relationship Id="rId2" Type="http://schemas.openxmlformats.org/officeDocument/2006/relationships/hyperlink" Target="https://en.wikipedia.org/wiki/F1_score"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pedia.org/wiki/Receiver_operating_characteristic"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Hyperparameter_optimization#Grid_sear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Evaluation_measures_(information_retrieval)#Precision_at_K" TargetMode="External"/><Relationship Id="rId2" Type="http://schemas.openxmlformats.org/officeDocument/2006/relationships/hyperlink" Target="https://en.wikipedia.org/wiki/Learning_to_ran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scikit-learn.org/stable/modules/model_evaluation.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cikit-learn.org/stable/modules/grid_search.html" TargetMode="External"/><Relationship Id="rId2" Type="http://schemas.openxmlformats.org/officeDocument/2006/relationships/hyperlink" Target="https://scikit-learn.org/stable/modules/model_evaluation.html" TargetMode="External"/><Relationship Id="rId1" Type="http://schemas.openxmlformats.org/officeDocument/2006/relationships/slideLayout" Target="../slideLayouts/slideLayout2.xml"/><Relationship Id="rId4" Type="http://schemas.openxmlformats.org/officeDocument/2006/relationships/hyperlink" Target="https://drive.google.com/drive/u/0/folders/1FZMvn279MzZ7dvse61j4KrMiwCeQrCs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archive.ics.uci.edu/ml/datasets/Zo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Ground_tru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369479" y="1485900"/>
            <a:ext cx="4876800" cy="38862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a:t>
            </a:r>
            <a:br>
              <a:rPr lang="en-US" sz="6000" dirty="0">
                <a:effectLst>
                  <a:outerShdw blurRad="38100" dist="38100" dir="2700000" algn="tl">
                    <a:srgbClr val="DDDDDD"/>
                  </a:outerShdw>
                </a:effectLst>
                <a:ea typeface="ＭＳ Ｐゴシック" charset="0"/>
                <a:cs typeface="ＭＳ Ｐゴシック" charset="0"/>
              </a:rPr>
            </a:br>
            <a:r>
              <a:rPr lang="en-US" sz="6000" dirty="0">
                <a:effectLst>
                  <a:outerShdw blurRad="38100" dist="38100" dir="2700000" algn="tl">
                    <a:srgbClr val="DDDDDD"/>
                  </a:outerShdw>
                </a:effectLst>
                <a:ea typeface="ＭＳ Ｐゴシック" charset="0"/>
                <a:cs typeface="ＭＳ Ｐゴシック" charset="0"/>
              </a:rPr>
              <a:t>Learning: Methodology</a:t>
            </a:r>
            <a:br>
              <a:rPr lang="en-US" sz="6000" dirty="0">
                <a:effectLst>
                  <a:outerShdw blurRad="38100" dist="38100" dir="2700000" algn="tl">
                    <a:srgbClr val="DDDDDD"/>
                  </a:outerShdw>
                </a:effectLst>
                <a:ea typeface="ＭＳ Ｐゴシック" charset="0"/>
                <a:cs typeface="ＭＳ Ｐゴシック" charset="0"/>
              </a:rPr>
            </a:br>
            <a:r>
              <a:rPr lang="en-US" sz="4400" b="0" dirty="0">
                <a:ea typeface="ＭＳ Ｐゴシック" charset="0"/>
                <a:cs typeface="ＭＳ Ｐゴシック" charset="0"/>
              </a:rPr>
              <a:t>Chapter 19</a:t>
            </a:r>
            <a:br>
              <a:rPr lang="en-US" sz="2400" b="0" dirty="0">
                <a:ea typeface="ＭＳ Ｐゴシック" charset="0"/>
                <a:cs typeface="ＭＳ Ｐゴシック" charset="0"/>
              </a:rPr>
            </a:br>
            <a:endParaRPr lang="en-US" sz="5400" b="0" dirty="0">
              <a:ea typeface="ＭＳ Ｐゴシック" charset="0"/>
              <a:cs typeface="ＭＳ Ｐゴシック" charset="0"/>
            </a:endParaRPr>
          </a:p>
        </p:txBody>
      </p:sp>
      <p:pic>
        <p:nvPicPr>
          <p:cNvPr id="2" name="Picture 1" descr="machine-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57300"/>
            <a:ext cx="4064679" cy="4343400"/>
          </a:xfrm>
          <a:prstGeom prst="rect">
            <a:avLst/>
          </a:prstGeom>
        </p:spPr>
      </p:pic>
      <p:sp>
        <p:nvSpPr>
          <p:cNvPr id="5" name="TextBox 4">
            <a:extLst>
              <a:ext uri="{FF2B5EF4-FFF2-40B4-BE49-F238E27FC236}">
                <a16:creationId xmlns:a16="http://schemas.microsoft.com/office/drawing/2014/main" id="{EEA94355-D0BE-334C-AB5E-C359EA187BDB}"/>
              </a:ext>
            </a:extLst>
          </p:cNvPr>
          <p:cNvSpPr txBox="1"/>
          <p:nvPr/>
        </p:nvSpPr>
        <p:spPr>
          <a:xfrm>
            <a:off x="8229600" y="152400"/>
            <a:ext cx="723275" cy="461665"/>
          </a:xfrm>
          <a:prstGeom prst="rect">
            <a:avLst/>
          </a:prstGeom>
          <a:noFill/>
        </p:spPr>
        <p:txBody>
          <a:bodyPr wrap="none" rtlCol="0">
            <a:spAutoFit/>
          </a:bodyPr>
          <a:lstStyle/>
          <a:p>
            <a:r>
              <a:rPr lang="en-US" dirty="0"/>
              <a:t>14.4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9F456-7574-2246-B296-B6433BC9E41F}"/>
              </a:ext>
            </a:extLst>
          </p:cNvPr>
          <p:cNvSpPr>
            <a:spLocks noGrp="1"/>
          </p:cNvSpPr>
          <p:nvPr>
            <p:ph type="title"/>
          </p:nvPr>
        </p:nvSpPr>
        <p:spPr>
          <a:xfrm>
            <a:off x="685800" y="304800"/>
            <a:ext cx="7772400" cy="1143000"/>
          </a:xfrm>
        </p:spPr>
        <p:txBody>
          <a:bodyPr/>
          <a:lstStyle/>
          <a:p>
            <a:r>
              <a:rPr lang="en-US" dirty="0"/>
              <a:t>Accuracy: a simple metric</a:t>
            </a:r>
          </a:p>
        </p:txBody>
      </p:sp>
      <p:sp>
        <p:nvSpPr>
          <p:cNvPr id="3" name="Content Placeholder 2">
            <a:extLst>
              <a:ext uri="{FF2B5EF4-FFF2-40B4-BE49-F238E27FC236}">
                <a16:creationId xmlns:a16="http://schemas.microsoft.com/office/drawing/2014/main" id="{57D7CE0D-FA8C-C34B-BD8B-1CC9F64C57DE}"/>
              </a:ext>
            </a:extLst>
          </p:cNvPr>
          <p:cNvSpPr>
            <a:spLocks noGrp="1"/>
          </p:cNvSpPr>
          <p:nvPr>
            <p:ph idx="1"/>
          </p:nvPr>
        </p:nvSpPr>
        <p:spPr>
          <a:xfrm>
            <a:off x="716145" y="1752600"/>
            <a:ext cx="7772400" cy="4876800"/>
          </a:xfrm>
        </p:spPr>
        <p:txBody>
          <a:bodyPr/>
          <a:lstStyle/>
          <a:p>
            <a:r>
              <a:rPr lang="en-US" sz="3200" dirty="0"/>
              <a:t>What measure of performance can we use?</a:t>
            </a:r>
          </a:p>
          <a:p>
            <a:r>
              <a:rPr lang="en-US" sz="3200" dirty="0"/>
              <a:t>It depends on the kind of task, e.g.,</a:t>
            </a:r>
          </a:p>
          <a:p>
            <a:pPr lvl="1"/>
            <a:r>
              <a:rPr lang="en-US" sz="2800" dirty="0"/>
              <a:t>Classification (e.g., which species of iris)</a:t>
            </a:r>
          </a:p>
          <a:p>
            <a:pPr lvl="1"/>
            <a:r>
              <a:rPr lang="en-US" sz="2800" dirty="0"/>
              <a:t>Information retrieval (find relevant documents)</a:t>
            </a:r>
          </a:p>
          <a:p>
            <a:r>
              <a:rPr lang="en-US" sz="3200" dirty="0"/>
              <a:t>One of the simplest is </a:t>
            </a:r>
            <a:r>
              <a:rPr lang="en-US" sz="3200" b="1" dirty="0"/>
              <a:t>accuracy</a:t>
            </a:r>
          </a:p>
          <a:p>
            <a:pPr lvl="1"/>
            <a:r>
              <a:rPr lang="en-US" sz="2800" dirty="0"/>
              <a:t>Fraction of the answers that were correct</a:t>
            </a:r>
          </a:p>
          <a:p>
            <a:r>
              <a:rPr lang="en-US" sz="3200" dirty="0"/>
              <a:t>It </a:t>
            </a:r>
            <a:r>
              <a:rPr lang="en-US" sz="3200" dirty="0" err="1"/>
              <a:t>dosn’t</a:t>
            </a:r>
            <a:r>
              <a:rPr lang="en-US" sz="3200" dirty="0"/>
              <a:t> weigh different kinds of errors differently (e.g., false positive vs false negatives)</a:t>
            </a:r>
          </a:p>
        </p:txBody>
      </p:sp>
    </p:spTree>
    <p:extLst>
      <p:ext uri="{BB962C8B-B14F-4D97-AF65-F5344CB8AC3E}">
        <p14:creationId xmlns:p14="http://schemas.microsoft.com/office/powerpoint/2010/main" val="3815698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09600" y="304800"/>
            <a:ext cx="7772400" cy="990600"/>
          </a:xfrm>
        </p:spPr>
        <p:txBody>
          <a:bodyPr/>
          <a:lstStyle/>
          <a:p>
            <a:r>
              <a:rPr lang="en-US" sz="4800" dirty="0">
                <a:ea typeface="ＭＳ Ｐゴシック" charset="0"/>
                <a:cs typeface="ＭＳ Ｐゴシック" charset="0"/>
              </a:rPr>
              <a:t>Evaluation methodology (2)</a:t>
            </a:r>
          </a:p>
        </p:txBody>
      </p:sp>
      <p:sp>
        <p:nvSpPr>
          <p:cNvPr id="124930" name="Rectangle 3"/>
          <p:cNvSpPr>
            <a:spLocks noGrp="1" noChangeArrowheads="1"/>
          </p:cNvSpPr>
          <p:nvPr>
            <p:ph type="body" idx="1"/>
          </p:nvPr>
        </p:nvSpPr>
        <p:spPr>
          <a:xfrm>
            <a:off x="457200" y="1752600"/>
            <a:ext cx="7772400" cy="4495800"/>
          </a:xfrm>
        </p:spPr>
        <p:txBody>
          <a:bodyPr/>
          <a:lstStyle/>
          <a:p>
            <a:pPr marL="230188" indent="-230188"/>
            <a:r>
              <a:rPr lang="en-US" sz="3200" b="1" dirty="0">
                <a:ea typeface="ＭＳ Ｐゴシック" charset="0"/>
                <a:cs typeface="ＭＳ Ｐゴシック" charset="0"/>
              </a:rPr>
              <a:t>Important: keep training and test sets disjoint!</a:t>
            </a:r>
          </a:p>
          <a:p>
            <a:pPr marL="230188" indent="-230188"/>
            <a:r>
              <a:rPr lang="en-US" sz="3200" dirty="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a:ea typeface="ＭＳ Ｐゴシック" charset="0"/>
                <a:cs typeface="ＭＳ Ｐゴシック" charset="0"/>
              </a:rPr>
              <a:t>On modifying algorithm or its parameters,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380999" y="152400"/>
            <a:ext cx="8458201" cy="990600"/>
          </a:xfrm>
        </p:spPr>
        <p:txBody>
          <a:bodyPr/>
          <a:lstStyle/>
          <a:p>
            <a:r>
              <a:rPr lang="en-US" sz="4800" dirty="0">
                <a:ea typeface="ＭＳ Ｐゴシック" charset="0"/>
                <a:cs typeface="ＭＳ Ｐゴシック" charset="0"/>
              </a:rPr>
              <a:t>Better evaluation methodology</a:t>
            </a:r>
          </a:p>
        </p:txBody>
      </p:sp>
      <p:sp>
        <p:nvSpPr>
          <p:cNvPr id="124930" name="Rectangle 3"/>
          <p:cNvSpPr>
            <a:spLocks noGrp="1" noChangeArrowheads="1"/>
          </p:cNvSpPr>
          <p:nvPr>
            <p:ph type="body" idx="1"/>
          </p:nvPr>
        </p:nvSpPr>
        <p:spPr>
          <a:xfrm>
            <a:off x="214533"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3735155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(4)</a:t>
            </a:r>
          </a:p>
        </p:txBody>
      </p:sp>
      <p:sp>
        <p:nvSpPr>
          <p:cNvPr id="124930" name="Rectangle 3"/>
          <p:cNvSpPr>
            <a:spLocks noGrp="1" noChangeArrowheads="1"/>
          </p:cNvSpPr>
          <p:nvPr>
            <p:ph type="body" idx="1"/>
          </p:nvPr>
        </p:nvSpPr>
        <p:spPr>
          <a:xfrm>
            <a:off x="138334"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
        <p:nvSpPr>
          <p:cNvPr id="10" name="Rectangular Callout 9">
            <a:extLst>
              <a:ext uri="{FF2B5EF4-FFF2-40B4-BE49-F238E27FC236}">
                <a16:creationId xmlns:a16="http://schemas.microsoft.com/office/drawing/2014/main" id="{9C65705B-D1C1-0D4E-91D8-58F45438EE9F}"/>
              </a:ext>
            </a:extLst>
          </p:cNvPr>
          <p:cNvSpPr/>
          <p:nvPr/>
        </p:nvSpPr>
        <p:spPr bwMode="auto">
          <a:xfrm>
            <a:off x="541069" y="1295400"/>
            <a:ext cx="5631131" cy="3581400"/>
          </a:xfrm>
          <a:prstGeom prst="wedgeRectCallout">
            <a:avLst>
              <a:gd name="adj1" fmla="val 69597"/>
              <a:gd name="adj2" fmla="val 48969"/>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Only </a:t>
            </a:r>
            <a:r>
              <a:rPr lang="en-US" sz="2800" b="1" dirty="0" err="1">
                <a:latin typeface="Calibri" panose="020F0502020204030204" pitchFamily="34" charset="0"/>
                <a:cs typeface="Calibri" panose="020F0502020204030204" pitchFamily="34" charset="0"/>
              </a:rPr>
              <a:t>devtest</a:t>
            </a:r>
            <a:r>
              <a:rPr lang="en-US" sz="2800" dirty="0">
                <a:latin typeface="Calibri" panose="020F0502020204030204" pitchFamily="34" charset="0"/>
                <a:cs typeface="Calibri" panose="020F0502020204030204" pitchFamily="34" charset="0"/>
              </a:rPr>
              <a:t> data used for </a:t>
            </a:r>
            <a:r>
              <a:rPr lang="en-US" sz="2800" dirty="0" err="1">
                <a:latin typeface="Calibri" panose="020F0502020204030204" pitchFamily="34" charset="0"/>
                <a:cs typeface="Calibri" panose="020F0502020204030204" pitchFamily="34" charset="0"/>
              </a:rPr>
              <a:t>evalua-tion</a:t>
            </a:r>
            <a:r>
              <a:rPr lang="en-US" sz="2800" dirty="0">
                <a:latin typeface="Calibri" panose="020F0502020204030204" pitchFamily="34" charset="0"/>
                <a:cs typeface="Calibri" panose="020F0502020204030204" pitchFamily="34" charset="0"/>
              </a:rPr>
              <a:t> during system </a:t>
            </a:r>
            <a:r>
              <a:rPr lang="en-US" sz="2800" b="1" dirty="0">
                <a:latin typeface="Calibri" panose="020F0502020204030204" pitchFamily="34" charset="0"/>
                <a:cs typeface="Calibri" panose="020F0502020204030204" pitchFamily="34" charset="0"/>
              </a:rPr>
              <a:t>development</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When all development has ended,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test</a:t>
            </a:r>
            <a:r>
              <a:rPr kumimoji="0" lang="en-US" sz="2800" b="0" i="0" u="none" strike="noStrike" cap="none" normalizeH="0" baseline="0" dirty="0">
                <a:ln>
                  <a:noFill/>
                </a:ln>
                <a:effectLst/>
                <a:latin typeface="Calibri" panose="020F0502020204030204" pitchFamily="34" charset="0"/>
                <a:cs typeface="Calibri" panose="020F0502020204030204" pitchFamily="34" charset="0"/>
              </a:rPr>
              <a:t> data used for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final evaluation</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Ensures final system not influenced by test data</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If more development needed, get new dataset!</a:t>
            </a:r>
            <a:endParaRPr kumimoji="0" lang="en-US" sz="2800" b="0" i="0" u="none"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13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143000"/>
            <a:ext cx="81534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endParaRPr lang="en-US" dirty="0">
              <a:ea typeface="ＭＳ Ｐゴシック" charset="0"/>
              <a:cs typeface="ＭＳ Ｐゴシック" charset="0"/>
            </a:endParaRPr>
          </a:p>
          <a:p>
            <a:r>
              <a:rPr lang="en-US" sz="3200" dirty="0">
                <a:ea typeface="ＭＳ Ｐゴシック" charset="0"/>
                <a:cs typeface="ＭＳ Ｐゴシック" charset="0"/>
              </a:rPr>
              <a:t>Hold out 10 data items for test; train on the other 91; show the </a:t>
            </a:r>
            <a:r>
              <a:rPr lang="en-US" sz="3200" b="1" dirty="0">
                <a:ea typeface="ＭＳ Ｐゴシック" charset="0"/>
                <a:cs typeface="ＭＳ Ｐゴシック" charset="0"/>
              </a:rPr>
              <a:t>accuracy</a:t>
            </a:r>
            <a:r>
              <a:rPr lang="en-US" sz="3200" dirty="0">
                <a:ea typeface="ＭＳ Ｐゴシック" charset="0"/>
                <a:cs typeface="ＭＳ Ｐゴシック" charset="0"/>
              </a:rPr>
              <a:t> on the test data</a:t>
            </a:r>
          </a:p>
          <a:p>
            <a:r>
              <a:rPr lang="en-US" sz="3200" dirty="0">
                <a:ea typeface="ＭＳ Ｐゴシック" charset="0"/>
                <a:cs typeface="ＭＳ Ｐゴシック" charset="0"/>
              </a:rPr>
              <a:t>Doing this four times for different test subsets shows accuracy from 80% to 100%</a:t>
            </a:r>
          </a:p>
          <a:p>
            <a:r>
              <a:rPr lang="en-US" sz="3200" dirty="0">
                <a:ea typeface="ＭＳ Ｐゴシック" charset="0"/>
                <a:cs typeface="ＭＳ Ｐゴシック" charset="0"/>
              </a:rPr>
              <a:t>What’s the true accuracy of our approach?</a:t>
            </a:r>
          </a:p>
        </p:txBody>
      </p:sp>
    </p:spTree>
    <p:extLst>
      <p:ext uri="{BB962C8B-B14F-4D97-AF65-F5344CB8AC3E}">
        <p14:creationId xmlns:p14="http://schemas.microsoft.com/office/powerpoint/2010/main" val="188471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457200" y="1219200"/>
            <a:ext cx="86868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pPr marL="341313" lvl="1" indent="0">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dtl</a:t>
            </a:r>
            <a:r>
              <a:rPr lang="en-US" sz="2600" dirty="0">
                <a:ea typeface="ＭＳ Ｐゴシック" charset="0"/>
                <a:cs typeface="ＭＳ Ｐゴシック" charset="0"/>
              </a:rPr>
              <a:t> = </a:t>
            </a:r>
            <a:r>
              <a:rPr lang="en-US" sz="2600" dirty="0" err="1">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0, 10) </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100)  </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
        <p:nvSpPr>
          <p:cNvPr id="2" name="TextBox 1">
            <a:extLst>
              <a:ext uri="{FF2B5EF4-FFF2-40B4-BE49-F238E27FC236}">
                <a16:creationId xmlns:a16="http://schemas.microsoft.com/office/drawing/2014/main" id="{DAFDEE3F-1E13-F540-8474-BB454B253A31}"/>
              </a:ext>
            </a:extLst>
          </p:cNvPr>
          <p:cNvSpPr txBox="1"/>
          <p:nvPr/>
        </p:nvSpPr>
        <p:spPr>
          <a:xfrm>
            <a:off x="6705600" y="3200400"/>
            <a:ext cx="2286000" cy="2677656"/>
          </a:xfrm>
          <a:prstGeom prst="rect">
            <a:avLst/>
          </a:prstGeom>
          <a:solidFill>
            <a:schemeClr val="bg1">
              <a:lumMod val="95000"/>
            </a:schemeClr>
          </a:solidFill>
        </p:spPr>
        <p:txBody>
          <a:bodyPr wrap="square" rtlCol="0">
            <a:spAutoFit/>
          </a:bodyPr>
          <a:lstStyle/>
          <a:p>
            <a:r>
              <a:rPr lang="en-US" i="1" dirty="0">
                <a:latin typeface="Calibri" panose="020F0502020204030204" pitchFamily="34" charset="0"/>
                <a:cs typeface="Calibri" panose="020F0502020204030204" pitchFamily="34" charset="0"/>
              </a:rPr>
              <a:t>We might use the average accuracy of the experiments as the overall metric, in this case 0.9</a:t>
            </a:r>
          </a:p>
        </p:txBody>
      </p:sp>
    </p:spTree>
    <p:extLst>
      <p:ext uri="{BB962C8B-B14F-4D97-AF65-F5344CB8AC3E}">
        <p14:creationId xmlns:p14="http://schemas.microsoft.com/office/powerpoint/2010/main" val="290803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533400" y="1255059"/>
            <a:ext cx="8305800" cy="5145741"/>
          </a:xfrm>
        </p:spPr>
        <p:txBody>
          <a:bodyPr/>
          <a:lstStyle/>
          <a:p>
            <a:r>
              <a:rPr lang="en-US" sz="3200" b="1" dirty="0">
                <a:ea typeface="ＭＳ Ｐゴシック" charset="0"/>
                <a:cs typeface="ＭＳ Ｐゴシック" charset="0"/>
              </a:rPr>
              <a:t>Problem: </a:t>
            </a:r>
            <a:r>
              <a:rPr lang="en-US" sz="3200" dirty="0">
                <a:ea typeface="ＭＳ Ｐゴシック" charset="0"/>
                <a:cs typeface="ＭＳ Ｐゴシック" charset="0"/>
              </a:rPr>
              <a:t>getting </a:t>
            </a:r>
            <a:r>
              <a:rPr lang="en-US" altLang="ja-JP" sz="3200" i="1" dirty="0">
                <a:ea typeface="ＭＳ Ｐゴシック" charset="0"/>
                <a:cs typeface="ＭＳ Ｐゴシック" charset="0"/>
              </a:rPr>
              <a:t>ground truth </a:t>
            </a:r>
            <a:r>
              <a:rPr lang="en-US" altLang="ja-JP" sz="3200" dirty="0">
                <a:ea typeface="ＭＳ Ｐゴシック" charset="0"/>
                <a:cs typeface="ＭＳ Ｐゴシック" charset="0"/>
              </a:rPr>
              <a:t>data expensive</a:t>
            </a:r>
          </a:p>
          <a:p>
            <a:r>
              <a:rPr lang="en-US" sz="3200" b="1" dirty="0">
                <a:ea typeface="ＭＳ Ｐゴシック" charset="0"/>
                <a:cs typeface="ＭＳ Ｐゴシック" charset="0"/>
              </a:rPr>
              <a:t>Problem: n</a:t>
            </a:r>
            <a:r>
              <a:rPr lang="en-US" sz="3200" dirty="0">
                <a:ea typeface="ＭＳ Ｐゴシック" charset="0"/>
                <a:cs typeface="ＭＳ Ｐゴシック" charset="0"/>
              </a:rPr>
              <a:t>eed different test data for each test</a:t>
            </a:r>
          </a:p>
          <a:p>
            <a:r>
              <a:rPr lang="en-US" sz="3200" b="1" dirty="0">
                <a:ea typeface="ＭＳ Ｐゴシック" charset="0"/>
                <a:cs typeface="ＭＳ Ｐゴシック" charset="0"/>
              </a:rPr>
              <a:t>Problem: </a:t>
            </a:r>
            <a:r>
              <a:rPr lang="en-US" sz="3200" dirty="0">
                <a:ea typeface="ＭＳ Ｐゴシック" charset="0"/>
                <a:cs typeface="ＭＳ Ｐゴシック" charset="0"/>
              </a:rPr>
              <a:t>experiments needed to find right </a:t>
            </a:r>
            <a:r>
              <a:rPr lang="en-US" altLang="ja-JP" sz="3200" i="1" dirty="0">
                <a:ea typeface="ＭＳ Ｐゴシック" charset="0"/>
                <a:cs typeface="ＭＳ Ｐゴシック" charset="0"/>
              </a:rPr>
              <a:t>feature space </a:t>
            </a:r>
            <a:r>
              <a:rPr lang="en-US" altLang="ja-JP" sz="3200" dirty="0">
                <a:ea typeface="ＭＳ Ｐゴシック" charset="0"/>
                <a:cs typeface="ＭＳ Ｐゴシック" charset="0"/>
              </a:rPr>
              <a:t>&amp; parameters for ML algorithms</a:t>
            </a:r>
          </a:p>
          <a:p>
            <a:r>
              <a:rPr lang="en-US" sz="3200" b="1" dirty="0">
                <a:ea typeface="ＭＳ Ｐゴシック" charset="0"/>
                <a:cs typeface="ＭＳ Ｐゴシック" charset="0"/>
              </a:rPr>
              <a:t>Goal: </a:t>
            </a:r>
            <a:r>
              <a:rPr lang="en-US" sz="3200" dirty="0">
                <a:ea typeface="ＭＳ Ｐゴシック" charset="0"/>
                <a:cs typeface="ＭＳ Ｐゴシック" charset="0"/>
              </a:rPr>
              <a:t>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b="1" dirty="0">
                <a:ea typeface="ＭＳ Ｐゴシック" charset="0"/>
                <a:cs typeface="ＭＳ Ｐゴシック" charset="0"/>
              </a:rPr>
              <a:t>Idea: </a:t>
            </a:r>
            <a:r>
              <a:rPr lang="en-US" sz="3200" dirty="0">
                <a:ea typeface="ＭＳ Ｐゴシック" charset="0"/>
                <a:cs typeface="ＭＳ Ｐゴシック" charset="0"/>
              </a:rPr>
              <a:t>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Repeat K times and average performance</a:t>
            </a:r>
          </a:p>
          <a:p>
            <a:r>
              <a:rPr lang="en-US" sz="3200" dirty="0">
                <a:ea typeface="ＭＳ Ｐゴシック" charset="0"/>
                <a:cs typeface="ＭＳ Ｐゴシック" charset="0"/>
              </a:rPr>
              <a:t>Common K values are 5 and 10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N-fold Cross Validation</a:t>
            </a:r>
          </a:p>
        </p:txBody>
      </p:sp>
      <p:sp>
        <p:nvSpPr>
          <p:cNvPr id="128002" name="Content Placeholder 2"/>
          <p:cNvSpPr>
            <a:spLocks noGrp="1"/>
          </p:cNvSpPr>
          <p:nvPr>
            <p:ph idx="1"/>
          </p:nvPr>
        </p:nvSpPr>
        <p:spPr>
          <a:xfrm>
            <a:off x="685800" y="1371600"/>
            <a:ext cx="8001000" cy="5257800"/>
          </a:xfrm>
        </p:spPr>
        <p:txBody>
          <a:bodyPr/>
          <a:lstStyle/>
          <a:p>
            <a:r>
              <a:rPr lang="en-US" sz="3200" dirty="0">
                <a:ea typeface="ＭＳ Ｐゴシック" charset="0"/>
                <a:cs typeface="ＭＳ Ｐゴシック" charset="0"/>
              </a:rPr>
              <a:t>AIMA code has a </a:t>
            </a:r>
            <a:r>
              <a:rPr lang="en-US" sz="3200" dirty="0" err="1">
                <a:ea typeface="ＭＳ Ｐゴシック" charset="0"/>
                <a:cs typeface="ＭＳ Ｐゴシック" charset="0"/>
              </a:rPr>
              <a:t>cross_validation</a:t>
            </a:r>
            <a:r>
              <a:rPr lang="en-US" sz="3200" dirty="0">
                <a:ea typeface="ＭＳ Ｐゴシック" charset="0"/>
                <a:cs typeface="ＭＳ Ｐゴシック" charset="0"/>
              </a:rPr>
              <a:t> function that runs K-fold cross validation</a:t>
            </a:r>
          </a:p>
          <a:p>
            <a:r>
              <a:rPr lang="en-US" sz="3200" b="1" dirty="0" err="1">
                <a:ea typeface="ＭＳ Ｐゴシック" charset="0"/>
                <a:cs typeface="ＭＳ Ｐゴシック" charset="0"/>
              </a:rPr>
              <a:t>cross_validation</a:t>
            </a:r>
            <a:r>
              <a:rPr lang="en-US" sz="3200" b="1" dirty="0">
                <a:ea typeface="ＭＳ Ｐゴシック" charset="0"/>
                <a:cs typeface="ＭＳ Ｐゴシック" charset="0"/>
              </a:rPr>
              <a:t>(learner, data, K, N) </a:t>
            </a:r>
            <a:r>
              <a:rPr lang="en-US" sz="3200" dirty="0">
                <a:ea typeface="ＭＳ Ｐゴシック" charset="0"/>
                <a:cs typeface="ＭＳ Ｐゴシック" charset="0"/>
              </a:rPr>
              <a:t>does N iterations, each time randomly selecting 1/K data points for test, leaving rest for train</a:t>
            </a:r>
            <a:endParaRPr lang="en-US" dirty="0">
              <a:ea typeface="ＭＳ Ｐゴシック" charset="0"/>
              <a:cs typeface="ＭＳ Ｐゴシック" charset="0"/>
            </a:endParaRPr>
          </a:p>
          <a:p>
            <a:pPr marL="288925" lvl="1" indent="0">
              <a:spcBef>
                <a:spcPts val="1200"/>
              </a:spcBef>
              <a:spcAft>
                <a:spcPts val="1200"/>
              </a:spcAft>
              <a:buFontTx/>
              <a:buNone/>
            </a:pPr>
            <a:r>
              <a:rPr lang="en-US" sz="2400" dirty="0">
                <a:latin typeface="Courier" pitchFamily="2" charset="0"/>
                <a:ea typeface="ＭＳ Ｐゴシック" charset="0"/>
                <a:cs typeface="ＭＳ Ｐゴシック" charset="0"/>
              </a:rPr>
              <a:t>&gt;&gt;&gt; </a:t>
            </a:r>
            <a:r>
              <a:rPr lang="en-US" sz="2400" dirty="0" err="1">
                <a:latin typeface="Courier" pitchFamily="2" charset="0"/>
                <a:ea typeface="ＭＳ Ｐゴシック" charset="0"/>
                <a:cs typeface="ＭＳ Ｐゴシック" charset="0"/>
              </a:rPr>
              <a:t>cross_validation</a:t>
            </a:r>
            <a:r>
              <a:rPr lang="en-US" sz="2400" dirty="0">
                <a:latin typeface="Courier" pitchFamily="2" charset="0"/>
                <a:ea typeface="ＭＳ Ｐゴシック" charset="0"/>
                <a:cs typeface="ＭＳ Ｐゴシック" charset="0"/>
              </a:rPr>
              <a:t>(</a:t>
            </a:r>
            <a:r>
              <a:rPr lang="en-US" sz="2400" dirty="0" err="1">
                <a:latin typeface="Courier" pitchFamily="2" charset="0"/>
                <a:ea typeface="ＭＳ Ｐゴシック" charset="0"/>
                <a:cs typeface="ＭＳ Ｐゴシック" charset="0"/>
              </a:rPr>
              <a:t>dtl</a:t>
            </a:r>
            <a:r>
              <a:rPr lang="en-US" sz="2400" dirty="0">
                <a:latin typeface="Courier" pitchFamily="2" charset="0"/>
                <a:ea typeface="ＭＳ Ｐゴシック" charset="0"/>
                <a:cs typeface="ＭＳ Ｐゴシック" charset="0"/>
              </a:rPr>
              <a:t>(), zoo, 10, 20)</a:t>
            </a:r>
            <a:br>
              <a:rPr lang="en-US" sz="2400" dirty="0">
                <a:latin typeface="Courier" pitchFamily="2" charset="0"/>
                <a:ea typeface="ＭＳ Ｐゴシック" charset="0"/>
                <a:cs typeface="ＭＳ Ｐゴシック" charset="0"/>
              </a:rPr>
            </a:br>
            <a:r>
              <a:rPr lang="en-US" sz="2400" dirty="0">
                <a:latin typeface="Courier" pitchFamily="2" charset="0"/>
                <a:ea typeface="ＭＳ Ｐゴシック" charset="0"/>
                <a:cs typeface="ＭＳ Ｐゴシック" charset="0"/>
              </a:rPr>
              <a:t>0.95500000000000007</a:t>
            </a:r>
          </a:p>
          <a:p>
            <a:r>
              <a:rPr lang="en-US" sz="2800" dirty="0">
                <a:latin typeface="Calibri" panose="020F0502020204030204" pitchFamily="34" charset="0"/>
                <a:ea typeface="ＭＳ Ｐゴシック" charset="0"/>
                <a:cs typeface="Calibri" panose="020F0502020204030204" pitchFamily="34" charset="0"/>
              </a:rPr>
              <a:t>Very common approach to evaluating model accuracy during development</a:t>
            </a:r>
          </a:p>
          <a:p>
            <a:r>
              <a:rPr lang="en-US" sz="2800" dirty="0">
                <a:latin typeface="Calibri" panose="020F0502020204030204" pitchFamily="34" charset="0"/>
                <a:ea typeface="ＭＳ Ｐゴシック" charset="0"/>
                <a:cs typeface="Calibri" panose="020F0502020204030204" pitchFamily="34" charset="0"/>
              </a:rPr>
              <a:t>Best practice: hold out a </a:t>
            </a:r>
            <a:r>
              <a:rPr lang="en-US" sz="2800" u="sng" dirty="0">
                <a:latin typeface="Calibri" panose="020F0502020204030204" pitchFamily="34" charset="0"/>
                <a:ea typeface="ＭＳ Ｐゴシック" charset="0"/>
                <a:cs typeface="Calibri" panose="020F0502020204030204" pitchFamily="34" charset="0"/>
              </a:rPr>
              <a:t>final</a:t>
            </a:r>
            <a:r>
              <a:rPr lang="en-US" sz="2800" dirty="0">
                <a:latin typeface="Calibri" panose="020F0502020204030204" pitchFamily="34" charset="0"/>
                <a:ea typeface="ＭＳ Ｐゴシック" charset="0"/>
                <a:cs typeface="Calibri" panose="020F0502020204030204" pitchFamily="34" charset="0"/>
              </a:rPr>
              <a:t> test data set</a:t>
            </a:r>
          </a:p>
          <a:p>
            <a:pPr>
              <a:buFontTx/>
              <a:buNone/>
            </a:pPr>
            <a:endParaRPr lang="en-US" dirty="0">
              <a:ea typeface="ＭＳ Ｐゴシック" charset="0"/>
              <a:cs typeface="ＭＳ Ｐゴシック"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Leave one out validation</a:t>
            </a:r>
          </a:p>
        </p:txBody>
      </p:sp>
      <p:sp>
        <p:nvSpPr>
          <p:cNvPr id="128002" name="Content Placeholder 2"/>
          <p:cNvSpPr>
            <a:spLocks noGrp="1"/>
          </p:cNvSpPr>
          <p:nvPr>
            <p:ph idx="1"/>
          </p:nvPr>
        </p:nvSpPr>
        <p:spPr>
          <a:xfrm>
            <a:off x="609600" y="1676400"/>
            <a:ext cx="7772400" cy="4648200"/>
          </a:xfrm>
        </p:spPr>
        <p:txBody>
          <a:bodyPr/>
          <a:lstStyle/>
          <a:p>
            <a:r>
              <a:rPr lang="en-US" sz="2800" dirty="0">
                <a:ea typeface="ＭＳ Ｐゴシック" charset="0"/>
                <a:cs typeface="ＭＳ Ｐゴシック" charset="0"/>
              </a:rPr>
              <a:t>AIMA code also has a </a:t>
            </a:r>
            <a:r>
              <a:rPr lang="en-US" sz="2800" b="1" dirty="0">
                <a:ea typeface="ＭＳ Ｐゴシック" charset="0"/>
                <a:cs typeface="ＭＳ Ｐゴシック" charset="0"/>
              </a:rPr>
              <a:t>leave1out</a:t>
            </a:r>
            <a:r>
              <a:rPr lang="en-US" sz="2800" dirty="0">
                <a:ea typeface="ＭＳ Ｐゴシック" charset="0"/>
                <a:cs typeface="ＭＳ Ｐゴシック" charset="0"/>
              </a:rPr>
              <a:t> function that runs experiments to estimate model accuracy</a:t>
            </a:r>
          </a:p>
          <a:p>
            <a:r>
              <a:rPr lang="en-US" sz="2800" dirty="0">
                <a:ea typeface="ＭＳ Ｐゴシック" charset="0"/>
                <a:cs typeface="ＭＳ Ｐゴシック" charset="0"/>
              </a:rPr>
              <a:t>leave1out(learner, data) does </a:t>
            </a:r>
            <a:r>
              <a:rPr lang="en-US" sz="2800" dirty="0" err="1">
                <a:ea typeface="ＭＳ Ｐゴシック" charset="0"/>
                <a:cs typeface="ＭＳ Ｐゴシック" charset="0"/>
              </a:rPr>
              <a:t>len</a:t>
            </a:r>
            <a:r>
              <a:rPr lang="en-US" sz="2800" dirty="0">
                <a:ea typeface="ＭＳ Ｐゴシック" charset="0"/>
                <a:cs typeface="ＭＳ Ｐゴシック" charset="0"/>
              </a:rPr>
              <a:t>(data) trials, each using </a:t>
            </a:r>
            <a:r>
              <a:rPr lang="en-US" sz="2800" b="1" dirty="0">
                <a:ea typeface="ＭＳ Ｐゴシック" charset="0"/>
                <a:cs typeface="ＭＳ Ｐゴシック" charset="0"/>
              </a:rPr>
              <a:t>one</a:t>
            </a:r>
            <a:r>
              <a:rPr lang="en-US" sz="2800" dirty="0">
                <a:ea typeface="ＭＳ Ｐゴシック" charset="0"/>
                <a:cs typeface="ＭＳ Ｐゴシック" charset="0"/>
              </a:rPr>
              <a:t> </a:t>
            </a:r>
            <a:r>
              <a:rPr lang="en-US" sz="2800" b="1" dirty="0">
                <a:ea typeface="ＭＳ Ｐゴシック" charset="0"/>
                <a:cs typeface="ＭＳ Ｐゴシック" charset="0"/>
              </a:rPr>
              <a:t>element for test</a:t>
            </a:r>
            <a:r>
              <a:rPr lang="en-US" sz="2800" dirty="0">
                <a:ea typeface="ＭＳ Ｐゴシック" charset="0"/>
                <a:cs typeface="ＭＳ Ｐゴシック" charset="0"/>
              </a:rPr>
              <a:t>, rest for train</a:t>
            </a:r>
          </a:p>
          <a:p>
            <a:pPr lvl="1">
              <a:buFontTx/>
              <a:buNone/>
            </a:pPr>
            <a:r>
              <a:rPr lang="en-US" sz="2800" dirty="0">
                <a:latin typeface="Courier" pitchFamily="2" charset="0"/>
                <a:ea typeface="ＭＳ Ｐゴシック" charset="0"/>
                <a:cs typeface="ＭＳ Ｐゴシック" charset="0"/>
              </a:rPr>
              <a:t>&gt;&gt;&gt; leave1out(</a:t>
            </a:r>
            <a:r>
              <a:rPr lang="en-US" sz="2800" dirty="0" err="1">
                <a:latin typeface="Courier" pitchFamily="2" charset="0"/>
                <a:ea typeface="ＭＳ Ｐゴシック" charset="0"/>
                <a:cs typeface="ＭＳ Ｐゴシック" charset="0"/>
              </a:rPr>
              <a:t>dtl</a:t>
            </a:r>
            <a:r>
              <a:rPr lang="en-US" sz="2800" dirty="0">
                <a:latin typeface="Courier" pitchFamily="2" charset="0"/>
                <a:ea typeface="ＭＳ Ｐゴシック" charset="0"/>
                <a:cs typeface="ＭＳ Ｐゴシック" charset="0"/>
              </a:rPr>
              <a:t>(), zoo)</a:t>
            </a:r>
          </a:p>
          <a:p>
            <a:pPr lvl="1">
              <a:buFontTx/>
              <a:buNone/>
            </a:pPr>
            <a:r>
              <a:rPr lang="en-US" sz="2800" dirty="0">
                <a:latin typeface="Courier" pitchFamily="2" charset="0"/>
                <a:ea typeface="ＭＳ Ｐゴシック" charset="0"/>
                <a:cs typeface="ＭＳ Ｐゴシック" charset="0"/>
              </a:rPr>
              <a:t>0.97029702970297027</a:t>
            </a:r>
          </a:p>
          <a:p>
            <a:r>
              <a:rPr lang="en-US" sz="2800" dirty="0">
                <a:ea typeface="ＭＳ Ｐゴシック" charset="0"/>
                <a:cs typeface="ＭＳ Ｐゴシック" charset="0"/>
              </a:rPr>
              <a:t>K-fold cross validation can be </a:t>
            </a:r>
            <a:r>
              <a:rPr lang="en-US" sz="2800" i="1" dirty="0">
                <a:ea typeface="ＭＳ Ｐゴシック" charset="0"/>
                <a:cs typeface="ＭＳ Ｐゴシック" charset="0"/>
              </a:rPr>
              <a:t>too pessimistic</a:t>
            </a:r>
            <a:r>
              <a:rPr lang="en-US" sz="2800" dirty="0">
                <a:ea typeface="ＭＳ Ｐゴシック" charset="0"/>
                <a:cs typeface="ＭＳ Ｐゴシック" charset="0"/>
              </a:rPr>
              <a:t>, since it only trains with  80% or 90% of the data</a:t>
            </a:r>
          </a:p>
          <a:p>
            <a:r>
              <a:rPr lang="en-US" sz="2800" dirty="0">
                <a:ea typeface="ＭＳ Ｐゴシック" charset="0"/>
                <a:cs typeface="ＭＳ Ｐゴシック" charset="0"/>
              </a:rPr>
              <a:t>The leave one out evaluation is an alternative</a:t>
            </a:r>
          </a:p>
        </p:txBody>
      </p:sp>
    </p:spTree>
    <p:extLst>
      <p:ext uri="{BB962C8B-B14F-4D97-AF65-F5344CB8AC3E}">
        <p14:creationId xmlns:p14="http://schemas.microsoft.com/office/powerpoint/2010/main" val="2203310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A9FC4-CE0B-394D-B235-B1B5D856CCA3}"/>
              </a:ext>
            </a:extLst>
          </p:cNvPr>
          <p:cNvSpPr>
            <a:spLocks noGrp="1"/>
          </p:cNvSpPr>
          <p:nvPr>
            <p:ph type="title"/>
          </p:nvPr>
        </p:nvSpPr>
        <p:spPr>
          <a:xfrm>
            <a:off x="672988" y="228600"/>
            <a:ext cx="7772400" cy="1143000"/>
          </a:xfrm>
        </p:spPr>
        <p:txBody>
          <a:bodyPr/>
          <a:lstStyle/>
          <a:p>
            <a:r>
              <a:rPr lang="en-US" dirty="0"/>
              <a:t>Fast and slow learners</a:t>
            </a:r>
          </a:p>
        </p:txBody>
      </p:sp>
      <p:sp>
        <p:nvSpPr>
          <p:cNvPr id="3" name="Content Placeholder 2">
            <a:extLst>
              <a:ext uri="{FF2B5EF4-FFF2-40B4-BE49-F238E27FC236}">
                <a16:creationId xmlns:a16="http://schemas.microsoft.com/office/drawing/2014/main" id="{A44022BF-9D77-524A-85C7-F3BDC910975D}"/>
              </a:ext>
            </a:extLst>
          </p:cNvPr>
          <p:cNvSpPr>
            <a:spLocks noGrp="1"/>
          </p:cNvSpPr>
          <p:nvPr>
            <p:ph idx="1"/>
          </p:nvPr>
        </p:nvSpPr>
        <p:spPr>
          <a:xfrm>
            <a:off x="685800" y="1524000"/>
            <a:ext cx="8074892" cy="4724400"/>
          </a:xfrm>
        </p:spPr>
        <p:txBody>
          <a:bodyPr/>
          <a:lstStyle/>
          <a:p>
            <a:r>
              <a:rPr lang="en-US" sz="3200" dirty="0"/>
              <a:t>Some approaches require less training data to reach a given performance level than others</a:t>
            </a:r>
          </a:p>
          <a:p>
            <a:r>
              <a:rPr lang="en-US" sz="3200" dirty="0"/>
              <a:t> We can think of them as </a:t>
            </a:r>
            <a:r>
              <a:rPr lang="en-US" sz="3200" b="1" dirty="0"/>
              <a:t>faster learners</a:t>
            </a:r>
          </a:p>
          <a:p>
            <a:r>
              <a:rPr lang="en-US" sz="3200" dirty="0"/>
              <a:t>Differenced can be due to data preprocessing, algorithm choice, and/or parameter settings</a:t>
            </a:r>
          </a:p>
          <a:p>
            <a:r>
              <a:rPr lang="en-US" sz="3200" dirty="0"/>
              <a:t>Faster is generally better for many reasons (e.g., may want to apply it to many huge datasets)</a:t>
            </a:r>
          </a:p>
          <a:p>
            <a:r>
              <a:rPr lang="en-US" sz="3200" dirty="0"/>
              <a:t>Learning curves give an intuitive way to assess</a:t>
            </a:r>
          </a:p>
        </p:txBody>
      </p:sp>
    </p:spTree>
    <p:extLst>
      <p:ext uri="{BB962C8B-B14F-4D97-AF65-F5344CB8AC3E}">
        <p14:creationId xmlns:p14="http://schemas.microsoft.com/office/powerpoint/2010/main" val="3602484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6F91-C4DF-DC42-A98A-29BDF995205F}"/>
              </a:ext>
            </a:extLst>
          </p:cNvPr>
          <p:cNvSpPr>
            <a:spLocks noGrp="1"/>
          </p:cNvSpPr>
          <p:nvPr>
            <p:ph type="title"/>
          </p:nvPr>
        </p:nvSpPr>
        <p:spPr>
          <a:xfrm>
            <a:off x="609600" y="117987"/>
            <a:ext cx="7772400" cy="1253613"/>
          </a:xfrm>
        </p:spPr>
        <p:txBody>
          <a:bodyPr/>
          <a:lstStyle/>
          <a:p>
            <a:r>
              <a:rPr lang="en-US" dirty="0"/>
              <a:t>ML is an experimental science</a:t>
            </a:r>
          </a:p>
        </p:txBody>
      </p:sp>
      <p:sp>
        <p:nvSpPr>
          <p:cNvPr id="3" name="Content Placeholder 2">
            <a:extLst>
              <a:ext uri="{FF2B5EF4-FFF2-40B4-BE49-F238E27FC236}">
                <a16:creationId xmlns:a16="http://schemas.microsoft.com/office/drawing/2014/main" id="{6E3FE27E-F2CC-584F-BAC5-FA43FE6B583B}"/>
              </a:ext>
            </a:extLst>
          </p:cNvPr>
          <p:cNvSpPr>
            <a:spLocks noGrp="1"/>
          </p:cNvSpPr>
          <p:nvPr>
            <p:ph idx="1"/>
          </p:nvPr>
        </p:nvSpPr>
        <p:spPr>
          <a:xfrm>
            <a:off x="363538" y="1219200"/>
            <a:ext cx="7772400" cy="5410200"/>
          </a:xfrm>
        </p:spPr>
        <p:txBody>
          <a:bodyPr/>
          <a:lstStyle/>
          <a:p>
            <a:r>
              <a:rPr lang="en-US" sz="2800" dirty="0"/>
              <a:t>Most ML work has an engineering or experimental flavor</a:t>
            </a:r>
          </a:p>
          <a:p>
            <a:pPr lvl="1"/>
            <a:r>
              <a:rPr lang="en-US" sz="2400" dirty="0"/>
              <a:t> it’s being used as a tool to solve a problem</a:t>
            </a:r>
          </a:p>
          <a:p>
            <a:r>
              <a:rPr lang="en-US" sz="2800" dirty="0"/>
              <a:t>Methodology is important</a:t>
            </a:r>
          </a:p>
          <a:p>
            <a:r>
              <a:rPr lang="en-US" sz="2800" dirty="0"/>
              <a:t>As are approaches for evaluating results</a:t>
            </a:r>
          </a:p>
          <a:p>
            <a:r>
              <a:rPr lang="en-US" sz="2800" dirty="0"/>
              <a:t>Common to try multiple ML methods, features, and parameters for a problem to find what works best</a:t>
            </a:r>
          </a:p>
          <a:p>
            <a:r>
              <a:rPr lang="en-US" sz="2800" dirty="0"/>
              <a:t>Google’s </a:t>
            </a:r>
            <a:r>
              <a:rPr lang="en-US" sz="2800" dirty="0">
                <a:hlinkClick r:id="rId2"/>
              </a:rPr>
              <a:t>Rules of Machine</a:t>
            </a:r>
            <a:br>
              <a:rPr lang="en-US" sz="2800" dirty="0">
                <a:hlinkClick r:id="rId2"/>
              </a:rPr>
            </a:br>
            <a:r>
              <a:rPr lang="en-US" sz="2800" dirty="0">
                <a:hlinkClick r:id="rId2"/>
              </a:rPr>
              <a:t>Learning</a:t>
            </a:r>
            <a:r>
              <a:rPr lang="en-US" sz="2800" dirty="0"/>
              <a:t> has more information</a:t>
            </a:r>
          </a:p>
          <a:p>
            <a:endParaRPr lang="en-US" sz="2800" dirty="0"/>
          </a:p>
        </p:txBody>
      </p:sp>
      <p:pic>
        <p:nvPicPr>
          <p:cNvPr id="5" name="Picture 4" descr="A picture containing text&#10;&#10;Description automatically generated">
            <a:extLst>
              <a:ext uri="{FF2B5EF4-FFF2-40B4-BE49-F238E27FC236}">
                <a16:creationId xmlns:a16="http://schemas.microsoft.com/office/drawing/2014/main" id="{8196E77B-E2A9-FD4D-87C2-0E5542ED3650}"/>
              </a:ext>
            </a:extLst>
          </p:cNvPr>
          <p:cNvPicPr>
            <a:picLocks noChangeAspect="1"/>
          </p:cNvPicPr>
          <p:nvPr/>
        </p:nvPicPr>
        <p:blipFill>
          <a:blip r:embed="rId3"/>
          <a:stretch>
            <a:fillRect/>
          </a:stretch>
        </p:blipFill>
        <p:spPr>
          <a:xfrm>
            <a:off x="7889875" y="101600"/>
            <a:ext cx="1136650" cy="1270000"/>
          </a:xfrm>
          <a:prstGeom prst="rect">
            <a:avLst/>
          </a:prstGeom>
        </p:spPr>
      </p:pic>
      <p:pic>
        <p:nvPicPr>
          <p:cNvPr id="8" name="Picture 7" descr="A picture containing text, person&#10;&#10;Description automatically generated">
            <a:hlinkClick r:id="rId2"/>
            <a:extLst>
              <a:ext uri="{FF2B5EF4-FFF2-40B4-BE49-F238E27FC236}">
                <a16:creationId xmlns:a16="http://schemas.microsoft.com/office/drawing/2014/main" id="{93A0C9E1-D0E8-0E47-B830-0A6919B90C99}"/>
              </a:ext>
            </a:extLst>
          </p:cNvPr>
          <p:cNvPicPr>
            <a:picLocks noChangeAspect="1"/>
          </p:cNvPicPr>
          <p:nvPr/>
        </p:nvPicPr>
        <p:blipFill>
          <a:blip r:embed="rId4"/>
          <a:stretch>
            <a:fillRect/>
          </a:stretch>
        </p:blipFill>
        <p:spPr>
          <a:xfrm>
            <a:off x="5614228" y="4648200"/>
            <a:ext cx="3175000" cy="1981200"/>
          </a:xfrm>
          <a:prstGeom prst="rect">
            <a:avLst/>
          </a:prstGeom>
        </p:spPr>
      </p:pic>
    </p:spTree>
    <p:extLst>
      <p:ext uri="{BB962C8B-B14F-4D97-AF65-F5344CB8AC3E}">
        <p14:creationId xmlns:p14="http://schemas.microsoft.com/office/powerpoint/2010/main" val="1515629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7391400" cy="5171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 (1)</a:t>
            </a:r>
          </a:p>
        </p:txBody>
      </p:sp>
      <p:sp>
        <p:nvSpPr>
          <p:cNvPr id="129027" name="Rectangle 4"/>
          <p:cNvSpPr>
            <a:spLocks noGrp="1" noChangeArrowheads="1"/>
          </p:cNvSpPr>
          <p:nvPr>
            <p:ph type="body" idx="1"/>
          </p:nvPr>
        </p:nvSpPr>
        <p:spPr>
          <a:xfrm>
            <a:off x="718625" y="762000"/>
            <a:ext cx="8110025" cy="1196926"/>
          </a:xfrm>
        </p:spPr>
        <p:txBody>
          <a:bodyPr/>
          <a:lstStyle/>
          <a:p>
            <a:pPr marL="0" indent="0">
              <a:buNone/>
            </a:pPr>
            <a:r>
              <a:rPr lang="en-US" sz="3200" dirty="0">
                <a:ea typeface="ＭＳ Ｐゴシック" charset="0"/>
                <a:cs typeface="ＭＳ Ｐゴシック" charset="0"/>
              </a:rPr>
              <a:t>A </a:t>
            </a:r>
            <a:r>
              <a:rPr lang="en-US" sz="3200" dirty="0">
                <a:ea typeface="ＭＳ Ｐゴシック" charset="0"/>
                <a:cs typeface="ＭＳ Ｐゴシック" charset="0"/>
                <a:hlinkClick r:id="rId4"/>
              </a:rPr>
              <a:t>learning curve</a:t>
            </a:r>
            <a:r>
              <a:rPr lang="en-US" sz="3200" dirty="0">
                <a:ea typeface="ＭＳ Ｐゴシック" charset="0"/>
                <a:cs typeface="ＭＳ Ｐゴシック" charset="0"/>
              </a:rPr>
              <a:t> shows accuracy on test set as a function of training set size or (for neural networks) running time</a:t>
            </a:r>
          </a:p>
          <a:p>
            <a:pPr marL="0" indent="0">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590245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18625" y="762000"/>
            <a:ext cx="8110025" cy="1788620"/>
          </a:xfrm>
        </p:spPr>
        <p:txBody>
          <a:bodyPr/>
          <a:lstStyle/>
          <a:p>
            <a:r>
              <a:rPr lang="en-US" sz="3200" dirty="0">
                <a:ea typeface="ＭＳ Ｐゴシック" charset="0"/>
                <a:cs typeface="ＭＳ Ｐゴシック" charset="0"/>
              </a:rPr>
              <a:t>When evaluating ML algorithms, steeper learning curves are better</a:t>
            </a:r>
          </a:p>
          <a:p>
            <a:r>
              <a:rPr lang="en-US" sz="3200" dirty="0">
                <a:ea typeface="ＭＳ Ｐゴシック" charset="0"/>
                <a:cs typeface="ＭＳ Ｐゴシック" charset="0"/>
              </a:rPr>
              <a:t>Represent faster learning with less data</a:t>
            </a:r>
          </a:p>
          <a:p>
            <a:endParaRPr lang="en-US" sz="32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3"/>
          <a:stretch>
            <a:fillRect/>
          </a:stretch>
        </p:blipFill>
        <p:spPr>
          <a:xfrm>
            <a:off x="685800" y="2362200"/>
            <a:ext cx="5638800" cy="4208906"/>
          </a:xfrm>
          <a:prstGeom prst="rect">
            <a:avLst/>
          </a:prstGeom>
        </p:spPr>
      </p:pic>
      <p:sp>
        <p:nvSpPr>
          <p:cNvPr id="3" name="TextBox 2">
            <a:extLst>
              <a:ext uri="{FF2B5EF4-FFF2-40B4-BE49-F238E27FC236}">
                <a16:creationId xmlns:a16="http://schemas.microsoft.com/office/drawing/2014/main" id="{946E3C06-77BD-D54E-8F55-EC14B5A9282A}"/>
              </a:ext>
            </a:extLst>
          </p:cNvPr>
          <p:cNvSpPr txBox="1"/>
          <p:nvPr/>
        </p:nvSpPr>
        <p:spPr>
          <a:xfrm>
            <a:off x="5909198" y="3514422"/>
            <a:ext cx="2847110" cy="2092881"/>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dirty="0">
                <a:latin typeface="Calibri" panose="020F0502020204030204" pitchFamily="34" charset="0"/>
                <a:cs typeface="Calibri" panose="020F0502020204030204" pitchFamily="34" charset="0"/>
              </a:rPr>
              <a:t>System with the red curve is better since it requires less data to achieve a given accuracy</a:t>
            </a:r>
          </a:p>
        </p:txBody>
      </p:sp>
      <p:sp>
        <p:nvSpPr>
          <p:cNvPr id="4" name="TextBox 3">
            <a:extLst>
              <a:ext uri="{FF2B5EF4-FFF2-40B4-BE49-F238E27FC236}">
                <a16:creationId xmlns:a16="http://schemas.microsoft.com/office/drawing/2014/main" id="{7A8910C7-8D21-7B42-86AA-63C1CFBC7D0A}"/>
              </a:ext>
            </a:extLst>
          </p:cNvPr>
          <p:cNvSpPr txBox="1"/>
          <p:nvPr/>
        </p:nvSpPr>
        <p:spPr>
          <a:xfrm>
            <a:off x="2402783" y="6414241"/>
            <a:ext cx="2204834"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Training set size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a:xfrm>
            <a:off x="348175" y="264620"/>
            <a:ext cx="8408133" cy="838200"/>
          </a:xfrm>
        </p:spPr>
        <p:txBody>
          <a:bodyPr/>
          <a:lstStyle/>
          <a:p>
            <a:r>
              <a:rPr lang="en-US" sz="4400" dirty="0">
                <a:ea typeface="ＭＳ Ｐゴシック" charset="0"/>
                <a:cs typeface="ＭＳ Ｐゴシック" charset="0"/>
              </a:rPr>
              <a:t>Neural network learning curves</a:t>
            </a:r>
          </a:p>
        </p:txBody>
      </p:sp>
      <p:sp>
        <p:nvSpPr>
          <p:cNvPr id="129027" name="Rectangle 4"/>
          <p:cNvSpPr>
            <a:spLocks noGrp="1" noChangeArrowheads="1"/>
          </p:cNvSpPr>
          <p:nvPr>
            <p:ph type="body" idx="1"/>
          </p:nvPr>
        </p:nvSpPr>
        <p:spPr>
          <a:xfrm>
            <a:off x="721540" y="1102820"/>
            <a:ext cx="8110025" cy="1102820"/>
          </a:xfrm>
        </p:spPr>
        <p:txBody>
          <a:bodyPr/>
          <a:lstStyle/>
          <a:p>
            <a:pPr marL="0" indent="0">
              <a:buNone/>
            </a:pPr>
            <a:r>
              <a:rPr lang="en-US" sz="3200" dirty="0">
                <a:ea typeface="ＭＳ Ｐゴシック" charset="0"/>
                <a:cs typeface="ＭＳ Ｐゴシック" charset="0"/>
              </a:rPr>
              <a:t>For neural networks, the </a:t>
            </a:r>
            <a:r>
              <a:rPr lang="en-US" sz="3200" b="1" dirty="0">
                <a:ea typeface="ＭＳ Ｐゴシック" charset="0"/>
                <a:cs typeface="ＭＳ Ｐゴシック" charset="0"/>
              </a:rPr>
              <a:t>x axis </a:t>
            </a:r>
            <a:r>
              <a:rPr lang="en-US" sz="3200" dirty="0">
                <a:ea typeface="ＭＳ Ｐゴシック" charset="0"/>
                <a:cs typeface="ＭＳ Ｐゴシック" charset="0"/>
              </a:rPr>
              <a:t>is usually the </a:t>
            </a:r>
            <a:r>
              <a:rPr lang="en-US" sz="3200" b="1" dirty="0">
                <a:ea typeface="ＭＳ Ｐゴシック" charset="0"/>
                <a:cs typeface="ＭＳ Ｐゴシック" charset="0"/>
              </a:rPr>
              <a:t>number of iterations </a:t>
            </a:r>
            <a:r>
              <a:rPr lang="en-US" sz="3200" dirty="0">
                <a:ea typeface="ＭＳ Ｐゴシック" charset="0"/>
                <a:cs typeface="ＭＳ Ｐゴシック" charset="0"/>
              </a:rPr>
              <a:t>of the training algorithm</a:t>
            </a: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3"/>
          <a:stretch>
            <a:fillRect/>
          </a:stretch>
        </p:blipFill>
        <p:spPr>
          <a:xfrm>
            <a:off x="685800" y="2362200"/>
            <a:ext cx="5638800" cy="4208906"/>
          </a:xfrm>
          <a:prstGeom prst="rect">
            <a:avLst/>
          </a:prstGeom>
        </p:spPr>
      </p:pic>
      <p:sp>
        <p:nvSpPr>
          <p:cNvPr id="3" name="TextBox 2">
            <a:extLst>
              <a:ext uri="{FF2B5EF4-FFF2-40B4-BE49-F238E27FC236}">
                <a16:creationId xmlns:a16="http://schemas.microsoft.com/office/drawing/2014/main" id="{946E3C06-77BD-D54E-8F55-EC14B5A9282A}"/>
              </a:ext>
            </a:extLst>
          </p:cNvPr>
          <p:cNvSpPr txBox="1"/>
          <p:nvPr/>
        </p:nvSpPr>
        <p:spPr>
          <a:xfrm>
            <a:off x="5909198" y="3514422"/>
            <a:ext cx="2847110" cy="2092881"/>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dirty="0">
                <a:latin typeface="Calibri" panose="020F0502020204030204" pitchFamily="34" charset="0"/>
                <a:cs typeface="Calibri" panose="020F0502020204030204" pitchFamily="34" charset="0"/>
              </a:rPr>
              <a:t>System with the red curve is better since it requires less data to achieve a given accuracy</a:t>
            </a:r>
          </a:p>
        </p:txBody>
      </p:sp>
      <p:sp>
        <p:nvSpPr>
          <p:cNvPr id="4" name="TextBox 3">
            <a:extLst>
              <a:ext uri="{FF2B5EF4-FFF2-40B4-BE49-F238E27FC236}">
                <a16:creationId xmlns:a16="http://schemas.microsoft.com/office/drawing/2014/main" id="{7A8910C7-8D21-7B42-86AA-63C1CFBC7D0A}"/>
              </a:ext>
            </a:extLst>
          </p:cNvPr>
          <p:cNvSpPr txBox="1"/>
          <p:nvPr/>
        </p:nvSpPr>
        <p:spPr>
          <a:xfrm>
            <a:off x="2402783" y="6414241"/>
            <a:ext cx="2794676"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Number of iterations</a:t>
            </a:r>
          </a:p>
        </p:txBody>
      </p:sp>
    </p:spTree>
    <p:extLst>
      <p:ext uri="{BB962C8B-B14F-4D97-AF65-F5344CB8AC3E}">
        <p14:creationId xmlns:p14="http://schemas.microsoft.com/office/powerpoint/2010/main" val="75556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http://archive.ics.uci.edu/ml/datasets/Iris</a:t>
            </a:r>
          </a:p>
        </p:txBody>
      </p:sp>
    </p:spTree>
    <p:extLst>
      <p:ext uri="{BB962C8B-B14F-4D97-AF65-F5344CB8AC3E}">
        <p14:creationId xmlns:p14="http://schemas.microsoft.com/office/powerpoint/2010/main" val="11804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Iris Data</a:t>
            </a:r>
          </a:p>
        </p:txBody>
      </p:sp>
      <p:sp>
        <p:nvSpPr>
          <p:cNvPr id="3" name="Content Placeholder 2"/>
          <p:cNvSpPr>
            <a:spLocks noGrp="1"/>
          </p:cNvSpPr>
          <p:nvPr>
            <p:ph idx="1"/>
          </p:nvPr>
        </p:nvSpPr>
        <p:spPr>
          <a:xfrm>
            <a:off x="685800" y="1219200"/>
            <a:ext cx="8305800" cy="3124200"/>
          </a:xfrm>
        </p:spPr>
        <p:txBody>
          <a:bodyPr/>
          <a:lstStyle/>
          <a:p>
            <a:r>
              <a:rPr lang="en-US" sz="3200" dirty="0"/>
              <a:t>Three classes: Iris </a:t>
            </a:r>
            <a:r>
              <a:rPr lang="en-US" sz="3200" dirty="0" err="1"/>
              <a:t>Setosa</a:t>
            </a:r>
            <a:r>
              <a:rPr lang="en-US" sz="3200" dirty="0"/>
              <a:t>, Iris</a:t>
            </a:r>
            <a:br>
              <a:rPr lang="en-US" sz="3200" dirty="0"/>
            </a:br>
            <a:r>
              <a:rPr lang="en-US" sz="3200" dirty="0" err="1"/>
              <a:t>Versicolour</a:t>
            </a:r>
            <a:r>
              <a:rPr lang="en-US" sz="3200" dirty="0"/>
              <a:t>, Iris </a:t>
            </a:r>
            <a:r>
              <a:rPr lang="en-US" sz="3200" dirty="0" err="1"/>
              <a:t>Virginica</a:t>
            </a:r>
            <a:endParaRPr lang="en-US" sz="3200" dirty="0"/>
          </a:p>
          <a:p>
            <a:r>
              <a:rPr lang="en-US" sz="3200" dirty="0"/>
              <a:t>Four features: sepal length and width, petal length and width</a:t>
            </a:r>
          </a:p>
          <a:p>
            <a:r>
              <a:rPr lang="en-US" sz="3200" dirty="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a:latin typeface="Calibri"/>
              </a:rPr>
              <a:t>aima-python&gt; more data/iris.csv </a:t>
            </a:r>
          </a:p>
          <a:p>
            <a:r>
              <a:rPr lang="hu-HU" dirty="0">
                <a:latin typeface="Calibri"/>
              </a:rPr>
              <a:t>5.1,3.5,1.4,0.2,setosa</a:t>
            </a:r>
          </a:p>
          <a:p>
            <a:r>
              <a:rPr lang="hu-HU" dirty="0">
                <a:latin typeface="Calibri"/>
              </a:rPr>
              <a:t>4.9,3.0,1.4,0.2,setosa</a:t>
            </a:r>
          </a:p>
          <a:p>
            <a:r>
              <a:rPr lang="hu-HU" dirty="0">
                <a:latin typeface="Calibri"/>
              </a:rPr>
              <a:t>4.7,3.2,1.3,0.2,setosa</a:t>
            </a:r>
          </a:p>
          <a:p>
            <a:r>
              <a:rPr lang="hu-HU" dirty="0">
                <a:latin typeface="Calibri"/>
              </a:rPr>
              <a:t>4.6,3.1,1.5,0.2,setosa</a:t>
            </a:r>
          </a:p>
          <a:p>
            <a:r>
              <a:rPr lang="hu-HU" dirty="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Comparing ML Approaches</a:t>
            </a:r>
          </a:p>
        </p:txBody>
      </p:sp>
      <p:sp>
        <p:nvSpPr>
          <p:cNvPr id="3" name="Content Placeholder 2"/>
          <p:cNvSpPr>
            <a:spLocks noGrp="1"/>
          </p:cNvSpPr>
          <p:nvPr>
            <p:ph idx="1"/>
          </p:nvPr>
        </p:nvSpPr>
        <p:spPr>
          <a:xfrm>
            <a:off x="228600" y="1524000"/>
            <a:ext cx="8686800" cy="4800600"/>
          </a:xfrm>
        </p:spPr>
        <p:txBody>
          <a:bodyPr/>
          <a:lstStyle/>
          <a:p>
            <a:r>
              <a:rPr lang="en-US" sz="3200" dirty="0"/>
              <a:t>Effectiveness of ML algorithms varies depending on problem, data, and features used</a:t>
            </a:r>
          </a:p>
          <a:p>
            <a:r>
              <a:rPr lang="en-US" sz="3200" dirty="0"/>
              <a:t>You may have intuitions, but run experiments</a:t>
            </a:r>
          </a:p>
          <a:p>
            <a:r>
              <a:rPr lang="en-US" sz="3200" dirty="0"/>
              <a:t>Average accuracy (% correct) is a standard metric</a:t>
            </a:r>
          </a:p>
          <a:p>
            <a:pPr marL="236538" indent="0">
              <a:buNone/>
            </a:pPr>
            <a:r>
              <a:rPr lang="en-US" dirty="0"/>
              <a:t>&gt;&gt;&gt; compare([</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iris     zoo  </a:t>
            </a:r>
          </a:p>
          <a:p>
            <a:pPr marL="236538" indent="0">
              <a:buNone/>
            </a:pPr>
            <a:r>
              <a:rPr lang="en-US" dirty="0" err="1"/>
              <a:t>DecisionTree</a:t>
            </a:r>
            <a:r>
              <a:rPr lang="en-US" dirty="0"/>
              <a:t>           0.86   0.94  </a:t>
            </a:r>
          </a:p>
          <a:p>
            <a:pPr marL="236538" indent="0">
              <a:buNone/>
            </a:pPr>
            <a:r>
              <a:rPr lang="en-US" dirty="0" err="1"/>
              <a:t>NaiveBayes</a:t>
            </a:r>
            <a:r>
              <a:rPr lang="en-US" dirty="0"/>
              <a:t>             </a:t>
            </a:r>
            <a:r>
              <a:rPr lang="en-US" b="1" dirty="0"/>
              <a:t>0.92</a:t>
            </a:r>
            <a:r>
              <a:rPr lang="en-US" dirty="0"/>
              <a:t>   0.92  </a:t>
            </a:r>
          </a:p>
          <a:p>
            <a:pPr marL="236538" indent="0">
              <a:buNone/>
            </a:pPr>
            <a:r>
              <a:rPr lang="en-US" dirty="0" err="1"/>
              <a:t>NearestNeighbor</a:t>
            </a:r>
            <a:r>
              <a:rPr lang="en-US" dirty="0"/>
              <a:t>   0.85   </a:t>
            </a:r>
            <a:r>
              <a:rPr lang="en-US" b="1" dirty="0"/>
              <a:t>0.96</a:t>
            </a:r>
            <a:r>
              <a:rPr lang="en-US" dirty="0"/>
              <a:t>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(1)</a:t>
            </a:r>
          </a:p>
        </p:txBody>
      </p:sp>
      <p:sp>
        <p:nvSpPr>
          <p:cNvPr id="3" name="Content Placeholder 2"/>
          <p:cNvSpPr>
            <a:spLocks noGrp="1"/>
          </p:cNvSpPr>
          <p:nvPr>
            <p:ph idx="1"/>
          </p:nvPr>
        </p:nvSpPr>
        <p:spPr>
          <a:xfrm>
            <a:off x="228600" y="1371600"/>
            <a:ext cx="8001000" cy="5410200"/>
          </a:xfrm>
        </p:spPr>
        <p:txBody>
          <a:bodyPr/>
          <a:lstStyle/>
          <a:p>
            <a:r>
              <a:rPr lang="en-US" sz="3200" dirty="0"/>
              <a:t>A </a:t>
            </a:r>
            <a:r>
              <a:rPr lang="en-US" sz="3200" dirty="0">
                <a:hlinkClick r:id="rId2"/>
              </a:rPr>
              <a:t>confusion matrix</a:t>
            </a:r>
            <a:r>
              <a:rPr lang="en-US" sz="3200" dirty="0"/>
              <a:t> can be a better way to show results for many problems</a:t>
            </a:r>
          </a:p>
          <a:p>
            <a:r>
              <a:rPr lang="en-US" sz="3200" dirty="0"/>
              <a:t>For binary classifiers it’s simple and related to </a:t>
            </a:r>
            <a:r>
              <a:rPr lang="en-US" sz="3200" dirty="0">
                <a:hlinkClick r:id="rId3"/>
              </a:rPr>
              <a:t>type I and type II errors</a:t>
            </a:r>
            <a:r>
              <a:rPr lang="en-US" sz="3200" dirty="0"/>
              <a:t> (i.e., false positives and false negatives)</a:t>
            </a:r>
          </a:p>
          <a:p>
            <a:r>
              <a:rPr lang="en-US" sz="3200" dirty="0"/>
              <a:t>We may have different</a:t>
            </a:r>
            <a:br>
              <a:rPr lang="en-US" sz="3200" dirty="0"/>
            </a:br>
            <a:r>
              <a:rPr lang="en-US" sz="3200" dirty="0"/>
              <a:t>costs for each error</a:t>
            </a:r>
          </a:p>
          <a:p>
            <a:r>
              <a:rPr lang="en-US" sz="3200" dirty="0"/>
              <a:t>So, we must understand</a:t>
            </a:r>
            <a:br>
              <a:rPr lang="en-US" sz="3200" dirty="0"/>
            </a:br>
            <a:r>
              <a:rPr lang="en-US" sz="3200" dirty="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4001858532"/>
              </p:ext>
            </p:extLst>
          </p:nvPr>
        </p:nvGraphicFramePr>
        <p:xfrm>
          <a:off x="5410198" y="43434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extLst>
                    <a:ext uri="{9D8B030D-6E8A-4147-A177-3AD203B41FA5}">
                      <a16:colId xmlns:a16="http://schemas.microsoft.com/office/drawing/2014/main" val="20000"/>
                    </a:ext>
                  </a:extLst>
                </a:gridCol>
                <a:gridCol w="1033462">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tblGrid>
              <a:tr h="370840">
                <a:tc>
                  <a:txBody>
                    <a:bodyPr/>
                    <a:lstStyle/>
                    <a:p>
                      <a:pPr algn="ct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 positive</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019798" y="3886200"/>
            <a:ext cx="1981200" cy="461665"/>
          </a:xfrm>
          <a:prstGeom prst="rect">
            <a:avLst/>
          </a:prstGeom>
          <a:noFill/>
        </p:spPr>
        <p:txBody>
          <a:bodyPr wrap="square" rtlCol="0">
            <a:spAutoFit/>
          </a:bodyPr>
          <a:lstStyle/>
          <a:p>
            <a:pPr algn="ctr"/>
            <a:r>
              <a:rPr lang="en-US" b="1" dirty="0">
                <a:latin typeface="Calibri"/>
              </a:rPr>
              <a:t>actual</a:t>
            </a:r>
          </a:p>
        </p:txBody>
      </p:sp>
      <p:sp>
        <p:nvSpPr>
          <p:cNvPr id="7" name="TextBox 6"/>
          <p:cNvSpPr txBox="1"/>
          <p:nvPr/>
        </p:nvSpPr>
        <p:spPr>
          <a:xfrm>
            <a:off x="4800600" y="4724400"/>
            <a:ext cx="553998" cy="1371600"/>
          </a:xfrm>
          <a:prstGeom prst="rect">
            <a:avLst/>
          </a:prstGeom>
          <a:noFill/>
        </p:spPr>
        <p:txBody>
          <a:bodyPr vert="vert270" wrap="square" rtlCol="0">
            <a:spAutoFit/>
          </a:bodyPr>
          <a:lstStyle/>
          <a:p>
            <a:pPr algn="ctr"/>
            <a:r>
              <a:rPr lang="en-US" b="1" dirty="0">
                <a:latin typeface="Calibri"/>
              </a:rPr>
              <a:t>predicted</a:t>
            </a:r>
          </a:p>
        </p:txBody>
      </p:sp>
      <p:sp>
        <p:nvSpPr>
          <p:cNvPr id="4" name="Rounded Rectangular Callout 3">
            <a:extLst>
              <a:ext uri="{FF2B5EF4-FFF2-40B4-BE49-F238E27FC236}">
                <a16:creationId xmlns:a16="http://schemas.microsoft.com/office/drawing/2014/main" id="{A623500C-323F-6848-9F51-E47541E43C10}"/>
              </a:ext>
            </a:extLst>
          </p:cNvPr>
          <p:cNvSpPr/>
          <p:nvPr/>
        </p:nvSpPr>
        <p:spPr bwMode="auto">
          <a:xfrm>
            <a:off x="5791200" y="6096000"/>
            <a:ext cx="990600" cy="381000"/>
          </a:xfrm>
          <a:prstGeom prst="wedgeRoundRectCallout">
            <a:avLst>
              <a:gd name="adj1" fmla="val -20075"/>
              <a:gd name="adj2" fmla="val -96807"/>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Type II</a:t>
            </a:r>
            <a:endParaRPr kumimoji="0" lang="en-US" sz="2400" b="0" i="0" u="none" strike="noStrike" cap="none" normalizeH="0" baseline="0" dirty="0">
              <a:ln>
                <a:noFill/>
              </a:ln>
              <a:solidFill>
                <a:schemeClr val="tx1"/>
              </a:solidFill>
              <a:effectLst/>
              <a:latin typeface="Times New Roman" charset="0"/>
            </a:endParaRPr>
          </a:p>
        </p:txBody>
      </p:sp>
      <p:sp>
        <p:nvSpPr>
          <p:cNvPr id="8" name="Rounded Rectangular Callout 7">
            <a:extLst>
              <a:ext uri="{FF2B5EF4-FFF2-40B4-BE49-F238E27FC236}">
                <a16:creationId xmlns:a16="http://schemas.microsoft.com/office/drawing/2014/main" id="{31B6D714-D8F7-5A4A-BAA1-46E3D81A7458}"/>
              </a:ext>
            </a:extLst>
          </p:cNvPr>
          <p:cNvSpPr/>
          <p:nvPr/>
        </p:nvSpPr>
        <p:spPr bwMode="auto">
          <a:xfrm>
            <a:off x="8056600" y="3985491"/>
            <a:ext cx="990600" cy="381000"/>
          </a:xfrm>
          <a:prstGeom prst="wedgeRoundRectCallout">
            <a:avLst>
              <a:gd name="adj1" fmla="val -60168"/>
              <a:gd name="adj2" fmla="val 167435"/>
              <a:gd name="adj3" fmla="val 1666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t>Type I</a:t>
            </a:r>
            <a:endParaRPr kumimoji="0" lang="en-US" sz="2400" b="0" i="0" u="none" strike="noStrike" cap="none" normalizeH="0" baseline="0" dirty="0">
              <a:ln>
                <a:noFill/>
              </a:ln>
              <a:solidFill>
                <a:schemeClr val="tx1"/>
              </a:solidFill>
              <a:effectLst/>
              <a:latin typeface="Times New Roman" charset="0"/>
            </a:endParaRPr>
          </a:p>
        </p:txBody>
      </p:sp>
    </p:spTree>
    <p:extLst>
      <p:ext uri="{BB962C8B-B14F-4D97-AF65-F5344CB8AC3E}">
        <p14:creationId xmlns:p14="http://schemas.microsoft.com/office/powerpoint/2010/main" val="2632254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Confusion Matrix (2)</a:t>
            </a:r>
          </a:p>
        </p:txBody>
      </p:sp>
      <p:sp>
        <p:nvSpPr>
          <p:cNvPr id="3" name="Content Placeholder 2"/>
          <p:cNvSpPr>
            <a:spLocks noGrp="1"/>
          </p:cNvSpPr>
          <p:nvPr>
            <p:ph idx="1"/>
          </p:nvPr>
        </p:nvSpPr>
        <p:spPr>
          <a:xfrm>
            <a:off x="685800" y="1600200"/>
            <a:ext cx="7772400" cy="1828800"/>
          </a:xfrm>
        </p:spPr>
        <p:txBody>
          <a:bodyPr/>
          <a:lstStyle/>
          <a:p>
            <a:r>
              <a:rPr lang="en-US" sz="3200" dirty="0"/>
              <a:t>For multi-way classifiers, a confusion matrix is even more useful</a:t>
            </a:r>
          </a:p>
          <a:p>
            <a:r>
              <a:rPr lang="en-US" sz="3200" dirty="0"/>
              <a:t>It lets you focus in on where the errors are</a:t>
            </a:r>
          </a:p>
        </p:txBody>
      </p:sp>
      <p:sp>
        <p:nvSpPr>
          <p:cNvPr id="6" name="TextBox 5"/>
          <p:cNvSpPr txBox="1"/>
          <p:nvPr/>
        </p:nvSpPr>
        <p:spPr>
          <a:xfrm>
            <a:off x="3810000" y="3200400"/>
            <a:ext cx="28194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2057400" y="4191000"/>
            <a:ext cx="553998" cy="1295400"/>
          </a:xfrm>
          <a:prstGeom prst="rect">
            <a:avLst/>
          </a:prstGeom>
          <a:noFill/>
        </p:spPr>
        <p:txBody>
          <a:bodyPr vert="vert270" wrap="square" rtlCol="0">
            <a:spAutoFit/>
          </a:bodyPr>
          <a:lstStyle/>
          <a:p>
            <a:pPr algn="ctr"/>
            <a:r>
              <a:rPr lang="en-US" dirty="0">
                <a:latin typeface="Calibri"/>
              </a:rPr>
              <a:t>predicted</a:t>
            </a:r>
          </a:p>
        </p:txBody>
      </p:sp>
      <p:graphicFrame>
        <p:nvGraphicFramePr>
          <p:cNvPr id="4" name="Table 3"/>
          <p:cNvGraphicFramePr>
            <a:graphicFrameLocks noGrp="1"/>
          </p:cNvGraphicFramePr>
          <p:nvPr>
            <p:extLst>
              <p:ext uri="{D42A27DB-BD31-4B8C-83A1-F6EECF244321}">
                <p14:modId xmlns:p14="http://schemas.microsoft.com/office/powerpoint/2010/main" val="732235172"/>
              </p:ext>
            </p:extLst>
          </p:nvPr>
        </p:nvGraphicFramePr>
        <p:xfrm>
          <a:off x="2705100" y="3659909"/>
          <a:ext cx="4124661" cy="1828800"/>
        </p:xfrm>
        <a:graphic>
          <a:graphicData uri="http://schemas.openxmlformats.org/drawingml/2006/table">
            <a:tbl>
              <a:tblPr firstRow="1" bandRow="1">
                <a:tableStyleId>{5C22544A-7EE6-4342-B048-85BDC9FD1C3A}</a:tableStyleId>
              </a:tblPr>
              <a:tblGrid>
                <a:gridCol w="1107141">
                  <a:extLst>
                    <a:ext uri="{9D8B030D-6E8A-4147-A177-3AD203B41FA5}">
                      <a16:colId xmlns:a16="http://schemas.microsoft.com/office/drawing/2014/main" val="20000"/>
                    </a:ext>
                  </a:extLst>
                </a:gridCol>
                <a:gridCol w="1005840">
                  <a:extLst>
                    <a:ext uri="{9D8B030D-6E8A-4147-A177-3AD203B41FA5}">
                      <a16:colId xmlns:a16="http://schemas.microsoft.com/office/drawing/2014/main" val="20001"/>
                    </a:ext>
                  </a:extLst>
                </a:gridCol>
                <a:gridCol w="1005840">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r>
                        <a:rPr lang="en-US" sz="2400" b="1"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5</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r>
                        <a:rPr lang="en-US" sz="2400" b="1"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r>
                        <a:rPr lang="en-US" sz="2400" b="1"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solidFill>
                            <a:srgbClr val="FF0000"/>
                          </a:solidFill>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9</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2">
            <a:extLst>
              <a:ext uri="{FF2B5EF4-FFF2-40B4-BE49-F238E27FC236}">
                <a16:creationId xmlns:a16="http://schemas.microsoft.com/office/drawing/2014/main" id="{7E3ADFC7-980F-1845-B1BA-A1C721EA99DE}"/>
              </a:ext>
            </a:extLst>
          </p:cNvPr>
          <p:cNvSpPr txBox="1">
            <a:spLocks/>
          </p:cNvSpPr>
          <p:nvPr/>
        </p:nvSpPr>
        <p:spPr bwMode="auto">
          <a:xfrm>
            <a:off x="720436" y="5638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a:lstStyle>
          <a:p>
            <a:r>
              <a:rPr lang="en-US" sz="3200" kern="0" dirty="0"/>
              <a:t>This result suggests a system finds it</a:t>
            </a:r>
            <a:br>
              <a:rPr lang="en-US" sz="3200" kern="0" dirty="0"/>
            </a:br>
            <a:r>
              <a:rPr lang="en-US" sz="3200" kern="0" dirty="0"/>
              <a:t>easy to confuse dogs and cats</a:t>
            </a:r>
          </a:p>
        </p:txBody>
      </p:sp>
      <p:cxnSp>
        <p:nvCxnSpPr>
          <p:cNvPr id="9" name="Straight Connector 8">
            <a:extLst>
              <a:ext uri="{FF2B5EF4-FFF2-40B4-BE49-F238E27FC236}">
                <a16:creationId xmlns:a16="http://schemas.microsoft.com/office/drawing/2014/main" id="{60FEB471-D5D9-5F47-8240-86442E58E454}"/>
              </a:ext>
            </a:extLst>
          </p:cNvPr>
          <p:cNvCxnSpPr/>
          <p:nvPr/>
        </p:nvCxnSpPr>
        <p:spPr bwMode="auto">
          <a:xfrm>
            <a:off x="3886200" y="4191000"/>
            <a:ext cx="3581400" cy="1524000"/>
          </a:xfrm>
          <a:prstGeom prst="line">
            <a:avLst/>
          </a:prstGeom>
          <a:solidFill>
            <a:schemeClr val="accent1"/>
          </a:solidFill>
          <a:ln w="76200" cap="flat" cmpd="sng" algn="ctr">
            <a:solidFill>
              <a:schemeClr val="tx1">
                <a:alpha val="17000"/>
              </a:schemeClr>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FCBA002B-63FA-5047-86B2-CC09A141B964}"/>
              </a:ext>
            </a:extLst>
          </p:cNvPr>
          <p:cNvSpPr txBox="1"/>
          <p:nvPr/>
        </p:nvSpPr>
        <p:spPr>
          <a:xfrm>
            <a:off x="7437582" y="5551937"/>
            <a:ext cx="1515158" cy="338554"/>
          </a:xfrm>
          <a:prstGeom prst="rect">
            <a:avLst/>
          </a:prstGeom>
          <a:noFill/>
        </p:spPr>
        <p:txBody>
          <a:bodyPr wrap="none" rtlCol="0">
            <a:spAutoFit/>
          </a:bodyPr>
          <a:lstStyle/>
          <a:p>
            <a:r>
              <a:rPr lang="en-US" sz="1600" dirty="0"/>
              <a:t>Correct answers</a:t>
            </a:r>
          </a:p>
        </p:txBody>
      </p:sp>
    </p:spTree>
    <p:extLst>
      <p:ext uri="{BB962C8B-B14F-4D97-AF65-F5344CB8AC3E}">
        <p14:creationId xmlns:p14="http://schemas.microsoft.com/office/powerpoint/2010/main" val="3566156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600" dirty="0">
                <a:latin typeface="Calibri" panose="020F0502020204030204" pitchFamily="34" charset="0"/>
                <a:cs typeface="Calibri" panose="020F0502020204030204" pitchFamily="34" charset="0"/>
              </a:rPr>
              <a:t>Accuracy, Error Rate, Sensitivity, Specificity</a:t>
            </a:r>
          </a:p>
        </p:txBody>
      </p:sp>
      <p:sp>
        <p:nvSpPr>
          <p:cNvPr id="53251" name="Rectangle 3"/>
          <p:cNvSpPr>
            <a:spLocks noGrp="1" noChangeArrowheads="1"/>
          </p:cNvSpPr>
          <p:nvPr>
            <p:ph type="body" idx="1"/>
          </p:nvPr>
        </p:nvSpPr>
        <p:spPr>
          <a:xfrm>
            <a:off x="152400" y="3048000"/>
            <a:ext cx="4495800" cy="3505200"/>
          </a:xfrm>
        </p:spPr>
        <p:txBody>
          <a:bodyPr/>
          <a:lstStyle/>
          <a:p>
            <a:r>
              <a:rPr lang="en-US" sz="2400" b="1" dirty="0">
                <a:latin typeface="Calibri" charset="0"/>
              </a:rPr>
              <a:t>Classifier Accuracy, </a:t>
            </a:r>
            <a:r>
              <a:rPr lang="en-US" sz="2400" dirty="0">
                <a:latin typeface="Calibri" charset="0"/>
              </a:rPr>
              <a:t>or </a:t>
            </a:r>
            <a:r>
              <a:rPr lang="en-US" sz="2400" dirty="0" err="1">
                <a:latin typeface="Calibri" charset="0"/>
              </a:rPr>
              <a:t>recogni-tion</a:t>
            </a:r>
            <a:r>
              <a:rPr lang="en-US" sz="2400" dirty="0">
                <a:latin typeface="Calibri" charset="0"/>
              </a:rPr>
              <a:t> rate: percentage of test set tuples are correctly classified</a:t>
            </a:r>
          </a:p>
          <a:p>
            <a:pPr lvl="1">
              <a:buFont typeface="Wingdings" charset="0"/>
              <a:buNone/>
            </a:pPr>
            <a:r>
              <a:rPr lang="en-US" sz="2400" b="1" dirty="0">
                <a:latin typeface="Calibri" charset="0"/>
              </a:rPr>
              <a:t>Accuracy = (TP + TN)/All</a:t>
            </a:r>
            <a:endParaRPr lang="en-US" sz="2400" dirty="0">
              <a:latin typeface="Calibri" charset="0"/>
            </a:endParaRPr>
          </a:p>
          <a:p>
            <a:r>
              <a:rPr lang="en-US" sz="2400" b="1" dirty="0">
                <a:latin typeface="Calibri" charset="0"/>
              </a:rPr>
              <a:t>Error rate:</a:t>
            </a:r>
            <a:r>
              <a:rPr lang="en-US" sz="2400" dirty="0">
                <a:latin typeface="Calibri" charset="0"/>
              </a:rPr>
              <a:t> </a:t>
            </a:r>
            <a:r>
              <a:rPr lang="en-US" sz="2400" i="1" dirty="0">
                <a:latin typeface="Calibri" charset="0"/>
              </a:rPr>
              <a:t>1 –</a:t>
            </a:r>
            <a:r>
              <a:rPr lang="en-US" sz="2400" dirty="0">
                <a:latin typeface="Calibri" charset="0"/>
              </a:rPr>
              <a:t> </a:t>
            </a:r>
            <a:r>
              <a:rPr lang="en-US" sz="2400" i="1" dirty="0">
                <a:latin typeface="Calibri" charset="0"/>
              </a:rPr>
              <a:t>accuracy</a:t>
            </a:r>
            <a:r>
              <a:rPr lang="en-US" sz="2400" dirty="0">
                <a:latin typeface="Calibri" charset="0"/>
              </a:rPr>
              <a:t>, or</a:t>
            </a:r>
          </a:p>
          <a:p>
            <a:pPr lvl="1">
              <a:buFont typeface="Wingdings" charset="0"/>
              <a:buNone/>
            </a:pPr>
            <a:r>
              <a:rPr lang="en-US" sz="2400" b="1" dirty="0">
                <a:latin typeface="Calibri" charset="0"/>
              </a:rPr>
              <a:t>Error rate = (FP + FN)/All</a:t>
            </a:r>
          </a:p>
        </p:txBody>
      </p:sp>
      <p:sp>
        <p:nvSpPr>
          <p:cNvPr id="53252" name="Rectangle 3"/>
          <p:cNvSpPr>
            <a:spLocks noChangeArrowheads="1"/>
          </p:cNvSpPr>
          <p:nvPr/>
        </p:nvSpPr>
        <p:spPr bwMode="auto">
          <a:xfrm>
            <a:off x="4267200" y="1371600"/>
            <a:ext cx="487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20000"/>
              </a:spcBef>
              <a:buClr>
                <a:schemeClr val="folHlink"/>
              </a:buClr>
              <a:buSzPct val="60000"/>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 HIV-positive, </a:t>
            </a:r>
            <a:r>
              <a:rPr lang="en-US" sz="2400" dirty="0" err="1">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a:t>
            </a:r>
            <a:r>
              <a:rPr lang="en-US" i="1" dirty="0">
                <a:latin typeface="Calibri" charset="0"/>
              </a:rPr>
              <a:t>in</a:t>
            </a:r>
            <a:r>
              <a:rPr lang="en-US" sz="2400" i="1" dirty="0">
                <a:latin typeface="Calibri" charset="0"/>
              </a:rPr>
              <a:t> negative class</a:t>
            </a:r>
            <a:r>
              <a:rPr lang="en-US" i="1" dirty="0">
                <a:latin typeface="Calibri" charset="0"/>
              </a:rPr>
              <a:t> &amp;</a:t>
            </a:r>
            <a:r>
              <a:rPr lang="en-US" sz="2400" dirty="0">
                <a:latin typeface="Calibri" charset="0"/>
              </a:rPr>
              <a:t> rest </a:t>
            </a:r>
            <a:r>
              <a:rPr lang="en-US" dirty="0">
                <a:latin typeface="Calibri" charset="0"/>
              </a:rPr>
              <a:t>in</a:t>
            </a:r>
            <a:r>
              <a:rPr lang="en-US" sz="2400" dirty="0">
                <a:latin typeface="Calibri" charset="0"/>
              </a:rPr>
              <a:t>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TP/TP+FN</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TN/TN+FP</a:t>
            </a:r>
          </a:p>
        </p:txBody>
      </p:sp>
      <p:graphicFrame>
        <p:nvGraphicFramePr>
          <p:cNvPr id="62595" name="Group 131"/>
          <p:cNvGraphicFramePr>
            <a:graphicFrameLocks noGrp="1"/>
          </p:cNvGraphicFramePr>
          <p:nvPr>
            <p:extLst>
              <p:ext uri="{D42A27DB-BD31-4B8C-83A1-F6EECF244321}">
                <p14:modId xmlns:p14="http://schemas.microsoft.com/office/powerpoint/2010/main" val="1913435935"/>
              </p:ext>
            </p:extLst>
          </p:nvPr>
        </p:nvGraphicFramePr>
        <p:xfrm>
          <a:off x="1524000" y="1371600"/>
          <a:ext cx="1905000" cy="1466852"/>
        </p:xfrm>
        <a:graphic>
          <a:graphicData uri="http://schemas.openxmlformats.org/drawingml/2006/table">
            <a:tbl>
              <a:tblPr/>
              <a:tblGrid>
                <a:gridCol w="533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Calibri" charset="0"/>
                          <a:ea typeface="ＭＳ Ｐゴシック" charset="0"/>
                        </a:rPr>
                        <a:t>P/A</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49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On Sensitivity and Specificity</a:t>
            </a:r>
          </a:p>
        </p:txBody>
      </p:sp>
      <p:sp>
        <p:nvSpPr>
          <p:cNvPr id="3" name="Content Placeholder 2"/>
          <p:cNvSpPr>
            <a:spLocks noGrp="1"/>
          </p:cNvSpPr>
          <p:nvPr>
            <p:ph idx="1"/>
          </p:nvPr>
        </p:nvSpPr>
        <p:spPr>
          <a:xfrm>
            <a:off x="680013" y="1070658"/>
            <a:ext cx="8418653" cy="5410200"/>
          </a:xfrm>
        </p:spPr>
        <p:txBody>
          <a:bodyPr/>
          <a:lstStyle/>
          <a:p>
            <a:pPr>
              <a:spcBef>
                <a:spcPts val="200"/>
              </a:spcBef>
            </a:pPr>
            <a:r>
              <a:rPr lang="en-US" sz="3200" b="1" dirty="0"/>
              <a:t>High sensitivity: </a:t>
            </a:r>
            <a:r>
              <a:rPr lang="en-US" sz="3200" dirty="0"/>
              <a:t>few false negatives</a:t>
            </a:r>
            <a:br>
              <a:rPr lang="en-US" sz="3200" dirty="0"/>
            </a:br>
            <a:r>
              <a:rPr lang="en-US" dirty="0"/>
              <a:t>sensitivity=1 =&gt; TP=P =&gt; you correctly identify all positives, but  </a:t>
            </a:r>
            <a:br>
              <a:rPr lang="en-US" dirty="0"/>
            </a:br>
            <a:r>
              <a:rPr lang="en-US" dirty="0"/>
              <a:t>                                             may include many negatives</a:t>
            </a:r>
          </a:p>
          <a:p>
            <a:r>
              <a:rPr lang="en-US" sz="3200" b="1" dirty="0"/>
              <a:t>High specificity: </a:t>
            </a:r>
            <a:r>
              <a:rPr lang="en-US" sz="3200" dirty="0"/>
              <a:t>few false positives</a:t>
            </a:r>
          </a:p>
          <a:p>
            <a:pPr marL="341313" lvl="1" indent="0">
              <a:spcBef>
                <a:spcPts val="200"/>
              </a:spcBef>
              <a:buNone/>
            </a:pPr>
            <a:r>
              <a:rPr lang="en-US" sz="2400" dirty="0"/>
              <a:t>specificity=1 =&gt; TN=N =&gt; you correctly identify all negatives</a:t>
            </a:r>
            <a:br>
              <a:rPr lang="en-US" sz="2400" dirty="0"/>
            </a:br>
            <a:r>
              <a:rPr lang="en-US" sz="2400" dirty="0"/>
              <a:t>                                              but may include many positives</a:t>
            </a:r>
          </a:p>
          <a:p>
            <a:r>
              <a:rPr lang="en-US" sz="3200" dirty="0"/>
              <a:t>TSA security scenario:</a:t>
            </a:r>
          </a:p>
          <a:p>
            <a:pPr marL="339725" lvl="1" indent="0">
              <a:spcBef>
                <a:spcPts val="200"/>
              </a:spcBef>
              <a:buNone/>
            </a:pPr>
            <a:r>
              <a:rPr lang="en-US" sz="2600" dirty="0"/>
              <a:t>Scanners set for </a:t>
            </a:r>
            <a:r>
              <a:rPr lang="en-US" sz="2600" i="1" dirty="0"/>
              <a:t>high sensitivity </a:t>
            </a:r>
            <a:r>
              <a:rPr lang="en-US" sz="2600" dirty="0"/>
              <a:t>&amp; low specificity (e.g., trigger on keys) reducing risk of missing dangerous objects</a:t>
            </a:r>
          </a:p>
          <a:p>
            <a:r>
              <a:rPr lang="en-US" sz="3600" dirty="0"/>
              <a:t>Web search scenario:</a:t>
            </a:r>
          </a:p>
          <a:p>
            <a:pPr marL="339725" lvl="1" indent="0">
              <a:buNone/>
            </a:pPr>
            <a:r>
              <a:rPr lang="en-US" sz="2600" dirty="0"/>
              <a:t>Set for</a:t>
            </a:r>
            <a:r>
              <a:rPr lang="en-US" sz="2600" i="1" dirty="0"/>
              <a:t> high specificity </a:t>
            </a:r>
            <a:r>
              <a:rPr lang="en-US" sz="2600" dirty="0"/>
              <a:t>so first page has nearly all relevant documents </a:t>
            </a:r>
          </a:p>
          <a:p>
            <a:endParaRPr lang="en-US" sz="3600" dirty="0"/>
          </a:p>
          <a:p>
            <a:endParaRPr lang="en-US" sz="3200" dirty="0"/>
          </a:p>
          <a:p>
            <a:endParaRPr lang="en-US" sz="3200" dirty="0"/>
          </a:p>
        </p:txBody>
      </p:sp>
    </p:spTree>
    <p:extLst>
      <p:ext uri="{BB962C8B-B14F-4D97-AF65-F5344CB8AC3E}">
        <p14:creationId xmlns:p14="http://schemas.microsoft.com/office/powerpoint/2010/main" val="200479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7EAA-248D-DB4A-BE75-1609D0CAA253}"/>
              </a:ext>
            </a:extLst>
          </p:cNvPr>
          <p:cNvSpPr>
            <a:spLocks noGrp="1"/>
          </p:cNvSpPr>
          <p:nvPr>
            <p:ph type="title"/>
          </p:nvPr>
        </p:nvSpPr>
        <p:spPr>
          <a:xfrm>
            <a:off x="685800" y="152400"/>
            <a:ext cx="7772400" cy="1143000"/>
          </a:xfrm>
        </p:spPr>
        <p:txBody>
          <a:bodyPr/>
          <a:lstStyle/>
          <a:p>
            <a:r>
              <a:rPr lang="en-US" dirty="0"/>
              <a:t>Many moving parts</a:t>
            </a:r>
          </a:p>
        </p:txBody>
      </p:sp>
      <p:sp>
        <p:nvSpPr>
          <p:cNvPr id="3" name="Content Placeholder 2">
            <a:extLst>
              <a:ext uri="{FF2B5EF4-FFF2-40B4-BE49-F238E27FC236}">
                <a16:creationId xmlns:a16="http://schemas.microsoft.com/office/drawing/2014/main" id="{C2679225-042D-9544-BEF1-13590CD5F741}"/>
              </a:ext>
            </a:extLst>
          </p:cNvPr>
          <p:cNvSpPr>
            <a:spLocks noGrp="1"/>
          </p:cNvSpPr>
          <p:nvPr>
            <p:ph idx="1"/>
          </p:nvPr>
        </p:nvSpPr>
        <p:spPr>
          <a:xfrm>
            <a:off x="685800" y="1143000"/>
            <a:ext cx="7772400" cy="4953000"/>
          </a:xfrm>
        </p:spPr>
        <p:txBody>
          <a:bodyPr/>
          <a:lstStyle/>
          <a:p>
            <a:pPr marL="0" indent="0">
              <a:buNone/>
            </a:pPr>
            <a:r>
              <a:rPr lang="en-US" sz="3200" dirty="0"/>
              <a:t>Solving a problem with machine</a:t>
            </a:r>
            <a:br>
              <a:rPr lang="en-US" sz="3200" dirty="0"/>
            </a:br>
            <a:r>
              <a:rPr lang="en-US" sz="3200" dirty="0"/>
              <a:t>learning involves many decisions</a:t>
            </a:r>
          </a:p>
          <a:p>
            <a:r>
              <a:rPr lang="en-US" sz="3200" dirty="0"/>
              <a:t>Selecting training data and deciding how much is needed</a:t>
            </a:r>
          </a:p>
          <a:p>
            <a:r>
              <a:rPr lang="en-US" sz="3200" dirty="0"/>
              <a:t>Preprocessing the data, creating new features from it</a:t>
            </a:r>
          </a:p>
          <a:p>
            <a:r>
              <a:rPr lang="en-US" sz="3200" dirty="0"/>
              <a:t>Selecting a machine learning algorithm</a:t>
            </a:r>
          </a:p>
          <a:p>
            <a:r>
              <a:rPr lang="en-US" sz="3200" dirty="0"/>
              <a:t>Choosing its parameters</a:t>
            </a:r>
          </a:p>
          <a:p>
            <a:r>
              <a:rPr lang="en-US" sz="3200" dirty="0"/>
              <a:t>Deciding on a metric to optimize</a:t>
            </a:r>
          </a:p>
          <a:p>
            <a:r>
              <a:rPr lang="en-US" sz="3200" dirty="0"/>
              <a:t>Running evaluation experiments</a:t>
            </a:r>
            <a:endParaRPr lang="en-US" sz="2800" dirty="0"/>
          </a:p>
        </p:txBody>
      </p:sp>
      <p:pic>
        <p:nvPicPr>
          <p:cNvPr id="5" name="Picture 4" descr="Icon&#10;&#10;Description automatically generated">
            <a:extLst>
              <a:ext uri="{FF2B5EF4-FFF2-40B4-BE49-F238E27FC236}">
                <a16:creationId xmlns:a16="http://schemas.microsoft.com/office/drawing/2014/main" id="{D75CCB0C-3EEA-C645-93B5-7428397BB3F9}"/>
              </a:ext>
            </a:extLst>
          </p:cNvPr>
          <p:cNvPicPr>
            <a:picLocks noChangeAspect="1"/>
          </p:cNvPicPr>
          <p:nvPr/>
        </p:nvPicPr>
        <p:blipFill>
          <a:blip r:embed="rId2"/>
          <a:stretch>
            <a:fillRect/>
          </a:stretch>
        </p:blipFill>
        <p:spPr>
          <a:xfrm>
            <a:off x="6705600" y="140262"/>
            <a:ext cx="2329793" cy="1689100"/>
          </a:xfrm>
          <a:prstGeom prst="rect">
            <a:avLst/>
          </a:prstGeom>
        </p:spPr>
      </p:pic>
    </p:spTree>
    <p:extLst>
      <p:ext uri="{BB962C8B-B14F-4D97-AF65-F5344CB8AC3E}">
        <p14:creationId xmlns:p14="http://schemas.microsoft.com/office/powerpoint/2010/main" val="2790182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COVID-19  Sensitivity &amp; Specificity</a:t>
            </a:r>
          </a:p>
        </p:txBody>
      </p:sp>
      <p:sp>
        <p:nvSpPr>
          <p:cNvPr id="3" name="Content Placeholder 2"/>
          <p:cNvSpPr>
            <a:spLocks noGrp="1"/>
          </p:cNvSpPr>
          <p:nvPr>
            <p:ph idx="1"/>
          </p:nvPr>
        </p:nvSpPr>
        <p:spPr>
          <a:xfrm>
            <a:off x="533400" y="1219200"/>
            <a:ext cx="8305800" cy="5486400"/>
          </a:xfrm>
        </p:spPr>
        <p:txBody>
          <a:bodyPr/>
          <a:lstStyle/>
          <a:p>
            <a:r>
              <a:rPr lang="en-US" sz="3200" dirty="0"/>
              <a:t>COVID-19: test sensitivity and specificity both 0.99 (i.e., 99% accuracy)</a:t>
            </a:r>
          </a:p>
          <a:p>
            <a:r>
              <a:rPr lang="en-US" sz="3200" dirty="0"/>
              <a:t>Assume 1% of population infected (pos)</a:t>
            </a:r>
          </a:p>
          <a:p>
            <a:r>
              <a:rPr lang="en-US" sz="3200" dirty="0"/>
              <a:t>Test 10,000 people where 100 pos, 9900 neg</a:t>
            </a:r>
          </a:p>
          <a:p>
            <a:pPr lvl="1"/>
            <a:r>
              <a:rPr lang="en-US" sz="2400" dirty="0"/>
              <a:t>99 + 99 will test positive (half right, half wrong)</a:t>
            </a:r>
          </a:p>
          <a:p>
            <a:pPr lvl="1"/>
            <a:r>
              <a:rPr lang="en-US" sz="2400" dirty="0"/>
              <a:t>01 + 9801 will test negative (virtually all correct)</a:t>
            </a:r>
          </a:p>
          <a:p>
            <a:r>
              <a:rPr lang="en-US" sz="2500" dirty="0"/>
              <a:t>Dr. </a:t>
            </a:r>
            <a:r>
              <a:rPr lang="en-US" sz="2500" dirty="0" err="1"/>
              <a:t>Birx</a:t>
            </a:r>
            <a:r>
              <a:rPr lang="en-US" sz="2500" dirty="0"/>
              <a:t>, April 2020: “I want to be very clear to the American people, none of our tests are 100% sensitive and specific. What do I mean by that? None of our tests that we use in medicine and diagnose 100% of the people who are positive, and correctly diagnose 100% of the people who are negative"</a:t>
            </a:r>
          </a:p>
        </p:txBody>
      </p:sp>
    </p:spTree>
    <p:extLst>
      <p:ext uri="{BB962C8B-B14F-4D97-AF65-F5344CB8AC3E}">
        <p14:creationId xmlns:p14="http://schemas.microsoft.com/office/powerpoint/2010/main" val="998054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4400" dirty="0"/>
              <a:t>Precision and Recall</a:t>
            </a:r>
          </a:p>
        </p:txBody>
      </p:sp>
      <p:sp>
        <p:nvSpPr>
          <p:cNvPr id="3" name="Content Placeholder 2"/>
          <p:cNvSpPr>
            <a:spLocks noGrp="1"/>
          </p:cNvSpPr>
          <p:nvPr>
            <p:ph idx="1"/>
          </p:nvPr>
        </p:nvSpPr>
        <p:spPr>
          <a:xfrm>
            <a:off x="127195" y="1295400"/>
            <a:ext cx="6172200" cy="5029200"/>
          </a:xfrm>
        </p:spPr>
        <p:txBody>
          <a:bodyPr/>
          <a:lstStyle/>
          <a:p>
            <a:pPr marL="0" indent="0">
              <a:buNone/>
            </a:pPr>
            <a:r>
              <a:rPr lang="en-US" sz="3200" dirty="0"/>
              <a:t>Information retrieval uses similar measures, </a:t>
            </a:r>
            <a:r>
              <a:rPr lang="en-US" sz="3200" dirty="0">
                <a:hlinkClick r:id="rId2"/>
              </a:rPr>
              <a:t>precision &amp; recall</a:t>
            </a:r>
            <a:r>
              <a:rPr lang="en-US" sz="3200" dirty="0"/>
              <a:t>, to characterize retrieval effectiveness</a:t>
            </a:r>
          </a:p>
          <a:p>
            <a:pPr marL="180975" lvl="1" indent="-168275">
              <a:lnSpc>
                <a:spcPct val="90000"/>
              </a:lnSpc>
            </a:pPr>
            <a:r>
              <a:rPr lang="en-US" sz="2800" b="1" dirty="0">
                <a:latin typeface="Calibri" charset="0"/>
              </a:rPr>
              <a:t>Precision</a:t>
            </a:r>
            <a:r>
              <a:rPr lang="en-US" sz="2800" dirty="0">
                <a:latin typeface="Calibri" charset="0"/>
              </a:rPr>
              <a:t>: % of items classifier labels as positive that are actually positive</a:t>
            </a:r>
            <a:endParaRPr lang="en-US" sz="2800" b="1" dirty="0">
              <a:latin typeface="Calibri" charset="0"/>
            </a:endParaRPr>
          </a:p>
          <a:p>
            <a:pPr marL="180975" lvl="1" indent="-168275">
              <a:lnSpc>
                <a:spcPct val="90000"/>
              </a:lnSpc>
            </a:pPr>
            <a:r>
              <a:rPr lang="en-US" sz="2800" b="1" dirty="0">
                <a:latin typeface="Calibri" charset="0"/>
              </a:rPr>
              <a:t>Recall: </a:t>
            </a:r>
            <a:r>
              <a:rPr lang="en-US" sz="2800" dirty="0">
                <a:latin typeface="Calibri" charset="0"/>
              </a:rPr>
              <a:t>% of positive items classifier labels as positive</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55982"/>
            <a:ext cx="3124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45038"/>
            <a:ext cx="3581400"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9693B42B-5DF8-FA43-A8A5-5E4730D8CD65}"/>
              </a:ext>
            </a:extLst>
          </p:cNvPr>
          <p:cNvPicPr>
            <a:picLocks noChangeAspect="1"/>
          </p:cNvPicPr>
          <p:nvPr/>
        </p:nvPicPr>
        <p:blipFill>
          <a:blip r:embed="rId5"/>
          <a:stretch>
            <a:fillRect/>
          </a:stretch>
        </p:blipFill>
        <p:spPr>
          <a:xfrm>
            <a:off x="6248400" y="1447800"/>
            <a:ext cx="2766060" cy="50292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2247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1143000"/>
          </a:xfrm>
        </p:spPr>
        <p:txBody>
          <a:bodyPr/>
          <a:lstStyle/>
          <a:p>
            <a:r>
              <a:rPr lang="en-US" sz="4400" dirty="0"/>
              <a:t>Precision and Recall</a:t>
            </a:r>
          </a:p>
        </p:txBody>
      </p:sp>
      <p:sp>
        <p:nvSpPr>
          <p:cNvPr id="3" name="Content Placeholder 2"/>
          <p:cNvSpPr>
            <a:spLocks noGrp="1"/>
          </p:cNvSpPr>
          <p:nvPr>
            <p:ph idx="1"/>
          </p:nvPr>
        </p:nvSpPr>
        <p:spPr>
          <a:xfrm>
            <a:off x="419100" y="1143000"/>
            <a:ext cx="8572500" cy="5029200"/>
          </a:xfrm>
        </p:spPr>
        <p:txBody>
          <a:bodyPr/>
          <a:lstStyle/>
          <a:p>
            <a:pPr marL="287338" indent="-287338">
              <a:lnSpc>
                <a:spcPct val="90000"/>
              </a:lnSpc>
            </a:pPr>
            <a:r>
              <a:rPr lang="en-US" sz="3000" dirty="0"/>
              <a:t>In general, increasing one causes other to decrease</a:t>
            </a:r>
          </a:p>
          <a:p>
            <a:pPr marL="287338" indent="-287338">
              <a:lnSpc>
                <a:spcPct val="90000"/>
              </a:lnSpc>
            </a:pPr>
            <a:r>
              <a:rPr lang="en-US" sz="3000" dirty="0"/>
              <a:t>Get recall=1 by marking every item as positive</a:t>
            </a:r>
          </a:p>
          <a:p>
            <a:pPr marL="287338" indent="-287338">
              <a:lnSpc>
                <a:spcPct val="90000"/>
              </a:lnSpc>
            </a:pPr>
            <a:r>
              <a:rPr lang="en-US" sz="3000" dirty="0"/>
              <a:t>Get highest precision by marking only one item positive, the one you’re most certain of</a:t>
            </a:r>
          </a:p>
          <a:p>
            <a:pPr marL="287338" indent="-287338">
              <a:lnSpc>
                <a:spcPct val="90000"/>
              </a:lnSpc>
            </a:pPr>
            <a:r>
              <a:rPr lang="en-US" sz="3000" dirty="0"/>
              <a:t>We usually want some</a:t>
            </a:r>
            <a:br>
              <a:rPr lang="en-US" sz="3000" dirty="0"/>
            </a:br>
            <a:r>
              <a:rPr lang="en-US" sz="3000" dirty="0"/>
              <a:t>balance of precision</a:t>
            </a:r>
            <a:br>
              <a:rPr lang="en-US" sz="3000" dirty="0"/>
            </a:br>
            <a:r>
              <a:rPr lang="en-US" sz="3000" dirty="0"/>
              <a:t>and recall</a:t>
            </a:r>
          </a:p>
          <a:p>
            <a:pPr>
              <a:lnSpc>
                <a:spcPct val="90000"/>
              </a:lnSpc>
            </a:pPr>
            <a:r>
              <a:rPr lang="en-US" sz="3000" dirty="0"/>
              <a:t>Studying the</a:t>
            </a:r>
            <a:br>
              <a:rPr lang="en-US" sz="3000" dirty="0"/>
            </a:br>
            <a:r>
              <a:rPr lang="en-US" sz="3000" dirty="0"/>
              <a:t>precision-recall</a:t>
            </a:r>
            <a:br>
              <a:rPr lang="en-US" sz="3000" dirty="0"/>
            </a:br>
            <a:r>
              <a:rPr lang="en-US" sz="3000" dirty="0"/>
              <a:t>curve is informative</a:t>
            </a:r>
          </a:p>
          <a:p>
            <a:endParaRPr lang="en-US" sz="3000" dirty="0"/>
          </a:p>
        </p:txBody>
      </p:sp>
      <p:pic>
        <p:nvPicPr>
          <p:cNvPr id="4" name="Picture 3"/>
          <p:cNvPicPr>
            <a:picLocks noChangeAspect="1"/>
          </p:cNvPicPr>
          <p:nvPr/>
        </p:nvPicPr>
        <p:blipFill>
          <a:blip r:embed="rId2"/>
          <a:stretch>
            <a:fillRect/>
          </a:stretch>
        </p:blipFill>
        <p:spPr>
          <a:xfrm>
            <a:off x="3928533" y="3051687"/>
            <a:ext cx="5139267" cy="3730113"/>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a:t>Precision and Recall</a:t>
            </a:r>
          </a:p>
        </p:txBody>
      </p:sp>
      <p:pic>
        <p:nvPicPr>
          <p:cNvPr id="5" name="Picture 4"/>
          <p:cNvPicPr>
            <a:picLocks noChangeAspect="1"/>
          </p:cNvPicPr>
          <p:nvPr/>
        </p:nvPicPr>
        <p:blipFill>
          <a:blip r:embed="rId2"/>
          <a:stretch>
            <a:fillRect/>
          </a:stretch>
        </p:blipFill>
        <p:spPr>
          <a:xfrm>
            <a:off x="3429000" y="1079115"/>
            <a:ext cx="5525457" cy="5397885"/>
          </a:xfrm>
          <a:prstGeom prst="rect">
            <a:avLst/>
          </a:prstGeom>
        </p:spPr>
      </p:pic>
      <p:sp>
        <p:nvSpPr>
          <p:cNvPr id="3" name="Content Placeholder 2"/>
          <p:cNvSpPr>
            <a:spLocks noGrp="1"/>
          </p:cNvSpPr>
          <p:nvPr>
            <p:ph idx="1"/>
          </p:nvPr>
        </p:nvSpPr>
        <p:spPr>
          <a:xfrm>
            <a:off x="152400" y="2362200"/>
            <a:ext cx="3429000" cy="2362200"/>
          </a:xfrm>
        </p:spPr>
        <p:txBody>
          <a:bodyPr/>
          <a:lstStyle/>
          <a:p>
            <a:pPr marL="0" indent="0">
              <a:buNone/>
            </a:pPr>
            <a:r>
              <a:rPr lang="en-US" sz="3200" dirty="0"/>
              <a:t>If one system’s curve is always above the other, it’s better</a:t>
            </a:r>
          </a:p>
        </p:txBody>
      </p:sp>
    </p:spTree>
    <p:extLst>
      <p:ext uri="{BB962C8B-B14F-4D97-AF65-F5344CB8AC3E}">
        <p14:creationId xmlns:p14="http://schemas.microsoft.com/office/powerpoint/2010/main" val="558267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0000" cy="1143000"/>
          </a:xfrm>
        </p:spPr>
        <p:txBody>
          <a:bodyPr/>
          <a:lstStyle/>
          <a:p>
            <a:r>
              <a:rPr lang="en-US" sz="4400" dirty="0"/>
              <a:t>F1 measure</a:t>
            </a:r>
          </a:p>
        </p:txBody>
      </p:sp>
      <p:sp>
        <p:nvSpPr>
          <p:cNvPr id="3" name="Content Placeholder 2"/>
          <p:cNvSpPr>
            <a:spLocks noGrp="1"/>
          </p:cNvSpPr>
          <p:nvPr>
            <p:ph idx="1"/>
          </p:nvPr>
        </p:nvSpPr>
        <p:spPr>
          <a:xfrm>
            <a:off x="609600" y="1524000"/>
            <a:ext cx="8077200" cy="2743200"/>
          </a:xfrm>
        </p:spPr>
        <p:txBody>
          <a:bodyPr/>
          <a:lstStyle/>
          <a:p>
            <a:r>
              <a:rPr lang="en-US" sz="3200" dirty="0"/>
              <a:t>We often want just one measure to compare two systems to decide which is best overall </a:t>
            </a:r>
          </a:p>
          <a:p>
            <a:r>
              <a:rPr lang="en-US" sz="3200" dirty="0">
                <a:hlinkClick r:id="rId2"/>
              </a:rPr>
              <a:t>F1 measure</a:t>
            </a:r>
            <a:r>
              <a:rPr lang="en-US" sz="3200" dirty="0"/>
              <a:t> combines both into a useful single metric</a:t>
            </a:r>
          </a:p>
          <a:p>
            <a:r>
              <a:rPr lang="en-US" sz="3200" dirty="0"/>
              <a:t>It’s the </a:t>
            </a:r>
            <a:r>
              <a:rPr lang="en-US" sz="3200" dirty="0">
                <a:hlinkClick r:id="rId3"/>
              </a:rPr>
              <a:t>harmonic mean</a:t>
            </a:r>
            <a:r>
              <a:rPr lang="en-US" sz="3200" dirty="0"/>
              <a:t> of precision &amp; recall</a:t>
            </a:r>
          </a:p>
          <a:p>
            <a:endParaRPr lang="en-US" sz="3200" dirty="0"/>
          </a:p>
        </p:txBody>
      </p:sp>
      <p:pic>
        <p:nvPicPr>
          <p:cNvPr id="4" name="Picture 3" descr="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800600"/>
            <a:ext cx="6248104"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picture containing text&#10;&#10;Description automatically generated">
            <a:extLst>
              <a:ext uri="{FF2B5EF4-FFF2-40B4-BE49-F238E27FC236}">
                <a16:creationId xmlns:a16="http://schemas.microsoft.com/office/drawing/2014/main" id="{C58B0ADB-F720-F148-A954-64D52C6D8C8C}"/>
              </a:ext>
            </a:extLst>
          </p:cNvPr>
          <p:cNvPicPr>
            <a:picLocks noChangeAspect="1"/>
          </p:cNvPicPr>
          <p:nvPr/>
        </p:nvPicPr>
        <p:blipFill>
          <a:blip r:embed="rId5"/>
          <a:stretch>
            <a:fillRect/>
          </a:stretch>
        </p:blipFill>
        <p:spPr>
          <a:xfrm>
            <a:off x="157951" y="4876800"/>
            <a:ext cx="2289748" cy="990600"/>
          </a:xfrm>
          <a:prstGeom prst="rect">
            <a:avLst/>
          </a:prstGeom>
        </p:spPr>
      </p:pic>
    </p:spTree>
    <p:extLst>
      <p:ext uri="{BB962C8B-B14F-4D97-AF65-F5344CB8AC3E}">
        <p14:creationId xmlns:p14="http://schemas.microsoft.com/office/powerpoint/2010/main" val="1130586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(1)</a:t>
            </a:r>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ROC Curve (2)</a:t>
            </a:r>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a:latin typeface="Calibri"/>
              </a:rPr>
              <a:t>There is always a tradeoff between the false negative rate and the false positive rate</a:t>
            </a:r>
          </a:p>
        </p:txBody>
      </p:sp>
    </p:spTree>
    <p:extLst>
      <p:ext uri="{BB962C8B-B14F-4D97-AF65-F5344CB8AC3E}">
        <p14:creationId xmlns:p14="http://schemas.microsoft.com/office/powerpoint/2010/main" val="1427853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r>
              <a:rPr lang="en-US" dirty="0"/>
              <a:t>ROC Curve (3)</a:t>
            </a:r>
          </a:p>
        </p:txBody>
      </p:sp>
      <p:pic>
        <p:nvPicPr>
          <p:cNvPr id="4" name="Picture 3"/>
          <p:cNvPicPr>
            <a:picLocks noChangeAspect="1"/>
          </p:cNvPicPr>
          <p:nvPr/>
        </p:nvPicPr>
        <p:blipFill>
          <a:blip r:embed="rId2"/>
          <a:stretch>
            <a:fillRect/>
          </a:stretch>
        </p:blipFill>
        <p:spPr>
          <a:xfrm>
            <a:off x="2343172" y="397748"/>
            <a:ext cx="5581628" cy="4936252"/>
          </a:xfrm>
          <a:prstGeom prst="rect">
            <a:avLst/>
          </a:prstGeom>
        </p:spPr>
      </p:pic>
      <p:sp>
        <p:nvSpPr>
          <p:cNvPr id="5" name="TextBox 4"/>
          <p:cNvSpPr txBox="1"/>
          <p:nvPr/>
        </p:nvSpPr>
        <p:spPr>
          <a:xfrm>
            <a:off x="304800" y="5657672"/>
            <a:ext cx="8534400" cy="1200328"/>
          </a:xfrm>
          <a:prstGeom prst="rect">
            <a:avLst/>
          </a:prstGeom>
          <a:noFill/>
        </p:spPr>
        <p:txBody>
          <a:bodyPr wrap="square" rtlCol="0">
            <a:spAutoFit/>
          </a:bodyPr>
          <a:lstStyle/>
          <a:p>
            <a:r>
              <a:rPr lang="en-US" dirty="0">
                <a:latin typeface="Calibri"/>
              </a:rPr>
              <a:t>"Random guess" is worst prediction model and used as a baseline. The decision threshold of random guess is number in 0..1 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(4)</a:t>
            </a:r>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transforms the y-axis from "fail to detect" to 1 - "fail to detect”, i.e.,  "success to detect”</a:t>
            </a:r>
          </a:p>
        </p:txBody>
      </p:sp>
    </p:spTree>
    <p:extLst>
      <p:ext uri="{BB962C8B-B14F-4D97-AF65-F5344CB8AC3E}">
        <p14:creationId xmlns:p14="http://schemas.microsoft.com/office/powerpoint/2010/main" val="18945652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21929-388E-ED4E-A76A-08CFF768D5B6}"/>
              </a:ext>
            </a:extLst>
          </p:cNvPr>
          <p:cNvSpPr>
            <a:spLocks noGrp="1"/>
          </p:cNvSpPr>
          <p:nvPr>
            <p:ph type="title"/>
          </p:nvPr>
        </p:nvSpPr>
        <p:spPr>
          <a:xfrm>
            <a:off x="685800" y="304800"/>
            <a:ext cx="7772400" cy="1143000"/>
          </a:xfrm>
        </p:spPr>
        <p:txBody>
          <a:bodyPr/>
          <a:lstStyle/>
          <a:p>
            <a:r>
              <a:rPr lang="en-US" dirty="0"/>
              <a:t>Grid search</a:t>
            </a:r>
          </a:p>
        </p:txBody>
      </p:sp>
      <p:sp>
        <p:nvSpPr>
          <p:cNvPr id="3" name="Content Placeholder 2">
            <a:extLst>
              <a:ext uri="{FF2B5EF4-FFF2-40B4-BE49-F238E27FC236}">
                <a16:creationId xmlns:a16="http://schemas.microsoft.com/office/drawing/2014/main" id="{2D6FDC67-EF2F-5043-8934-EC8F26651B86}"/>
              </a:ext>
            </a:extLst>
          </p:cNvPr>
          <p:cNvSpPr>
            <a:spLocks noGrp="1"/>
          </p:cNvSpPr>
          <p:nvPr>
            <p:ph idx="1"/>
          </p:nvPr>
        </p:nvSpPr>
        <p:spPr>
          <a:xfrm>
            <a:off x="394855" y="1325418"/>
            <a:ext cx="8077200" cy="4876800"/>
          </a:xfrm>
        </p:spPr>
        <p:txBody>
          <a:bodyPr/>
          <a:lstStyle/>
          <a:p>
            <a:r>
              <a:rPr lang="en-US" sz="3200" dirty="0"/>
              <a:t>ML algorithms tend to have many</a:t>
            </a:r>
            <a:br>
              <a:rPr lang="en-US" sz="3200" dirty="0"/>
            </a:br>
            <a:r>
              <a:rPr lang="en-US" sz="3200" dirty="0"/>
              <a:t>parameters</a:t>
            </a:r>
          </a:p>
          <a:p>
            <a:r>
              <a:rPr lang="en-US" sz="3200" dirty="0"/>
              <a:t>How can we effectively find the best setting for all of them?</a:t>
            </a:r>
          </a:p>
          <a:p>
            <a:r>
              <a:rPr lang="en-US" sz="3200" dirty="0"/>
              <a:t>A </a:t>
            </a:r>
            <a:r>
              <a:rPr lang="en-US" sz="3200" dirty="0">
                <a:hlinkClick r:id="rId3"/>
              </a:rPr>
              <a:t>grid search</a:t>
            </a:r>
            <a:r>
              <a:rPr lang="en-US" sz="3200" dirty="0"/>
              <a:t> takes a list of possible values for each of a set of parameters parameters </a:t>
            </a:r>
          </a:p>
          <a:p>
            <a:r>
              <a:rPr lang="en-US" sz="3200" dirty="0"/>
              <a:t>…and tests each combination, to get a metric (e.g., accuracy, F1)</a:t>
            </a:r>
          </a:p>
          <a:p>
            <a:r>
              <a:rPr lang="en-US" sz="3200" dirty="0"/>
              <a:t>See this scikit learn </a:t>
            </a:r>
            <a:r>
              <a:rPr lang="en-US" sz="3200" dirty="0" err="1"/>
              <a:t>colab</a:t>
            </a:r>
            <a:r>
              <a:rPr lang="en-US" sz="3200" dirty="0"/>
              <a:t> example</a:t>
            </a:r>
          </a:p>
          <a:p>
            <a:endParaRPr lang="en-US" sz="3200" dirty="0"/>
          </a:p>
        </p:txBody>
      </p:sp>
      <p:pic>
        <p:nvPicPr>
          <p:cNvPr id="1026" name="Picture 2">
            <a:extLst>
              <a:ext uri="{FF2B5EF4-FFF2-40B4-BE49-F238E27FC236}">
                <a16:creationId xmlns:a16="http://schemas.microsoft.com/office/drawing/2014/main" id="{E7EDFC87-BAC5-DD4C-AE36-15D4EAD5D2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28600"/>
            <a:ext cx="22606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10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CC62-6DB5-3843-A3C4-9FF9F0D68D1C}"/>
              </a:ext>
            </a:extLst>
          </p:cNvPr>
          <p:cNvSpPr>
            <a:spLocks noGrp="1"/>
          </p:cNvSpPr>
          <p:nvPr>
            <p:ph type="title"/>
          </p:nvPr>
        </p:nvSpPr>
        <p:spPr>
          <a:xfrm>
            <a:off x="690623" y="70413"/>
            <a:ext cx="7772400" cy="1143000"/>
          </a:xfrm>
        </p:spPr>
        <p:txBody>
          <a:bodyPr/>
          <a:lstStyle/>
          <a:p>
            <a:r>
              <a:rPr lang="en-US" dirty="0"/>
              <a:t>Approaches</a:t>
            </a:r>
          </a:p>
        </p:txBody>
      </p:sp>
      <p:sp>
        <p:nvSpPr>
          <p:cNvPr id="3" name="Content Placeholder 2">
            <a:extLst>
              <a:ext uri="{FF2B5EF4-FFF2-40B4-BE49-F238E27FC236}">
                <a16:creationId xmlns:a16="http://schemas.microsoft.com/office/drawing/2014/main" id="{63ADE1BE-01F2-124D-8703-895561D401B2}"/>
              </a:ext>
            </a:extLst>
          </p:cNvPr>
          <p:cNvSpPr>
            <a:spLocks noGrp="1"/>
          </p:cNvSpPr>
          <p:nvPr>
            <p:ph idx="1"/>
          </p:nvPr>
        </p:nvSpPr>
        <p:spPr>
          <a:xfrm>
            <a:off x="690623" y="1066800"/>
            <a:ext cx="7772400" cy="5410200"/>
          </a:xfrm>
        </p:spPr>
        <p:txBody>
          <a:bodyPr/>
          <a:lstStyle/>
          <a:p>
            <a:r>
              <a:rPr lang="en-US" sz="3200" dirty="0"/>
              <a:t>Different classes of ML algorithms have different kinds of evaluation techniques</a:t>
            </a:r>
          </a:p>
          <a:p>
            <a:pPr lvl="1"/>
            <a:r>
              <a:rPr lang="en-US" sz="2800" dirty="0"/>
              <a:t>Some are common to most, however</a:t>
            </a:r>
          </a:p>
          <a:p>
            <a:r>
              <a:rPr lang="en-US" sz="3200" b="1" dirty="0"/>
              <a:t>Supervised ML</a:t>
            </a:r>
          </a:p>
          <a:p>
            <a:pPr lvl="1"/>
            <a:r>
              <a:rPr lang="en-US" sz="2800" b="1" dirty="0"/>
              <a:t>We can use our data with the right answers</a:t>
            </a:r>
          </a:p>
          <a:p>
            <a:r>
              <a:rPr lang="en-US" sz="3200" dirty="0"/>
              <a:t>Unsupervised ML</a:t>
            </a:r>
          </a:p>
          <a:p>
            <a:pPr lvl="1"/>
            <a:r>
              <a:rPr lang="en-US" sz="2800" dirty="0"/>
              <a:t>Some general metrics exist (e.g., for clusters)</a:t>
            </a:r>
          </a:p>
          <a:p>
            <a:pPr lvl="1"/>
            <a:r>
              <a:rPr lang="en-US" sz="2800" dirty="0"/>
              <a:t>May need human assessments</a:t>
            </a:r>
          </a:p>
          <a:p>
            <a:r>
              <a:rPr lang="en-US" sz="3200" dirty="0"/>
              <a:t>Reinforcement learning</a:t>
            </a:r>
          </a:p>
          <a:p>
            <a:pPr lvl="1"/>
            <a:r>
              <a:rPr lang="en-US" sz="2800" dirty="0"/>
              <a:t>Problem determines good/bad outcomes (e.g., points won in a game)</a:t>
            </a:r>
          </a:p>
        </p:txBody>
      </p:sp>
      <p:sp>
        <p:nvSpPr>
          <p:cNvPr id="5" name="Left Arrow 4">
            <a:extLst>
              <a:ext uri="{FF2B5EF4-FFF2-40B4-BE49-F238E27FC236}">
                <a16:creationId xmlns:a16="http://schemas.microsoft.com/office/drawing/2014/main" id="{0792F2D0-708D-1C44-94D4-4CBF312A8681}"/>
              </a:ext>
            </a:extLst>
          </p:cNvPr>
          <p:cNvSpPr/>
          <p:nvPr/>
        </p:nvSpPr>
        <p:spPr bwMode="auto">
          <a:xfrm>
            <a:off x="3733799" y="2667000"/>
            <a:ext cx="1019945" cy="5334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6" name="TextBox 5">
            <a:extLst>
              <a:ext uri="{FF2B5EF4-FFF2-40B4-BE49-F238E27FC236}">
                <a16:creationId xmlns:a16="http://schemas.microsoft.com/office/drawing/2014/main" id="{724583A8-0B35-2B41-8480-BBF9F83C3D41}"/>
              </a:ext>
            </a:extLst>
          </p:cNvPr>
          <p:cNvSpPr txBox="1"/>
          <p:nvPr/>
        </p:nvSpPr>
        <p:spPr>
          <a:xfrm>
            <a:off x="3810000" y="2667000"/>
            <a:ext cx="867545" cy="461665"/>
          </a:xfrm>
          <a:prstGeom prst="rect">
            <a:avLst/>
          </a:prstGeom>
          <a:noFill/>
        </p:spPr>
        <p:txBody>
          <a:bodyPr wrap="none" rtlCol="0">
            <a:spAutoFit/>
          </a:bodyPr>
          <a:lstStyle/>
          <a:p>
            <a:r>
              <a:rPr lang="en-US" dirty="0"/>
              <a:t>today</a:t>
            </a:r>
          </a:p>
        </p:txBody>
      </p:sp>
    </p:spTree>
    <p:extLst>
      <p:ext uri="{BB962C8B-B14F-4D97-AF65-F5344CB8AC3E}">
        <p14:creationId xmlns:p14="http://schemas.microsoft.com/office/powerpoint/2010/main" val="3410884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35" y="228600"/>
            <a:ext cx="7772400" cy="1143000"/>
          </a:xfrm>
        </p:spPr>
        <p:txBody>
          <a:bodyPr/>
          <a:lstStyle/>
          <a:p>
            <a:r>
              <a:rPr lang="en-US" dirty="0"/>
              <a:t>Precision at N</a:t>
            </a:r>
          </a:p>
        </p:txBody>
      </p:sp>
      <p:sp>
        <p:nvSpPr>
          <p:cNvPr id="3" name="Content Placeholder 2"/>
          <p:cNvSpPr>
            <a:spLocks noGrp="1"/>
          </p:cNvSpPr>
          <p:nvPr>
            <p:ph idx="1"/>
          </p:nvPr>
        </p:nvSpPr>
        <p:spPr>
          <a:xfrm>
            <a:off x="666135" y="1187244"/>
            <a:ext cx="7772400" cy="5518356"/>
          </a:xfrm>
        </p:spPr>
        <p:txBody>
          <a:bodyPr/>
          <a:lstStyle/>
          <a:p>
            <a:r>
              <a:rPr lang="en-US" sz="3600" dirty="0"/>
              <a:t>Ranking tasks return a set of results ordered from best to worst</a:t>
            </a:r>
          </a:p>
          <a:p>
            <a:pPr lvl="1"/>
            <a:r>
              <a:rPr lang="en-US" sz="3200" dirty="0"/>
              <a:t>E.g., documents about “</a:t>
            </a:r>
            <a:r>
              <a:rPr lang="en-US" sz="3200" dirty="0" err="1"/>
              <a:t>barack</a:t>
            </a:r>
            <a:r>
              <a:rPr lang="en-US" sz="3200" dirty="0"/>
              <a:t> </a:t>
            </a:r>
            <a:r>
              <a:rPr lang="en-US" sz="3200" dirty="0" err="1"/>
              <a:t>obama</a:t>
            </a:r>
            <a:r>
              <a:rPr lang="en-US" sz="3200" dirty="0"/>
              <a:t>”</a:t>
            </a:r>
          </a:p>
          <a:p>
            <a:pPr lvl="1"/>
            <a:r>
              <a:rPr lang="en-US" sz="3200" dirty="0"/>
              <a:t>Best knowledge graph type for “Barack Obama”</a:t>
            </a:r>
          </a:p>
          <a:p>
            <a:r>
              <a:rPr lang="en-US" sz="3600" dirty="0">
                <a:hlinkClick r:id="rId2"/>
              </a:rPr>
              <a:t>Learning to rank</a:t>
            </a:r>
            <a:r>
              <a:rPr lang="en-US" sz="3600" dirty="0"/>
              <a:t> systems do this using a variety of algorithms (including SVM)</a:t>
            </a:r>
          </a:p>
          <a:p>
            <a:r>
              <a:rPr lang="en-US" sz="3600" dirty="0">
                <a:hlinkClick r:id="rId3"/>
              </a:rPr>
              <a:t>Precision at K</a:t>
            </a:r>
            <a:r>
              <a:rPr lang="en-US" sz="3600" dirty="0"/>
              <a:t> is the fraction of top K answers that are correct</a:t>
            </a:r>
          </a:p>
          <a:p>
            <a:pPr marL="0" indent="0">
              <a:buNone/>
            </a:pPr>
            <a:endParaRPr lang="en-US" sz="3600" dirty="0"/>
          </a:p>
        </p:txBody>
      </p:sp>
    </p:spTree>
    <p:extLst>
      <p:ext uri="{BB962C8B-B14F-4D97-AF65-F5344CB8AC3E}">
        <p14:creationId xmlns:p14="http://schemas.microsoft.com/office/powerpoint/2010/main" val="1176167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FB3D-8F90-2C4B-B5F8-83E17BD91A1C}"/>
              </a:ext>
            </a:extLst>
          </p:cNvPr>
          <p:cNvSpPr>
            <a:spLocks noGrp="1"/>
          </p:cNvSpPr>
          <p:nvPr>
            <p:ph type="title"/>
          </p:nvPr>
        </p:nvSpPr>
        <p:spPr>
          <a:xfrm>
            <a:off x="685800" y="381000"/>
            <a:ext cx="7772400" cy="1143000"/>
          </a:xfrm>
        </p:spPr>
        <p:txBody>
          <a:bodyPr/>
          <a:lstStyle/>
          <a:p>
            <a:r>
              <a:rPr lang="en-US" dirty="0"/>
              <a:t>Model evaluation in scikit learn</a:t>
            </a:r>
          </a:p>
        </p:txBody>
      </p:sp>
      <p:sp>
        <p:nvSpPr>
          <p:cNvPr id="3" name="Content Placeholder 2">
            <a:extLst>
              <a:ext uri="{FF2B5EF4-FFF2-40B4-BE49-F238E27FC236}">
                <a16:creationId xmlns:a16="http://schemas.microsoft.com/office/drawing/2014/main" id="{44612F39-B7A7-5F45-B64C-3A40A2579265}"/>
              </a:ext>
            </a:extLst>
          </p:cNvPr>
          <p:cNvSpPr>
            <a:spLocks noGrp="1"/>
          </p:cNvSpPr>
          <p:nvPr>
            <p:ph idx="1"/>
          </p:nvPr>
        </p:nvSpPr>
        <p:spPr>
          <a:xfrm>
            <a:off x="799756" y="1371600"/>
            <a:ext cx="7681534" cy="4114800"/>
          </a:xfrm>
        </p:spPr>
        <p:txBody>
          <a:bodyPr/>
          <a:lstStyle/>
          <a:p>
            <a:pPr marL="0" indent="0">
              <a:buNone/>
            </a:pPr>
            <a:r>
              <a:rPr lang="en-US" sz="2800" dirty="0">
                <a:hlinkClick r:id="rId2"/>
              </a:rPr>
              <a:t>scikit.metrics</a:t>
            </a:r>
            <a:r>
              <a:rPr lang="en-US" sz="2800" dirty="0"/>
              <a:t> is an evaluation module that supports most of its models in a fairly uniform way</a:t>
            </a:r>
          </a:p>
          <a:p>
            <a:pPr marL="0" indent="0">
              <a:buNone/>
            </a:pPr>
            <a:endParaRPr lang="en-US" dirty="0"/>
          </a:p>
          <a:p>
            <a:pPr marL="0" indent="0">
              <a:buNone/>
            </a:pPr>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C5A77270-42DA-B448-B2CB-DD036F13772B}"/>
              </a:ext>
            </a:extLst>
          </p:cNvPr>
          <p:cNvPicPr>
            <a:picLocks noChangeAspect="1"/>
          </p:cNvPicPr>
          <p:nvPr/>
        </p:nvPicPr>
        <p:blipFill>
          <a:blip r:embed="rId3"/>
          <a:stretch>
            <a:fillRect/>
          </a:stretch>
        </p:blipFill>
        <p:spPr>
          <a:xfrm>
            <a:off x="700466" y="2376122"/>
            <a:ext cx="7681534" cy="4329478"/>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5557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5FB3D-8F90-2C4B-B5F8-83E17BD91A1C}"/>
              </a:ext>
            </a:extLst>
          </p:cNvPr>
          <p:cNvSpPr>
            <a:spLocks noGrp="1"/>
          </p:cNvSpPr>
          <p:nvPr>
            <p:ph type="title"/>
          </p:nvPr>
        </p:nvSpPr>
        <p:spPr>
          <a:xfrm>
            <a:off x="685800" y="381000"/>
            <a:ext cx="7772400" cy="1143000"/>
          </a:xfrm>
        </p:spPr>
        <p:txBody>
          <a:bodyPr/>
          <a:lstStyle/>
          <a:p>
            <a:r>
              <a:rPr lang="en-US" dirty="0"/>
              <a:t>Model evaluation in scikit learn</a:t>
            </a:r>
          </a:p>
        </p:txBody>
      </p:sp>
      <p:sp>
        <p:nvSpPr>
          <p:cNvPr id="3" name="Content Placeholder 2">
            <a:extLst>
              <a:ext uri="{FF2B5EF4-FFF2-40B4-BE49-F238E27FC236}">
                <a16:creationId xmlns:a16="http://schemas.microsoft.com/office/drawing/2014/main" id="{44612F39-B7A7-5F45-B64C-3A40A2579265}"/>
              </a:ext>
            </a:extLst>
          </p:cNvPr>
          <p:cNvSpPr>
            <a:spLocks noGrp="1"/>
          </p:cNvSpPr>
          <p:nvPr>
            <p:ph idx="1"/>
          </p:nvPr>
        </p:nvSpPr>
        <p:spPr>
          <a:xfrm>
            <a:off x="799756" y="1371600"/>
            <a:ext cx="7887044" cy="5105400"/>
          </a:xfrm>
        </p:spPr>
        <p:txBody>
          <a:bodyPr/>
          <a:lstStyle/>
          <a:p>
            <a:r>
              <a:rPr lang="en-US" sz="3200" dirty="0"/>
              <a:t>The </a:t>
            </a:r>
            <a:r>
              <a:rPr lang="en-US" sz="3200" dirty="0">
                <a:hlinkClick r:id="rId2"/>
              </a:rPr>
              <a:t>scikit.metrics</a:t>
            </a:r>
            <a:r>
              <a:rPr lang="en-US" sz="3200" dirty="0"/>
              <a:t> evaluation module  sup-ports most of its models in a uniform way</a:t>
            </a:r>
          </a:p>
          <a:p>
            <a:r>
              <a:rPr lang="en-US" sz="3200" dirty="0"/>
              <a:t>It has functions that make it easy to </a:t>
            </a:r>
          </a:p>
          <a:p>
            <a:pPr lvl="1"/>
            <a:r>
              <a:rPr lang="en-US" sz="2800" dirty="0"/>
              <a:t>Split the data into train and test subsets</a:t>
            </a:r>
          </a:p>
          <a:p>
            <a:pPr lvl="1"/>
            <a:r>
              <a:rPr lang="en-US" sz="2800" dirty="0"/>
              <a:t>Do cross validation</a:t>
            </a:r>
          </a:p>
          <a:p>
            <a:pPr lvl="1"/>
            <a:r>
              <a:rPr lang="en-US" sz="2800" dirty="0"/>
              <a:t>Get various metrics </a:t>
            </a:r>
          </a:p>
          <a:p>
            <a:pPr lvl="1"/>
            <a:r>
              <a:rPr lang="en-US" sz="2800" dirty="0"/>
              <a:t>Do a </a:t>
            </a:r>
            <a:r>
              <a:rPr lang="en-US" sz="2800" dirty="0">
                <a:hlinkClick r:id="rId3"/>
              </a:rPr>
              <a:t>grid search</a:t>
            </a:r>
            <a:r>
              <a:rPr lang="en-US" sz="2800" dirty="0"/>
              <a:t> for a set of parameters and their possible values</a:t>
            </a:r>
          </a:p>
          <a:p>
            <a:pPr marL="228600" indent="-231775"/>
            <a:r>
              <a:rPr lang="en-US" sz="3200" dirty="0"/>
              <a:t>See our </a:t>
            </a:r>
            <a:r>
              <a:rPr lang="en-US" sz="3200" dirty="0">
                <a:hlinkClick r:id="rId4"/>
              </a:rPr>
              <a:t>colab notebooks</a:t>
            </a:r>
            <a:r>
              <a:rPr lang="en-US" sz="3200" dirty="0"/>
              <a:t> for examples</a:t>
            </a:r>
          </a:p>
          <a:p>
            <a:endParaRPr lang="en-US" dirty="0"/>
          </a:p>
          <a:p>
            <a:endParaRPr lang="en-US" dirty="0"/>
          </a:p>
        </p:txBody>
      </p:sp>
    </p:spTree>
    <p:extLst>
      <p:ext uri="{BB962C8B-B14F-4D97-AF65-F5344CB8AC3E}">
        <p14:creationId xmlns:p14="http://schemas.microsoft.com/office/powerpoint/2010/main" val="42693805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7380-0C3F-3547-B922-951125E7DEA1}"/>
              </a:ext>
            </a:extLst>
          </p:cNvPr>
          <p:cNvSpPr>
            <a:spLocks noGrp="1"/>
          </p:cNvSpPr>
          <p:nvPr>
            <p:ph type="title"/>
          </p:nvPr>
        </p:nvSpPr>
        <p:spPr>
          <a:xfrm>
            <a:off x="685800" y="228600"/>
            <a:ext cx="7772400" cy="1143000"/>
          </a:xfrm>
        </p:spPr>
        <p:txBody>
          <a:bodyPr/>
          <a:lstStyle/>
          <a:p>
            <a:r>
              <a:rPr lang="en-US" dirty="0"/>
              <a:t>Summary</a:t>
            </a:r>
          </a:p>
        </p:txBody>
      </p:sp>
      <p:sp>
        <p:nvSpPr>
          <p:cNvPr id="3" name="Content Placeholder 2">
            <a:extLst>
              <a:ext uri="{FF2B5EF4-FFF2-40B4-BE49-F238E27FC236}">
                <a16:creationId xmlns:a16="http://schemas.microsoft.com/office/drawing/2014/main" id="{72EE961E-6B8F-4A4A-88D7-EC654ECB73F5}"/>
              </a:ext>
            </a:extLst>
          </p:cNvPr>
          <p:cNvSpPr>
            <a:spLocks noGrp="1"/>
          </p:cNvSpPr>
          <p:nvPr>
            <p:ph idx="1"/>
          </p:nvPr>
        </p:nvSpPr>
        <p:spPr>
          <a:xfrm>
            <a:off x="914400" y="1155802"/>
            <a:ext cx="7772400" cy="5514109"/>
          </a:xfrm>
        </p:spPr>
        <p:txBody>
          <a:bodyPr/>
          <a:lstStyle/>
          <a:p>
            <a:r>
              <a:rPr lang="en-US" sz="3200" dirty="0"/>
              <a:t>Evaluating the results of a ML system</a:t>
            </a:r>
            <a:br>
              <a:rPr lang="en-US" sz="3200" dirty="0"/>
            </a:br>
            <a:r>
              <a:rPr lang="en-US" sz="3200" dirty="0"/>
              <a:t>is very  important!</a:t>
            </a:r>
          </a:p>
          <a:p>
            <a:r>
              <a:rPr lang="en-US" sz="3200" dirty="0"/>
              <a:t>Part of the development process to decide</a:t>
            </a:r>
          </a:p>
          <a:p>
            <a:pPr lvl="1"/>
            <a:r>
              <a:rPr lang="en-US" sz="2800" dirty="0"/>
              <a:t>What parameters maximize performance?</a:t>
            </a:r>
          </a:p>
          <a:p>
            <a:pPr lvl="1"/>
            <a:r>
              <a:rPr lang="en-US" sz="2800" dirty="0"/>
              <a:t>Is one system better?</a:t>
            </a:r>
          </a:p>
          <a:p>
            <a:pPr lvl="1"/>
            <a:r>
              <a:rPr lang="en-US" sz="2800" dirty="0"/>
              <a:t>Do we need more data?</a:t>
            </a:r>
          </a:p>
          <a:p>
            <a:pPr lvl="1"/>
            <a:r>
              <a:rPr lang="en-US" sz="2800" dirty="0"/>
              <a:t> etc.</a:t>
            </a:r>
          </a:p>
          <a:p>
            <a:r>
              <a:rPr lang="en-US" sz="3200" dirty="0"/>
              <a:t>Many ML algorithms have specialized evaluation techniques</a:t>
            </a:r>
          </a:p>
          <a:p>
            <a:r>
              <a:rPr lang="en-US" sz="3200" dirty="0"/>
              <a:t>There is a lot more to the topic </a:t>
            </a:r>
          </a:p>
          <a:p>
            <a:endParaRPr lang="en-US" sz="3200" dirty="0"/>
          </a:p>
        </p:txBody>
      </p:sp>
      <p:pic>
        <p:nvPicPr>
          <p:cNvPr id="9" name="Picture 8" descr="A picture containing graphical user interface&#10;&#10;Description automatically generated">
            <a:extLst>
              <a:ext uri="{FF2B5EF4-FFF2-40B4-BE49-F238E27FC236}">
                <a16:creationId xmlns:a16="http://schemas.microsoft.com/office/drawing/2014/main" id="{2828C93C-A6E5-B449-A36C-866732905C50}"/>
              </a:ext>
            </a:extLst>
          </p:cNvPr>
          <p:cNvPicPr>
            <a:picLocks noChangeAspect="1"/>
          </p:cNvPicPr>
          <p:nvPr/>
        </p:nvPicPr>
        <p:blipFill>
          <a:blip r:embed="rId2"/>
          <a:stretch>
            <a:fillRect/>
          </a:stretch>
        </p:blipFill>
        <p:spPr>
          <a:xfrm>
            <a:off x="7543800" y="76200"/>
            <a:ext cx="1524000" cy="1524000"/>
          </a:xfrm>
          <a:prstGeom prst="rect">
            <a:avLst/>
          </a:prstGeom>
        </p:spPr>
      </p:pic>
    </p:spTree>
    <p:extLst>
      <p:ext uri="{BB962C8B-B14F-4D97-AF65-F5344CB8AC3E}">
        <p14:creationId xmlns:p14="http://schemas.microsoft.com/office/powerpoint/2010/main" val="318536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a:latin typeface="Calibri"/>
              </a:rPr>
              <a:t>233 data sets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6" name="Content Placeholder 2"/>
          <p:cNvSpPr>
            <a:spLocks noGrp="1"/>
          </p:cNvSpPr>
          <p:nvPr>
            <p:ph idx="1"/>
          </p:nvPr>
        </p:nvSpPr>
        <p:spPr>
          <a:xfrm>
            <a:off x="0" y="3962400"/>
            <a:ext cx="82296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a:t>animal name: string</a:t>
            </a:r>
          </a:p>
          <a:p>
            <a:pPr marL="0" indent="0">
              <a:buFontTx/>
              <a:buNone/>
              <a:defRPr/>
            </a:pPr>
            <a:r>
              <a:rPr lang="en-US" sz="1800" dirty="0"/>
              <a:t>hair: Boolean </a:t>
            </a:r>
          </a:p>
          <a:p>
            <a:pPr marL="0" indent="0">
              <a:buFontTx/>
              <a:buNone/>
              <a:defRPr/>
            </a:pPr>
            <a:r>
              <a:rPr lang="en-US" sz="1800" dirty="0"/>
              <a:t>feathers: Boolean </a:t>
            </a:r>
          </a:p>
          <a:p>
            <a:pPr marL="0" indent="0">
              <a:buFontTx/>
              <a:buNone/>
              <a:defRPr/>
            </a:pPr>
            <a:r>
              <a:rPr lang="en-US" sz="1800" dirty="0"/>
              <a:t>eggs: Boolean </a:t>
            </a:r>
          </a:p>
          <a:p>
            <a:pPr marL="0" indent="0">
              <a:buFontTx/>
              <a:buNone/>
              <a:defRPr/>
            </a:pPr>
            <a:r>
              <a:rPr lang="en-US" sz="1800" dirty="0"/>
              <a:t>milk: Boolean </a:t>
            </a:r>
          </a:p>
          <a:p>
            <a:pPr marL="0" indent="0">
              <a:buFontTx/>
              <a:buNone/>
              <a:defRPr/>
            </a:pPr>
            <a:r>
              <a:rPr lang="en-US" sz="1800" dirty="0"/>
              <a:t>airborne: Boolean </a:t>
            </a:r>
          </a:p>
          <a:p>
            <a:pPr marL="0" indent="0">
              <a:buFontTx/>
              <a:buNone/>
              <a:defRPr/>
            </a:pPr>
            <a:r>
              <a:rPr lang="en-US" sz="1800" dirty="0"/>
              <a:t>aquatic: Boolean </a:t>
            </a:r>
          </a:p>
          <a:p>
            <a:pPr marL="0" indent="0">
              <a:buFontTx/>
              <a:buNone/>
              <a:defRPr/>
            </a:pPr>
            <a:r>
              <a:rPr lang="en-US" sz="1800" dirty="0"/>
              <a:t>predator: Boolean </a:t>
            </a:r>
          </a:p>
          <a:p>
            <a:pPr marL="0" indent="0">
              <a:buFontTx/>
              <a:buNone/>
              <a:defRPr/>
            </a:pPr>
            <a:r>
              <a:rPr lang="en-US" sz="1800" dirty="0"/>
              <a:t>toothed: Boolean </a:t>
            </a:r>
          </a:p>
          <a:p>
            <a:pPr marL="0" indent="0">
              <a:buFontTx/>
              <a:buNone/>
              <a:defRPr/>
            </a:pPr>
            <a:r>
              <a:rPr lang="en-US" sz="1800" dirty="0"/>
              <a:t>backbone: Boolean </a:t>
            </a:r>
          </a:p>
          <a:p>
            <a:pPr marL="0" indent="0">
              <a:buFontTx/>
              <a:buNone/>
              <a:defRPr/>
            </a:pPr>
            <a:r>
              <a:rPr lang="en-US" sz="1800" dirty="0"/>
              <a:t>breathes: Boolean </a:t>
            </a:r>
          </a:p>
          <a:p>
            <a:pPr marL="0" indent="0">
              <a:buFontTx/>
              <a:buNone/>
              <a:defRPr/>
            </a:pPr>
            <a:r>
              <a:rPr lang="en-US" sz="1800" dirty="0"/>
              <a:t>venomous: Boolean </a:t>
            </a:r>
          </a:p>
          <a:p>
            <a:pPr marL="0" indent="0">
              <a:buFontTx/>
              <a:buNone/>
              <a:defRPr/>
            </a:pPr>
            <a:r>
              <a:rPr lang="en-US" sz="1800" dirty="0"/>
              <a:t>fins: Boolean </a:t>
            </a:r>
          </a:p>
          <a:p>
            <a:pPr marL="0" indent="0">
              <a:buFontTx/>
              <a:buNone/>
              <a:defRPr/>
            </a:pPr>
            <a:r>
              <a:rPr lang="en-US" sz="1800" dirty="0"/>
              <a:t>legs: {0,2,4,5,6,8}</a:t>
            </a:r>
          </a:p>
          <a:p>
            <a:pPr marL="0" indent="0">
              <a:buFontTx/>
              <a:buNone/>
              <a:defRPr/>
            </a:pPr>
            <a:r>
              <a:rPr lang="en-US" sz="1800" dirty="0"/>
              <a:t>tail: Boolean </a:t>
            </a:r>
          </a:p>
          <a:p>
            <a:pPr marL="0" indent="0">
              <a:buFontTx/>
              <a:buNone/>
              <a:defRPr/>
            </a:pPr>
            <a:r>
              <a:rPr lang="en-US" sz="1800" dirty="0"/>
              <a:t>domestic: Boolean </a:t>
            </a:r>
          </a:p>
          <a:p>
            <a:pPr marL="0" indent="0">
              <a:buFontTx/>
              <a:buNone/>
              <a:defRPr/>
            </a:pPr>
            <a:r>
              <a:rPr lang="en-US" sz="1800" dirty="0" err="1"/>
              <a:t>catsize</a:t>
            </a:r>
            <a:r>
              <a:rPr lang="en-US" sz="1800" dirty="0"/>
              <a:t>: Boolean </a:t>
            </a:r>
          </a:p>
          <a:p>
            <a:pPr marL="0" indent="0">
              <a:buFontTx/>
              <a:buNone/>
              <a:defRPr/>
            </a:pPr>
            <a:r>
              <a:rPr lang="en-US" sz="1800" dirty="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a:latin typeface="Calibri"/>
              </a:rPr>
              <a:t>101 examples</a:t>
            </a:r>
          </a:p>
          <a:p>
            <a:pPr>
              <a:defRPr/>
            </a:pPr>
            <a:r>
              <a:rPr lang="en-US" sz="2000" dirty="0">
                <a:latin typeface="Calibri"/>
              </a:rPr>
              <a:t>aardvark,1,0,0,1,0,0,1,1,1,1,0,0,4,0,0,1,mammal</a:t>
            </a:r>
          </a:p>
          <a:p>
            <a:pPr>
              <a:defRPr/>
            </a:pPr>
            <a:r>
              <a:rPr lang="en-US" sz="2000" dirty="0">
                <a:latin typeface="Calibri"/>
              </a:rPr>
              <a:t>antelope,1,0,0,1,0,0,0,1,1,1,0,0,4,1,0,1,mammal</a:t>
            </a:r>
          </a:p>
          <a:p>
            <a:pPr>
              <a:defRPr/>
            </a:pPr>
            <a:r>
              <a:rPr lang="en-US" sz="2000" dirty="0">
                <a:latin typeface="Calibri"/>
              </a:rPr>
              <a:t>bass,0,0,1,0,0,1,1,1,1,0,0,1,0,1,0,0,fish</a:t>
            </a:r>
          </a:p>
          <a:p>
            <a:pPr>
              <a:defRPr/>
            </a:pPr>
            <a:r>
              <a:rPr lang="en-US" sz="2000" dirty="0">
                <a:latin typeface="Calibri"/>
              </a:rPr>
              <a:t>bear,1,0,0,1,0,0,1,1,1,1,0,0,4,0,0,1,mammal</a:t>
            </a:r>
          </a:p>
          <a:p>
            <a:pPr>
              <a:defRPr/>
            </a:pPr>
            <a:r>
              <a:rPr lang="en-US" sz="2000" dirty="0">
                <a:latin typeface="Calibri"/>
              </a:rPr>
              <a:t>boar,1,0,0,1,0,0,1,1,1,1,0,0,4,1,0,1,mammal</a:t>
            </a:r>
          </a:p>
          <a:p>
            <a:pPr>
              <a:defRPr/>
            </a:pPr>
            <a:r>
              <a:rPr lang="en-US" sz="2000" dirty="0">
                <a:latin typeface="Calibri"/>
              </a:rPr>
              <a:t>buffalo,1,0,0,1,0,0,0,1,1,1,0,0,4,1,0,1,mammal</a:t>
            </a:r>
          </a:p>
          <a:p>
            <a:pPr>
              <a:defRPr/>
            </a:pPr>
            <a:r>
              <a:rPr lang="en-US" sz="2000" dirty="0">
                <a:latin typeface="Calibri"/>
              </a:rPr>
              <a:t>calf,1,0,0,1,0,0,0,1,1,1,0,0,4,1,1,1,mammal</a:t>
            </a:r>
          </a:p>
          <a:p>
            <a:pPr>
              <a:defRPr/>
            </a:pPr>
            <a:r>
              <a:rPr lang="en-US" sz="2000" dirty="0">
                <a:latin typeface="Calibri"/>
              </a:rPr>
              <a:t>carp,0,0,1,0,0,1,0,1,1,0,0,1,0,1,1,0,fish</a:t>
            </a:r>
          </a:p>
          <a:p>
            <a:pPr>
              <a:defRPr/>
            </a:pPr>
            <a:r>
              <a:rPr lang="en-US" sz="2000" dirty="0">
                <a:latin typeface="Calibri"/>
              </a:rPr>
              <a:t>catfish,0,0,1,0,0,1,1,1,1,0,0,1,0,1,0,0,fish</a:t>
            </a:r>
          </a:p>
          <a:p>
            <a:pPr>
              <a:defRPr/>
            </a:pPr>
            <a:r>
              <a:rPr lang="en-US" sz="2000" dirty="0">
                <a:latin typeface="Calibri"/>
              </a:rPr>
              <a:t>cavy,1,0,0,1,0,0,0,1,1,1,0,0,4,0,1,0,mammal</a:t>
            </a:r>
          </a:p>
          <a:p>
            <a:pPr>
              <a:defRPr/>
            </a:pPr>
            <a:r>
              <a:rPr lang="en-US" sz="2000" dirty="0">
                <a:latin typeface="Calibri"/>
              </a:rPr>
              <a:t>cheetah,1,0,0,1,0,0,1,1,1,1,0,0,4,1,0,1,mammal</a:t>
            </a:r>
          </a:p>
          <a:p>
            <a:pPr>
              <a:defRPr/>
            </a:pPr>
            <a:r>
              <a:rPr lang="en-US" sz="2000" dirty="0">
                <a:latin typeface="Calibri"/>
              </a:rPr>
              <a:t>chicken,0,1,1,0,1,0,0,0,1,1,0,0,2,1,1,0,bird</a:t>
            </a:r>
          </a:p>
          <a:p>
            <a:pPr>
              <a:defRPr/>
            </a:pPr>
            <a:r>
              <a:rPr lang="en-US" sz="2000" dirty="0">
                <a:latin typeface="Calibri"/>
              </a:rPr>
              <a:t>chub,0,0,1,0,0,1,1,1,1,0,0,1,0,1,0,0,fish</a:t>
            </a:r>
          </a:p>
          <a:p>
            <a:pPr>
              <a:defRPr/>
            </a:pPr>
            <a:r>
              <a:rPr lang="en-US" sz="2000" dirty="0">
                <a:latin typeface="Calibri"/>
              </a:rPr>
              <a:t>clam,0,0,1,0,0,0,1,0,0,0,0,0,0,0,0,0,shellfish</a:t>
            </a:r>
          </a:p>
          <a:p>
            <a:pPr>
              <a:defRPr/>
            </a:pPr>
            <a:r>
              <a:rPr lang="en-US" sz="2000" dirty="0">
                <a:latin typeface="Calibri"/>
              </a:rPr>
              <a:t>crab,0,0,1,0,0,1,1,0,0,0,0,0,4,0,0,0,shellfish</a:t>
            </a:r>
          </a:p>
          <a:p>
            <a:pPr>
              <a:defRPr/>
            </a:pPr>
            <a:r>
              <a:rPr lang="en-US" sz="2000" dirty="0">
                <a:latin typeface="Calibri"/>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(1)</a:t>
            </a:r>
          </a:p>
        </p:txBody>
      </p:sp>
      <p:sp>
        <p:nvSpPr>
          <p:cNvPr id="124930" name="Rectangle 3"/>
          <p:cNvSpPr>
            <a:spLocks noGrp="1" noChangeArrowheads="1"/>
          </p:cNvSpPr>
          <p:nvPr>
            <p:ph type="body" idx="1"/>
          </p:nvPr>
        </p:nvSpPr>
        <p:spPr>
          <a:xfrm>
            <a:off x="438150" y="1295400"/>
            <a:ext cx="82677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 (aka </a:t>
            </a:r>
            <a:r>
              <a:rPr lang="en-US" sz="3200" dirty="0">
                <a:ea typeface="ＭＳ Ｐゴシック" charset="0"/>
                <a:hlinkClick r:id="rId3"/>
              </a:rPr>
              <a:t>ground truth</a:t>
            </a:r>
            <a:r>
              <a:rPr lang="en-US" sz="3200" dirty="0">
                <a:ea typeface="ＭＳ Ｐゴシック" charset="0"/>
              </a:rPr>
              <a:t> data)</a:t>
            </a:r>
          </a:p>
          <a:p>
            <a:pPr marL="576263" lvl="1" indent="-339725">
              <a:buFontTx/>
              <a:buNone/>
            </a:pPr>
            <a:r>
              <a:rPr lang="en-US" sz="3200" dirty="0">
                <a:ea typeface="ＭＳ Ｐゴシック" charset="0"/>
              </a:rPr>
              <a:t>2. Randomly divide collection into two disjoint sets: </a:t>
            </a:r>
            <a:r>
              <a:rPr lang="en-US" sz="3200" b="1" i="1" dirty="0">
                <a:ea typeface="ＭＳ Ｐゴシック" charset="0"/>
              </a:rPr>
              <a:t>training</a:t>
            </a:r>
            <a:r>
              <a:rPr lang="en-US" sz="3200" dirty="0">
                <a:ea typeface="ＭＳ Ｐゴシック" charset="0"/>
              </a:rPr>
              <a:t> &amp; </a:t>
            </a:r>
            <a:r>
              <a:rPr lang="en-US" sz="3200" b="1" i="1" dirty="0">
                <a:ea typeface="ＭＳ Ｐゴシック" charset="0"/>
              </a:rPr>
              <a:t>test </a:t>
            </a:r>
            <a:r>
              <a:rPr lang="en-US" sz="3200" i="1" dirty="0">
                <a:ea typeface="ＭＳ Ｐゴシック" charset="0"/>
              </a:rPr>
              <a:t>(e.g., via a 90-10% split)</a:t>
            </a:r>
          </a:p>
          <a:p>
            <a:pPr marL="576263" lvl="1" indent="-339725">
              <a:buFontTx/>
              <a:buNone/>
            </a:pPr>
            <a:r>
              <a:rPr lang="en-US" sz="3200" dirty="0">
                <a:ea typeface="ＭＳ Ｐゴシック" charset="0"/>
              </a:rPr>
              <a:t>3. Train a model using your algorithm on the </a:t>
            </a:r>
            <a:r>
              <a:rPr lang="en-US" sz="3200" b="1" dirty="0">
                <a:ea typeface="ＭＳ Ｐゴシック" charset="0"/>
              </a:rPr>
              <a:t>training</a:t>
            </a:r>
            <a:r>
              <a:rPr lang="en-US" sz="3200" dirty="0">
                <a:ea typeface="ＭＳ Ｐゴシック" charset="0"/>
              </a:rPr>
              <a:t> set giving hypothesis H</a:t>
            </a:r>
          </a:p>
          <a:p>
            <a:pPr marL="576263" lvl="1" indent="-339725">
              <a:buFontTx/>
              <a:buNone/>
            </a:pPr>
            <a:r>
              <a:rPr lang="en-US" sz="3200" dirty="0">
                <a:ea typeface="ＭＳ Ｐゴシック" charset="0"/>
              </a:rPr>
              <a:t>4. Measure performance of the model (and H) on the held-out  </a:t>
            </a:r>
            <a:r>
              <a:rPr lang="en-US" sz="3200" b="1" dirty="0">
                <a:ea typeface="ＭＳ Ｐゴシック" charset="0"/>
              </a:rPr>
              <a:t>test</a:t>
            </a:r>
            <a:r>
              <a:rPr lang="en-US" sz="3200" dirty="0">
                <a:ea typeface="ＭＳ Ｐゴシック" charset="0"/>
              </a:rPr>
              <a:t> set</a:t>
            </a:r>
          </a:p>
          <a:p>
            <a:pPr marL="457200" lvl="1" indent="-338138">
              <a:buFontTx/>
              <a:buNone/>
            </a:pPr>
            <a:endParaRPr lang="en-US" sz="3200" dirty="0">
              <a:ea typeface="ＭＳ Ｐゴシック" charset="0"/>
            </a:endParaRPr>
          </a:p>
        </p:txBody>
      </p:sp>
    </p:spTree>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24370</TotalTime>
  <Words>2667</Words>
  <Application>Microsoft Macintosh PowerPoint</Application>
  <PresentationFormat>On-screen Show (4:3)</PresentationFormat>
  <Paragraphs>351</Paragraphs>
  <Slides>43</Slides>
  <Notes>12</Notes>
  <HiddenSlides>6</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Courier</vt:lpstr>
      <vt:lpstr>Times New Roman</vt:lpstr>
      <vt:lpstr>Wingdings</vt:lpstr>
      <vt:lpstr>Blank Presentation</vt:lpstr>
      <vt:lpstr>Machine Learning: Methodology Chapter 19 </vt:lpstr>
      <vt:lpstr>ML is an experimental science</vt:lpstr>
      <vt:lpstr>Many moving parts</vt:lpstr>
      <vt:lpstr>Approaches</vt:lpstr>
      <vt:lpstr>http://archive.ics.uci.edu/ml</vt:lpstr>
      <vt:lpstr>PowerPoint Presentation</vt:lpstr>
      <vt:lpstr>Zoo data</vt:lpstr>
      <vt:lpstr>Zoo example</vt:lpstr>
      <vt:lpstr>Evaluation methodology (1)</vt:lpstr>
      <vt:lpstr>Accuracy: a simple metric</vt:lpstr>
      <vt:lpstr>Evaluation methodology (2)</vt:lpstr>
      <vt:lpstr>Better evaluation methodology</vt:lpstr>
      <vt:lpstr>Evaluation methodology (4)</vt:lpstr>
      <vt:lpstr>Zoo evaluation</vt:lpstr>
      <vt:lpstr>Zoo evaluation</vt:lpstr>
      <vt:lpstr>K-fold Cross Validation</vt:lpstr>
      <vt:lpstr>N-fold Cross Validation</vt:lpstr>
      <vt:lpstr>Leave one out validation</vt:lpstr>
      <vt:lpstr>Fast and slow learners</vt:lpstr>
      <vt:lpstr>Learning curve (1)</vt:lpstr>
      <vt:lpstr>Learning curve</vt:lpstr>
      <vt:lpstr>Neural network learning curves</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COVID-19  Sensitivity &amp; Specificity</vt:lpstr>
      <vt:lpstr>Precision and Recall</vt:lpstr>
      <vt:lpstr>Precision and Recall</vt:lpstr>
      <vt:lpstr>Precision and Recall</vt:lpstr>
      <vt:lpstr>F1 measure</vt:lpstr>
      <vt:lpstr>ROC Curve (1)</vt:lpstr>
      <vt:lpstr>ROC Curve (2)</vt:lpstr>
      <vt:lpstr>ROC Curve (3)</vt:lpstr>
      <vt:lpstr>ROC Curve (4)</vt:lpstr>
      <vt:lpstr>Grid search</vt:lpstr>
      <vt:lpstr>Precision at N</vt:lpstr>
      <vt:lpstr>Model evaluation in scikit learn</vt:lpstr>
      <vt:lpstr>Model evaluation in scikit learn</vt:lpstr>
      <vt:lpstr>Summary</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502</cp:revision>
  <cp:lastPrinted>2018-05-07T19:54:26Z</cp:lastPrinted>
  <dcterms:created xsi:type="dcterms:W3CDTF">2009-11-25T19:59:32Z</dcterms:created>
  <dcterms:modified xsi:type="dcterms:W3CDTF">2021-04-22T21:16:24Z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