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06" r:id="rId3"/>
    <p:sldId id="312" r:id="rId4"/>
    <p:sldId id="257" r:id="rId5"/>
    <p:sldId id="261" r:id="rId6"/>
    <p:sldId id="307" r:id="rId7"/>
    <p:sldId id="308" r:id="rId8"/>
    <p:sldId id="293" r:id="rId9"/>
    <p:sldId id="287" r:id="rId10"/>
    <p:sldId id="310" r:id="rId11"/>
    <p:sldId id="309" r:id="rId12"/>
    <p:sldId id="311" r:id="rId13"/>
    <p:sldId id="313" r:id="rId14"/>
  </p:sldIdLst>
  <p:sldSz cx="9144000" cy="6858000" type="screen4x3"/>
  <p:notesSz cx="9282113" cy="69913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EAEAEA"/>
    <a:srgbClr val="DDDDD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80"/>
    <p:restoredTop sz="91406"/>
  </p:normalViewPr>
  <p:slideViewPr>
    <p:cSldViewPr showGuides="1">
      <p:cViewPr varScale="1">
        <p:scale>
          <a:sx n="118" d="100"/>
          <a:sy n="118" d="100"/>
        </p:scale>
        <p:origin x="23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7" d="100"/>
        <a:sy n="15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0975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0975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23063C2-7FB8-9043-B863-3EC6DFAE0F5E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5769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0975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43213" y="515938"/>
            <a:ext cx="3519487" cy="2640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2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4438" y="3328988"/>
            <a:ext cx="6878637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0975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fld id="{E5F2CAAE-8D7E-3049-AA7B-5E6F8017075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741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941B1-5B04-C343-8973-999E035FA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48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266B6-0F7A-9F46-B60C-84F7B3E2A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63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B791E-88D2-5545-B9AC-A5710BD8C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17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09348-41AA-B14A-80C2-68C443067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12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136B1-AE2F-2148-B18F-C02AEC536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74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6DC9E-26EA-F340-912C-3EC33178A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84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E7B2A-4353-C44B-B34F-B92601C3E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0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0EE47-38F9-8045-BD3B-D50DAB21D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7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385F5-FEAD-D845-8616-45CEF1334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1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8718F-DD3B-0A4A-9044-98E0738C3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06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EEAF1-F2C7-6046-95E1-2FB0C2B92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0C249-820C-2748-8104-756FFDFAC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57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/>
              </a:defRPr>
            </a:lvl1pPr>
          </a:lstStyle>
          <a:p>
            <a:pPr>
              <a:defRPr/>
            </a:pPr>
            <a:fld id="{5297025D-2A41-894A-AF3D-DD7EC42C64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hyperlink" Target="https://en.wikipedia.org/wiki/The_Hobbit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docs.scipy.org/doc/scipy/reference/tutorial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py.org/" TargetMode="External"/><Relationship Id="rId2" Type="http://schemas.openxmlformats.org/officeDocument/2006/relationships/hyperlink" Target="https://www.numpy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atplotlib.org/" TargetMode="External"/><Relationship Id="rId4" Type="http://schemas.openxmlformats.org/officeDocument/2006/relationships/hyperlink" Target="https://pandas.pydata.org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43100"/>
            <a:ext cx="7772400" cy="2971800"/>
          </a:xfrm>
        </p:spPr>
        <p:txBody>
          <a:bodyPr/>
          <a:lstStyle/>
          <a:p>
            <a:r>
              <a:rPr lang="en-US" sz="8000" dirty="0">
                <a:ea typeface="ＭＳ Ｐゴシック" charset="0"/>
                <a:cs typeface="ＭＳ Ｐゴシック" charset="0"/>
              </a:rPr>
              <a:t>Python Tools for Machine Learning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338A8B-2405-524F-98C8-915A2FCDF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9536" y="657225"/>
            <a:ext cx="1270000" cy="1181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905257-B214-BE42-825D-904E50C11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0" y="676275"/>
            <a:ext cx="1143000" cy="1143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A52D00-A85E-144D-8213-8592F7000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5137150"/>
            <a:ext cx="1473200" cy="1473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EAF72E-D668-1241-8223-BEFA9B3545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2536" y="5086350"/>
            <a:ext cx="1524000" cy="152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A97057-90CE-4C4D-8E23-7CB94F9FC8CB}"/>
              </a:ext>
            </a:extLst>
          </p:cNvPr>
          <p:cNvSpPr txBox="1"/>
          <p:nvPr/>
        </p:nvSpPr>
        <p:spPr>
          <a:xfrm>
            <a:off x="8036261" y="128885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14.3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B4828-2678-0746-862D-DDD36877F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61" y="381000"/>
            <a:ext cx="7772400" cy="1143000"/>
          </a:xfrm>
        </p:spPr>
        <p:txBody>
          <a:bodyPr/>
          <a:lstStyle/>
          <a:p>
            <a:r>
              <a:rPr lang="en-US" sz="4400" dirty="0"/>
              <a:t>SciPy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9FBF9-A7C1-CB46-9BCB-23E4A7CA3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230" y="1862051"/>
            <a:ext cx="8239539" cy="4310149"/>
          </a:xfrm>
        </p:spPr>
        <p:txBody>
          <a:bodyPr/>
          <a:lstStyle/>
          <a:p>
            <a:pPr marL="347663" indent="-347663"/>
            <a:r>
              <a:rPr lang="en-US" sz="3200" dirty="0"/>
              <a:t>SciPy builds on the NumPy array object</a:t>
            </a:r>
          </a:p>
          <a:p>
            <a:pPr marL="347663" indent="-347663"/>
            <a:r>
              <a:rPr lang="en-US" sz="3200" dirty="0"/>
              <a:t>Adds additional mathematical functions and </a:t>
            </a:r>
            <a:r>
              <a:rPr lang="en-US" sz="3200" i="1" dirty="0"/>
              <a:t>sparse arrays </a:t>
            </a:r>
          </a:p>
          <a:p>
            <a:pPr marL="347663" indent="-347663"/>
            <a:r>
              <a:rPr lang="en-US" sz="3200" b="1" dirty="0"/>
              <a:t>Sparse array:</a:t>
            </a:r>
            <a:r>
              <a:rPr lang="en-US" sz="3200" dirty="0"/>
              <a:t> one where most elements = 0</a:t>
            </a:r>
          </a:p>
          <a:p>
            <a:pPr marL="347663" indent="-347663"/>
            <a:r>
              <a:rPr lang="en-US" sz="3200" dirty="0"/>
              <a:t>An efficient representation only implicitly encodes the non-zero values</a:t>
            </a:r>
          </a:p>
          <a:p>
            <a:pPr marL="347663" indent="-347663"/>
            <a:r>
              <a:rPr lang="en-US" sz="3200" dirty="0"/>
              <a:t>Access to a missing element returns 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6B8EB5-AE2E-D041-A158-461C597E2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152400"/>
            <a:ext cx="9832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779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B4828-2678-0746-862D-DDD36877F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212" y="152400"/>
            <a:ext cx="7772400" cy="1143000"/>
          </a:xfrm>
        </p:spPr>
        <p:txBody>
          <a:bodyPr/>
          <a:lstStyle/>
          <a:p>
            <a:r>
              <a:rPr lang="en-US" sz="4400" dirty="0"/>
              <a:t>SciPy sparse array use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9FBF9-A7C1-CB46-9BCB-23E4A7CA3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12" y="1219200"/>
            <a:ext cx="8229600" cy="5105400"/>
          </a:xfrm>
        </p:spPr>
        <p:txBody>
          <a:bodyPr/>
          <a:lstStyle/>
          <a:p>
            <a:r>
              <a:rPr lang="en-US" sz="3200" dirty="0"/>
              <a:t>NumPy and SciPy arrays are numeric</a:t>
            </a:r>
          </a:p>
          <a:p>
            <a:r>
              <a:rPr lang="en-US" sz="3200" dirty="0"/>
              <a:t>We can represent a document’s content by a vector of features</a:t>
            </a:r>
          </a:p>
          <a:p>
            <a:r>
              <a:rPr lang="en-US" sz="3200" dirty="0"/>
              <a:t>Each feature is a possible word (aka term)</a:t>
            </a:r>
          </a:p>
          <a:p>
            <a:r>
              <a:rPr lang="en-US" sz="3200" dirty="0"/>
              <a:t>A feature’s value might be any of:</a:t>
            </a:r>
          </a:p>
          <a:p>
            <a:pPr lvl="1"/>
            <a:r>
              <a:rPr lang="en-US" sz="2800" dirty="0"/>
              <a:t> </a:t>
            </a:r>
            <a:r>
              <a:rPr lang="en-US" sz="2800" b="1" dirty="0"/>
              <a:t>TF</a:t>
            </a:r>
            <a:r>
              <a:rPr lang="en-US" sz="2800" dirty="0"/>
              <a:t> term frequency: the number of times a term occurs in the document;</a:t>
            </a:r>
          </a:p>
          <a:p>
            <a:pPr lvl="1"/>
            <a:r>
              <a:rPr lang="en-US" sz="2800" b="1" dirty="0"/>
              <a:t>TF-IDF</a:t>
            </a:r>
            <a:r>
              <a:rPr lang="en-US" sz="2800" dirty="0"/>
              <a:t>  term frequency normalized by IDF (inverse document frequency) to favor uncommon words</a:t>
            </a:r>
          </a:p>
          <a:p>
            <a:pPr lvl="1"/>
            <a:r>
              <a:rPr lang="en-US" sz="2800" dirty="0"/>
              <a:t>and may be normalized by document length as well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2D1B75-B0D0-8740-9FD6-0C07EAC07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152400"/>
            <a:ext cx="9832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88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B4828-2678-0746-862D-DDD36877F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400" dirty="0"/>
              <a:t>SciPy sparse array use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9FBF9-A7C1-CB46-9BCB-23E4A7CA3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487" y="1447800"/>
            <a:ext cx="8527025" cy="4953000"/>
          </a:xfrm>
        </p:spPr>
        <p:txBody>
          <a:bodyPr/>
          <a:lstStyle/>
          <a:p>
            <a:r>
              <a:rPr lang="en-US" sz="3200" dirty="0"/>
              <a:t>Only model 50k most frequent words found in a document collection, ignoring others </a:t>
            </a:r>
          </a:p>
          <a:p>
            <a:r>
              <a:rPr lang="en-US" sz="3200" dirty="0"/>
              <a:t>Assign each unique word an index (e.g., dog:137)</a:t>
            </a:r>
          </a:p>
          <a:p>
            <a:pPr lvl="1"/>
            <a:r>
              <a:rPr lang="en-US" sz="2800" dirty="0"/>
              <a:t>Build python </a:t>
            </a:r>
            <a:r>
              <a:rPr lang="en-US" sz="2800" dirty="0" err="1"/>
              <a:t>dict</a:t>
            </a:r>
            <a:r>
              <a:rPr lang="en-US" sz="2800" dirty="0"/>
              <a:t> </a:t>
            </a:r>
            <a:r>
              <a:rPr lang="en-US" sz="2800" b="1" dirty="0"/>
              <a:t>w</a:t>
            </a:r>
            <a:r>
              <a:rPr lang="en-US" sz="2800" dirty="0"/>
              <a:t> from vocabulary, so w[‘dog’]=137</a:t>
            </a:r>
          </a:p>
          <a:p>
            <a:r>
              <a:rPr lang="en-US" sz="3200" dirty="0"/>
              <a:t>The sentence “the dog chased the cat”</a:t>
            </a:r>
          </a:p>
          <a:p>
            <a:pPr lvl="1"/>
            <a:r>
              <a:rPr lang="en-US" sz="2800" dirty="0"/>
              <a:t>Would be a </a:t>
            </a:r>
            <a:r>
              <a:rPr lang="en-US" sz="2800" i="1" dirty="0" err="1"/>
              <a:t>numPy</a:t>
            </a:r>
            <a:r>
              <a:rPr lang="en-US" sz="2800" i="1" dirty="0"/>
              <a:t> vector </a:t>
            </a:r>
            <a:r>
              <a:rPr lang="en-US" sz="2800" dirty="0"/>
              <a:t>of length 50,000</a:t>
            </a:r>
          </a:p>
          <a:p>
            <a:pPr lvl="1"/>
            <a:r>
              <a:rPr lang="en-US" sz="2800" dirty="0"/>
              <a:t>Or a </a:t>
            </a:r>
            <a:r>
              <a:rPr lang="en-US" sz="2800" i="1" dirty="0" err="1"/>
              <a:t>sciPy</a:t>
            </a:r>
            <a:r>
              <a:rPr lang="en-US" sz="2800" i="1" dirty="0"/>
              <a:t> sparse vector </a:t>
            </a:r>
            <a:r>
              <a:rPr lang="en-US" sz="2800" dirty="0"/>
              <a:t>of length 4</a:t>
            </a:r>
          </a:p>
          <a:p>
            <a:r>
              <a:rPr lang="en-US" sz="3200" dirty="0"/>
              <a:t>An 800-word news article may only have 100 unique words; </a:t>
            </a:r>
            <a:r>
              <a:rPr lang="en-US" sz="3200" dirty="0">
                <a:hlinkClick r:id="rId2"/>
              </a:rPr>
              <a:t>The Hobbit</a:t>
            </a:r>
            <a:r>
              <a:rPr lang="en-US" sz="3200" dirty="0"/>
              <a:t> has about 8,000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032BCB-7631-344D-B518-2A0FA0A6B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152400"/>
            <a:ext cx="9832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979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778C7-75F7-BE4A-A823-619121F23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700" y="228600"/>
            <a:ext cx="2958260" cy="1143000"/>
          </a:xfrm>
        </p:spPr>
        <p:txBody>
          <a:bodyPr/>
          <a:lstStyle/>
          <a:p>
            <a:r>
              <a:rPr lang="en-US" dirty="0"/>
              <a:t>More on SciPy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F8ADB-DFAA-ED4F-B11C-C87D599AC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5360" y="1981200"/>
            <a:ext cx="2514600" cy="1600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See the </a:t>
            </a:r>
            <a:r>
              <a:rPr lang="en-US" sz="2800" dirty="0">
                <a:hlinkClick r:id="rId2"/>
              </a:rPr>
              <a:t>SciPy tutorial</a:t>
            </a:r>
            <a:r>
              <a:rPr lang="en-US" sz="2800" dirty="0"/>
              <a:t> Web pages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B6A352-4A5E-3A4A-B804-0A3A41F1A6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Picture 5" descr="A screenshot of a cell phon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D1C11D6B-A517-C14F-9EF2-171C9D2AC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40" y="228600"/>
            <a:ext cx="5739560" cy="6400800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9241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077F-1ABC-114A-9303-406830020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4400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7A9C5-C0EF-8C4C-AB53-A74818B41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8001000" cy="4953000"/>
          </a:xfrm>
        </p:spPr>
        <p:txBody>
          <a:bodyPr/>
          <a:lstStyle/>
          <a:p>
            <a:r>
              <a:rPr lang="en-US" sz="3200" dirty="0"/>
              <a:t>Machine learning involves working with data</a:t>
            </a:r>
          </a:p>
          <a:p>
            <a:pPr lvl="1"/>
            <a:r>
              <a:rPr lang="en-US" sz="2800" dirty="0"/>
              <a:t> analyzing, manipulating, transforming, …</a:t>
            </a:r>
          </a:p>
          <a:p>
            <a:r>
              <a:rPr lang="en-US" sz="3200" dirty="0"/>
              <a:t>More often than not, it’s numeric or has a natural numeric representation</a:t>
            </a:r>
            <a:endParaRPr lang="en-US" sz="2800" dirty="0"/>
          </a:p>
          <a:p>
            <a:r>
              <a:rPr lang="en-US" sz="3200" dirty="0"/>
              <a:t>Natural language text is an exception, but this too can have a numeric representation</a:t>
            </a:r>
          </a:p>
          <a:p>
            <a:r>
              <a:rPr lang="en-US" sz="3200" dirty="0"/>
              <a:t>A common data model is as a N-dimensional matrix or tensor</a:t>
            </a:r>
          </a:p>
          <a:p>
            <a:r>
              <a:rPr lang="en-US" sz="3200" dirty="0"/>
              <a:t>These are supported in Python via libraries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14852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077F-1ABC-114A-9303-406830020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4400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7A9C5-C0EF-8C4C-AB53-A74818B41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8001000" cy="4953000"/>
          </a:xfrm>
        </p:spPr>
        <p:txBody>
          <a:bodyPr/>
          <a:lstStyle/>
          <a:p>
            <a:r>
              <a:rPr lang="en-US" sz="3200" dirty="0"/>
              <a:t>Python is a great language, but slow compared to Java, C, and many others</a:t>
            </a:r>
          </a:p>
          <a:p>
            <a:r>
              <a:rPr lang="en-US" sz="3200" dirty="0"/>
              <a:t>Python packages are available to represent, manipulate and visualize matrices</a:t>
            </a:r>
          </a:p>
          <a:p>
            <a:r>
              <a:rPr lang="en-US" sz="3200" dirty="0"/>
              <a:t>We’ll briefly review </a:t>
            </a:r>
            <a:r>
              <a:rPr lang="en-US" sz="3200" dirty="0">
                <a:hlinkClick r:id="rId2"/>
              </a:rPr>
              <a:t>numpy</a:t>
            </a:r>
            <a:r>
              <a:rPr lang="en-US" sz="3200" dirty="0"/>
              <a:t> and </a:t>
            </a:r>
            <a:r>
              <a:rPr lang="en-US" sz="3200" dirty="0">
                <a:hlinkClick r:id="rId3"/>
              </a:rPr>
              <a:t>scipy</a:t>
            </a:r>
            <a:endParaRPr lang="en-US" sz="3200" dirty="0"/>
          </a:p>
          <a:p>
            <a:pPr lvl="1"/>
            <a:r>
              <a:rPr lang="en-US" sz="2800" dirty="0"/>
              <a:t>Needed to create or access datasets for ML training, evaluation and results</a:t>
            </a:r>
          </a:p>
          <a:p>
            <a:r>
              <a:rPr lang="en-US" sz="3200" dirty="0"/>
              <a:t>And touch on </a:t>
            </a:r>
            <a:r>
              <a:rPr lang="en-US" sz="3200" dirty="0">
                <a:hlinkClick r:id="rId4"/>
              </a:rPr>
              <a:t>pandas</a:t>
            </a:r>
            <a:r>
              <a:rPr lang="en-US" sz="3200" dirty="0"/>
              <a:t> (data analysis and manipulation) and </a:t>
            </a:r>
            <a:r>
              <a:rPr lang="en-US" sz="3200" dirty="0">
                <a:hlinkClick r:id="rId5"/>
              </a:rPr>
              <a:t>matplotlib</a:t>
            </a:r>
            <a:r>
              <a:rPr lang="en-US" sz="3200" dirty="0"/>
              <a:t> (visualization)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97810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C3BDB-0C3D-456A-A3B0-C67B80FC6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42899"/>
            <a:ext cx="7772400" cy="1143000"/>
          </a:xfrm>
        </p:spPr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Numpy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7C384-339C-4CC1-A5D4-568AF07F1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85899"/>
            <a:ext cx="7772400" cy="5280026"/>
          </a:xfrm>
        </p:spPr>
        <p:txBody>
          <a:bodyPr/>
          <a:lstStyle/>
          <a:p>
            <a:r>
              <a:rPr lang="en-US" sz="3200" dirty="0"/>
              <a:t>NumPy supports features needed for ML</a:t>
            </a:r>
          </a:p>
          <a:p>
            <a:pPr lvl="1"/>
            <a:r>
              <a:rPr lang="en-US" sz="2800" dirty="0"/>
              <a:t>Typed N-dimensional arrays (matrices/tensors)</a:t>
            </a:r>
          </a:p>
          <a:p>
            <a:pPr lvl="1"/>
            <a:r>
              <a:rPr lang="en-US" sz="2800" dirty="0"/>
              <a:t>Fast numerical computations (matrix math)</a:t>
            </a:r>
          </a:p>
          <a:p>
            <a:pPr lvl="1"/>
            <a:r>
              <a:rPr lang="en-US" sz="2800" dirty="0"/>
              <a:t>High-level math functions </a:t>
            </a:r>
          </a:p>
          <a:p>
            <a:r>
              <a:rPr lang="en-US" sz="3200" dirty="0"/>
              <a:t>Python does numerical computations slowly and lacks an efficient matrix representation</a:t>
            </a:r>
          </a:p>
          <a:p>
            <a:r>
              <a:rPr lang="en-US" sz="3200" dirty="0"/>
              <a:t>1000 x 1000 matrix multiply</a:t>
            </a:r>
          </a:p>
          <a:p>
            <a:pPr lvl="1"/>
            <a:r>
              <a:rPr lang="en-US" sz="3200" dirty="0"/>
              <a:t>Python triple loop takes &gt; 10 minutes!</a:t>
            </a:r>
          </a:p>
          <a:p>
            <a:pPr lvl="1"/>
            <a:r>
              <a:rPr lang="en-US" sz="3200" dirty="0" err="1"/>
              <a:t>Numpy</a:t>
            </a:r>
            <a:r>
              <a:rPr lang="en-US" sz="3200" dirty="0"/>
              <a:t> takes ~0.03 seconds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26DDD-477A-4C46-88AF-4FBF2F9F0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 lnSpcReduction="10000"/>
          </a:bodyPr>
          <a:lstStyle>
            <a:defPPr>
              <a:defRPr lang="en-US"/>
            </a:defPPr>
            <a:lvl1pPr marL="0" algn="ctr" defTabSz="457200" rtl="0" eaLnBrk="1" latinLnBrk="0" hangingPunct="1">
              <a:defRPr sz="36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649D37-D404-6A40-849B-9E5601441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60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97222-89A6-498E-A428-31CBD5343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NumPy Arrays Can Represent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156A5-7BDF-4157-8103-16AE00F46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981200"/>
            <a:ext cx="48006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Structured lists of numbers</a:t>
            </a:r>
          </a:p>
          <a:p>
            <a:pPr marL="461963" indent="-290513"/>
            <a:r>
              <a:rPr lang="en-US" b="1" dirty="0"/>
              <a:t>Vectors </a:t>
            </a:r>
          </a:p>
          <a:p>
            <a:pPr marL="461963" indent="-290513"/>
            <a:r>
              <a:rPr lang="en-US" b="1" dirty="0"/>
              <a:t>Matrices</a:t>
            </a:r>
          </a:p>
          <a:p>
            <a:pPr marL="461963" indent="-290513"/>
            <a:r>
              <a:rPr lang="en-US" dirty="0"/>
              <a:t>Images</a:t>
            </a:r>
          </a:p>
          <a:p>
            <a:pPr marL="461963" indent="-290513"/>
            <a:r>
              <a:rPr lang="en-US" dirty="0"/>
              <a:t>Tensors</a:t>
            </a:r>
          </a:p>
          <a:p>
            <a:pPr marL="461963" indent="-290513"/>
            <a:r>
              <a:rPr lang="en-US" dirty="0"/>
              <a:t>Convolutional Neural Networks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7C20A6C-444A-4107-8DD7-8F9162F2853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029200" y="1981200"/>
                <a:ext cx="3810000" cy="4114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𝑚𝑛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7C20A6C-444A-4107-8DD7-8F9162F285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029200" y="1981200"/>
                <a:ext cx="3810000" cy="41148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0AD22E6-C8E6-5F47-B387-DD120C8C7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37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97222-89A6-498E-A428-31CBD5343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NumPy Arrays Can Represent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156A5-7BDF-4157-8103-16AE00F46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981200"/>
            <a:ext cx="48006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Structured lists of numbers</a:t>
            </a:r>
          </a:p>
          <a:p>
            <a:pPr marL="461963" indent="-290513"/>
            <a:r>
              <a:rPr lang="en-US" dirty="0"/>
              <a:t>Vectors </a:t>
            </a:r>
          </a:p>
          <a:p>
            <a:pPr marL="461963" indent="-290513"/>
            <a:r>
              <a:rPr lang="en-US" dirty="0"/>
              <a:t>Matrices</a:t>
            </a:r>
          </a:p>
          <a:p>
            <a:pPr marL="461963" indent="-290513"/>
            <a:r>
              <a:rPr lang="en-US" b="1" dirty="0"/>
              <a:t>Images</a:t>
            </a:r>
          </a:p>
          <a:p>
            <a:pPr marL="461963" indent="-290513"/>
            <a:r>
              <a:rPr lang="en-US" dirty="0"/>
              <a:t>Tensors</a:t>
            </a:r>
          </a:p>
          <a:p>
            <a:pPr marL="461963" indent="-290513"/>
            <a:r>
              <a:rPr lang="en-US" dirty="0"/>
              <a:t>Convolutional Neural Networks</a:t>
            </a:r>
          </a:p>
          <a:p>
            <a:endParaRPr lang="en-US" dirty="0"/>
          </a:p>
        </p:txBody>
      </p:sp>
      <p:pic>
        <p:nvPicPr>
          <p:cNvPr id="7" name="Picture 2" descr="Image result for bulldog puppy english">
            <a:extLst>
              <a:ext uri="{FF2B5EF4-FFF2-40B4-BE49-F238E27FC236}">
                <a16:creationId xmlns:a16="http://schemas.microsoft.com/office/drawing/2014/main" id="{5D671496-76DB-3A4C-879F-E677DAAF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799" y="2819400"/>
            <a:ext cx="2887801" cy="288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6CAC32-244E-5148-B6DF-CD492A8C3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046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97222-89A6-498E-A428-31CBD5343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NumPy Arrays Can Represent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156A5-7BDF-4157-8103-16AE00F46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981200"/>
            <a:ext cx="48006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Structured lists of numbers</a:t>
            </a:r>
          </a:p>
          <a:p>
            <a:pPr marL="461963" indent="-290513"/>
            <a:r>
              <a:rPr lang="en-US" dirty="0"/>
              <a:t>Vectors </a:t>
            </a:r>
          </a:p>
          <a:p>
            <a:pPr marL="461963" indent="-290513"/>
            <a:r>
              <a:rPr lang="en-US" dirty="0"/>
              <a:t>Matrices</a:t>
            </a:r>
          </a:p>
          <a:p>
            <a:pPr marL="461963" indent="-290513"/>
            <a:r>
              <a:rPr lang="en-US" dirty="0"/>
              <a:t>Images</a:t>
            </a:r>
          </a:p>
          <a:p>
            <a:pPr marL="461963" indent="-290513"/>
            <a:r>
              <a:rPr lang="en-US" b="1" dirty="0"/>
              <a:t>Tensors</a:t>
            </a:r>
          </a:p>
          <a:p>
            <a:pPr marL="461963" indent="-290513"/>
            <a:r>
              <a:rPr lang="en-US" b="1" dirty="0"/>
              <a:t>Convolutional Neural Networks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1D03D57-3CC2-E948-A34D-D9E59DFBFA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27104" y="2133600"/>
            <a:ext cx="3810000" cy="4114800"/>
          </a:xfrm>
        </p:spPr>
        <p:txBody>
          <a:bodyPr/>
          <a:lstStyle/>
          <a:p>
            <a:pPr marL="0" indent="0">
              <a:buNone/>
            </a:pPr>
            <a:endParaRPr lang="en-US" i="1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en-US" i="1" dirty="0">
              <a:latin typeface="Cambria Math" panose="02040503050406030204" pitchFamily="18" charset="0"/>
            </a:endParaRPr>
          </a:p>
        </p:txBody>
      </p:sp>
      <p:pic>
        <p:nvPicPr>
          <p:cNvPr id="8" name="Picture 2" descr="Image result for tensor">
            <a:extLst>
              <a:ext uri="{FF2B5EF4-FFF2-40B4-BE49-F238E27FC236}">
                <a16:creationId xmlns:a16="http://schemas.microsoft.com/office/drawing/2014/main" id="{0BF96A5F-6DC7-4B4E-8704-94442C737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708" y="1781056"/>
            <a:ext cx="2143125" cy="195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i.gyazo.com/10b67bfe29096e8ad7b31c72efc7c05c.png">
            <a:extLst>
              <a:ext uri="{FF2B5EF4-FFF2-40B4-BE49-F238E27FC236}">
                <a16:creationId xmlns:a16="http://schemas.microsoft.com/office/drawing/2014/main" id="{62DD424E-AFCC-0C43-9928-45F7A573C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63" y="3738444"/>
            <a:ext cx="2056346" cy="164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A64D8B-4F9C-1542-827B-D048F58263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73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1BCD2-5531-413A-800D-06D65B877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NumPy Arrays, Basic Properties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52E614-9946-4668-B9D5-7DD0CC6DB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52600"/>
            <a:ext cx="8915400" cy="48768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600" dirty="0">
                <a:latin typeface="Courier" pitchFamily="2" charset="0"/>
                <a:cs typeface="Calibri" panose="020F0502020204030204" pitchFamily="34" charset="0"/>
              </a:rPr>
              <a:t>&gt;&gt;&gt; import </a:t>
            </a:r>
            <a:r>
              <a:rPr lang="en-US" sz="2600" dirty="0" err="1">
                <a:latin typeface="Courier" pitchFamily="2" charset="0"/>
                <a:cs typeface="Calibri" panose="020F0502020204030204" pitchFamily="34" charset="0"/>
              </a:rPr>
              <a:t>numpy</a:t>
            </a:r>
            <a:r>
              <a:rPr lang="en-US" sz="2600" dirty="0">
                <a:latin typeface="Courier" pitchFamily="2" charset="0"/>
                <a:cs typeface="Calibri" panose="020F0502020204030204" pitchFamily="34" charset="0"/>
              </a:rPr>
              <a:t> as np</a:t>
            </a:r>
          </a:p>
          <a:p>
            <a:pPr marL="0" indent="0">
              <a:buNone/>
            </a:pPr>
            <a:r>
              <a:rPr lang="en-US" sz="2600" dirty="0">
                <a:latin typeface="Courier" pitchFamily="2" charset="0"/>
                <a:cs typeface="Calibri" panose="020F0502020204030204" pitchFamily="34" charset="0"/>
              </a:rPr>
              <a:t>&gt;&gt;&gt; a=</a:t>
            </a:r>
            <a:r>
              <a:rPr lang="en-US" sz="2600" dirty="0" err="1">
                <a:latin typeface="Courier" pitchFamily="2" charset="0"/>
                <a:cs typeface="Calibri" panose="020F0502020204030204" pitchFamily="34" charset="0"/>
              </a:rPr>
              <a:t>np.array</a:t>
            </a:r>
            <a:r>
              <a:rPr lang="en-US" sz="2600" dirty="0">
                <a:latin typeface="Courier" pitchFamily="2" charset="0"/>
                <a:cs typeface="Calibri" panose="020F0502020204030204" pitchFamily="34" charset="0"/>
              </a:rPr>
              <a:t>([[1,2,3],[4,5,6]],</a:t>
            </a:r>
            <a:r>
              <a:rPr lang="en-US" sz="2600" dirty="0" err="1">
                <a:latin typeface="Courier" pitchFamily="2" charset="0"/>
                <a:cs typeface="Calibri" panose="020F0502020204030204" pitchFamily="34" charset="0"/>
              </a:rPr>
              <a:t>dtype</a:t>
            </a:r>
            <a:r>
              <a:rPr lang="en-US" sz="2600" dirty="0">
                <a:latin typeface="Courier" pitchFamily="2" charset="0"/>
                <a:cs typeface="Calibri" panose="020F0502020204030204" pitchFamily="34" charset="0"/>
              </a:rPr>
              <a:t>=np.float32)</a:t>
            </a:r>
          </a:p>
          <a:p>
            <a:pPr marL="0" indent="0">
              <a:buNone/>
            </a:pPr>
            <a:r>
              <a:rPr lang="en-US" sz="2600" dirty="0">
                <a:latin typeface="Courier" pitchFamily="2" charset="0"/>
                <a:cs typeface="Calibri" panose="020F0502020204030204" pitchFamily="34" charset="0"/>
              </a:rPr>
              <a:t>&gt;&gt;&gt; print(</a:t>
            </a:r>
            <a:r>
              <a:rPr lang="en-US" sz="2600" dirty="0" err="1">
                <a:latin typeface="Courier" pitchFamily="2" charset="0"/>
                <a:cs typeface="Calibri" panose="020F0502020204030204" pitchFamily="34" charset="0"/>
              </a:rPr>
              <a:t>a.ndim</a:t>
            </a:r>
            <a:r>
              <a:rPr lang="en-US" sz="2600" dirty="0">
                <a:latin typeface="Courier" pitchFamily="2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latin typeface="Courier" pitchFamily="2" charset="0"/>
                <a:cs typeface="Calibri" panose="020F0502020204030204" pitchFamily="34" charset="0"/>
              </a:rPr>
              <a:t>a.shape</a:t>
            </a:r>
            <a:r>
              <a:rPr lang="en-US" sz="2600" dirty="0">
                <a:latin typeface="Courier" pitchFamily="2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latin typeface="Courier" pitchFamily="2" charset="0"/>
                <a:cs typeface="Calibri" panose="020F0502020204030204" pitchFamily="34" charset="0"/>
              </a:rPr>
              <a:t>a.dtype</a:t>
            </a:r>
            <a:r>
              <a:rPr lang="en-US" sz="2600" dirty="0">
                <a:latin typeface="Courier" pitchFamily="2" charset="0"/>
                <a:cs typeface="Calibri" panose="020F0502020204030204" pitchFamily="34" charset="0"/>
              </a:rPr>
              <a:t>)</a:t>
            </a:r>
          </a:p>
          <a:p>
            <a:pPr marL="514350" indent="-514350">
              <a:buAutoNum type="arabicPlain" startAt="2"/>
            </a:pPr>
            <a:r>
              <a:rPr lang="en-US" sz="2600" dirty="0">
                <a:latin typeface="Courier" pitchFamily="2" charset="0"/>
              </a:rPr>
              <a:t>(2, 3)  float32</a:t>
            </a:r>
          </a:p>
          <a:p>
            <a:pPr marL="0" indent="0">
              <a:buNone/>
            </a:pPr>
            <a:r>
              <a:rPr lang="en-US" sz="2600" dirty="0">
                <a:latin typeface="Courier" pitchFamily="2" charset="0"/>
                <a:cs typeface="Calibri" panose="020F0502020204030204" pitchFamily="34" charset="0"/>
              </a:rPr>
              <a:t>&gt;&gt; print(a)</a:t>
            </a:r>
          </a:p>
          <a:p>
            <a:pPr marL="0" indent="0">
              <a:buNone/>
            </a:pPr>
            <a:r>
              <a:rPr lang="en-US" sz="2600" dirty="0">
                <a:latin typeface="Courier" pitchFamily="2" charset="0"/>
              </a:rPr>
              <a:t>[[1. 2. 3.] </a:t>
            </a:r>
            <a:br>
              <a:rPr lang="en-US" sz="2600" dirty="0">
                <a:latin typeface="Courier" pitchFamily="2" charset="0"/>
              </a:rPr>
            </a:br>
            <a:r>
              <a:rPr lang="en-US" sz="2600" dirty="0">
                <a:latin typeface="Courier" pitchFamily="2" charset="0"/>
              </a:rPr>
              <a:t> [4. 5. 6.]]</a:t>
            </a:r>
            <a:endParaRPr lang="en-US" sz="2600" dirty="0">
              <a:latin typeface="Courier" pitchFamily="2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2800" b="1" dirty="0"/>
              <a:t>Arrays: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800" dirty="0"/>
              <a:t>Can have any number of dimensions, including zero (a scalar)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800" dirty="0"/>
              <a:t>Are </a:t>
            </a:r>
            <a:r>
              <a:rPr lang="en-US" sz="2800" b="1" dirty="0"/>
              <a:t>typed</a:t>
            </a:r>
            <a:r>
              <a:rPr lang="en-US" sz="2800" dirty="0"/>
              <a:t>: np.uint8, np.int64, np.float32, np.float64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800" dirty="0"/>
              <a:t>Are </a:t>
            </a:r>
            <a:r>
              <a:rPr lang="en-US" sz="2800" b="1" dirty="0"/>
              <a:t>dense: </a:t>
            </a:r>
            <a:r>
              <a:rPr lang="en-US" sz="2800" dirty="0"/>
              <a:t>each element of array exists and has the same type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32C77-5F41-4963-9EC3-296EF5336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 lnSpcReduction="10000"/>
          </a:bodyPr>
          <a:lstStyle>
            <a:defPPr>
              <a:defRPr lang="en-US"/>
            </a:defPPr>
            <a:lvl1pPr marL="0" algn="ctr" defTabSz="457200" rtl="0" eaLnBrk="1" latinLnBrk="0" hangingPunct="1">
              <a:defRPr sz="36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5CDCA5-85C3-9C4F-828D-2D43847F8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08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829A8-3687-423E-8E54-A142B03D0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NumPy Array Indexing, Slicing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9F7A8-CCA5-49A9-8B3C-99C2259F0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3058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latin typeface="Courier" pitchFamily="2" charset="0"/>
                <a:cs typeface="Calibri" panose="020F0502020204030204" pitchFamily="34" charset="0"/>
              </a:rPr>
              <a:t>a[0,0]  # top-left element</a:t>
            </a:r>
          </a:p>
          <a:p>
            <a:pPr marL="0" indent="0">
              <a:buNone/>
            </a:pPr>
            <a:r>
              <a:rPr lang="en-US" sz="2600" dirty="0">
                <a:latin typeface="Courier" pitchFamily="2" charset="0"/>
                <a:cs typeface="Calibri" panose="020F0502020204030204" pitchFamily="34" charset="0"/>
              </a:rPr>
              <a:t>a[0,-1] # first row, last column</a:t>
            </a:r>
          </a:p>
          <a:p>
            <a:pPr marL="0" indent="0">
              <a:buNone/>
            </a:pPr>
            <a:r>
              <a:rPr lang="en-US" sz="2600" dirty="0">
                <a:latin typeface="Courier" pitchFamily="2" charset="0"/>
                <a:cs typeface="Calibri" panose="020F0502020204030204" pitchFamily="34" charset="0"/>
              </a:rPr>
              <a:t>a[0,:]  # first row, all columns</a:t>
            </a:r>
          </a:p>
          <a:p>
            <a:pPr marL="0" indent="0">
              <a:buNone/>
            </a:pPr>
            <a:r>
              <a:rPr lang="en-US" sz="2600" dirty="0">
                <a:latin typeface="Courier" pitchFamily="2" charset="0"/>
                <a:cs typeface="Calibri" panose="020F0502020204030204" pitchFamily="34" charset="0"/>
              </a:rPr>
              <a:t>a[:,0]  # first column, all rows</a:t>
            </a:r>
          </a:p>
          <a:p>
            <a:pPr marL="0" indent="0">
              <a:buNone/>
            </a:pPr>
            <a:r>
              <a:rPr lang="en-US" sz="2600" dirty="0">
                <a:latin typeface="Courier" pitchFamily="2" charset="0"/>
                <a:cs typeface="Calibri" panose="020F0502020204030204" pitchFamily="34" charset="0"/>
              </a:rPr>
              <a:t>a[0:2,0:2]  # 1st 2 rows, 1st 2 columns</a:t>
            </a:r>
          </a:p>
          <a:p>
            <a:pPr marL="0" indent="0">
              <a:buNone/>
            </a:pPr>
            <a:r>
              <a:rPr lang="en-US" sz="2800" dirty="0"/>
              <a:t>Notes:</a:t>
            </a:r>
          </a:p>
          <a:p>
            <a:pPr lvl="1"/>
            <a:r>
              <a:rPr lang="en-US" sz="2400" dirty="0"/>
              <a:t>Zero-indexing</a:t>
            </a:r>
          </a:p>
          <a:p>
            <a:pPr lvl="1"/>
            <a:r>
              <a:rPr lang="en-US" sz="2400" dirty="0"/>
              <a:t>Multi-dimensional indices are comma-separated)</a:t>
            </a:r>
          </a:p>
          <a:p>
            <a:pPr lvl="1"/>
            <a:r>
              <a:rPr lang="en-US" sz="2400" dirty="0"/>
              <a:t>Python notation for slicing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BC654-7FE9-4E8A-BAFB-E8869D3BC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 lnSpcReduction="10000"/>
          </a:bodyPr>
          <a:lstStyle>
            <a:defPPr>
              <a:defRPr lang="en-US"/>
            </a:defPPr>
            <a:lvl1pPr marL="0" algn="ctr" defTabSz="457200" rtl="0" eaLnBrk="1" latinLnBrk="0" hangingPunct="1">
              <a:defRPr sz="36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9BC2F4-5737-454C-B493-69BF1B72C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05046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3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10731</TotalTime>
  <Words>641</Words>
  <Application>Microsoft Macintosh PowerPoint</Application>
  <PresentationFormat>On-screen Show (4:3)</PresentationFormat>
  <Paragraphs>99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Cambria Math</vt:lpstr>
      <vt:lpstr>Courier</vt:lpstr>
      <vt:lpstr>Times New Roman</vt:lpstr>
      <vt:lpstr>Blank Presentation</vt:lpstr>
      <vt:lpstr>Python Tools for Machine Learning</vt:lpstr>
      <vt:lpstr>Motivation</vt:lpstr>
      <vt:lpstr>Motivation</vt:lpstr>
      <vt:lpstr>What is Numpy?</vt:lpstr>
      <vt:lpstr>NumPy Arrays Can Represent …</vt:lpstr>
      <vt:lpstr>NumPy Arrays Can Represent …</vt:lpstr>
      <vt:lpstr>NumPy Arrays Can Represent …</vt:lpstr>
      <vt:lpstr>NumPy Arrays, Basic Properties</vt:lpstr>
      <vt:lpstr>NumPy Array Indexing, Slicing</vt:lpstr>
      <vt:lpstr>SciPy</vt:lpstr>
      <vt:lpstr>SciPy sparse array use case</vt:lpstr>
      <vt:lpstr>SciPy sparse array use case</vt:lpstr>
      <vt:lpstr>More on SciPy</vt:lpstr>
    </vt:vector>
  </TitlesOfParts>
  <Manager/>
  <Company>UMBC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II: k-NN / Bayesian</dc:title>
  <dc:subject/>
  <dc:creator>COGITO</dc:creator>
  <cp:keywords/>
  <dc:description/>
  <cp:lastModifiedBy>Tim Finin</cp:lastModifiedBy>
  <cp:revision>521</cp:revision>
  <cp:lastPrinted>2019-04-22T18:08:46Z</cp:lastPrinted>
  <dcterms:created xsi:type="dcterms:W3CDTF">2009-12-09T21:37:40Z</dcterms:created>
  <dcterms:modified xsi:type="dcterms:W3CDTF">2021-04-21T22:39:34Z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C:\Users\finin\teaching\AI\RN\</vt:lpwstr>
  </property>
</Properties>
</file>