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350" r:id="rId3"/>
    <p:sldId id="346" r:id="rId4"/>
    <p:sldId id="351" r:id="rId5"/>
    <p:sldId id="311" r:id="rId6"/>
    <p:sldId id="279" r:id="rId7"/>
    <p:sldId id="317" r:id="rId8"/>
    <p:sldId id="258" r:id="rId9"/>
    <p:sldId id="276" r:id="rId10"/>
    <p:sldId id="291" r:id="rId11"/>
    <p:sldId id="316" r:id="rId12"/>
    <p:sldId id="259" r:id="rId13"/>
    <p:sldId id="347" r:id="rId14"/>
    <p:sldId id="277" r:id="rId15"/>
    <p:sldId id="280" r:id="rId16"/>
    <p:sldId id="357" r:id="rId17"/>
    <p:sldId id="319" r:id="rId18"/>
    <p:sldId id="353" r:id="rId19"/>
    <p:sldId id="322" r:id="rId20"/>
    <p:sldId id="262" r:id="rId21"/>
    <p:sldId id="345" r:id="rId22"/>
    <p:sldId id="315" r:id="rId23"/>
    <p:sldId id="348" r:id="rId24"/>
    <p:sldId id="293" r:id="rId25"/>
    <p:sldId id="294" r:id="rId26"/>
    <p:sldId id="298" r:id="rId27"/>
    <p:sldId id="299" r:id="rId28"/>
    <p:sldId id="352" r:id="rId29"/>
    <p:sldId id="295" r:id="rId30"/>
    <p:sldId id="296" r:id="rId31"/>
    <p:sldId id="297" r:id="rId32"/>
    <p:sldId id="358" r:id="rId33"/>
    <p:sldId id="344" r:id="rId34"/>
    <p:sldId id="313" r:id="rId35"/>
    <p:sldId id="354" r:id="rId36"/>
    <p:sldId id="282" r:id="rId37"/>
    <p:sldId id="283" r:id="rId38"/>
    <p:sldId id="288" r:id="rId39"/>
    <p:sldId id="314" r:id="rId40"/>
    <p:sldId id="284" r:id="rId41"/>
    <p:sldId id="285" r:id="rId42"/>
    <p:sldId id="356" r:id="rId43"/>
    <p:sldId id="323" r:id="rId44"/>
    <p:sldId id="334" r:id="rId45"/>
    <p:sldId id="290" r:id="rId46"/>
    <p:sldId id="289" r:id="rId47"/>
    <p:sldId id="267" r:id="rId4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52">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AEAEA"/>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75" autoAdjust="0"/>
    <p:restoredTop sz="96195" autoAdjust="0"/>
  </p:normalViewPr>
  <p:slideViewPr>
    <p:cSldViewPr showGuides="1">
      <p:cViewPr varScale="1">
        <p:scale>
          <a:sx n="157" d="100"/>
          <a:sy n="157" d="100"/>
        </p:scale>
        <p:origin x="2648" y="168"/>
      </p:cViewPr>
      <p:guideLst>
        <p:guide orient="horz" pos="1152"/>
        <p:guide pos="5184"/>
      </p:guideLst>
    </p:cSldViewPr>
  </p:slideViewPr>
  <p:notesTextViewPr>
    <p:cViewPr>
      <p:scale>
        <a:sx n="100" d="100"/>
        <a:sy n="100" d="100"/>
      </p:scale>
      <p:origin x="0" y="0"/>
    </p:cViewPr>
  </p:notesTextViewPr>
  <p:sorterViewPr>
    <p:cViewPr>
      <p:scale>
        <a:sx n="100" d="100"/>
        <a:sy n="100" d="100"/>
      </p:scale>
      <p:origin x="0" y="1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2198D57-AA80-F84B-9E80-CB33E191F504}" type="slidenum">
              <a:rPr lang="en-US" sz="1200">
                <a:latin typeface="Calibri"/>
              </a:rPr>
              <a:pPr/>
              <a:t>12</a:t>
            </a:fld>
            <a:endParaRPr lang="en-US" sz="1200" dirty="0">
              <a:latin typeface="Calibri"/>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A6C0A85-5A5B-7E42-AB1F-6EBC6F8224FD}" type="slidenum">
              <a:rPr lang="en-US" sz="1200">
                <a:latin typeface="Calibri"/>
              </a:rPr>
              <a:pPr/>
              <a:t>14</a:t>
            </a:fld>
            <a:endParaRPr lang="en-US" sz="1200" dirty="0">
              <a:latin typeface="Calibri"/>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91DA484-BA0E-624D-ACB8-436F06D4602B}" type="slidenum">
              <a:rPr lang="en-US" sz="1200">
                <a:latin typeface="Calibri"/>
              </a:rPr>
              <a:pPr/>
              <a:t>15</a:t>
            </a:fld>
            <a:endParaRPr lang="en-US" sz="1200" dirty="0">
              <a:latin typeface="Calibri"/>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17</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18</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2949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0C5B3E4-F2F6-6146-B876-FF4C05350B84}" type="slidenum">
              <a:rPr lang="en-US" sz="1200">
                <a:latin typeface="Calibri"/>
              </a:rPr>
              <a:pPr/>
              <a:t>19</a:t>
            </a:fld>
            <a:endParaRPr lang="en-US" sz="1200" dirty="0">
              <a:latin typeface="Calibri"/>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5E6DBAD-746C-4444-96E6-6C66BA4599AA}" type="slidenum">
              <a:rPr lang="en-US" sz="1200">
                <a:latin typeface="Calibri"/>
              </a:rPr>
              <a:pPr/>
              <a:t>20</a:t>
            </a:fld>
            <a:endParaRPr lang="en-US" sz="1200" dirty="0">
              <a:latin typeface="Calibri"/>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22</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23</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4C7D9FE-8D40-4C4B-8459-ACEBE0CDE2BD}" type="slidenum">
              <a:rPr lang="en-US" sz="1200">
                <a:latin typeface="Calibri"/>
              </a:rPr>
              <a:pPr/>
              <a:t>24</a:t>
            </a:fld>
            <a:endParaRPr lang="en-US" sz="1200" dirty="0">
              <a:latin typeface="Calibri"/>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3</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2579E1F-8569-6542-B964-86D0D57504E1}" type="slidenum">
              <a:rPr lang="en-US" sz="1200">
                <a:latin typeface="Calibri"/>
              </a:rPr>
              <a:pPr/>
              <a:t>25</a:t>
            </a:fld>
            <a:endParaRPr lang="en-US" sz="1200" dirty="0">
              <a:latin typeface="Calibri"/>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6B37174-4579-654A-B854-66D407ECFEC3}" type="slidenum">
              <a:rPr lang="en-US" sz="1200">
                <a:latin typeface="Calibri"/>
              </a:rPr>
              <a:pPr/>
              <a:t>26</a:t>
            </a:fld>
            <a:endParaRPr lang="en-US" sz="1200" dirty="0">
              <a:latin typeface="Calibri"/>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27</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28</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918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E894A81-8E9A-864A-8E92-8856B8B14F2C}" type="slidenum">
              <a:rPr lang="en-US" sz="1200">
                <a:latin typeface="Calibri"/>
              </a:rPr>
              <a:pPr/>
              <a:t>29</a:t>
            </a:fld>
            <a:endParaRPr lang="en-US" sz="1200" dirty="0">
              <a:latin typeface="Calibri"/>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F7767E4-2599-7D4E-BE8F-7A6323900779}" type="slidenum">
              <a:rPr lang="en-US" sz="1200">
                <a:latin typeface="Calibri"/>
              </a:rPr>
              <a:pPr/>
              <a:t>30</a:t>
            </a:fld>
            <a:endParaRPr lang="en-US" sz="1200" dirty="0">
              <a:latin typeface="Calibri"/>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02BB93F-61D3-4344-A55B-A2FCA7CEB2EC}" type="slidenum">
              <a:rPr lang="en-US" sz="1200">
                <a:latin typeface="Calibri"/>
              </a:rPr>
              <a:pPr/>
              <a:t>31</a:t>
            </a:fld>
            <a:endParaRPr lang="en-US" sz="1200" dirty="0">
              <a:latin typeface="Calibri"/>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32</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1855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0955FAC-F533-E64C-BDE5-2CA3E604550B}" type="slidenum">
              <a:rPr lang="en-US" sz="1200">
                <a:latin typeface="Calibri"/>
              </a:rPr>
              <a:pPr/>
              <a:t>33</a:t>
            </a:fld>
            <a:endParaRPr lang="en-US" sz="1200" dirty="0">
              <a:latin typeface="Calibri"/>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34</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5</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35</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05244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37E38B1-A157-DA4F-9929-4BE62E3AFEAD}" type="slidenum">
              <a:rPr lang="en-US" sz="1200">
                <a:latin typeface="Calibri"/>
              </a:rPr>
              <a:pPr/>
              <a:t>36</a:t>
            </a:fld>
            <a:endParaRPr lang="en-US" sz="1200" dirty="0">
              <a:latin typeface="Calibri"/>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6CC8D10-DD1A-B54E-86A2-75F4D03FBB2C}" type="slidenum">
              <a:rPr lang="en-US" sz="1200">
                <a:latin typeface="Calibri"/>
              </a:rPr>
              <a:pPr/>
              <a:t>37</a:t>
            </a:fld>
            <a:endParaRPr lang="en-US" sz="1200" dirty="0">
              <a:latin typeface="Calibri"/>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90E9484-480E-6A4B-8C2D-7B6B10B552F1}" type="slidenum">
              <a:rPr lang="en-US" sz="1200">
                <a:latin typeface="Calibri"/>
              </a:rPr>
              <a:pPr/>
              <a:t>38</a:t>
            </a:fld>
            <a:endParaRPr lang="en-US" sz="1200" dirty="0">
              <a:latin typeface="Calibri"/>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5AEE5E2-C1AC-9F40-9D37-84B7BFA8BF1C}" type="slidenum">
              <a:rPr lang="en-US" sz="1200">
                <a:latin typeface="Calibri"/>
              </a:rPr>
              <a:pPr/>
              <a:t>39</a:t>
            </a:fld>
            <a:endParaRPr lang="en-US" sz="1200" dirty="0">
              <a:latin typeface="Calibri"/>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701511A-5098-A740-B92F-F7F00725ECB8}" type="slidenum">
              <a:rPr lang="en-US" sz="1200">
                <a:latin typeface="Calibri"/>
              </a:rPr>
              <a:pPr/>
              <a:t>40</a:t>
            </a:fld>
            <a:endParaRPr lang="en-US" sz="1200" dirty="0">
              <a:latin typeface="Calibri"/>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54928C-9FFC-9646-8164-0DB46A2E7BFF}" type="slidenum">
              <a:rPr lang="en-US" sz="1200">
                <a:latin typeface="Calibri"/>
              </a:rPr>
              <a:pPr/>
              <a:t>41</a:t>
            </a:fld>
            <a:endParaRPr lang="en-US" sz="1200" dirty="0">
              <a:latin typeface="Calibri"/>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9929572-E2CC-4449-A87B-182812A2594C}" type="slidenum">
              <a:rPr lang="en-US" sz="1200">
                <a:latin typeface="Calibri"/>
              </a:rPr>
              <a:pPr/>
              <a:t>43</a:t>
            </a:fld>
            <a:endParaRPr lang="en-US" sz="1200" dirty="0">
              <a:latin typeface="Calibri"/>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DB91934-744F-9149-BCB2-477B9FC31287}" type="slidenum">
              <a:rPr lang="en-US" sz="1200">
                <a:latin typeface="Calibri"/>
              </a:rPr>
              <a:pPr/>
              <a:t>44</a:t>
            </a:fld>
            <a:endParaRPr lang="en-US" sz="1200" dirty="0">
              <a:latin typeface="Calibri"/>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64C536E-E09A-9849-A980-9D3A7B2DC6E1}" type="slidenum">
              <a:rPr lang="en-US" sz="1200">
                <a:latin typeface="Calibri"/>
              </a:rPr>
              <a:pPr/>
              <a:t>45</a:t>
            </a:fld>
            <a:endParaRPr lang="en-US" sz="1200" dirty="0">
              <a:latin typeface="Calibri"/>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13EA3BF-A85A-E74B-9908-A65617ADE418}" type="slidenum">
              <a:rPr lang="en-US" sz="1200">
                <a:latin typeface="Calibri"/>
              </a:rPr>
              <a:pPr/>
              <a:t>6</a:t>
            </a:fld>
            <a:endParaRPr lang="en-US" sz="1200" dirty="0">
              <a:latin typeface="Calibri"/>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AF49A6F-DC29-7342-8592-147EB4DA6080}" type="slidenum">
              <a:rPr lang="en-US" sz="1200">
                <a:latin typeface="Calibri"/>
              </a:rPr>
              <a:pPr/>
              <a:t>46</a:t>
            </a:fld>
            <a:endParaRPr lang="en-US" sz="1200" dirty="0">
              <a:latin typeface="Calibri"/>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9E2BF47-5C31-D949-9B8B-0A29A06BA41F}" type="slidenum">
              <a:rPr lang="en-US" sz="1200">
                <a:latin typeface="Calibri"/>
              </a:rPr>
              <a:pPr/>
              <a:t>47</a:t>
            </a:fld>
            <a:endParaRPr lang="en-US" sz="1200" dirty="0">
              <a:latin typeface="Calibri"/>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BE6CB3D-CBFA-D947-A14D-780F48D427BE}" type="slidenum">
              <a:rPr lang="en-US" sz="1200">
                <a:latin typeface="Calibri"/>
              </a:rPr>
              <a:pPr/>
              <a:t>7</a:t>
            </a:fld>
            <a:endParaRPr lang="en-US" sz="1200" dirty="0">
              <a:latin typeface="Calibri"/>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45091AF-0474-8441-8F9D-377E739E28A0}" type="slidenum">
              <a:rPr lang="en-US" sz="1200">
                <a:latin typeface="Calibri"/>
              </a:rPr>
              <a:pPr/>
              <a:t>8</a:t>
            </a:fld>
            <a:endParaRPr lang="en-US" sz="1200" dirty="0">
              <a:latin typeface="Calibri"/>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2FF7875-8009-EB45-A499-65EE3F9DD55D}" type="slidenum">
              <a:rPr lang="en-US" sz="1200">
                <a:latin typeface="Calibri"/>
              </a:rPr>
              <a:pPr/>
              <a:t>9</a:t>
            </a:fld>
            <a:endParaRPr lang="en-US" sz="1200" dirty="0">
              <a:latin typeface="Calibri"/>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0507172-299A-9D49-B774-7BB7ACC3FAA1}" type="slidenum">
              <a:rPr lang="en-US" sz="1200">
                <a:latin typeface="Calibri"/>
              </a:rPr>
              <a:pPr/>
              <a:t>10</a:t>
            </a:fld>
            <a:endParaRPr lang="en-US" sz="1200" dirty="0">
              <a:latin typeface="Calibri"/>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3EB2487-E8FB-1544-88E6-51CBDBC9F9BC}" type="slidenum">
              <a:rPr lang="en-US" sz="1200">
                <a:latin typeface="Calibri"/>
              </a:rPr>
              <a:pPr/>
              <a:t>11</a:t>
            </a:fld>
            <a:endParaRPr lang="en-US" sz="1200" dirty="0">
              <a:latin typeface="Calibri"/>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Twenty_Ques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en.wikipedia.org/wiki/Ross_Quinlan" TargetMode="External"/><Relationship Id="rId4" Type="http://schemas.openxmlformats.org/officeDocument/2006/relationships/hyperlink" Target="https://en.wikipedia.org/wiki/C4.5_algorith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nformation_gain_in_decision_tre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hyperlink" Target="https://en.wikipedia.org/wiki/Decision_tree_learning#Gini_impurit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Claude_Shann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n.wikipedia.org/wiki/Information_entropy" TargetMode="External"/><Relationship Id="rId4" Type="http://schemas.openxmlformats.org/officeDocument/2006/relationships/hyperlink" Target="http://en.wikipedia.org/wiki/A_Mathematical_Theory_of_Communi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imple.wikipedia.org/wiki/Information_entrop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Entropy_(information_theor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David_A._Huffm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n.wikipedia.org/wiki/Huffman_cod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wern.net/Tank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Overfitt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Occam%27s_raz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152400"/>
            <a:ext cx="7315200" cy="25146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 Learning: Decision Trees</a:t>
            </a:r>
            <a:endParaRPr lang="en-US" sz="5400" dirty="0">
              <a:ea typeface="ＭＳ Ｐゴシック" charset="0"/>
              <a:cs typeface="ＭＳ Ｐゴシック" charset="0"/>
            </a:endParaRPr>
          </a:p>
        </p:txBody>
      </p:sp>
      <p:sp>
        <p:nvSpPr>
          <p:cNvPr id="15362" name="Rectangle 3"/>
          <p:cNvSpPr>
            <a:spLocks noGrp="1" noChangeArrowheads="1"/>
          </p:cNvSpPr>
          <p:nvPr>
            <p:ph type="subTitle" idx="1"/>
          </p:nvPr>
        </p:nvSpPr>
        <p:spPr>
          <a:xfrm>
            <a:off x="1447800" y="2286000"/>
            <a:ext cx="6400800" cy="990600"/>
          </a:xfrm>
        </p:spPr>
        <p:txBody>
          <a:bodyPr/>
          <a:lstStyle/>
          <a:p>
            <a:r>
              <a:rPr lang="en-US" sz="3600" dirty="0">
                <a:ea typeface="ＭＳ Ｐゴシック" charset="0"/>
                <a:cs typeface="ＭＳ Ｐゴシック" charset="0"/>
              </a:rPr>
              <a:t>Chapter 19.3</a:t>
            </a:r>
            <a:endParaRPr lang="en-US" sz="1800" dirty="0">
              <a:ea typeface="ＭＳ Ｐゴシック" charset="0"/>
              <a:cs typeface="ＭＳ Ｐゴシック" charset="0"/>
            </a:endParaRPr>
          </a:p>
        </p:txBody>
      </p:sp>
      <p:sp>
        <p:nvSpPr>
          <p:cNvPr id="15363" name="Text Box 4"/>
          <p:cNvSpPr txBox="1">
            <a:spLocks noChangeArrowheads="1"/>
          </p:cNvSpPr>
          <p:nvPr/>
        </p:nvSpPr>
        <p:spPr bwMode="auto">
          <a:xfrm>
            <a:off x="3352800" y="6480201"/>
            <a:ext cx="579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800" dirty="0">
                <a:latin typeface="Calibri"/>
              </a:rPr>
              <a:t>Some material adopted from notes by Chuck Dyer</a:t>
            </a:r>
          </a:p>
        </p:txBody>
      </p:sp>
      <p:pic>
        <p:nvPicPr>
          <p:cNvPr id="2" name="Picture 1"/>
          <p:cNvPicPr>
            <a:picLocks noChangeAspect="1"/>
          </p:cNvPicPr>
          <p:nvPr/>
        </p:nvPicPr>
        <p:blipFill>
          <a:blip r:embed="rId3"/>
          <a:stretch>
            <a:fillRect/>
          </a:stretch>
        </p:blipFill>
        <p:spPr>
          <a:xfrm>
            <a:off x="1746250" y="3200400"/>
            <a:ext cx="5803900" cy="3251200"/>
          </a:xfrm>
          <a:prstGeom prst="rect">
            <a:avLst/>
          </a:prstGeom>
        </p:spPr>
      </p:pic>
      <p:sp>
        <p:nvSpPr>
          <p:cNvPr id="6" name="TextBox 5">
            <a:extLst>
              <a:ext uri="{FF2B5EF4-FFF2-40B4-BE49-F238E27FC236}">
                <a16:creationId xmlns:a16="http://schemas.microsoft.com/office/drawing/2014/main" id="{2D18DE12-1154-2D4E-BF9B-E6F10A24C267}"/>
              </a:ext>
            </a:extLst>
          </p:cNvPr>
          <p:cNvSpPr txBox="1"/>
          <p:nvPr/>
        </p:nvSpPr>
        <p:spPr>
          <a:xfrm>
            <a:off x="7924800" y="115147"/>
            <a:ext cx="1116011" cy="461665"/>
          </a:xfrm>
          <a:prstGeom prst="rect">
            <a:avLst/>
          </a:prstGeom>
          <a:noFill/>
        </p:spPr>
        <p:txBody>
          <a:bodyPr wrap="none" rtlCol="0">
            <a:spAutoFit/>
          </a:bodyPr>
          <a:lstStyle/>
          <a:p>
            <a:r>
              <a:rPr lang="en-US" dirty="0"/>
              <a:t>14.2_dt</a:t>
            </a:r>
          </a:p>
        </p:txBody>
      </p:sp>
      <p:sp>
        <p:nvSpPr>
          <p:cNvPr id="3" name="TextBox 2">
            <a:extLst>
              <a:ext uri="{FF2B5EF4-FFF2-40B4-BE49-F238E27FC236}">
                <a16:creationId xmlns:a16="http://schemas.microsoft.com/office/drawing/2014/main" id="{EA8B96D5-7739-5C4F-854B-F4F4E327C4FE}"/>
              </a:ext>
            </a:extLst>
          </p:cNvPr>
          <p:cNvSpPr txBox="1"/>
          <p:nvPr/>
        </p:nvSpPr>
        <p:spPr>
          <a:xfrm>
            <a:off x="3823855" y="-914400"/>
            <a:ext cx="184731" cy="461665"/>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991600" cy="1143000"/>
          </a:xfrm>
        </p:spPr>
        <p:txBody>
          <a:bodyPr/>
          <a:lstStyle/>
          <a:p>
            <a:r>
              <a:rPr lang="en-US" sz="4800" dirty="0">
                <a:ea typeface="ＭＳ Ｐゴシック" charset="0"/>
                <a:cs typeface="ＭＳ Ｐゴシック" charset="0"/>
              </a:rPr>
              <a:t>R&amp;N’</a:t>
            </a:r>
            <a:r>
              <a:rPr lang="en-US" altLang="ja-JP" sz="4800" dirty="0">
                <a:ea typeface="ＭＳ Ｐゴシック" charset="0"/>
                <a:cs typeface="ＭＳ Ｐゴシック" charset="0"/>
              </a:rPr>
              <a:t>s restaurant domain</a:t>
            </a:r>
            <a:endParaRPr lang="en-US" sz="4800" dirty="0">
              <a:ea typeface="ＭＳ Ｐゴシック" charset="0"/>
              <a:cs typeface="ＭＳ Ｐゴシック" charset="0"/>
            </a:endParaRPr>
          </a:p>
        </p:txBody>
      </p:sp>
      <p:sp>
        <p:nvSpPr>
          <p:cNvPr id="55298" name="Rectangle 3"/>
          <p:cNvSpPr>
            <a:spLocks noGrp="1" noChangeArrowheads="1"/>
          </p:cNvSpPr>
          <p:nvPr>
            <p:ph type="body" idx="1"/>
          </p:nvPr>
        </p:nvSpPr>
        <p:spPr>
          <a:xfrm>
            <a:off x="685800" y="1295400"/>
            <a:ext cx="8229600" cy="5257800"/>
          </a:xfrm>
        </p:spPr>
        <p:txBody>
          <a:bodyPr/>
          <a:lstStyle/>
          <a:p>
            <a:r>
              <a:rPr lang="en-US" sz="3000" dirty="0">
                <a:ea typeface="ＭＳ Ｐゴシック" charset="0"/>
                <a:cs typeface="ＭＳ Ｐゴシック" charset="0"/>
              </a:rPr>
              <a:t>Develop decision tree that customers make when deciding whether to wait for a table or leave</a:t>
            </a:r>
          </a:p>
          <a:p>
            <a:r>
              <a:rPr lang="en-US" sz="3000" b="1" dirty="0">
                <a:ea typeface="ＭＳ Ｐゴシック" charset="0"/>
                <a:cs typeface="ＭＳ Ｐゴシック" charset="0"/>
              </a:rPr>
              <a:t>Two classes</a:t>
            </a:r>
            <a:r>
              <a:rPr lang="en-US" sz="3000" dirty="0">
                <a:ea typeface="ＭＳ Ｐゴシック" charset="0"/>
                <a:cs typeface="ＭＳ Ｐゴシック" charset="0"/>
              </a:rPr>
              <a:t>: wait, leave</a:t>
            </a:r>
          </a:p>
          <a:p>
            <a:r>
              <a:rPr lang="en-US" sz="3000" b="1" dirty="0">
                <a:ea typeface="ＭＳ Ｐゴシック" charset="0"/>
                <a:cs typeface="ＭＳ Ｐゴシック" charset="0"/>
              </a:rPr>
              <a:t>Ten attributes</a:t>
            </a:r>
            <a:r>
              <a:rPr lang="en-US" sz="3000" dirty="0">
                <a:ea typeface="ＭＳ Ｐゴシック" charset="0"/>
                <a:cs typeface="ＭＳ Ｐゴシック" charset="0"/>
              </a:rPr>
              <a:t>: Alternative available? Bar in restaurant? Is it Friday? Are we hungry? How full is restaurant? How expensive? Is it raining? Do we have reservation? What type of restaurant is it? Estimated</a:t>
            </a:r>
            <a:r>
              <a:rPr lang="en-US" altLang="ja-JP" sz="3000" dirty="0">
                <a:ea typeface="ＭＳ Ｐゴシック" charset="0"/>
                <a:cs typeface="ＭＳ Ｐゴシック" charset="0"/>
              </a:rPr>
              <a:t> waiting time?</a:t>
            </a:r>
          </a:p>
          <a:p>
            <a:r>
              <a:rPr lang="en-US" sz="3000" dirty="0">
                <a:ea typeface="ＭＳ Ｐゴシック" charset="0"/>
                <a:cs typeface="ＭＳ Ｐゴシック" charset="0"/>
              </a:rPr>
              <a:t>Set of </a:t>
            </a:r>
            <a:r>
              <a:rPr lang="en-US" sz="3000" b="1" dirty="0">
                <a:ea typeface="ＭＳ Ｐゴシック" charset="0"/>
                <a:cs typeface="ＭＳ Ｐゴシック" charset="0"/>
              </a:rPr>
              <a:t>12 training examples</a:t>
            </a:r>
          </a:p>
          <a:p>
            <a:r>
              <a:rPr lang="en-US" sz="3000" dirty="0">
                <a:ea typeface="ＭＳ Ｐゴシック" charset="0"/>
                <a:cs typeface="ＭＳ Ｐゴシック" charset="0"/>
              </a:rPr>
              <a:t>~7000 possible cases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152400"/>
            <a:ext cx="7772400" cy="609600"/>
          </a:xfrm>
        </p:spPr>
        <p:txBody>
          <a:bodyPr/>
          <a:lstStyle/>
          <a:p>
            <a:r>
              <a:rPr lang="en-US" sz="3600" dirty="0">
                <a:ea typeface="ＭＳ Ｐゴシック" charset="0"/>
                <a:cs typeface="ＭＳ Ｐゴシック" charset="0"/>
              </a:rPr>
              <a:t>Attribute-based representations</a:t>
            </a:r>
          </a:p>
        </p:txBody>
      </p:sp>
      <p:sp>
        <p:nvSpPr>
          <p:cNvPr id="59394" name="Rectangle 3"/>
          <p:cNvSpPr>
            <a:spLocks noGrp="1" noChangeArrowheads="1"/>
          </p:cNvSpPr>
          <p:nvPr>
            <p:ph type="body" idx="1"/>
          </p:nvPr>
        </p:nvSpPr>
        <p:spPr>
          <a:xfrm>
            <a:off x="152400" y="5486400"/>
            <a:ext cx="8763000" cy="1219200"/>
          </a:xfrm>
        </p:spPr>
        <p:txBody>
          <a:bodyPr/>
          <a:lstStyle/>
          <a:p>
            <a:pPr marL="114300" indent="-114300">
              <a:lnSpc>
                <a:spcPct val="80000"/>
              </a:lnSpc>
            </a:pPr>
            <a:r>
              <a:rPr lang="en-US" sz="2200" dirty="0">
                <a:ea typeface="ＭＳ Ｐゴシック" charset="0"/>
                <a:cs typeface="ＭＳ Ｐゴシック" charset="0"/>
              </a:rPr>
              <a:t>Examples described by </a:t>
            </a:r>
            <a:r>
              <a:rPr lang="en-US" sz="2200" dirty="0">
                <a:solidFill>
                  <a:schemeClr val="accent2"/>
                </a:solidFill>
                <a:ea typeface="ＭＳ Ｐゴシック" charset="0"/>
                <a:cs typeface="ＭＳ Ｐゴシック" charset="0"/>
              </a:rPr>
              <a:t>attribute values </a:t>
            </a:r>
            <a:r>
              <a:rPr lang="en-US" sz="2200" dirty="0">
                <a:ea typeface="ＭＳ Ｐゴシック" charset="0"/>
                <a:cs typeface="ＭＳ Ｐゴシック" charset="0"/>
              </a:rPr>
              <a:t>(Boolean, discrete, continuous), e.g., situations where will/won't wait for a table</a:t>
            </a:r>
          </a:p>
          <a:p>
            <a:pPr marL="114300" indent="-114300">
              <a:lnSpc>
                <a:spcPct val="80000"/>
              </a:lnSpc>
            </a:pPr>
            <a:r>
              <a:rPr lang="en-US" sz="2200" dirty="0">
                <a:solidFill>
                  <a:schemeClr val="accent2"/>
                </a:solidFill>
                <a:ea typeface="ＭＳ Ｐゴシック" charset="0"/>
                <a:cs typeface="ＭＳ Ｐゴシック" charset="0"/>
              </a:rPr>
              <a:t>Classification</a:t>
            </a:r>
            <a:r>
              <a:rPr lang="en-US" sz="2200" dirty="0">
                <a:ea typeface="ＭＳ Ｐゴシック" charset="0"/>
                <a:cs typeface="ＭＳ Ｐゴシック" charset="0"/>
              </a:rPr>
              <a:t> of examples is </a:t>
            </a:r>
            <a:r>
              <a:rPr lang="en-US" sz="2200" dirty="0">
                <a:solidFill>
                  <a:schemeClr val="accent2"/>
                </a:solidFill>
                <a:ea typeface="ＭＳ Ｐゴシック" charset="0"/>
                <a:cs typeface="ＭＳ Ｐゴシック" charset="0"/>
              </a:rPr>
              <a:t>positive</a:t>
            </a:r>
            <a:r>
              <a:rPr lang="en-US" sz="2200" dirty="0">
                <a:ea typeface="ＭＳ Ｐゴシック" charset="0"/>
                <a:cs typeface="ＭＳ Ｐゴシック" charset="0"/>
              </a:rPr>
              <a:t> (T) or </a:t>
            </a:r>
            <a:r>
              <a:rPr lang="en-US" sz="2200" dirty="0">
                <a:solidFill>
                  <a:schemeClr val="accent2"/>
                </a:solidFill>
                <a:ea typeface="ＭＳ Ｐゴシック" charset="0"/>
                <a:cs typeface="ＭＳ Ｐゴシック" charset="0"/>
              </a:rPr>
              <a:t>negative</a:t>
            </a:r>
            <a:r>
              <a:rPr lang="en-US" sz="2200" dirty="0">
                <a:ea typeface="ＭＳ Ｐゴシック" charset="0"/>
                <a:cs typeface="ＭＳ Ｐゴシック" charset="0"/>
              </a:rPr>
              <a:t> (F)</a:t>
            </a:r>
          </a:p>
          <a:p>
            <a:pPr marL="114300" indent="-114300">
              <a:lnSpc>
                <a:spcPct val="80000"/>
              </a:lnSpc>
            </a:pPr>
            <a:r>
              <a:rPr lang="en-US" sz="2200" dirty="0">
                <a:ea typeface="ＭＳ Ｐゴシック" charset="0"/>
                <a:cs typeface="ＭＳ Ｐゴシック" charset="0"/>
              </a:rPr>
              <a:t>Serves as a training set</a:t>
            </a: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l="53906" t="29167" r="9766" b="19792"/>
          <a:stretch>
            <a:fillRect/>
          </a:stretch>
        </p:blipFill>
        <p:spPr bwMode="auto">
          <a:xfrm>
            <a:off x="152400" y="762000"/>
            <a:ext cx="88392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63000" cy="628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1219200" y="304800"/>
            <a:ext cx="7772400" cy="1143000"/>
          </a:xfrm>
        </p:spPr>
        <p:txBody>
          <a:bodyPr/>
          <a:lstStyle/>
          <a:p>
            <a:pPr algn="r"/>
            <a:r>
              <a:rPr lang="en-US" sz="4400" dirty="0">
                <a:ea typeface="ＭＳ Ｐゴシック" charset="0"/>
                <a:cs typeface="ＭＳ Ｐゴシック" charset="0"/>
              </a:rPr>
              <a:t>Decision tree from</a:t>
            </a:r>
            <a:br>
              <a:rPr lang="en-US" sz="4400" dirty="0">
                <a:ea typeface="ＭＳ Ｐゴシック" charset="0"/>
                <a:cs typeface="ＭＳ Ｐゴシック" charset="0"/>
              </a:rPr>
            </a:br>
            <a:r>
              <a:rPr lang="en-US" sz="4400" dirty="0">
                <a:ea typeface="ＭＳ Ｐゴシック" charset="0"/>
                <a:cs typeface="ＭＳ Ｐゴシック" charset="0"/>
              </a:rPr>
              <a:t>introspection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4400" dirty="0"/>
              <a:t>Issues</a:t>
            </a:r>
          </a:p>
        </p:txBody>
      </p:sp>
      <p:sp>
        <p:nvSpPr>
          <p:cNvPr id="3" name="Content Placeholder 2"/>
          <p:cNvSpPr>
            <a:spLocks noGrp="1"/>
          </p:cNvSpPr>
          <p:nvPr>
            <p:ph idx="1"/>
          </p:nvPr>
        </p:nvSpPr>
        <p:spPr>
          <a:xfrm>
            <a:off x="685800" y="1371600"/>
            <a:ext cx="7848600" cy="5334000"/>
          </a:xfrm>
        </p:spPr>
        <p:txBody>
          <a:bodyPr/>
          <a:lstStyle/>
          <a:p>
            <a:pPr>
              <a:lnSpc>
                <a:spcPct val="110000"/>
              </a:lnSpc>
            </a:pPr>
            <a:r>
              <a:rPr lang="en-US" sz="3200" dirty="0"/>
              <a:t>It’s like </a:t>
            </a:r>
            <a:r>
              <a:rPr lang="en-US" sz="3200" dirty="0">
                <a:hlinkClick r:id="rId2"/>
              </a:rPr>
              <a:t>20 questions</a:t>
            </a:r>
            <a:endParaRPr lang="en-US" sz="3200" dirty="0"/>
          </a:p>
          <a:p>
            <a:pPr>
              <a:lnSpc>
                <a:spcPct val="110000"/>
              </a:lnSpc>
            </a:pPr>
            <a:r>
              <a:rPr lang="en-US" sz="3200" dirty="0"/>
              <a:t>We can generate many decision trees depending on what attributes we ask about and in what order</a:t>
            </a:r>
          </a:p>
          <a:p>
            <a:pPr>
              <a:lnSpc>
                <a:spcPct val="110000"/>
              </a:lnSpc>
            </a:pPr>
            <a:r>
              <a:rPr lang="en-US" sz="3200" dirty="0"/>
              <a:t>How do we decide?</a:t>
            </a:r>
          </a:p>
          <a:p>
            <a:pPr>
              <a:lnSpc>
                <a:spcPct val="110000"/>
              </a:lnSpc>
            </a:pPr>
            <a:r>
              <a:rPr lang="en-US" sz="3200" dirty="0"/>
              <a:t>What makes one decision tree better than another: number of nodes? number of leaves? maximum depth?</a:t>
            </a:r>
          </a:p>
        </p:txBody>
      </p:sp>
      <p:pic>
        <p:nvPicPr>
          <p:cNvPr id="4" name="Picture 3"/>
          <p:cNvPicPr>
            <a:picLocks noChangeAspect="1"/>
          </p:cNvPicPr>
          <p:nvPr/>
        </p:nvPicPr>
        <p:blipFill>
          <a:blip r:embed="rId3"/>
          <a:stretch>
            <a:fillRect/>
          </a:stretch>
        </p:blipFill>
        <p:spPr>
          <a:xfrm>
            <a:off x="7620000" y="232833"/>
            <a:ext cx="1339789" cy="1612900"/>
          </a:xfrm>
          <a:prstGeom prst="rect">
            <a:avLst/>
          </a:prstGeom>
        </p:spPr>
      </p:pic>
    </p:spTree>
    <p:extLst>
      <p:ext uri="{BB962C8B-B14F-4D97-AF65-F5344CB8AC3E}">
        <p14:creationId xmlns:p14="http://schemas.microsoft.com/office/powerpoint/2010/main" val="231431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914400"/>
          </a:xfrm>
        </p:spPr>
        <p:txBody>
          <a:bodyPr/>
          <a:lstStyle/>
          <a:p>
            <a:r>
              <a:rPr lang="en-US" sz="4800" dirty="0">
                <a:ea typeface="ＭＳ Ｐゴシック" charset="0"/>
                <a:cs typeface="ＭＳ Ｐゴシック" charset="0"/>
                <a:hlinkClick r:id="rId3"/>
              </a:rPr>
              <a:t>ID3</a:t>
            </a:r>
            <a:r>
              <a:rPr lang="en-US" sz="4800" dirty="0">
                <a:ea typeface="ＭＳ Ｐゴシック" charset="0"/>
                <a:cs typeface="ＭＳ Ｐゴシック" charset="0"/>
              </a:rPr>
              <a:t> / </a:t>
            </a:r>
            <a:r>
              <a:rPr lang="en-US" sz="4800" dirty="0">
                <a:ea typeface="ＭＳ Ｐゴシック" charset="0"/>
                <a:cs typeface="ＭＳ Ｐゴシック" charset="0"/>
                <a:hlinkClick r:id="rId4"/>
              </a:rPr>
              <a:t>C4.5</a:t>
            </a:r>
            <a:r>
              <a:rPr lang="en-US" sz="4800" dirty="0">
                <a:ea typeface="ＭＳ Ｐゴシック" charset="0"/>
                <a:cs typeface="ＭＳ Ｐゴシック" charset="0"/>
              </a:rPr>
              <a:t> / J48 Algorithm</a:t>
            </a:r>
          </a:p>
        </p:txBody>
      </p:sp>
      <p:sp>
        <p:nvSpPr>
          <p:cNvPr id="61442" name="Rectangle 3"/>
          <p:cNvSpPr>
            <a:spLocks noGrp="1" noChangeArrowheads="1"/>
          </p:cNvSpPr>
          <p:nvPr>
            <p:ph type="body" idx="1"/>
          </p:nvPr>
        </p:nvSpPr>
        <p:spPr>
          <a:xfrm>
            <a:off x="533400" y="1219200"/>
            <a:ext cx="8458200" cy="5334000"/>
          </a:xfrm>
        </p:spPr>
        <p:txBody>
          <a:bodyPr/>
          <a:lstStyle/>
          <a:p>
            <a:r>
              <a:rPr lang="en-US" sz="3200" dirty="0">
                <a:ea typeface="ＭＳ Ｐゴシック" charset="0"/>
                <a:cs typeface="ＭＳ Ｐゴシック" charset="0"/>
              </a:rPr>
              <a:t>Greedy algorithm for decision tree construction developed by </a:t>
            </a:r>
            <a:r>
              <a:rPr lang="en-US" sz="3200" dirty="0">
                <a:ea typeface="ＭＳ Ｐゴシック" charset="0"/>
                <a:cs typeface="ＭＳ Ｐゴシック" charset="0"/>
                <a:hlinkClick r:id="rId5"/>
              </a:rPr>
              <a:t>Ross Quinlan</a:t>
            </a:r>
            <a:r>
              <a:rPr lang="en-US" sz="3200" dirty="0">
                <a:ea typeface="ＭＳ Ｐゴシック" charset="0"/>
                <a:cs typeface="ＭＳ Ｐゴシック" charset="0"/>
              </a:rPr>
              <a:t> circa 1987 </a:t>
            </a:r>
          </a:p>
          <a:p>
            <a:r>
              <a:rPr lang="en-US" sz="3200" dirty="0">
                <a:ea typeface="ＭＳ Ｐゴシック" charset="0"/>
                <a:cs typeface="ＭＳ Ｐゴシック" charset="0"/>
              </a:rPr>
              <a:t>Top-down construction of tree by recursively selecting </a:t>
            </a:r>
            <a:r>
              <a:rPr lang="en-US" altLang="ja-JP" sz="3200" b="1" i="1" dirty="0">
                <a:ea typeface="ＭＳ Ｐゴシック" charset="0"/>
                <a:cs typeface="ＭＳ Ｐゴシック" charset="0"/>
              </a:rPr>
              <a:t>best attribute </a:t>
            </a:r>
            <a:r>
              <a:rPr lang="en-US" altLang="ja-JP" sz="3200" dirty="0">
                <a:ea typeface="ＭＳ Ｐゴシック" charset="0"/>
                <a:cs typeface="ＭＳ Ｐゴシック" charset="0"/>
              </a:rPr>
              <a:t>to use at current node</a:t>
            </a:r>
          </a:p>
          <a:p>
            <a:pPr marL="342900" lvl="1" indent="-223838"/>
            <a:r>
              <a:rPr lang="en-US" sz="2800" dirty="0">
                <a:ea typeface="ＭＳ Ｐゴシック" charset="0"/>
              </a:rPr>
              <a:t>Once attribute selected for current node, generate child nodes, one for each possible attribute value</a:t>
            </a:r>
          </a:p>
          <a:p>
            <a:pPr marL="342900" lvl="1" indent="-223838"/>
            <a:r>
              <a:rPr lang="en-US" sz="2800" dirty="0">
                <a:ea typeface="ＭＳ Ｐゴシック" charset="0"/>
              </a:rPr>
              <a:t>Partition examples using values of attribute, &amp; assign these subsets of examples to the child nodes</a:t>
            </a:r>
          </a:p>
          <a:p>
            <a:pPr marL="342900" lvl="1" indent="-223838"/>
            <a:r>
              <a:rPr lang="en-US" sz="2800" dirty="0">
                <a:ea typeface="ＭＳ Ｐゴシック" charset="0"/>
              </a:rPr>
              <a:t>Repeat for each child node until examples associated with a node are all positive or negative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Choosing best attribute</a:t>
            </a:r>
          </a:p>
        </p:txBody>
      </p:sp>
      <p:sp>
        <p:nvSpPr>
          <p:cNvPr id="63490" name="Rectangle 3"/>
          <p:cNvSpPr>
            <a:spLocks noGrp="1" noChangeArrowheads="1"/>
          </p:cNvSpPr>
          <p:nvPr>
            <p:ph type="body" idx="1"/>
          </p:nvPr>
        </p:nvSpPr>
        <p:spPr>
          <a:xfrm>
            <a:off x="630825" y="1219200"/>
            <a:ext cx="8229600" cy="5520928"/>
          </a:xfrm>
        </p:spPr>
        <p:txBody>
          <a:bodyPr/>
          <a:lstStyle/>
          <a:p>
            <a:r>
              <a:rPr lang="en-US" sz="3000" dirty="0">
                <a:ea typeface="ＭＳ Ｐゴシック" charset="0"/>
                <a:cs typeface="ＭＳ Ｐゴシック" charset="0"/>
              </a:rPr>
              <a:t>Key problem: choose attribute to split given set of examples</a:t>
            </a:r>
          </a:p>
          <a:p>
            <a:r>
              <a:rPr lang="en-US" sz="3000" dirty="0">
                <a:ea typeface="ＭＳ Ｐゴシック" charset="0"/>
                <a:cs typeface="ＭＳ Ｐゴシック" charset="0"/>
              </a:rPr>
              <a:t>Possibilities for choosing attribute:</a:t>
            </a:r>
          </a:p>
          <a:p>
            <a:pPr marL="346075" lvl="1" indent="-177800"/>
            <a:r>
              <a:rPr lang="en-US" sz="2600" b="1" dirty="0">
                <a:ea typeface="ＭＳ Ｐゴシック" charset="0"/>
              </a:rPr>
              <a:t>Random:</a:t>
            </a:r>
            <a:r>
              <a:rPr lang="en-US" sz="2600" dirty="0">
                <a:ea typeface="ＭＳ Ｐゴシック" charset="0"/>
              </a:rPr>
              <a:t> Select one at random </a:t>
            </a:r>
          </a:p>
          <a:p>
            <a:pPr marL="346075" lvl="1" indent="-177800"/>
            <a:r>
              <a:rPr lang="en-US" sz="2600" b="1" dirty="0">
                <a:ea typeface="ＭＳ Ｐゴシック" charset="0"/>
              </a:rPr>
              <a:t>Least-values:</a:t>
            </a:r>
            <a:r>
              <a:rPr lang="en-US" sz="2600" dirty="0">
                <a:ea typeface="ＭＳ Ｐゴシック" charset="0"/>
              </a:rPr>
              <a:t> one with smallest # of possible values </a:t>
            </a:r>
          </a:p>
          <a:p>
            <a:pPr marL="346075" lvl="1" indent="-177800"/>
            <a:r>
              <a:rPr lang="en-US" sz="2600" b="1" dirty="0">
                <a:ea typeface="ＭＳ Ｐゴシック" charset="0"/>
              </a:rPr>
              <a:t>Most-values:</a:t>
            </a:r>
            <a:r>
              <a:rPr lang="en-US" sz="2600" dirty="0">
                <a:ea typeface="ＭＳ Ｐゴシック" charset="0"/>
              </a:rPr>
              <a:t> one with largest # of possible values </a:t>
            </a:r>
          </a:p>
          <a:p>
            <a:pPr marL="346075" lvl="1" indent="-177800"/>
            <a:r>
              <a:rPr lang="en-US" sz="2600" b="1" dirty="0">
                <a:ea typeface="ＭＳ Ｐゴシック" charset="0"/>
              </a:rPr>
              <a:t>Max-gain:</a:t>
            </a:r>
            <a:r>
              <a:rPr lang="en-US" sz="2600" dirty="0">
                <a:ea typeface="ＭＳ Ｐゴシック" charset="0"/>
              </a:rPr>
              <a:t> one with largest expected </a:t>
            </a:r>
            <a:r>
              <a:rPr lang="en-US" sz="2600" b="1" i="1" dirty="0">
                <a:ea typeface="ＭＳ Ｐゴシック" charset="0"/>
                <a:hlinkClick r:id="rId3"/>
              </a:rPr>
              <a:t>information gain</a:t>
            </a:r>
            <a:endParaRPr lang="en-US" sz="2600" b="1" i="1" dirty="0">
              <a:ea typeface="ＭＳ Ｐゴシック" charset="0"/>
            </a:endParaRPr>
          </a:p>
          <a:p>
            <a:pPr marL="346075" lvl="1" indent="-177800"/>
            <a:r>
              <a:rPr lang="en-US" sz="2600" b="1" dirty="0">
                <a:ea typeface="ＭＳ Ｐゴシック" charset="0"/>
              </a:rPr>
              <a:t>Gini impurity: </a:t>
            </a:r>
            <a:r>
              <a:rPr lang="en-US" sz="2600" dirty="0">
                <a:ea typeface="ＭＳ Ｐゴシック" charset="0"/>
              </a:rPr>
              <a:t>one with smallest </a:t>
            </a:r>
            <a:r>
              <a:rPr lang="en-US" sz="2600" dirty="0">
                <a:ea typeface="ＭＳ Ｐゴシック" charset="0"/>
                <a:hlinkClick r:id="rId4"/>
              </a:rPr>
              <a:t>gini impurity</a:t>
            </a:r>
            <a:r>
              <a:rPr lang="en-US" sz="2600" dirty="0">
                <a:ea typeface="ＭＳ Ｐゴシック" charset="0"/>
              </a:rPr>
              <a:t> value</a:t>
            </a:r>
          </a:p>
          <a:p>
            <a:r>
              <a:rPr lang="en-US" sz="3000" dirty="0">
                <a:ea typeface="ＭＳ Ｐゴシック" charset="0"/>
                <a:cs typeface="ＭＳ Ｐゴシック" charset="0"/>
              </a:rPr>
              <a:t>The last two </a:t>
            </a:r>
            <a:r>
              <a:rPr lang="en-US" sz="3000" dirty="0"/>
              <a:t>measure the </a:t>
            </a:r>
            <a:r>
              <a:rPr lang="en-US" sz="3000" b="1" dirty="0"/>
              <a:t>homogeneity</a:t>
            </a:r>
            <a:r>
              <a:rPr lang="en-US" sz="3000" dirty="0"/>
              <a:t> of the target variable within the subsets</a:t>
            </a:r>
            <a:endParaRPr lang="en-US" sz="3000" dirty="0">
              <a:ea typeface="ＭＳ Ｐゴシック" charset="0"/>
              <a:cs typeface="ＭＳ Ｐゴシック" charset="0"/>
            </a:endParaRPr>
          </a:p>
          <a:p>
            <a:r>
              <a:rPr lang="en-US" sz="3000" dirty="0">
                <a:ea typeface="ＭＳ Ｐゴシック" charset="0"/>
                <a:cs typeface="ＭＳ Ｐゴシック" charset="0"/>
              </a:rPr>
              <a:t>The ID3 algorithm uses </a:t>
            </a:r>
            <a:r>
              <a:rPr lang="en-US" sz="3000" b="1" dirty="0">
                <a:ea typeface="ＭＳ Ｐゴシック" charset="0"/>
                <a:cs typeface="ＭＳ Ｐゴシック" charset="0"/>
              </a:rPr>
              <a:t>max-gain</a:t>
            </a:r>
            <a:endParaRPr lang="en-US" sz="30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04EC27AE-F6EC-2C4D-AE81-B8ECDDD3FE6D}"/>
              </a:ext>
            </a:extLst>
          </p:cNvPr>
          <p:cNvPicPr>
            <a:picLocks noChangeAspect="1"/>
          </p:cNvPicPr>
          <p:nvPr/>
        </p:nvPicPr>
        <p:blipFill>
          <a:blip r:embed="rId5"/>
          <a:stretch>
            <a:fillRect/>
          </a:stretch>
        </p:blipFill>
        <p:spPr>
          <a:xfrm>
            <a:off x="7543800" y="117872"/>
            <a:ext cx="1320800" cy="12537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D70-F8DC-FD4A-A40C-0F1AEC97DFC3}"/>
              </a:ext>
            </a:extLst>
          </p:cNvPr>
          <p:cNvSpPr>
            <a:spLocks noGrp="1"/>
          </p:cNvSpPr>
          <p:nvPr>
            <p:ph type="title"/>
          </p:nvPr>
        </p:nvSpPr>
        <p:spPr>
          <a:xfrm>
            <a:off x="685800" y="152400"/>
            <a:ext cx="7772400" cy="1143000"/>
          </a:xfrm>
        </p:spPr>
        <p:txBody>
          <a:bodyPr/>
          <a:lstStyle/>
          <a:p>
            <a:r>
              <a:rPr lang="en-US" dirty="0"/>
              <a:t>A Simple Example</a:t>
            </a:r>
          </a:p>
        </p:txBody>
      </p:sp>
      <p:sp>
        <p:nvSpPr>
          <p:cNvPr id="3" name="Content Placeholder 2">
            <a:extLst>
              <a:ext uri="{FF2B5EF4-FFF2-40B4-BE49-F238E27FC236}">
                <a16:creationId xmlns:a16="http://schemas.microsoft.com/office/drawing/2014/main" id="{209A2DDA-9F53-A543-84A3-E1AB687D1888}"/>
              </a:ext>
            </a:extLst>
          </p:cNvPr>
          <p:cNvSpPr>
            <a:spLocks noGrp="1"/>
          </p:cNvSpPr>
          <p:nvPr>
            <p:ph idx="1"/>
          </p:nvPr>
        </p:nvSpPr>
        <p:spPr>
          <a:xfrm>
            <a:off x="685800" y="1143000"/>
            <a:ext cx="7772400" cy="5015948"/>
          </a:xfrm>
        </p:spPr>
        <p:txBody>
          <a:bodyPr/>
          <a:lstStyle/>
          <a:p>
            <a:pPr marL="0" indent="0">
              <a:buNone/>
            </a:pPr>
            <a:r>
              <a:rPr lang="en-US" sz="3200" dirty="0"/>
              <a:t>For this data, is it better to start the tree by asking about the restaurant </a:t>
            </a:r>
            <a:r>
              <a:rPr lang="en-US" sz="3200" b="1" dirty="0"/>
              <a:t>type</a:t>
            </a:r>
            <a:r>
              <a:rPr lang="en-US" sz="3200" dirty="0"/>
              <a:t> or its current </a:t>
            </a:r>
            <a:r>
              <a:rPr lang="en-US" sz="3200" b="1" dirty="0"/>
              <a:t>number of patrons</a:t>
            </a:r>
          </a:p>
        </p:txBody>
      </p:sp>
      <p:pic>
        <p:nvPicPr>
          <p:cNvPr id="4" name="Picture 4">
            <a:extLst>
              <a:ext uri="{FF2B5EF4-FFF2-40B4-BE49-F238E27FC236}">
                <a16:creationId xmlns:a16="http://schemas.microsoft.com/office/drawing/2014/main" id="{AAB6026B-AB5F-7A42-85CB-8CEB7A4D1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906" t="29167" r="9766" b="19792"/>
          <a:stretch>
            <a:fillRect/>
          </a:stretch>
        </p:blipFill>
        <p:spPr bwMode="auto">
          <a:xfrm>
            <a:off x="990599" y="2819400"/>
            <a:ext cx="7088235"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94E69DA-472D-1C4D-A6E4-82CECDBC5E03}"/>
              </a:ext>
            </a:extLst>
          </p:cNvPr>
          <p:cNvSpPr/>
          <p:nvPr/>
        </p:nvSpPr>
        <p:spPr bwMode="auto">
          <a:xfrm>
            <a:off x="3810000" y="3124200"/>
            <a:ext cx="609600" cy="3429000"/>
          </a:xfrm>
          <a:prstGeom prst="rect">
            <a:avLst/>
          </a:prstGeom>
          <a:noFill/>
          <a:ln w="50800" cap="flat" cmpd="sng" algn="ctr">
            <a:solidFill>
              <a:srgbClr val="FF000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Rectangle 5">
            <a:extLst>
              <a:ext uri="{FF2B5EF4-FFF2-40B4-BE49-F238E27FC236}">
                <a16:creationId xmlns:a16="http://schemas.microsoft.com/office/drawing/2014/main" id="{C84470F9-ECBF-304F-92D8-93E37FAA4AAB}"/>
              </a:ext>
            </a:extLst>
          </p:cNvPr>
          <p:cNvSpPr/>
          <p:nvPr/>
        </p:nvSpPr>
        <p:spPr bwMode="auto">
          <a:xfrm>
            <a:off x="6019800" y="3124200"/>
            <a:ext cx="685800" cy="3429000"/>
          </a:xfrm>
          <a:prstGeom prst="rect">
            <a:avLst/>
          </a:prstGeom>
          <a:noFill/>
          <a:ln w="50800" cap="flat" cmpd="sng" algn="ctr">
            <a:solidFill>
              <a:srgbClr val="FF000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988F705B-D9AE-D243-B33E-6727123EB724}"/>
              </a:ext>
            </a:extLst>
          </p:cNvPr>
          <p:cNvSpPr/>
          <p:nvPr/>
        </p:nvSpPr>
        <p:spPr bwMode="auto">
          <a:xfrm>
            <a:off x="7315200" y="2895600"/>
            <a:ext cx="685800" cy="3657600"/>
          </a:xfrm>
          <a:prstGeom prst="rect">
            <a:avLst/>
          </a:prstGeom>
          <a:noFill/>
          <a:ln w="50800" cap="flat" cmpd="sng" algn="ctr">
            <a:solidFill>
              <a:srgbClr val="FF000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55592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4953000"/>
          </a:xfrm>
        </p:spPr>
        <p:txBody>
          <a:bodyPr/>
          <a:lstStyle/>
          <a:p>
            <a:pPr marL="0" indent="0">
              <a:buFontTx/>
              <a:buNone/>
            </a:pPr>
            <a:r>
              <a:rPr lang="en-US" sz="3200" dirty="0">
                <a:ea typeface="ＭＳ Ｐゴシック" charset="0"/>
                <a:cs typeface="ＭＳ Ｐゴシック" charset="0"/>
              </a:rPr>
              <a:t>Idea: good attribute splits examples into subsets that are (ideally) </a:t>
            </a:r>
            <a:r>
              <a:rPr lang="en-US" altLang="ja-JP" sz="3200" i="1" dirty="0">
                <a:ea typeface="ＭＳ Ｐゴシック" charset="0"/>
                <a:cs typeface="ＭＳ Ｐゴシック" charset="0"/>
              </a:rPr>
              <a:t>all positive </a:t>
            </a:r>
            <a:r>
              <a:rPr lang="en-US" altLang="ja-JP" sz="3200" dirty="0">
                <a:ea typeface="ＭＳ Ｐゴシック" charset="0"/>
                <a:cs typeface="ＭＳ Ｐゴシック" charset="0"/>
              </a:rPr>
              <a:t>or </a:t>
            </a:r>
            <a:r>
              <a:rPr lang="en-US" altLang="ja-JP" sz="32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r>
              <a:rPr lang="en-US" sz="3200" dirty="0">
                <a:ea typeface="ＭＳ Ｐゴシック" charset="0"/>
                <a:cs typeface="ＭＳ Ｐゴシック" charset="0"/>
              </a:rPr>
              <a:t>Which is better: </a:t>
            </a:r>
            <a:r>
              <a:rPr lang="en-US" sz="3200" i="1" dirty="0">
                <a:ea typeface="ＭＳ Ｐゴシック" charset="0"/>
                <a:cs typeface="ＭＳ Ｐゴシック" charset="0"/>
              </a:rPr>
              <a:t>Patrons?</a:t>
            </a:r>
            <a:r>
              <a:rPr lang="en-US" sz="3200" dirty="0">
                <a:ea typeface="ＭＳ Ｐゴシック" charset="0"/>
                <a:cs typeface="ＭＳ Ｐゴシック" charset="0"/>
              </a:rPr>
              <a:t> or </a:t>
            </a:r>
            <a:r>
              <a:rPr lang="en-US" sz="3200" i="1" dirty="0">
                <a:ea typeface="ＭＳ Ｐゴシック" charset="0"/>
                <a:cs typeface="ＭＳ Ｐゴシック" charset="0"/>
              </a:rPr>
              <a:t>Type?</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7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4724400"/>
          </a:xfrm>
        </p:spPr>
        <p:txBody>
          <a:bodyPr/>
          <a:lstStyle/>
          <a:p>
            <a:pPr marL="0" indent="0">
              <a:buFontTx/>
              <a:buNone/>
            </a:pPr>
            <a:r>
              <a:rPr lang="en-US" sz="3000" dirty="0">
                <a:ea typeface="ＭＳ Ｐゴシック" charset="0"/>
                <a:cs typeface="ＭＳ Ｐゴシック" charset="0"/>
              </a:rPr>
              <a:t>Idea: good attribute splits examples into subsets that are (ideally) </a:t>
            </a:r>
            <a:r>
              <a:rPr lang="en-US" altLang="ja-JP" sz="3000" i="1" dirty="0">
                <a:ea typeface="ＭＳ Ｐゴシック" charset="0"/>
                <a:cs typeface="ＭＳ Ｐゴシック" charset="0"/>
              </a:rPr>
              <a:t>all positive </a:t>
            </a:r>
            <a:r>
              <a:rPr lang="en-US" altLang="ja-JP" sz="3000" dirty="0">
                <a:ea typeface="ＭＳ Ｐゴシック" charset="0"/>
                <a:cs typeface="ＭＳ Ｐゴシック" charset="0"/>
              </a:rPr>
              <a:t>or </a:t>
            </a:r>
            <a:r>
              <a:rPr lang="en-US" altLang="ja-JP" sz="30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r>
              <a:rPr lang="en-US" b="1" dirty="0">
                <a:ea typeface="ＭＳ Ｐゴシック" charset="0"/>
                <a:cs typeface="ＭＳ Ｐゴシック" charset="0"/>
              </a:rPr>
              <a:t>Patrons: </a:t>
            </a:r>
            <a:r>
              <a:rPr lang="en-US" dirty="0">
                <a:ea typeface="ＭＳ Ｐゴシック" charset="0"/>
                <a:cs typeface="ＭＳ Ｐゴシック" charset="0"/>
              </a:rPr>
              <a:t>for six examples we know the answer and for six we can predict with prob. 0.67</a:t>
            </a:r>
          </a:p>
          <a:p>
            <a:r>
              <a:rPr lang="en-US" b="1" dirty="0">
                <a:ea typeface="ＭＳ Ｐゴシック" charset="0"/>
                <a:cs typeface="ＭＳ Ｐゴシック" charset="0"/>
              </a:rPr>
              <a:t>Type: </a:t>
            </a:r>
            <a:r>
              <a:rPr lang="en-US" dirty="0">
                <a:ea typeface="ＭＳ Ｐゴシック" charset="0"/>
                <a:cs typeface="ＭＳ Ｐゴシック" charset="0"/>
              </a:rPr>
              <a:t>our prediction is no better than chance (0.50)</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035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extLst>
      <p:ext uri="{BB962C8B-B14F-4D97-AF65-F5344CB8AC3E}">
        <p14:creationId xmlns:p14="http://schemas.microsoft.com/office/powerpoint/2010/main" val="165797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24171" y="304800"/>
            <a:ext cx="8305800" cy="1295400"/>
          </a:xfrm>
        </p:spPr>
        <p:txBody>
          <a:bodyPr/>
          <a:lstStyle/>
          <a:p>
            <a:r>
              <a:rPr lang="en-US" sz="3600" dirty="0">
                <a:ea typeface="ＭＳ Ｐゴシック" charset="0"/>
                <a:cs typeface="ＭＳ Ｐゴシック" charset="0"/>
              </a:rPr>
              <a:t>Choosing Patrons yields more information</a:t>
            </a:r>
          </a:p>
        </p:txBody>
      </p:sp>
      <p:pic>
        <p:nvPicPr>
          <p:cNvPr id="3" name="Picture 2" descr="Diagram&#10;&#10;Description automatically generated">
            <a:extLst>
              <a:ext uri="{FF2B5EF4-FFF2-40B4-BE49-F238E27FC236}">
                <a16:creationId xmlns:a16="http://schemas.microsoft.com/office/drawing/2014/main" id="{9A7A7AB9-3656-B24D-B2AD-CA64A1BBF69A}"/>
              </a:ext>
            </a:extLst>
          </p:cNvPr>
          <p:cNvPicPr>
            <a:picLocks noChangeAspect="1"/>
          </p:cNvPicPr>
          <p:nvPr/>
        </p:nvPicPr>
        <p:blipFill>
          <a:blip r:embed="rId3"/>
          <a:stretch>
            <a:fillRect/>
          </a:stretch>
        </p:blipFill>
        <p:spPr>
          <a:xfrm>
            <a:off x="762000" y="1620078"/>
            <a:ext cx="8067971" cy="3868781"/>
          </a:xfrm>
          <a:prstGeom prst="rect">
            <a:avLst/>
          </a:prstGeom>
        </p:spPr>
      </p:pic>
      <p:sp>
        <p:nvSpPr>
          <p:cNvPr id="4" name="TextBox 3">
            <a:extLst>
              <a:ext uri="{FF2B5EF4-FFF2-40B4-BE49-F238E27FC236}">
                <a16:creationId xmlns:a16="http://schemas.microsoft.com/office/drawing/2014/main" id="{C1982D5C-0BE1-644B-941D-EB89B19E91D5}"/>
              </a:ext>
            </a:extLst>
          </p:cNvPr>
          <p:cNvSpPr txBox="1"/>
          <p:nvPr/>
        </p:nvSpPr>
        <p:spPr>
          <a:xfrm>
            <a:off x="606287" y="5685760"/>
            <a:ext cx="8220371" cy="954107"/>
          </a:xfrm>
          <a:prstGeom prst="rect">
            <a:avLst/>
          </a:prstGeom>
          <a:noFill/>
        </p:spPr>
        <p:txBody>
          <a:bodyPr wrap="square" rtlCol="0">
            <a:spAutoFit/>
          </a:bodyPr>
          <a:lstStyle/>
          <a:p>
            <a:r>
              <a:rPr lang="en-US" sz="2800" dirty="0"/>
              <a:t>The ID3 algorithm used this to decide what attribute to ask bout next when building a decision tree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Decision Trees (DTs)</a:t>
            </a:r>
          </a:p>
        </p:txBody>
      </p:sp>
      <p:sp>
        <p:nvSpPr>
          <p:cNvPr id="3" name="Content Placeholder 2"/>
          <p:cNvSpPr>
            <a:spLocks noGrp="1"/>
          </p:cNvSpPr>
          <p:nvPr>
            <p:ph idx="1"/>
          </p:nvPr>
        </p:nvSpPr>
        <p:spPr>
          <a:xfrm>
            <a:off x="685800" y="1676400"/>
            <a:ext cx="7772400" cy="4572000"/>
          </a:xfrm>
        </p:spPr>
        <p:txBody>
          <a:bodyPr/>
          <a:lstStyle/>
          <a:p>
            <a:r>
              <a:rPr lang="en-US" sz="3200" dirty="0"/>
              <a:t>A </a:t>
            </a:r>
            <a:r>
              <a:rPr lang="en-US" sz="3200" b="1" dirty="0"/>
              <a:t>supervised</a:t>
            </a:r>
            <a:r>
              <a:rPr lang="en-US" sz="3200" dirty="0"/>
              <a:t> learning method used for </a:t>
            </a:r>
            <a:r>
              <a:rPr lang="en-US" sz="3200" b="1" dirty="0"/>
              <a:t>classification</a:t>
            </a:r>
            <a:r>
              <a:rPr lang="en-US" sz="3200" dirty="0"/>
              <a:t> and </a:t>
            </a:r>
            <a:r>
              <a:rPr lang="en-US" sz="3200" b="1" dirty="0"/>
              <a:t>regression</a:t>
            </a:r>
          </a:p>
          <a:p>
            <a:r>
              <a:rPr lang="en-US" sz="3200" dirty="0"/>
              <a:t>Given a set of training tuples, learn model to predict one value from the others</a:t>
            </a:r>
          </a:p>
          <a:p>
            <a:pPr lvl="1"/>
            <a:r>
              <a:rPr lang="en-US" sz="2800" dirty="0"/>
              <a:t>Learned value typically a class (e.g., </a:t>
            </a:r>
            <a:r>
              <a:rPr lang="en-US" sz="2800" dirty="0" err="1"/>
              <a:t>goodRisk</a:t>
            </a:r>
            <a:r>
              <a:rPr lang="en-US" sz="2800" dirty="0"/>
              <a:t>)</a:t>
            </a:r>
          </a:p>
          <a:p>
            <a:r>
              <a:rPr lang="en-US" sz="3200" dirty="0"/>
              <a:t> Resulting model is simple to understand, interpret, visualize, and apply</a:t>
            </a:r>
          </a:p>
        </p:txBody>
      </p:sp>
    </p:spTree>
    <p:extLst>
      <p:ext uri="{BB962C8B-B14F-4D97-AF65-F5344CB8AC3E}">
        <p14:creationId xmlns:p14="http://schemas.microsoft.com/office/powerpoint/2010/main" val="169652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0525"/>
            <a:ext cx="7848600" cy="630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a:xfrm>
            <a:off x="990600" y="228600"/>
            <a:ext cx="7772400" cy="1143000"/>
          </a:xfrm>
        </p:spPr>
        <p:txBody>
          <a:bodyPr/>
          <a:lstStyle/>
          <a:p>
            <a:pPr algn="r"/>
            <a:r>
              <a:rPr lang="en-US" sz="4400" dirty="0">
                <a:ea typeface="ＭＳ Ｐゴシック" charset="0"/>
                <a:cs typeface="ＭＳ Ｐゴシック" charset="0"/>
              </a:rPr>
              <a:t>ID3-induced </a:t>
            </a:r>
            <a:br>
              <a:rPr lang="en-US" sz="4400" dirty="0">
                <a:ea typeface="ＭＳ Ｐゴシック" charset="0"/>
                <a:cs typeface="ＭＳ Ｐゴシック" charset="0"/>
              </a:rPr>
            </a:br>
            <a:r>
              <a:rPr lang="en-US" sz="4400" dirty="0">
                <a:ea typeface="ＭＳ Ｐゴシック" charset="0"/>
                <a:cs typeface="ＭＳ Ｐゴシック" charset="0"/>
              </a:rPr>
              <a:t>decision tree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Compare the two Decision Trees</a:t>
            </a:r>
          </a:p>
        </p:txBody>
      </p:sp>
      <p:pic>
        <p:nvPicPr>
          <p:cNvPr id="73730" name="Picture 5" descr="restaurant-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45928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581400"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8022D0-DD3E-0F47-AF8A-B00E0E6F06C8}"/>
              </a:ext>
            </a:extLst>
          </p:cNvPr>
          <p:cNvSpPr txBox="1"/>
          <p:nvPr/>
        </p:nvSpPr>
        <p:spPr>
          <a:xfrm>
            <a:off x="457200" y="4495800"/>
            <a:ext cx="414260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Human-generated decision tree</a:t>
            </a:r>
          </a:p>
        </p:txBody>
      </p:sp>
      <p:sp>
        <p:nvSpPr>
          <p:cNvPr id="6" name="TextBox 5">
            <a:extLst>
              <a:ext uri="{FF2B5EF4-FFF2-40B4-BE49-F238E27FC236}">
                <a16:creationId xmlns:a16="http://schemas.microsoft.com/office/drawing/2014/main" id="{BFF95DB3-B9EE-9B46-B61E-5393950C14B2}"/>
              </a:ext>
            </a:extLst>
          </p:cNvPr>
          <p:cNvSpPr txBox="1"/>
          <p:nvPr/>
        </p:nvSpPr>
        <p:spPr>
          <a:xfrm>
            <a:off x="4992252" y="4495800"/>
            <a:ext cx="36552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ID3-generated decision tree</a:t>
            </a:r>
          </a:p>
        </p:txBody>
      </p:sp>
      <p:sp>
        <p:nvSpPr>
          <p:cNvPr id="3" name="TextBox 2">
            <a:extLst>
              <a:ext uri="{FF2B5EF4-FFF2-40B4-BE49-F238E27FC236}">
                <a16:creationId xmlns:a16="http://schemas.microsoft.com/office/drawing/2014/main" id="{691E4C8C-EBAD-8D41-8DCB-511510BA40FB}"/>
              </a:ext>
            </a:extLst>
          </p:cNvPr>
          <p:cNvSpPr txBox="1"/>
          <p:nvPr/>
        </p:nvSpPr>
        <p:spPr>
          <a:xfrm>
            <a:off x="685800" y="5205115"/>
            <a:ext cx="7620000" cy="1569660"/>
          </a:xfrm>
          <a:prstGeom prst="rect">
            <a:avLst/>
          </a:prstGeom>
          <a:noFill/>
        </p:spPr>
        <p:txBody>
          <a:bodyPr wrap="square" rtlCol="0">
            <a:spAutoFit/>
          </a:bodyPr>
          <a:lstStyle/>
          <a:p>
            <a:pPr marL="177800" indent="-177800">
              <a:buFont typeface="Arial" panose="020B0604020202020204" pitchFamily="34" charset="0"/>
              <a:buChar char="•"/>
            </a:pPr>
            <a:r>
              <a:rPr lang="en-US" dirty="0"/>
              <a:t>Intuitively, the ID3 tree looks better, shallower and with fewer nodes</a:t>
            </a:r>
          </a:p>
          <a:p>
            <a:pPr marL="177800" indent="-177800">
              <a:buFont typeface="Arial" panose="020B0604020202020204" pitchFamily="34" charset="0"/>
              <a:buChar char="•"/>
            </a:pPr>
            <a:r>
              <a:rPr lang="en-US" dirty="0"/>
              <a:t>ID3 uses </a:t>
            </a:r>
            <a:r>
              <a:rPr lang="en-US" b="1" dirty="0"/>
              <a:t>information theory </a:t>
            </a:r>
            <a:r>
              <a:rPr lang="en-US" dirty="0"/>
              <a:t>to decide which question is best to ask next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219200"/>
            <a:ext cx="8458200" cy="5486400"/>
          </a:xfrm>
        </p:spPr>
        <p:txBody>
          <a:bodyPr/>
          <a:lstStyle/>
          <a:p>
            <a:pPr>
              <a:defRPr/>
            </a:pPr>
            <a:r>
              <a:rPr lang="en-US" sz="3200" dirty="0">
                <a:ea typeface="ＭＳ Ｐゴシック" charset="0"/>
                <a:cs typeface="ＭＳ Ｐゴシック" charset="0"/>
              </a:rPr>
              <a:t>Sprang fully formed from </a:t>
            </a:r>
            <a:r>
              <a:rPr lang="en-US" sz="3200" dirty="0">
                <a:ea typeface="ＭＳ Ｐゴシック" charset="0"/>
                <a:cs typeface="ＭＳ Ｐゴシック" charset="0"/>
                <a:hlinkClick r:id="rId3"/>
              </a:rPr>
              <a:t>Claude Shannon</a:t>
            </a:r>
            <a:r>
              <a:rPr lang="en-US" sz="3200" dirty="0">
                <a:ea typeface="ＭＳ Ｐゴシック" charset="0"/>
                <a:cs typeface="ＭＳ Ｐゴシック" charset="0"/>
              </a:rPr>
              <a:t>’s seminal work: </a:t>
            </a:r>
            <a:r>
              <a:rPr lang="en-US" sz="3200" dirty="0">
                <a:ea typeface="ＭＳ Ｐゴシック" charset="0"/>
                <a:hlinkClick r:id="rId4"/>
              </a:rPr>
              <a:t>Mathematical Theory of</a:t>
            </a:r>
            <a:br>
              <a:rPr lang="en-US" sz="3200" dirty="0">
                <a:ea typeface="ＭＳ Ｐゴシック" charset="0"/>
                <a:hlinkClick r:id="rId4"/>
              </a:rPr>
            </a:br>
            <a:r>
              <a:rPr lang="en-US" sz="3200" dirty="0">
                <a:ea typeface="ＭＳ Ｐゴシック" charset="0"/>
                <a:hlinkClick r:id="rId4"/>
              </a:rPr>
              <a:t>Communication</a:t>
            </a:r>
            <a:r>
              <a:rPr lang="en-US" sz="3200" dirty="0">
                <a:ea typeface="ＭＳ Ｐゴシック" charset="0"/>
              </a:rPr>
              <a:t> in 1948</a:t>
            </a:r>
          </a:p>
          <a:p>
            <a:pPr>
              <a:defRPr/>
            </a:pPr>
            <a:r>
              <a:rPr lang="en-US" sz="3200" dirty="0">
                <a:ea typeface="ＭＳ Ｐゴシック" charset="0"/>
                <a:cs typeface="ＭＳ Ｐゴシック" charset="0"/>
              </a:rPr>
              <a:t>Intuitions</a:t>
            </a:r>
          </a:p>
          <a:p>
            <a:pPr marL="457200" lvl="1" indent="-228600">
              <a:lnSpc>
                <a:spcPct val="90000"/>
              </a:lnSpc>
              <a:defRPr/>
            </a:pPr>
            <a:r>
              <a:rPr lang="en-US" sz="2800" dirty="0">
                <a:ea typeface="ＭＳ Ｐゴシック" charset="0"/>
              </a:rPr>
              <a:t>Common words (a, the, dog) shorter than less common ones (</a:t>
            </a:r>
            <a:r>
              <a:rPr lang="en-US" sz="2800" dirty="0" err="1">
                <a:ea typeface="ＭＳ Ｐゴシック" charset="0"/>
              </a:rPr>
              <a:t>parlimentarian</a:t>
            </a:r>
            <a:r>
              <a:rPr lang="en-US" sz="2800" dirty="0">
                <a:ea typeface="ＭＳ Ｐゴシック" charset="0"/>
              </a:rPr>
              <a:t>, foreshadowing)</a:t>
            </a:r>
          </a:p>
          <a:p>
            <a:pPr marL="457200" lvl="1" indent="-228600">
              <a:lnSpc>
                <a:spcPct val="90000"/>
              </a:lnSpc>
              <a:defRPr/>
            </a:pPr>
            <a:r>
              <a:rPr lang="en-US" sz="2800" dirty="0">
                <a:ea typeface="ＭＳ Ｐゴシック" charset="0"/>
              </a:rPr>
              <a:t>Morse code: common letters have shorter encodings</a:t>
            </a:r>
          </a:p>
          <a:p>
            <a:pPr>
              <a:defRPr/>
            </a:pPr>
            <a:r>
              <a:rPr lang="en-US" sz="3200" dirty="0">
                <a:ea typeface="ＭＳ Ｐゴシック" charset="0"/>
                <a:cs typeface="ＭＳ Ｐゴシック" charset="0"/>
              </a:rPr>
              <a:t>Information inherent in data/message (</a:t>
            </a:r>
            <a:r>
              <a:rPr lang="en-US" sz="3200" dirty="0">
                <a:ea typeface="ＭＳ Ｐゴシック" charset="0"/>
                <a:cs typeface="ＭＳ Ｐゴシック" charset="0"/>
                <a:hlinkClick r:id="rId5" tooltip="Information entropy"/>
              </a:rPr>
              <a:t>inform-</a:t>
            </a:r>
            <a:br>
              <a:rPr lang="en-US" sz="3200" dirty="0">
                <a:ea typeface="ＭＳ Ｐゴシック" charset="0"/>
                <a:cs typeface="ＭＳ Ｐゴシック" charset="0"/>
                <a:hlinkClick r:id="rId5" tooltip="Information entropy"/>
              </a:rPr>
            </a:br>
            <a:r>
              <a:rPr lang="en-US" sz="3200" dirty="0">
                <a:ea typeface="ＭＳ Ｐゴシック" charset="0"/>
                <a:cs typeface="ＭＳ Ｐゴシック" charset="0"/>
                <a:hlinkClick r:id="rId5" tooltip="Information entropy"/>
              </a:rPr>
              <a:t>ation entropy</a:t>
            </a:r>
            <a:r>
              <a:rPr lang="en-US" sz="3200" dirty="0">
                <a:ea typeface="ＭＳ Ｐゴシック" charset="0"/>
                <a:cs typeface="ＭＳ Ｐゴシック" charset="0"/>
              </a:rPr>
              <a:t>) measured in the number of bits needed to store/send using an optimal encoding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600200"/>
            <a:ext cx="8610600" cy="5181600"/>
          </a:xfrm>
        </p:spPr>
        <p:txBody>
          <a:bodyPr/>
          <a:lstStyle/>
          <a:p>
            <a:pPr>
              <a:defRPr/>
            </a:pPr>
            <a:r>
              <a:rPr lang="en-US" sz="3200" dirty="0">
                <a:ea typeface="ＭＳ Ｐゴシック" charset="0"/>
                <a:cs typeface="ＭＳ Ｐゴシック" charset="0"/>
                <a:hlinkClick r:id="rId3"/>
              </a:rPr>
              <a:t>Information entropy</a:t>
            </a:r>
            <a:r>
              <a:rPr lang="en-US" sz="3200" dirty="0">
                <a:ea typeface="ＭＳ Ｐゴシック" charset="0"/>
                <a:cs typeface="ＭＳ Ｐゴシック" charset="0"/>
              </a:rPr>
              <a:t> ... tells how much information there is in an event or message. More uncertain it is, more information it contains</a:t>
            </a:r>
          </a:p>
          <a:p>
            <a:pPr>
              <a:defRPr/>
            </a:pPr>
            <a:r>
              <a:rPr lang="en-US" sz="3200" dirty="0">
                <a:ea typeface="ＭＳ Ｐゴシック" charset="0"/>
                <a:cs typeface="ＭＳ Ｐゴシック" charset="0"/>
              </a:rPr>
              <a:t>Receiving a message is an event</a:t>
            </a:r>
          </a:p>
          <a:p>
            <a:pPr>
              <a:defRPr/>
            </a:pPr>
            <a:r>
              <a:rPr lang="en-US" sz="3200" dirty="0">
                <a:ea typeface="ＭＳ Ｐゴシック" charset="0"/>
                <a:cs typeface="ＭＳ Ｐゴシック" charset="0"/>
              </a:rPr>
              <a:t>How much information is in these messages</a:t>
            </a:r>
          </a:p>
          <a:p>
            <a:pPr lvl="1">
              <a:lnSpc>
                <a:spcPct val="80000"/>
              </a:lnSpc>
              <a:defRPr/>
            </a:pPr>
            <a:r>
              <a:rPr lang="en-US" sz="2800" dirty="0">
                <a:ea typeface="ＭＳ Ｐゴシック" charset="0"/>
                <a:cs typeface="ＭＳ Ｐゴシック" charset="0"/>
              </a:rPr>
              <a:t>The sun rose today!   </a:t>
            </a:r>
          </a:p>
          <a:p>
            <a:pPr lvl="1">
              <a:lnSpc>
                <a:spcPct val="80000"/>
              </a:lnSpc>
              <a:defRPr/>
            </a:pPr>
            <a:r>
              <a:rPr lang="en-US" sz="2800" dirty="0">
                <a:ea typeface="ＭＳ Ｐゴシック" charset="0"/>
                <a:cs typeface="ＭＳ Ｐゴシック" charset="0"/>
              </a:rPr>
              <a:t>It’s sunny today in Honolulu!</a:t>
            </a:r>
          </a:p>
          <a:p>
            <a:pPr lvl="1">
              <a:lnSpc>
                <a:spcPct val="80000"/>
              </a:lnSpc>
              <a:defRPr/>
            </a:pPr>
            <a:r>
              <a:rPr lang="en-US" sz="2800" dirty="0">
                <a:ea typeface="ＭＳ Ｐゴシック" charset="0"/>
                <a:cs typeface="ＭＳ Ｐゴシック" charset="0"/>
              </a:rPr>
              <a:t>The coin toss is heads!</a:t>
            </a:r>
          </a:p>
          <a:p>
            <a:pPr lvl="1">
              <a:lnSpc>
                <a:spcPct val="80000"/>
              </a:lnSpc>
              <a:defRPr/>
            </a:pPr>
            <a:r>
              <a:rPr lang="en-US" sz="2800" dirty="0">
                <a:ea typeface="ＭＳ Ｐゴシック" charset="0"/>
                <a:cs typeface="ＭＳ Ｐゴシック" charset="0"/>
              </a:rPr>
              <a:t>It’s sunny today in Seattle!</a:t>
            </a:r>
          </a:p>
          <a:p>
            <a:pPr lvl="1">
              <a:lnSpc>
                <a:spcPct val="80000"/>
              </a:lnSpc>
              <a:defRPr/>
            </a:pPr>
            <a:r>
              <a:rPr lang="en-US" sz="2800" dirty="0">
                <a:ea typeface="ＭＳ Ｐゴシック" charset="0"/>
                <a:cs typeface="ＭＳ Ｐゴシック" charset="0"/>
              </a:rPr>
              <a:t>Life discovered on Mars!</a:t>
            </a:r>
          </a:p>
          <a:p>
            <a:pPr marL="0" indent="0">
              <a:lnSpc>
                <a:spcPct val="90000"/>
              </a:lnSpc>
              <a:buNone/>
              <a:defRPr/>
            </a:pPr>
            <a:endParaRPr lang="en-US" sz="3200" dirty="0">
              <a:ea typeface="ＭＳ Ｐゴシック" charset="0"/>
              <a:cs typeface="ＭＳ Ｐゴシック" charset="0"/>
            </a:endParaRPr>
          </a:p>
        </p:txBody>
      </p:sp>
      <p:sp>
        <p:nvSpPr>
          <p:cNvPr id="2" name="Up-Down Arrow 1"/>
          <p:cNvSpPr/>
          <p:nvPr/>
        </p:nvSpPr>
        <p:spPr bwMode="auto">
          <a:xfrm>
            <a:off x="5839968" y="4572000"/>
            <a:ext cx="637032" cy="18288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6705600" y="4572000"/>
            <a:ext cx="864139" cy="461665"/>
          </a:xfrm>
          <a:prstGeom prst="rect">
            <a:avLst/>
          </a:prstGeom>
          <a:noFill/>
        </p:spPr>
        <p:txBody>
          <a:bodyPr wrap="none" rtlCol="0">
            <a:spAutoFit/>
          </a:bodyPr>
          <a:lstStyle/>
          <a:p>
            <a:r>
              <a:rPr lang="en-US" dirty="0"/>
              <a:t>None</a:t>
            </a:r>
          </a:p>
        </p:txBody>
      </p:sp>
      <p:sp>
        <p:nvSpPr>
          <p:cNvPr id="6" name="TextBox 5"/>
          <p:cNvSpPr txBox="1"/>
          <p:nvPr/>
        </p:nvSpPr>
        <p:spPr>
          <a:xfrm>
            <a:off x="6705600" y="5943600"/>
            <a:ext cx="813043" cy="461665"/>
          </a:xfrm>
          <a:prstGeom prst="rect">
            <a:avLst/>
          </a:prstGeom>
          <a:noFill/>
        </p:spPr>
        <p:txBody>
          <a:bodyPr wrap="none" rtlCol="0">
            <a:spAutoFit/>
          </a:bodyPr>
          <a:lstStyle/>
          <a:p>
            <a:r>
              <a:rPr lang="en-US" dirty="0"/>
              <a:t>A lot</a:t>
            </a:r>
          </a:p>
        </p:txBody>
      </p:sp>
    </p:spTree>
    <p:extLst>
      <p:ext uri="{BB962C8B-B14F-4D97-AF65-F5344CB8AC3E}">
        <p14:creationId xmlns:p14="http://schemas.microsoft.com/office/powerpoint/2010/main" val="42437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990600"/>
          </a:xfrm>
        </p:spPr>
        <p:txBody>
          <a:bodyPr/>
          <a:lstStyle/>
          <a:p>
            <a:r>
              <a:rPr lang="en-US" sz="5400" dirty="0">
                <a:ea typeface="ＭＳ Ｐゴシック" charset="0"/>
                <a:cs typeface="ＭＳ Ｐゴシック" charset="0"/>
              </a:rPr>
              <a:t>Information theory 101</a:t>
            </a:r>
          </a:p>
        </p:txBody>
      </p:sp>
      <p:sp>
        <p:nvSpPr>
          <p:cNvPr id="70659" name="Rectangle 3"/>
          <p:cNvSpPr>
            <a:spLocks noGrp="1" noChangeArrowheads="1"/>
          </p:cNvSpPr>
          <p:nvPr>
            <p:ph type="body" idx="1"/>
          </p:nvPr>
        </p:nvSpPr>
        <p:spPr>
          <a:xfrm>
            <a:off x="381000" y="1143000"/>
            <a:ext cx="8534400" cy="5257800"/>
          </a:xfrm>
        </p:spPr>
        <p:txBody>
          <a:bodyPr/>
          <a:lstStyle/>
          <a:p>
            <a:pPr>
              <a:defRPr/>
            </a:pPr>
            <a:r>
              <a:rPr lang="en-US" sz="3000" dirty="0">
                <a:ea typeface="ＭＳ Ｐゴシック" charset="0"/>
                <a:cs typeface="ＭＳ Ｐゴシック" charset="0"/>
              </a:rPr>
              <a:t>For </a:t>
            </a:r>
            <a:r>
              <a:rPr lang="en-US" sz="3000" b="1" dirty="0">
                <a:ea typeface="ＭＳ Ｐゴシック" charset="0"/>
                <a:cs typeface="ＭＳ Ｐゴシック" charset="0"/>
              </a:rPr>
              <a:t>n equally probable</a:t>
            </a:r>
            <a:r>
              <a:rPr lang="en-US" sz="3000" dirty="0">
                <a:ea typeface="ＭＳ Ｐゴシック" charset="0"/>
                <a:cs typeface="ＭＳ Ｐゴシック" charset="0"/>
              </a:rPr>
              <a:t> possible messages or data values, each has probability </a:t>
            </a:r>
            <a:r>
              <a:rPr lang="en-US" sz="3000" b="1" dirty="0">
                <a:ea typeface="ＭＳ Ｐゴシック" charset="0"/>
                <a:cs typeface="ＭＳ Ｐゴシック" charset="0"/>
              </a:rPr>
              <a:t>1/n</a:t>
            </a:r>
          </a:p>
          <a:p>
            <a:pPr>
              <a:defRPr/>
            </a:pPr>
            <a:r>
              <a:rPr lang="en-US" sz="3000" dirty="0">
                <a:ea typeface="ＭＳ Ｐゴシック" charset="0"/>
                <a:cs typeface="ＭＳ Ｐゴシック" charset="0"/>
              </a:rPr>
              <a:t>Information of a message is –log</a:t>
            </a:r>
            <a:r>
              <a:rPr lang="en-US" sz="3000" baseline="-25000" dirty="0">
                <a:ea typeface="ＭＳ Ｐゴシック" charset="0"/>
                <a:cs typeface="ＭＳ Ｐゴシック" charset="0"/>
              </a:rPr>
              <a:t>2</a:t>
            </a:r>
            <a:r>
              <a:rPr lang="en-US" sz="3000" dirty="0">
                <a:ea typeface="ＭＳ Ｐゴシック" charset="0"/>
                <a:cs typeface="ＭＳ Ｐゴシック" charset="0"/>
              </a:rPr>
              <a:t>(p) = log</a:t>
            </a:r>
            <a:r>
              <a:rPr lang="en-US" sz="3000" baseline="-25000" dirty="0">
                <a:ea typeface="ＭＳ Ｐゴシック" charset="0"/>
                <a:cs typeface="ＭＳ Ｐゴシック" charset="0"/>
              </a:rPr>
              <a:t>2</a:t>
            </a:r>
            <a:r>
              <a:rPr lang="en-US" sz="3000" dirty="0">
                <a:ea typeface="ＭＳ Ｐゴシック" charset="0"/>
                <a:cs typeface="ＭＳ Ｐゴシック" charset="0"/>
              </a:rPr>
              <a:t>(n)</a:t>
            </a:r>
          </a:p>
          <a:p>
            <a:pPr marL="339725" lvl="1" indent="0">
              <a:buFontTx/>
              <a:buNone/>
              <a:defRPr/>
            </a:pPr>
            <a:r>
              <a:rPr lang="en-US" sz="2800" dirty="0">
                <a:ea typeface="ＭＳ Ｐゴシック" charset="0"/>
              </a:rPr>
              <a:t>e.g., with 16 messages, then log(16) = 4 and we need </a:t>
            </a:r>
            <a:r>
              <a:rPr lang="en-US" sz="2800" b="1" dirty="0">
                <a:ea typeface="ＭＳ Ｐゴシック" charset="0"/>
              </a:rPr>
              <a:t>4 bits</a:t>
            </a:r>
            <a:r>
              <a:rPr lang="en-US" sz="2800" dirty="0">
                <a:ea typeface="ＭＳ Ｐゴシック" charset="0"/>
              </a:rPr>
              <a:t> to identify/send each message</a:t>
            </a:r>
          </a:p>
          <a:p>
            <a:pPr marL="287338" indent="-290513">
              <a:defRPr/>
            </a:pPr>
            <a:r>
              <a:rPr lang="en-US" sz="3000" dirty="0">
                <a:ea typeface="ＭＳ Ｐゴシック" charset="0"/>
              </a:rPr>
              <a:t>What if the messages are not equally likely?</a:t>
            </a:r>
          </a:p>
          <a:p>
            <a:pPr>
              <a:defRPr/>
            </a:pPr>
            <a:r>
              <a:rPr lang="en-US" sz="3000" dirty="0">
                <a:ea typeface="ＭＳ Ｐゴシック" charset="0"/>
                <a:cs typeface="ＭＳ Ｐゴシック" charset="0"/>
              </a:rPr>
              <a:t>For </a:t>
            </a:r>
            <a:r>
              <a:rPr lang="en-US" sz="3000" b="1" dirty="0">
                <a:ea typeface="ＭＳ Ｐゴシック" charset="0"/>
                <a:cs typeface="ＭＳ Ｐゴシック" charset="0"/>
              </a:rPr>
              <a:t>probability distribution P </a:t>
            </a:r>
            <a:r>
              <a:rPr lang="en-US" sz="3000" dirty="0">
                <a:ea typeface="ＭＳ Ｐゴシック" charset="0"/>
                <a:cs typeface="ＭＳ Ｐゴシック" charset="0"/>
              </a:rPr>
              <a:t>(</a:t>
            </a:r>
            <a:r>
              <a:rPr lang="en-US" sz="3000" dirty="0">
                <a:ea typeface="ＭＳ Ｐゴシック" charset="0"/>
              </a:rPr>
              <a:t>p</a:t>
            </a:r>
            <a:r>
              <a:rPr lang="en-US" sz="3000" baseline="-25000" dirty="0">
                <a:ea typeface="ＭＳ Ｐゴシック" charset="0"/>
              </a:rPr>
              <a:t>1</a:t>
            </a:r>
            <a:r>
              <a:rPr lang="en-US" sz="3000" dirty="0">
                <a:ea typeface="ＭＳ Ｐゴシック" charset="0"/>
                <a:cs typeface="ＭＳ Ｐゴシック" charset="0"/>
              </a:rPr>
              <a:t>,</a:t>
            </a:r>
            <a:r>
              <a:rPr lang="en-US" sz="3000" dirty="0">
                <a:ea typeface="ＭＳ Ｐゴシック" charset="0"/>
              </a:rPr>
              <a:t>p</a:t>
            </a:r>
            <a:r>
              <a:rPr lang="en-US" sz="3000" baseline="-25000" dirty="0">
                <a:ea typeface="ＭＳ Ｐゴシック" charset="0"/>
              </a:rPr>
              <a:t>2</a:t>
            </a:r>
            <a:r>
              <a:rPr lang="is-IS" sz="3000" dirty="0">
                <a:ea typeface="ＭＳ Ｐゴシック" charset="0"/>
                <a:cs typeface="ＭＳ Ｐゴシック" charset="0"/>
              </a:rPr>
              <a:t>…</a:t>
            </a:r>
            <a:r>
              <a:rPr lang="en-US" sz="3000" dirty="0" err="1">
                <a:ea typeface="ＭＳ Ｐゴシック" charset="0"/>
              </a:rPr>
              <a:t>p</a:t>
            </a:r>
            <a:r>
              <a:rPr lang="en-US" sz="3000" baseline="-25000" dirty="0" err="1">
                <a:ea typeface="ＭＳ Ｐゴシック" charset="0"/>
              </a:rPr>
              <a:t>n</a:t>
            </a:r>
            <a:r>
              <a:rPr lang="is-IS" sz="3000" dirty="0">
                <a:ea typeface="ＭＳ Ｐゴシック" charset="0"/>
                <a:cs typeface="ＭＳ Ｐゴシック" charset="0"/>
              </a:rPr>
              <a:t>)</a:t>
            </a:r>
            <a:r>
              <a:rPr lang="en-US" sz="3000" dirty="0">
                <a:ea typeface="ＭＳ Ｐゴシック" charset="0"/>
                <a:cs typeface="ＭＳ Ｐゴシック" charset="0"/>
              </a:rPr>
              <a:t> for n </a:t>
            </a:r>
            <a:r>
              <a:rPr lang="en-US" sz="3000" dirty="0" err="1">
                <a:ea typeface="ＭＳ Ｐゴシック" charset="0"/>
                <a:cs typeface="ＭＳ Ｐゴシック" charset="0"/>
              </a:rPr>
              <a:t>mes</a:t>
            </a:r>
            <a:r>
              <a:rPr lang="en-US" sz="3000" dirty="0">
                <a:ea typeface="ＭＳ Ｐゴシック" charset="0"/>
                <a:cs typeface="ＭＳ Ｐゴシック" charset="0"/>
              </a:rPr>
              <a:t>-sages, its information (</a:t>
            </a:r>
            <a:r>
              <a:rPr lang="en-US" sz="3000" i="1" dirty="0">
                <a:ea typeface="ＭＳ Ｐゴシック" charset="0"/>
                <a:cs typeface="ＭＳ Ｐゴシック" charset="0"/>
              </a:rPr>
              <a:t>H</a:t>
            </a:r>
            <a:r>
              <a:rPr lang="en-US" sz="3000" dirty="0">
                <a:ea typeface="ＭＳ Ｐゴシック" charset="0"/>
                <a:cs typeface="ＭＳ Ｐゴシック" charset="0"/>
              </a:rPr>
              <a:t> or </a:t>
            </a:r>
            <a:r>
              <a:rPr lang="en-US" sz="3000" i="1" dirty="0">
                <a:ea typeface="ＭＳ Ｐゴシック" charset="0"/>
                <a:cs typeface="ＭＳ Ｐゴシック" charset="0"/>
                <a:hlinkClick r:id="rId3"/>
              </a:rPr>
              <a:t>information entropy</a:t>
            </a:r>
            <a:r>
              <a:rPr lang="en-US" sz="3000" dirty="0">
                <a:ea typeface="ＭＳ Ｐゴシック" charset="0"/>
                <a:cs typeface="ＭＳ Ｐゴシック" charset="0"/>
              </a:rPr>
              <a:t>) is:</a:t>
            </a:r>
          </a:p>
          <a:p>
            <a:pPr marL="0" indent="0">
              <a:buNone/>
              <a:defRPr/>
            </a:pPr>
            <a:endParaRPr lang="en-US" sz="800" dirty="0">
              <a:ea typeface="ＭＳ Ｐゴシック" charset="0"/>
              <a:cs typeface="ＭＳ Ｐゴシック" charset="0"/>
            </a:endParaRPr>
          </a:p>
          <a:p>
            <a:pPr lvl="1">
              <a:buFontTx/>
              <a:buNone/>
              <a:defRPr/>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228600"/>
            <a:ext cx="8610600" cy="1143000"/>
          </a:xfrm>
        </p:spPr>
        <p:txBody>
          <a:bodyPr/>
          <a:lstStyle/>
          <a:p>
            <a:r>
              <a:rPr lang="en-US" dirty="0">
                <a:ea typeface="ＭＳ Ｐゴシック" charset="0"/>
                <a:cs typeface="ＭＳ Ｐゴシック" charset="0"/>
              </a:rPr>
              <a:t>Information entropy of a distribution</a:t>
            </a:r>
          </a:p>
        </p:txBody>
      </p:sp>
      <p:sp>
        <p:nvSpPr>
          <p:cNvPr id="78850" name="Rectangle 3"/>
          <p:cNvSpPr>
            <a:spLocks noGrp="1" noChangeArrowheads="1"/>
          </p:cNvSpPr>
          <p:nvPr>
            <p:ph type="body" idx="1"/>
          </p:nvPr>
        </p:nvSpPr>
        <p:spPr>
          <a:xfrm>
            <a:off x="685800" y="1295400"/>
            <a:ext cx="8077200" cy="5410200"/>
          </a:xfrm>
        </p:spPr>
        <p:txBody>
          <a:bodyPr/>
          <a:lstStyle/>
          <a:p>
            <a:pPr marL="0" lvl="1" indent="0">
              <a:buNone/>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endParaRPr lang="en-US" sz="2800" dirty="0">
              <a:ea typeface="ＭＳ Ｐゴシック" charset="0"/>
              <a:cs typeface="ＭＳ Ｐゴシック" charset="0"/>
            </a:endParaRPr>
          </a:p>
          <a:p>
            <a:r>
              <a:rPr lang="en-US" sz="2800" dirty="0">
                <a:ea typeface="ＭＳ Ｐゴシック" charset="0"/>
                <a:cs typeface="ＭＳ Ｐゴシック" charset="0"/>
              </a:rPr>
              <a:t>Examples:</a:t>
            </a:r>
          </a:p>
          <a:p>
            <a:pPr lvl="1"/>
            <a:r>
              <a:rPr lang="en-US" sz="2800" dirty="0">
                <a:ea typeface="ＭＳ Ｐゴシック" charset="0"/>
              </a:rPr>
              <a:t>If P is (0.5, 0.5) then I(P) = 0.5*1 + 0.5*1 = 1</a:t>
            </a:r>
          </a:p>
          <a:p>
            <a:pPr lvl="1"/>
            <a:r>
              <a:rPr lang="en-US" sz="2800" dirty="0">
                <a:ea typeface="ＭＳ Ｐゴシック" charset="0"/>
              </a:rPr>
              <a:t>If P is (0.67, 0.33) then I(P) = -(2/3*log(2/3) + 1/3*log(1/3)) = 0.92</a:t>
            </a:r>
          </a:p>
          <a:p>
            <a:pPr lvl="1"/>
            <a:r>
              <a:rPr lang="en-US" sz="2800" dirty="0">
                <a:ea typeface="ＭＳ Ｐゴシック" charset="0"/>
              </a:rPr>
              <a:t>If P is (1, 0) then I(P) = 1*1 + 0*log(0) = 0</a:t>
            </a:r>
            <a:endParaRPr lang="en-US" sz="2400" dirty="0">
              <a:ea typeface="ＭＳ Ｐゴシック" charset="0"/>
            </a:endParaRPr>
          </a:p>
          <a:p>
            <a:r>
              <a:rPr lang="en-US" sz="2800" dirty="0">
                <a:ea typeface="ＭＳ Ｐゴシック" charset="0"/>
                <a:cs typeface="ＭＳ Ｐゴシック" charset="0"/>
              </a:rPr>
              <a:t>More </a:t>
            </a:r>
            <a:r>
              <a:rPr lang="en-US" sz="2800" b="1" dirty="0">
                <a:ea typeface="ＭＳ Ｐゴシック" charset="0"/>
                <a:cs typeface="ＭＳ Ｐゴシック" charset="0"/>
              </a:rPr>
              <a:t>uniform probability</a:t>
            </a:r>
            <a:r>
              <a:rPr lang="en-US" sz="2800" dirty="0">
                <a:ea typeface="ＭＳ Ｐゴシック" charset="0"/>
                <a:cs typeface="ＭＳ Ｐゴシック" charset="0"/>
              </a:rPr>
              <a:t> distribution, </a:t>
            </a:r>
            <a:r>
              <a:rPr lang="en-US" sz="2800" b="1" dirty="0">
                <a:ea typeface="ＭＳ Ｐゴシック" charset="0"/>
                <a:cs typeface="ＭＳ Ｐゴシック" charset="0"/>
              </a:rPr>
              <a:t>greater its information</a:t>
            </a:r>
            <a:r>
              <a:rPr lang="en-US" sz="2800" dirty="0">
                <a:ea typeface="ＭＳ Ｐゴシック" charset="0"/>
                <a:cs typeface="ＭＳ Ｐゴシック" charset="0"/>
              </a:rPr>
              <a:t>: more information is conveyed by a message telling you which event actually occurred</a:t>
            </a:r>
          </a:p>
          <a:p>
            <a:r>
              <a:rPr lang="en-US" sz="2800" dirty="0">
                <a:ea typeface="ＭＳ Ｐゴシック" charset="0"/>
                <a:cs typeface="ＭＳ Ｐゴシック" charset="0"/>
              </a:rPr>
              <a:t>Entropy is the average number of bits/message needed to represent a stream of messages</a:t>
            </a:r>
          </a:p>
          <a:p>
            <a:endParaRPr lang="en-US" sz="2800" dirty="0">
              <a:ea typeface="ＭＳ Ｐゴシック" charset="0"/>
              <a:cs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Example: Huffman code</a:t>
            </a:r>
          </a:p>
        </p:txBody>
      </p:sp>
      <p:sp>
        <p:nvSpPr>
          <p:cNvPr id="80898" name="Rectangle 3"/>
          <p:cNvSpPr>
            <a:spLocks noGrp="1" noChangeArrowheads="1"/>
          </p:cNvSpPr>
          <p:nvPr>
            <p:ph type="body" idx="1"/>
          </p:nvPr>
        </p:nvSpPr>
        <p:spPr>
          <a:xfrm>
            <a:off x="533400" y="1371600"/>
            <a:ext cx="8382000" cy="5029200"/>
          </a:xfrm>
        </p:spPr>
        <p:txBody>
          <a:bodyPr/>
          <a:lstStyle/>
          <a:p>
            <a:r>
              <a:rPr lang="en-US" sz="2800" dirty="0">
                <a:ea typeface="ＭＳ Ｐゴシック" charset="0"/>
                <a:cs typeface="ＭＳ Ｐゴシック" charset="0"/>
              </a:rPr>
              <a:t>In 1952, MIT student </a:t>
            </a:r>
            <a:r>
              <a:rPr lang="en-US" sz="2800" dirty="0">
                <a:ea typeface="ＭＳ Ｐゴシック" charset="0"/>
                <a:cs typeface="ＭＳ Ｐゴシック" charset="0"/>
                <a:hlinkClick r:id="rId3"/>
              </a:rPr>
              <a:t>David Huffman</a:t>
            </a:r>
            <a:r>
              <a:rPr lang="en-US" sz="2800" dirty="0">
                <a:ea typeface="ＭＳ Ｐゴシック" charset="0"/>
                <a:cs typeface="ＭＳ Ｐゴシック" charset="0"/>
              </a:rPr>
              <a:t> devised (for a homework assignment!) a coding scheme that’s optimal when all data</a:t>
            </a:r>
            <a:r>
              <a:rPr lang="en-US" altLang="ja-JP" sz="2800" dirty="0">
                <a:ea typeface="ＭＳ Ｐゴシック" charset="0"/>
                <a:cs typeface="ＭＳ Ｐゴシック" charset="0"/>
              </a:rPr>
              <a:t> probabilities are powers of 1/2</a:t>
            </a:r>
          </a:p>
          <a:p>
            <a:r>
              <a:rPr lang="en-US" sz="2800" dirty="0">
                <a:ea typeface="ＭＳ Ｐゴシック" charset="0"/>
                <a:cs typeface="ＭＳ Ｐゴシック" charset="0"/>
              </a:rPr>
              <a:t>A </a:t>
            </a:r>
            <a:r>
              <a:rPr lang="en-US" sz="2800" dirty="0">
                <a:ea typeface="ＭＳ Ｐゴシック" charset="0"/>
                <a:cs typeface="ＭＳ Ｐゴシック" charset="0"/>
                <a:hlinkClick r:id="rId4"/>
              </a:rPr>
              <a:t>Huffman code </a:t>
            </a:r>
            <a:r>
              <a:rPr lang="en-US" sz="2800" dirty="0">
                <a:ea typeface="ＭＳ Ｐゴシック" charset="0"/>
                <a:cs typeface="ＭＳ Ｐゴシック" charset="0"/>
              </a:rPr>
              <a:t>can be built as followings:</a:t>
            </a:r>
          </a:p>
          <a:p>
            <a:pPr marL="347663" lvl="1" indent="-225425"/>
            <a:r>
              <a:rPr lang="en-US" sz="2800" dirty="0">
                <a:ea typeface="ＭＳ Ｐゴシック" charset="0"/>
              </a:rPr>
              <a:t>Rank symbols in order of probability of occurrence</a:t>
            </a:r>
          </a:p>
          <a:p>
            <a:pPr marL="347663" lvl="1" indent="-225425"/>
            <a:r>
              <a:rPr lang="en-US" sz="2800" dirty="0">
                <a:ea typeface="ＭＳ Ｐゴシック" charset="0"/>
              </a:rPr>
              <a:t>Successively combine 2 symbols of lowest probability to form new symbol; eventually we get binary tree where each node is probability of nodes below</a:t>
            </a:r>
          </a:p>
          <a:p>
            <a:pPr marL="347663" lvl="1" indent="-225425"/>
            <a:r>
              <a:rPr lang="en-US" sz="2800" dirty="0">
                <a:ea typeface="ＭＳ Ｐゴシック" charset="0"/>
              </a:rPr>
              <a:t>Trace path to each leaf, noting direction at each node</a:t>
            </a:r>
          </a:p>
          <a:p>
            <a:pPr marL="0" indent="0">
              <a:buNone/>
            </a:pPr>
            <a:endParaRPr lang="en-US" sz="2800" dirty="0">
              <a:ea typeface="ＭＳ Ｐゴシック" charset="0"/>
              <a:cs typeface="ＭＳ Ｐゴシック" charset="0"/>
            </a:endParaRPr>
          </a:p>
          <a:p>
            <a:endParaRPr lang="en-US" sz="2800" dirty="0">
              <a:ea typeface="ＭＳ Ｐゴシック" charset="0"/>
              <a:cs typeface="ＭＳ Ｐゴシック"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
        <p:nvSpPr>
          <p:cNvPr id="2" name="Rounded Rectangular Callout 1">
            <a:extLst>
              <a:ext uri="{FF2B5EF4-FFF2-40B4-BE49-F238E27FC236}">
                <a16:creationId xmlns:a16="http://schemas.microsoft.com/office/drawing/2014/main" id="{BCA92CA5-AC7F-6B46-BCC7-73D5CBC99462}"/>
              </a:ext>
            </a:extLst>
          </p:cNvPr>
          <p:cNvSpPr/>
          <p:nvPr/>
        </p:nvSpPr>
        <p:spPr bwMode="auto">
          <a:xfrm>
            <a:off x="3429000" y="2209800"/>
            <a:ext cx="5181600" cy="2895600"/>
          </a:xfrm>
          <a:prstGeom prst="wedgeRoundRectCallout">
            <a:avLst>
              <a:gd name="adj1" fmla="val -86698"/>
              <a:gd name="adj2" fmla="val -2352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4625" marR="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F</a:t>
            </a:r>
            <a:r>
              <a:rPr kumimoji="0" lang="en-US" sz="2400" b="0" i="0" u="none" strike="noStrike" cap="none" normalizeH="0" baseline="0" dirty="0">
                <a:ln>
                  <a:noFill/>
                </a:ln>
                <a:solidFill>
                  <a:schemeClr val="tx1"/>
                </a:solidFill>
                <a:effectLst/>
                <a:latin typeface="Times New Roman" charset="0"/>
              </a:rPr>
              <a:t>our possible messages (</a:t>
            </a:r>
            <a:r>
              <a:rPr lang="en-US" dirty="0"/>
              <a:t>A, B, C, D) </a:t>
            </a:r>
            <a:r>
              <a:rPr kumimoji="0" lang="en-US" sz="2400" b="0" i="0" u="none" strike="noStrike" cap="none" normalizeH="0" baseline="0" dirty="0">
                <a:ln>
                  <a:noFill/>
                </a:ln>
                <a:solidFill>
                  <a:schemeClr val="tx1"/>
                </a:solidFill>
                <a:effectLst/>
                <a:latin typeface="Times New Roman" charset="0"/>
              </a:rPr>
              <a:t>each with a probability of being sent</a:t>
            </a:r>
          </a:p>
          <a:p>
            <a:pPr marL="174625" marR="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O</a:t>
            </a:r>
            <a:r>
              <a:rPr kumimoji="0" lang="en-US" sz="2400" b="0" i="0" u="none" strike="noStrike" cap="none" normalizeH="0" baseline="0" dirty="0">
                <a:ln>
                  <a:noFill/>
                </a:ln>
                <a:solidFill>
                  <a:schemeClr val="tx1"/>
                </a:solidFill>
                <a:effectLst/>
                <a:latin typeface="Times New Roman" charset="0"/>
              </a:rPr>
              <a:t>bvious way to encode them is using 2 bits per message: A=00, B=01, C=10, D=11</a:t>
            </a:r>
          </a:p>
          <a:p>
            <a:pPr marL="174625" marR="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Sending 1,000 messages will require 2,000 bits</a:t>
            </a:r>
            <a:endParaRPr kumimoji="0" lang="en-US" sz="2400" b="0" i="0" u="none" strike="noStrike" cap="none" normalizeH="0" baseline="0" dirty="0">
              <a:ln>
                <a:noFill/>
              </a:ln>
              <a:solidFill>
                <a:schemeClr val="tx1"/>
              </a:solidFill>
              <a:effectLst/>
              <a:latin typeface="Times New Roman"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
        <p:nvSpPr>
          <p:cNvPr id="312349" name="Line 29"/>
          <p:cNvSpPr>
            <a:spLocks noChangeShapeType="1"/>
          </p:cNvSpPr>
          <p:nvPr/>
        </p:nvSpPr>
        <p:spPr bwMode="auto">
          <a:xfrm>
            <a:off x="3124200" y="3429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8" name="Line 18"/>
          <p:cNvSpPr>
            <a:spLocks noChangeShapeType="1"/>
          </p:cNvSpPr>
          <p:nvPr/>
        </p:nvSpPr>
        <p:spPr bwMode="auto">
          <a:xfrm flipH="1">
            <a:off x="2743200" y="3505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0" name="Line 10"/>
          <p:cNvSpPr>
            <a:spLocks noChangeShapeType="1"/>
          </p:cNvSpPr>
          <p:nvPr/>
        </p:nvSpPr>
        <p:spPr bwMode="auto">
          <a:xfrm>
            <a:off x="3505200" y="23622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29" name="Line 9"/>
          <p:cNvSpPr>
            <a:spLocks noChangeShapeType="1"/>
          </p:cNvSpPr>
          <p:nvPr/>
        </p:nvSpPr>
        <p:spPr bwMode="auto">
          <a:xfrm flipH="1">
            <a:off x="3124200" y="2362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1" name="Oval 7"/>
          <p:cNvSpPr>
            <a:spLocks noChangeArrowheads="1"/>
          </p:cNvSpPr>
          <p:nvPr/>
        </p:nvSpPr>
        <p:spPr bwMode="auto">
          <a:xfrm>
            <a:off x="37338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8" name="Oval 8"/>
          <p:cNvSpPr>
            <a:spLocks noChangeArrowheads="1"/>
          </p:cNvSpPr>
          <p:nvPr/>
        </p:nvSpPr>
        <p:spPr bwMode="auto">
          <a:xfrm>
            <a:off x="28194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5" name="Oval 5"/>
          <p:cNvSpPr>
            <a:spLocks noChangeArrowheads="1"/>
          </p:cNvSpPr>
          <p:nvPr/>
        </p:nvSpPr>
        <p:spPr bwMode="auto">
          <a:xfrm>
            <a:off x="3200400" y="20574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1</a:t>
            </a:r>
          </a:p>
        </p:txBody>
      </p:sp>
      <p:sp>
        <p:nvSpPr>
          <p:cNvPr id="312333" name="Line 13"/>
          <p:cNvSpPr>
            <a:spLocks noChangeShapeType="1"/>
          </p:cNvSpPr>
          <p:nvPr/>
        </p:nvSpPr>
        <p:spPr bwMode="auto">
          <a:xfrm>
            <a:off x="2743200" y="4572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4" name="Line 14"/>
          <p:cNvSpPr>
            <a:spLocks noChangeShapeType="1"/>
          </p:cNvSpPr>
          <p:nvPr/>
        </p:nvSpPr>
        <p:spPr bwMode="auto">
          <a:xfrm flipH="1">
            <a:off x="2362200" y="45720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6" name="Oval 15"/>
          <p:cNvSpPr>
            <a:spLocks noChangeArrowheads="1"/>
          </p:cNvSpPr>
          <p:nvPr/>
        </p:nvSpPr>
        <p:spPr bwMode="auto">
          <a:xfrm>
            <a:off x="29718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82957" name="Oval 16"/>
          <p:cNvSpPr>
            <a:spLocks noChangeArrowheads="1"/>
          </p:cNvSpPr>
          <p:nvPr/>
        </p:nvSpPr>
        <p:spPr bwMode="auto">
          <a:xfrm>
            <a:off x="20574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312337" name="Oval 17"/>
          <p:cNvSpPr>
            <a:spLocks noChangeArrowheads="1"/>
          </p:cNvSpPr>
          <p:nvPr/>
        </p:nvSpPr>
        <p:spPr bwMode="auto">
          <a:xfrm>
            <a:off x="2438400" y="4267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p>
        </p:txBody>
      </p:sp>
      <p:sp>
        <p:nvSpPr>
          <p:cNvPr id="82959" name="Text Box 21"/>
          <p:cNvSpPr txBox="1">
            <a:spLocks noChangeArrowheads="1"/>
          </p:cNvSpPr>
          <p:nvPr/>
        </p:nvSpPr>
        <p:spPr bwMode="auto">
          <a:xfrm>
            <a:off x="1828800" y="5638800"/>
            <a:ext cx="46441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A</a:t>
            </a:r>
          </a:p>
        </p:txBody>
      </p:sp>
      <p:sp>
        <p:nvSpPr>
          <p:cNvPr id="82960" name="Text Box 23"/>
          <p:cNvSpPr txBox="1">
            <a:spLocks noChangeArrowheads="1"/>
          </p:cNvSpPr>
          <p:nvPr/>
        </p:nvSpPr>
        <p:spPr bwMode="auto">
          <a:xfrm>
            <a:off x="3657600" y="4495800"/>
            <a:ext cx="4290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C</a:t>
            </a:r>
          </a:p>
        </p:txBody>
      </p:sp>
      <p:sp>
        <p:nvSpPr>
          <p:cNvPr id="82961" name="Text Box 24"/>
          <p:cNvSpPr txBox="1">
            <a:spLocks noChangeArrowheads="1"/>
          </p:cNvSpPr>
          <p:nvPr/>
        </p:nvSpPr>
        <p:spPr bwMode="auto">
          <a:xfrm>
            <a:off x="3276600" y="5638800"/>
            <a:ext cx="4434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B</a:t>
            </a:r>
          </a:p>
        </p:txBody>
      </p:sp>
      <p:sp>
        <p:nvSpPr>
          <p:cNvPr id="82962" name="Text Box 25"/>
          <p:cNvSpPr txBox="1">
            <a:spLocks noChangeArrowheads="1"/>
          </p:cNvSpPr>
          <p:nvPr/>
        </p:nvSpPr>
        <p:spPr bwMode="auto">
          <a:xfrm>
            <a:off x="4038600" y="3352800"/>
            <a:ext cx="4756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D</a:t>
            </a:r>
          </a:p>
        </p:txBody>
      </p:sp>
      <p:sp>
        <p:nvSpPr>
          <p:cNvPr id="82963" name="Oval 30"/>
          <p:cNvSpPr>
            <a:spLocks noChangeArrowheads="1"/>
          </p:cNvSpPr>
          <p:nvPr/>
        </p:nvSpPr>
        <p:spPr bwMode="auto">
          <a:xfrm>
            <a:off x="3352800" y="4191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endParaRPr lang="en-US" sz="3200" b="1" dirty="0">
              <a:solidFill>
                <a:srgbClr val="FFFFFF"/>
              </a:solidFill>
              <a:latin typeface="Calibri"/>
            </a:endParaRPr>
          </a:p>
        </p:txBody>
      </p:sp>
      <p:sp>
        <p:nvSpPr>
          <p:cNvPr id="312351" name="Text Box 31"/>
          <p:cNvSpPr txBox="1">
            <a:spLocks noChangeArrowheads="1"/>
          </p:cNvSpPr>
          <p:nvPr/>
        </p:nvSpPr>
        <p:spPr bwMode="auto">
          <a:xfrm>
            <a:off x="2895600" y="25908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3" name="Text Box 33"/>
          <p:cNvSpPr txBox="1">
            <a:spLocks noChangeArrowheads="1"/>
          </p:cNvSpPr>
          <p:nvPr/>
        </p:nvSpPr>
        <p:spPr bwMode="auto">
          <a:xfrm>
            <a:off x="3810000" y="2514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4" name="Text Box 34"/>
          <p:cNvSpPr txBox="1">
            <a:spLocks noChangeArrowheads="1"/>
          </p:cNvSpPr>
          <p:nvPr/>
        </p:nvSpPr>
        <p:spPr bwMode="auto">
          <a:xfrm>
            <a:off x="2209800" y="4800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5" name="Text Box 35"/>
          <p:cNvSpPr txBox="1">
            <a:spLocks noChangeArrowheads="1"/>
          </p:cNvSpPr>
          <p:nvPr/>
        </p:nvSpPr>
        <p:spPr bwMode="auto">
          <a:xfrm>
            <a:off x="2590800" y="3657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6" name="Text Box 36"/>
          <p:cNvSpPr txBox="1">
            <a:spLocks noChangeArrowheads="1"/>
          </p:cNvSpPr>
          <p:nvPr/>
        </p:nvSpPr>
        <p:spPr bwMode="auto">
          <a:xfrm>
            <a:off x="3352800" y="3581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7" name="Text Box 37"/>
          <p:cNvSpPr txBox="1">
            <a:spLocks noChangeArrowheads="1"/>
          </p:cNvSpPr>
          <p:nvPr/>
        </p:nvSpPr>
        <p:spPr bwMode="auto">
          <a:xfrm>
            <a:off x="2971800" y="4724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graphicFrame>
        <p:nvGraphicFramePr>
          <p:cNvPr id="312360" name="Object 2"/>
          <p:cNvGraphicFramePr>
            <a:graphicFrameLocks noChangeAspect="1"/>
          </p:cNvGraphicFramePr>
          <p:nvPr>
            <p:extLst>
              <p:ext uri="{D42A27DB-BD31-4B8C-83A1-F6EECF244321}">
                <p14:modId xmlns:p14="http://schemas.microsoft.com/office/powerpoint/2010/main" val="3426191922"/>
              </p:ext>
            </p:extLst>
          </p:nvPr>
        </p:nvGraphicFramePr>
        <p:xfrm>
          <a:off x="5029200" y="1371600"/>
          <a:ext cx="3138488" cy="1938992"/>
        </p:xfrm>
        <a:graphic>
          <a:graphicData uri="http://schemas.openxmlformats.org/presentationml/2006/ole">
            <mc:AlternateContent xmlns:mc="http://schemas.openxmlformats.org/markup-compatibility/2006">
              <mc:Choice xmlns:v="urn:schemas-microsoft-com:vml" Requires="v">
                <p:oleObj spid="_x0000_s83997" name="Worksheet" r:id="rId4" imgW="2895600" imgH="1816100" progId="Excel.Sheet.8">
                  <p:embed/>
                </p:oleObj>
              </mc:Choice>
              <mc:Fallback>
                <p:oleObj name="Worksheet" r:id="rId4" imgW="2895600" imgH="1816100" progId="Excel.Sheet.8">
                  <p:embed/>
                  <p:pic>
                    <p:nvPicPr>
                      <p:cNvPr id="31236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3138488" cy="1938992"/>
                      </a:xfrm>
                      <a:prstGeom prst="rect">
                        <a:avLst/>
                      </a:prstGeom>
                      <a:noFill/>
                      <a:ln>
                        <a:noFill/>
                      </a:ln>
                    </p:spPr>
                  </p:pic>
                </p:oleObj>
              </mc:Fallback>
            </mc:AlternateContent>
          </a:graphicData>
        </a:graphic>
      </p:graphicFrame>
      <p:sp>
        <p:nvSpPr>
          <p:cNvPr id="312362" name="Text Box 42"/>
          <p:cNvSpPr txBox="1">
            <a:spLocks noChangeArrowheads="1"/>
          </p:cNvSpPr>
          <p:nvPr/>
        </p:nvSpPr>
        <p:spPr bwMode="auto">
          <a:xfrm>
            <a:off x="4419600" y="4114800"/>
            <a:ext cx="4572000" cy="2492990"/>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174625" indent="-174625">
              <a:spcBef>
                <a:spcPct val="50000"/>
              </a:spcBef>
              <a:buFont typeface="Arial" panose="020B0604020202020204" pitchFamily="34" charset="0"/>
              <a:buChar char="•"/>
            </a:pPr>
            <a:r>
              <a:rPr lang="en-US" dirty="0">
                <a:latin typeface="Calibri"/>
              </a:rPr>
              <a:t>Using this code for many messages (A,B,C or D), the average bits/message should approach </a:t>
            </a:r>
            <a:r>
              <a:rPr lang="en-US" dirty="0">
                <a:solidFill>
                  <a:srgbClr val="FF0000"/>
                </a:solidFill>
                <a:latin typeface="Calibri"/>
              </a:rPr>
              <a:t>1.75</a:t>
            </a:r>
          </a:p>
          <a:p>
            <a:pPr marL="174625" indent="-174625">
              <a:spcBef>
                <a:spcPct val="50000"/>
              </a:spcBef>
              <a:buFont typeface="Arial" panose="020B0604020202020204" pitchFamily="34" charset="0"/>
              <a:buChar char="•"/>
            </a:pPr>
            <a:r>
              <a:rPr lang="en-US" dirty="0">
                <a:latin typeface="Calibri"/>
              </a:rPr>
              <a:t>Sending 1000 messages will need ~1750 bits</a:t>
            </a:r>
          </a:p>
        </p:txBody>
      </p:sp>
    </p:spTree>
    <p:extLst>
      <p:ext uri="{BB962C8B-B14F-4D97-AF65-F5344CB8AC3E}">
        <p14:creationId xmlns:p14="http://schemas.microsoft.com/office/powerpoint/2010/main" val="3482972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2334"/>
                                        </p:tgtEl>
                                        <p:attrNameLst>
                                          <p:attrName>style.visibility</p:attrName>
                                        </p:attrNameLst>
                                      </p:cBhvr>
                                      <p:to>
                                        <p:strVal val="visible"/>
                                      </p:to>
                                    </p:set>
                                    <p:animEffect transition="in" filter="fade">
                                      <p:cBhvr>
                                        <p:cTn id="7" dur="1000"/>
                                        <p:tgtEl>
                                          <p:spTgt spid="312334"/>
                                        </p:tgtEl>
                                      </p:cBhvr>
                                    </p:animEffect>
                                    <p:anim calcmode="lin" valueType="num">
                                      <p:cBhvr>
                                        <p:cTn id="8" dur="1000" fill="hold"/>
                                        <p:tgtEl>
                                          <p:spTgt spid="312334"/>
                                        </p:tgtEl>
                                        <p:attrNameLst>
                                          <p:attrName>ppt_x</p:attrName>
                                        </p:attrNameLst>
                                      </p:cBhvr>
                                      <p:tavLst>
                                        <p:tav tm="0">
                                          <p:val>
                                            <p:strVal val="#ppt_x"/>
                                          </p:val>
                                        </p:tav>
                                        <p:tav tm="100000">
                                          <p:val>
                                            <p:strVal val="#ppt_x"/>
                                          </p:val>
                                        </p:tav>
                                      </p:tavLst>
                                    </p:anim>
                                    <p:anim calcmode="lin" valueType="num">
                                      <p:cBhvr>
                                        <p:cTn id="9" dur="1000" fill="hold"/>
                                        <p:tgtEl>
                                          <p:spTgt spid="3123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2333"/>
                                        </p:tgtEl>
                                        <p:attrNameLst>
                                          <p:attrName>style.visibility</p:attrName>
                                        </p:attrNameLst>
                                      </p:cBhvr>
                                      <p:to>
                                        <p:strVal val="visible"/>
                                      </p:to>
                                    </p:set>
                                    <p:animEffect transition="in" filter="fade">
                                      <p:cBhvr>
                                        <p:cTn id="12" dur="1000"/>
                                        <p:tgtEl>
                                          <p:spTgt spid="312333"/>
                                        </p:tgtEl>
                                      </p:cBhvr>
                                    </p:animEffect>
                                    <p:anim calcmode="lin" valueType="num">
                                      <p:cBhvr>
                                        <p:cTn id="13" dur="1000" fill="hold"/>
                                        <p:tgtEl>
                                          <p:spTgt spid="312333"/>
                                        </p:tgtEl>
                                        <p:attrNameLst>
                                          <p:attrName>ppt_x</p:attrName>
                                        </p:attrNameLst>
                                      </p:cBhvr>
                                      <p:tavLst>
                                        <p:tav tm="0">
                                          <p:val>
                                            <p:strVal val="#ppt_x"/>
                                          </p:val>
                                        </p:tav>
                                        <p:tav tm="100000">
                                          <p:val>
                                            <p:strVal val="#ppt_x"/>
                                          </p:val>
                                        </p:tav>
                                      </p:tavLst>
                                    </p:anim>
                                    <p:anim calcmode="lin" valueType="num">
                                      <p:cBhvr>
                                        <p:cTn id="14" dur="1000" fill="hold"/>
                                        <p:tgtEl>
                                          <p:spTgt spid="3123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2354"/>
                                        </p:tgtEl>
                                        <p:attrNameLst>
                                          <p:attrName>style.visibility</p:attrName>
                                        </p:attrNameLst>
                                      </p:cBhvr>
                                      <p:to>
                                        <p:strVal val="visible"/>
                                      </p:to>
                                    </p:set>
                                    <p:animEffect transition="in" filter="fade">
                                      <p:cBhvr>
                                        <p:cTn id="17" dur="1000"/>
                                        <p:tgtEl>
                                          <p:spTgt spid="312354"/>
                                        </p:tgtEl>
                                      </p:cBhvr>
                                    </p:animEffect>
                                    <p:anim calcmode="lin" valueType="num">
                                      <p:cBhvr>
                                        <p:cTn id="18" dur="1000" fill="hold"/>
                                        <p:tgtEl>
                                          <p:spTgt spid="312354"/>
                                        </p:tgtEl>
                                        <p:attrNameLst>
                                          <p:attrName>ppt_x</p:attrName>
                                        </p:attrNameLst>
                                      </p:cBhvr>
                                      <p:tavLst>
                                        <p:tav tm="0">
                                          <p:val>
                                            <p:strVal val="#ppt_x"/>
                                          </p:val>
                                        </p:tav>
                                        <p:tav tm="100000">
                                          <p:val>
                                            <p:strVal val="#ppt_x"/>
                                          </p:val>
                                        </p:tav>
                                      </p:tavLst>
                                    </p:anim>
                                    <p:anim calcmode="lin" valueType="num">
                                      <p:cBhvr>
                                        <p:cTn id="19" dur="1000" fill="hold"/>
                                        <p:tgtEl>
                                          <p:spTgt spid="3123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2357"/>
                                        </p:tgtEl>
                                        <p:attrNameLst>
                                          <p:attrName>style.visibility</p:attrName>
                                        </p:attrNameLst>
                                      </p:cBhvr>
                                      <p:to>
                                        <p:strVal val="visible"/>
                                      </p:to>
                                    </p:set>
                                    <p:animEffect transition="in" filter="fade">
                                      <p:cBhvr>
                                        <p:cTn id="22" dur="1000"/>
                                        <p:tgtEl>
                                          <p:spTgt spid="312357"/>
                                        </p:tgtEl>
                                      </p:cBhvr>
                                    </p:animEffect>
                                    <p:anim calcmode="lin" valueType="num">
                                      <p:cBhvr>
                                        <p:cTn id="23" dur="1000" fill="hold"/>
                                        <p:tgtEl>
                                          <p:spTgt spid="312357"/>
                                        </p:tgtEl>
                                        <p:attrNameLst>
                                          <p:attrName>ppt_x</p:attrName>
                                        </p:attrNameLst>
                                      </p:cBhvr>
                                      <p:tavLst>
                                        <p:tav tm="0">
                                          <p:val>
                                            <p:strVal val="#ppt_x"/>
                                          </p:val>
                                        </p:tav>
                                        <p:tav tm="100000">
                                          <p:val>
                                            <p:strVal val="#ppt_x"/>
                                          </p:val>
                                        </p:tav>
                                      </p:tavLst>
                                    </p:anim>
                                    <p:anim calcmode="lin" valueType="num">
                                      <p:cBhvr>
                                        <p:cTn id="24" dur="1000" fill="hold"/>
                                        <p:tgtEl>
                                          <p:spTgt spid="3123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2337"/>
                                        </p:tgtEl>
                                        <p:attrNameLst>
                                          <p:attrName>style.visibility</p:attrName>
                                        </p:attrNameLst>
                                      </p:cBhvr>
                                      <p:to>
                                        <p:strVal val="visible"/>
                                      </p:to>
                                    </p:set>
                                    <p:animEffect transition="in" filter="fade">
                                      <p:cBhvr>
                                        <p:cTn id="27" dur="1000"/>
                                        <p:tgtEl>
                                          <p:spTgt spid="312337"/>
                                        </p:tgtEl>
                                      </p:cBhvr>
                                    </p:animEffect>
                                    <p:anim calcmode="lin" valueType="num">
                                      <p:cBhvr>
                                        <p:cTn id="28" dur="1000" fill="hold"/>
                                        <p:tgtEl>
                                          <p:spTgt spid="312337"/>
                                        </p:tgtEl>
                                        <p:attrNameLst>
                                          <p:attrName>ppt_x</p:attrName>
                                        </p:attrNameLst>
                                      </p:cBhvr>
                                      <p:tavLst>
                                        <p:tav tm="0">
                                          <p:val>
                                            <p:strVal val="#ppt_x"/>
                                          </p:val>
                                        </p:tav>
                                        <p:tav tm="100000">
                                          <p:val>
                                            <p:strVal val="#ppt_x"/>
                                          </p:val>
                                        </p:tav>
                                      </p:tavLst>
                                    </p:anim>
                                    <p:anim calcmode="lin" valueType="num">
                                      <p:cBhvr>
                                        <p:cTn id="29" dur="1000" fill="hold"/>
                                        <p:tgtEl>
                                          <p:spTgt spid="31233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2338"/>
                                        </p:tgtEl>
                                        <p:attrNameLst>
                                          <p:attrName>style.visibility</p:attrName>
                                        </p:attrNameLst>
                                      </p:cBhvr>
                                      <p:to>
                                        <p:strVal val="visible"/>
                                      </p:to>
                                    </p:set>
                                    <p:animEffect transition="in" filter="fade">
                                      <p:cBhvr>
                                        <p:cTn id="34" dur="1000"/>
                                        <p:tgtEl>
                                          <p:spTgt spid="312338"/>
                                        </p:tgtEl>
                                      </p:cBhvr>
                                    </p:animEffect>
                                    <p:anim calcmode="lin" valueType="num">
                                      <p:cBhvr>
                                        <p:cTn id="35" dur="1000" fill="hold"/>
                                        <p:tgtEl>
                                          <p:spTgt spid="312338"/>
                                        </p:tgtEl>
                                        <p:attrNameLst>
                                          <p:attrName>ppt_x</p:attrName>
                                        </p:attrNameLst>
                                      </p:cBhvr>
                                      <p:tavLst>
                                        <p:tav tm="0">
                                          <p:val>
                                            <p:strVal val="#ppt_x"/>
                                          </p:val>
                                        </p:tav>
                                        <p:tav tm="100000">
                                          <p:val>
                                            <p:strVal val="#ppt_x"/>
                                          </p:val>
                                        </p:tav>
                                      </p:tavLst>
                                    </p:anim>
                                    <p:anim calcmode="lin" valueType="num">
                                      <p:cBhvr>
                                        <p:cTn id="36" dur="1000" fill="hold"/>
                                        <p:tgtEl>
                                          <p:spTgt spid="31233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2349"/>
                                        </p:tgtEl>
                                        <p:attrNameLst>
                                          <p:attrName>style.visibility</p:attrName>
                                        </p:attrNameLst>
                                      </p:cBhvr>
                                      <p:to>
                                        <p:strVal val="visible"/>
                                      </p:to>
                                    </p:set>
                                    <p:animEffect transition="in" filter="fade">
                                      <p:cBhvr>
                                        <p:cTn id="39" dur="1000"/>
                                        <p:tgtEl>
                                          <p:spTgt spid="312349"/>
                                        </p:tgtEl>
                                      </p:cBhvr>
                                    </p:animEffect>
                                    <p:anim calcmode="lin" valueType="num">
                                      <p:cBhvr>
                                        <p:cTn id="40" dur="1000" fill="hold"/>
                                        <p:tgtEl>
                                          <p:spTgt spid="312349"/>
                                        </p:tgtEl>
                                        <p:attrNameLst>
                                          <p:attrName>ppt_x</p:attrName>
                                        </p:attrNameLst>
                                      </p:cBhvr>
                                      <p:tavLst>
                                        <p:tav tm="0">
                                          <p:val>
                                            <p:strVal val="#ppt_x"/>
                                          </p:val>
                                        </p:tav>
                                        <p:tav tm="100000">
                                          <p:val>
                                            <p:strVal val="#ppt_x"/>
                                          </p:val>
                                        </p:tav>
                                      </p:tavLst>
                                    </p:anim>
                                    <p:anim calcmode="lin" valueType="num">
                                      <p:cBhvr>
                                        <p:cTn id="41" dur="1000" fill="hold"/>
                                        <p:tgtEl>
                                          <p:spTgt spid="3123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2355"/>
                                        </p:tgtEl>
                                        <p:attrNameLst>
                                          <p:attrName>style.visibility</p:attrName>
                                        </p:attrNameLst>
                                      </p:cBhvr>
                                      <p:to>
                                        <p:strVal val="visible"/>
                                      </p:to>
                                    </p:set>
                                    <p:animEffect transition="in" filter="fade">
                                      <p:cBhvr>
                                        <p:cTn id="44" dur="1000"/>
                                        <p:tgtEl>
                                          <p:spTgt spid="312355"/>
                                        </p:tgtEl>
                                      </p:cBhvr>
                                    </p:animEffect>
                                    <p:anim calcmode="lin" valueType="num">
                                      <p:cBhvr>
                                        <p:cTn id="45" dur="1000" fill="hold"/>
                                        <p:tgtEl>
                                          <p:spTgt spid="312355"/>
                                        </p:tgtEl>
                                        <p:attrNameLst>
                                          <p:attrName>ppt_x</p:attrName>
                                        </p:attrNameLst>
                                      </p:cBhvr>
                                      <p:tavLst>
                                        <p:tav tm="0">
                                          <p:val>
                                            <p:strVal val="#ppt_x"/>
                                          </p:val>
                                        </p:tav>
                                        <p:tav tm="100000">
                                          <p:val>
                                            <p:strVal val="#ppt_x"/>
                                          </p:val>
                                        </p:tav>
                                      </p:tavLst>
                                    </p:anim>
                                    <p:anim calcmode="lin" valueType="num">
                                      <p:cBhvr>
                                        <p:cTn id="46" dur="1000" fill="hold"/>
                                        <p:tgtEl>
                                          <p:spTgt spid="3123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2356"/>
                                        </p:tgtEl>
                                        <p:attrNameLst>
                                          <p:attrName>style.visibility</p:attrName>
                                        </p:attrNameLst>
                                      </p:cBhvr>
                                      <p:to>
                                        <p:strVal val="visible"/>
                                      </p:to>
                                    </p:set>
                                    <p:animEffect transition="in" filter="fade">
                                      <p:cBhvr>
                                        <p:cTn id="49" dur="1000"/>
                                        <p:tgtEl>
                                          <p:spTgt spid="312356"/>
                                        </p:tgtEl>
                                      </p:cBhvr>
                                    </p:animEffect>
                                    <p:anim calcmode="lin" valueType="num">
                                      <p:cBhvr>
                                        <p:cTn id="50" dur="1000" fill="hold"/>
                                        <p:tgtEl>
                                          <p:spTgt spid="312356"/>
                                        </p:tgtEl>
                                        <p:attrNameLst>
                                          <p:attrName>ppt_x</p:attrName>
                                        </p:attrNameLst>
                                      </p:cBhvr>
                                      <p:tavLst>
                                        <p:tav tm="0">
                                          <p:val>
                                            <p:strVal val="#ppt_x"/>
                                          </p:val>
                                        </p:tav>
                                        <p:tav tm="100000">
                                          <p:val>
                                            <p:strVal val="#ppt_x"/>
                                          </p:val>
                                        </p:tav>
                                      </p:tavLst>
                                    </p:anim>
                                    <p:anim calcmode="lin" valueType="num">
                                      <p:cBhvr>
                                        <p:cTn id="51" dur="1000" fill="hold"/>
                                        <p:tgtEl>
                                          <p:spTgt spid="31235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2328"/>
                                        </p:tgtEl>
                                        <p:attrNameLst>
                                          <p:attrName>style.visibility</p:attrName>
                                        </p:attrNameLst>
                                      </p:cBhvr>
                                      <p:to>
                                        <p:strVal val="visible"/>
                                      </p:to>
                                    </p:set>
                                    <p:animEffect transition="in" filter="fade">
                                      <p:cBhvr>
                                        <p:cTn id="54" dur="1000"/>
                                        <p:tgtEl>
                                          <p:spTgt spid="312328"/>
                                        </p:tgtEl>
                                      </p:cBhvr>
                                    </p:animEffect>
                                    <p:anim calcmode="lin" valueType="num">
                                      <p:cBhvr>
                                        <p:cTn id="55" dur="1000" fill="hold"/>
                                        <p:tgtEl>
                                          <p:spTgt spid="312328"/>
                                        </p:tgtEl>
                                        <p:attrNameLst>
                                          <p:attrName>ppt_x</p:attrName>
                                        </p:attrNameLst>
                                      </p:cBhvr>
                                      <p:tavLst>
                                        <p:tav tm="0">
                                          <p:val>
                                            <p:strVal val="#ppt_x"/>
                                          </p:val>
                                        </p:tav>
                                        <p:tav tm="100000">
                                          <p:val>
                                            <p:strVal val="#ppt_x"/>
                                          </p:val>
                                        </p:tav>
                                      </p:tavLst>
                                    </p:anim>
                                    <p:anim calcmode="lin" valueType="num">
                                      <p:cBhvr>
                                        <p:cTn id="56" dur="1000" fill="hold"/>
                                        <p:tgtEl>
                                          <p:spTgt spid="312328"/>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12329"/>
                                        </p:tgtEl>
                                        <p:attrNameLst>
                                          <p:attrName>style.visibility</p:attrName>
                                        </p:attrNameLst>
                                      </p:cBhvr>
                                      <p:to>
                                        <p:strVal val="visible"/>
                                      </p:to>
                                    </p:set>
                                    <p:animEffect transition="in" filter="fade">
                                      <p:cBhvr>
                                        <p:cTn id="61" dur="1000"/>
                                        <p:tgtEl>
                                          <p:spTgt spid="312329"/>
                                        </p:tgtEl>
                                      </p:cBhvr>
                                    </p:animEffect>
                                    <p:anim calcmode="lin" valueType="num">
                                      <p:cBhvr>
                                        <p:cTn id="62" dur="1000" fill="hold"/>
                                        <p:tgtEl>
                                          <p:spTgt spid="312329"/>
                                        </p:tgtEl>
                                        <p:attrNameLst>
                                          <p:attrName>ppt_x</p:attrName>
                                        </p:attrNameLst>
                                      </p:cBhvr>
                                      <p:tavLst>
                                        <p:tav tm="0">
                                          <p:val>
                                            <p:strVal val="#ppt_x"/>
                                          </p:val>
                                        </p:tav>
                                        <p:tav tm="100000">
                                          <p:val>
                                            <p:strVal val="#ppt_x"/>
                                          </p:val>
                                        </p:tav>
                                      </p:tavLst>
                                    </p:anim>
                                    <p:anim calcmode="lin" valueType="num">
                                      <p:cBhvr>
                                        <p:cTn id="63" dur="1000" fill="hold"/>
                                        <p:tgtEl>
                                          <p:spTgt spid="3123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2351"/>
                                        </p:tgtEl>
                                        <p:attrNameLst>
                                          <p:attrName>style.visibility</p:attrName>
                                        </p:attrNameLst>
                                      </p:cBhvr>
                                      <p:to>
                                        <p:strVal val="visible"/>
                                      </p:to>
                                    </p:set>
                                    <p:animEffect transition="in" filter="fade">
                                      <p:cBhvr>
                                        <p:cTn id="66" dur="1000"/>
                                        <p:tgtEl>
                                          <p:spTgt spid="312351"/>
                                        </p:tgtEl>
                                      </p:cBhvr>
                                    </p:animEffect>
                                    <p:anim calcmode="lin" valueType="num">
                                      <p:cBhvr>
                                        <p:cTn id="67" dur="1000" fill="hold"/>
                                        <p:tgtEl>
                                          <p:spTgt spid="312351"/>
                                        </p:tgtEl>
                                        <p:attrNameLst>
                                          <p:attrName>ppt_x</p:attrName>
                                        </p:attrNameLst>
                                      </p:cBhvr>
                                      <p:tavLst>
                                        <p:tav tm="0">
                                          <p:val>
                                            <p:strVal val="#ppt_x"/>
                                          </p:val>
                                        </p:tav>
                                        <p:tav tm="100000">
                                          <p:val>
                                            <p:strVal val="#ppt_x"/>
                                          </p:val>
                                        </p:tav>
                                      </p:tavLst>
                                    </p:anim>
                                    <p:anim calcmode="lin" valueType="num">
                                      <p:cBhvr>
                                        <p:cTn id="68" dur="1000" fill="hold"/>
                                        <p:tgtEl>
                                          <p:spTgt spid="31235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2330"/>
                                        </p:tgtEl>
                                        <p:attrNameLst>
                                          <p:attrName>style.visibility</p:attrName>
                                        </p:attrNameLst>
                                      </p:cBhvr>
                                      <p:to>
                                        <p:strVal val="visible"/>
                                      </p:to>
                                    </p:set>
                                    <p:animEffect transition="in" filter="fade">
                                      <p:cBhvr>
                                        <p:cTn id="71" dur="1000"/>
                                        <p:tgtEl>
                                          <p:spTgt spid="312330"/>
                                        </p:tgtEl>
                                      </p:cBhvr>
                                    </p:animEffect>
                                    <p:anim calcmode="lin" valueType="num">
                                      <p:cBhvr>
                                        <p:cTn id="72" dur="1000" fill="hold"/>
                                        <p:tgtEl>
                                          <p:spTgt spid="312330"/>
                                        </p:tgtEl>
                                        <p:attrNameLst>
                                          <p:attrName>ppt_x</p:attrName>
                                        </p:attrNameLst>
                                      </p:cBhvr>
                                      <p:tavLst>
                                        <p:tav tm="0">
                                          <p:val>
                                            <p:strVal val="#ppt_x"/>
                                          </p:val>
                                        </p:tav>
                                        <p:tav tm="100000">
                                          <p:val>
                                            <p:strVal val="#ppt_x"/>
                                          </p:val>
                                        </p:tav>
                                      </p:tavLst>
                                    </p:anim>
                                    <p:anim calcmode="lin" valueType="num">
                                      <p:cBhvr>
                                        <p:cTn id="73" dur="1000" fill="hold"/>
                                        <p:tgtEl>
                                          <p:spTgt spid="3123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2353"/>
                                        </p:tgtEl>
                                        <p:attrNameLst>
                                          <p:attrName>style.visibility</p:attrName>
                                        </p:attrNameLst>
                                      </p:cBhvr>
                                      <p:to>
                                        <p:strVal val="visible"/>
                                      </p:to>
                                    </p:set>
                                    <p:animEffect transition="in" filter="fade">
                                      <p:cBhvr>
                                        <p:cTn id="76" dur="1000"/>
                                        <p:tgtEl>
                                          <p:spTgt spid="312353"/>
                                        </p:tgtEl>
                                      </p:cBhvr>
                                    </p:animEffect>
                                    <p:anim calcmode="lin" valueType="num">
                                      <p:cBhvr>
                                        <p:cTn id="77" dur="1000" fill="hold"/>
                                        <p:tgtEl>
                                          <p:spTgt spid="312353"/>
                                        </p:tgtEl>
                                        <p:attrNameLst>
                                          <p:attrName>ppt_x</p:attrName>
                                        </p:attrNameLst>
                                      </p:cBhvr>
                                      <p:tavLst>
                                        <p:tav tm="0">
                                          <p:val>
                                            <p:strVal val="#ppt_x"/>
                                          </p:val>
                                        </p:tav>
                                        <p:tav tm="100000">
                                          <p:val>
                                            <p:strVal val="#ppt_x"/>
                                          </p:val>
                                        </p:tav>
                                      </p:tavLst>
                                    </p:anim>
                                    <p:anim calcmode="lin" valueType="num">
                                      <p:cBhvr>
                                        <p:cTn id="78" dur="1000" fill="hold"/>
                                        <p:tgtEl>
                                          <p:spTgt spid="31235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2325"/>
                                        </p:tgtEl>
                                        <p:attrNameLst>
                                          <p:attrName>style.visibility</p:attrName>
                                        </p:attrNameLst>
                                      </p:cBhvr>
                                      <p:to>
                                        <p:strVal val="visible"/>
                                      </p:to>
                                    </p:set>
                                    <p:animEffect transition="in" filter="fade">
                                      <p:cBhvr>
                                        <p:cTn id="81" dur="1000"/>
                                        <p:tgtEl>
                                          <p:spTgt spid="312325"/>
                                        </p:tgtEl>
                                      </p:cBhvr>
                                    </p:animEffect>
                                    <p:anim calcmode="lin" valueType="num">
                                      <p:cBhvr>
                                        <p:cTn id="82" dur="1000" fill="hold"/>
                                        <p:tgtEl>
                                          <p:spTgt spid="312325"/>
                                        </p:tgtEl>
                                        <p:attrNameLst>
                                          <p:attrName>ppt_x</p:attrName>
                                        </p:attrNameLst>
                                      </p:cBhvr>
                                      <p:tavLst>
                                        <p:tav tm="0">
                                          <p:val>
                                            <p:strVal val="#ppt_x"/>
                                          </p:val>
                                        </p:tav>
                                        <p:tav tm="100000">
                                          <p:val>
                                            <p:strVal val="#ppt_x"/>
                                          </p:val>
                                        </p:tav>
                                      </p:tavLst>
                                    </p:anim>
                                    <p:anim calcmode="lin" valueType="num">
                                      <p:cBhvr>
                                        <p:cTn id="83" dur="1000" fill="hold"/>
                                        <p:tgtEl>
                                          <p:spTgt spid="312325"/>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31236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9" grpId="0" animBg="1"/>
      <p:bldP spid="312338" grpId="0" animBg="1"/>
      <p:bldP spid="312330" grpId="0" animBg="1"/>
      <p:bldP spid="312329" grpId="0" animBg="1"/>
      <p:bldP spid="312328" grpId="0" animBg="1"/>
      <p:bldP spid="312325" grpId="0" animBg="1"/>
      <p:bldP spid="312333" grpId="0" animBg="1"/>
      <p:bldP spid="312334" grpId="0" animBg="1"/>
      <p:bldP spid="312337" grpId="0" animBg="1"/>
      <p:bldP spid="312351" grpId="0"/>
      <p:bldP spid="312353" grpId="0"/>
      <p:bldP spid="312354" grpId="0"/>
      <p:bldP spid="312355" grpId="0"/>
      <p:bldP spid="312356" grpId="0"/>
      <p:bldP spid="312357" grpId="0"/>
      <p:bldP spid="31236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381000"/>
            <a:ext cx="7772400" cy="1143000"/>
          </a:xfrm>
        </p:spPr>
        <p:txBody>
          <a:bodyPr/>
          <a:lstStyle/>
          <a:p>
            <a:r>
              <a:rPr lang="en-US" sz="4400" dirty="0">
                <a:ea typeface="ＭＳ Ｐゴシック" charset="0"/>
                <a:cs typeface="ＭＳ Ｐゴシック" charset="0"/>
              </a:rPr>
              <a:t>Information for classification</a:t>
            </a:r>
          </a:p>
        </p:txBody>
      </p:sp>
      <p:sp>
        <p:nvSpPr>
          <p:cNvPr id="84994" name="Rectangle 3"/>
          <p:cNvSpPr>
            <a:spLocks noGrp="1" noChangeArrowheads="1"/>
          </p:cNvSpPr>
          <p:nvPr>
            <p:ph type="body" idx="1"/>
          </p:nvPr>
        </p:nvSpPr>
        <p:spPr>
          <a:xfrm>
            <a:off x="685800" y="1600200"/>
            <a:ext cx="8001000" cy="4572000"/>
          </a:xfrm>
        </p:spPr>
        <p:txBody>
          <a:bodyPr/>
          <a:lstStyle/>
          <a:p>
            <a:pPr marL="0" indent="0">
              <a:buFontTx/>
              <a:buNone/>
            </a:pPr>
            <a:r>
              <a:rPr lang="en-US" dirty="0">
                <a:ea typeface="ＭＳ Ｐゴシック" charset="0"/>
                <a:cs typeface="ＭＳ Ｐゴシック" charset="0"/>
              </a:rPr>
              <a:t>To divide T records is into disjoint “answer” classes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the information needed to identify class of element of T is:  </a:t>
            </a:r>
          </a:p>
          <a:p>
            <a:pPr marL="0" indent="0">
              <a:buFontTx/>
              <a:buNone/>
            </a:pPr>
            <a:r>
              <a:rPr lang="en-US" dirty="0">
                <a:ea typeface="ＭＳ Ｐゴシック" charset="0"/>
                <a:cs typeface="ＭＳ Ｐゴシック" charset="0"/>
              </a:rPr>
              <a:t>	Info(T) = I(P)</a:t>
            </a:r>
          </a:p>
          <a:p>
            <a:pPr marL="0" indent="0">
              <a:buFontTx/>
              <a:buNone/>
            </a:pPr>
            <a:r>
              <a:rPr lang="en-US" dirty="0">
                <a:ea typeface="ＭＳ Ｐゴシック" charset="0"/>
                <a:cs typeface="ＭＳ Ｐゴシック" charset="0"/>
              </a:rPr>
              <a:t>where P is the probability distribution of partition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2</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a:t>
            </a:r>
          </a:p>
          <a:p>
            <a:pPr lvl="1">
              <a:buFontTx/>
              <a:buNone/>
            </a:pPr>
            <a:r>
              <a:rPr lang="en-US" sz="2400" dirty="0">
                <a:ea typeface="ＭＳ Ｐゴシック" charset="0"/>
              </a:rPr>
              <a:t>Info(T) = (|C</a:t>
            </a:r>
            <a:r>
              <a:rPr lang="en-US" sz="2400" baseline="-25000" dirty="0">
                <a:ea typeface="ＭＳ Ｐゴシック" charset="0"/>
              </a:rPr>
              <a:t>1</a:t>
            </a:r>
            <a:r>
              <a:rPr lang="en-US" sz="2400" dirty="0">
                <a:ea typeface="ＭＳ Ｐゴシック" charset="0"/>
              </a:rPr>
              <a:t>|/|T|, |C</a:t>
            </a:r>
            <a:r>
              <a:rPr lang="en-US" sz="2400" baseline="-25000" dirty="0">
                <a:ea typeface="ＭＳ Ｐゴシック" charset="0"/>
              </a:rPr>
              <a:t>2</a:t>
            </a:r>
            <a:r>
              <a:rPr lang="en-US" sz="2400" dirty="0">
                <a:ea typeface="ＭＳ Ｐゴシック" charset="0"/>
              </a:rPr>
              <a:t>|/|T|, ..., |C</a:t>
            </a:r>
            <a:r>
              <a:rPr lang="en-US" sz="2400" baseline="-25000" dirty="0">
                <a:ea typeface="ＭＳ Ｐゴシック" charset="0"/>
              </a:rPr>
              <a:t>k</a:t>
            </a:r>
            <a:r>
              <a:rPr lang="en-US" sz="2400" dirty="0">
                <a:ea typeface="ＭＳ Ｐゴシック" charset="0"/>
              </a:rPr>
              <a:t>|/|T|)</a:t>
            </a:r>
          </a:p>
        </p:txBody>
      </p:sp>
      <p:sp>
        <p:nvSpPr>
          <p:cNvPr id="85007" name="Text Box 16"/>
          <p:cNvSpPr txBox="1">
            <a:spLocks noChangeArrowheads="1"/>
          </p:cNvSpPr>
          <p:nvPr/>
        </p:nvSpPr>
        <p:spPr bwMode="auto">
          <a:xfrm>
            <a:off x="685800" y="49530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High information</a:t>
            </a:r>
          </a:p>
        </p:txBody>
      </p:sp>
      <p:sp>
        <p:nvSpPr>
          <p:cNvPr id="2" name="Rectangle 1"/>
          <p:cNvSpPr/>
          <p:nvPr/>
        </p:nvSpPr>
        <p:spPr bwMode="auto">
          <a:xfrm>
            <a:off x="685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19" name="Rectangle 18"/>
          <p:cNvSpPr/>
          <p:nvPr/>
        </p:nvSpPr>
        <p:spPr bwMode="auto">
          <a:xfrm>
            <a:off x="1447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0" name="Rectangle 19"/>
          <p:cNvSpPr/>
          <p:nvPr/>
        </p:nvSpPr>
        <p:spPr bwMode="auto">
          <a:xfrm>
            <a:off x="2209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1" name="Rectangle 20"/>
          <p:cNvSpPr/>
          <p:nvPr/>
        </p:nvSpPr>
        <p:spPr bwMode="auto">
          <a:xfrm>
            <a:off x="32766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38862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4495800" y="4191000"/>
            <a:ext cx="1371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4" name="Text Box 16"/>
          <p:cNvSpPr txBox="1">
            <a:spLocks noChangeArrowheads="1"/>
          </p:cNvSpPr>
          <p:nvPr/>
        </p:nvSpPr>
        <p:spPr bwMode="auto">
          <a:xfrm>
            <a:off x="3276600"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Lower information</a:t>
            </a:r>
          </a:p>
        </p:txBody>
      </p:sp>
      <p:sp>
        <p:nvSpPr>
          <p:cNvPr id="13" name="Rectangle 12">
            <a:extLst>
              <a:ext uri="{FF2B5EF4-FFF2-40B4-BE49-F238E27FC236}">
                <a16:creationId xmlns:a16="http://schemas.microsoft.com/office/drawing/2014/main" id="{50745D2A-C976-1B4B-A325-77BD6CEF699D}"/>
              </a:ext>
            </a:extLst>
          </p:cNvPr>
          <p:cNvSpPr/>
          <p:nvPr/>
        </p:nvSpPr>
        <p:spPr bwMode="auto">
          <a:xfrm>
            <a:off x="6091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C1</a:t>
            </a:r>
          </a:p>
        </p:txBody>
      </p:sp>
      <p:sp>
        <p:nvSpPr>
          <p:cNvPr id="14" name="Rectangle 13">
            <a:extLst>
              <a:ext uri="{FF2B5EF4-FFF2-40B4-BE49-F238E27FC236}">
                <a16:creationId xmlns:a16="http://schemas.microsoft.com/office/drawing/2014/main" id="{BE62905A-3D97-FC40-AB87-8B5D4DD42025}"/>
              </a:ext>
            </a:extLst>
          </p:cNvPr>
          <p:cNvSpPr/>
          <p:nvPr/>
        </p:nvSpPr>
        <p:spPr bwMode="auto">
          <a:xfrm>
            <a:off x="6472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C2</a:t>
            </a:r>
          </a:p>
        </p:txBody>
      </p:sp>
      <p:sp>
        <p:nvSpPr>
          <p:cNvPr id="15" name="Rectangle 14">
            <a:extLst>
              <a:ext uri="{FF2B5EF4-FFF2-40B4-BE49-F238E27FC236}">
                <a16:creationId xmlns:a16="http://schemas.microsoft.com/office/drawing/2014/main" id="{6141E581-D00A-6049-8759-963623AE237D}"/>
              </a:ext>
            </a:extLst>
          </p:cNvPr>
          <p:cNvSpPr/>
          <p:nvPr/>
        </p:nvSpPr>
        <p:spPr bwMode="auto">
          <a:xfrm>
            <a:off x="6853518" y="4191000"/>
            <a:ext cx="18288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16" name="Text Box 16">
            <a:extLst>
              <a:ext uri="{FF2B5EF4-FFF2-40B4-BE49-F238E27FC236}">
                <a16:creationId xmlns:a16="http://schemas.microsoft.com/office/drawing/2014/main" id="{2C10B102-2B06-254C-8F62-9CE8FBF11336}"/>
              </a:ext>
            </a:extLst>
          </p:cNvPr>
          <p:cNvSpPr txBox="1">
            <a:spLocks noChangeArrowheads="1"/>
          </p:cNvSpPr>
          <p:nvPr/>
        </p:nvSpPr>
        <p:spPr bwMode="auto">
          <a:xfrm>
            <a:off x="6091518"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Still lower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dirty="0">
                <a:ea typeface="ＭＳ Ｐゴシック" charset="0"/>
                <a:cs typeface="ＭＳ Ｐゴシック" charset="0"/>
              </a:rPr>
              <a:t>Learning a Concept</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sp>
        <p:nvSpPr>
          <p:cNvPr id="5" name="TextBox 4"/>
          <p:cNvSpPr txBox="1"/>
          <p:nvPr/>
        </p:nvSpPr>
        <p:spPr>
          <a:xfrm>
            <a:off x="5181600" y="1854200"/>
            <a:ext cx="3733800" cy="1877437"/>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Attributes</a:t>
            </a:r>
          </a:p>
          <a:p>
            <a:pPr marL="236538" indent="-236538">
              <a:buFont typeface="Arial"/>
              <a:buChar char="•"/>
            </a:pPr>
            <a:r>
              <a:rPr lang="en-US" sz="2800" b="1" dirty="0">
                <a:latin typeface="Calibri"/>
              </a:rPr>
              <a:t>Size</a:t>
            </a:r>
            <a:r>
              <a:rPr lang="en-US" sz="2800" dirty="0">
                <a:latin typeface="Calibri"/>
              </a:rPr>
              <a:t>: large, small</a:t>
            </a:r>
          </a:p>
          <a:p>
            <a:pPr marL="236538" indent="-236538">
              <a:buFont typeface="Arial"/>
              <a:buChar char="•"/>
            </a:pPr>
            <a:r>
              <a:rPr lang="en-US" sz="2800" b="1" dirty="0">
                <a:latin typeface="Calibri"/>
              </a:rPr>
              <a:t>Color</a:t>
            </a:r>
            <a:r>
              <a:rPr lang="en-US" sz="2800" dirty="0">
                <a:latin typeface="Calibri"/>
              </a:rPr>
              <a:t>: red, green, blue</a:t>
            </a:r>
          </a:p>
          <a:p>
            <a:pPr marL="236538" indent="-236538">
              <a:buFont typeface="Arial"/>
              <a:buChar char="•"/>
            </a:pPr>
            <a:r>
              <a:rPr lang="en-US" sz="2800" b="1" dirty="0">
                <a:latin typeface="Calibri"/>
              </a:rPr>
              <a:t>Shape</a:t>
            </a:r>
            <a:r>
              <a:rPr lang="en-US" sz="2800" dirty="0">
                <a:latin typeface="Calibri"/>
              </a:rPr>
              <a:t>: square, circle</a:t>
            </a:r>
          </a:p>
        </p:txBody>
      </p:sp>
      <p:sp>
        <p:nvSpPr>
          <p:cNvPr id="31" name="TextBox 30"/>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a:t>
            </a:r>
            <a:r>
              <a:rPr lang="en-US" sz="3200" b="1" dirty="0">
                <a:latin typeface="Calibri"/>
              </a:rPr>
              <a:t>negative</a:t>
            </a:r>
            <a:r>
              <a:rPr lang="en-US" sz="3200" dirty="0">
                <a:latin typeface="Calibri"/>
              </a:rPr>
              <a:t> examples, blue </a:t>
            </a:r>
            <a:r>
              <a:rPr lang="en-US" sz="3200" b="1" dirty="0">
                <a:latin typeface="Calibri"/>
              </a:rPr>
              <a:t>positive</a:t>
            </a:r>
          </a:p>
        </p:txBody>
      </p:sp>
      <p:sp>
        <p:nvSpPr>
          <p:cNvPr id="32" name="TextBox 31">
            <a:extLst>
              <a:ext uri="{FF2B5EF4-FFF2-40B4-BE49-F238E27FC236}">
                <a16:creationId xmlns:a16="http://schemas.microsoft.com/office/drawing/2014/main" id="{2B2B6B4E-5CAB-3A41-B36C-F573F34D004D}"/>
              </a:ext>
            </a:extLst>
          </p:cNvPr>
          <p:cNvSpPr txBox="1"/>
          <p:nvPr/>
        </p:nvSpPr>
        <p:spPr>
          <a:xfrm>
            <a:off x="5181600" y="4364825"/>
            <a:ext cx="3733800" cy="183127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Task</a:t>
            </a:r>
          </a:p>
          <a:p>
            <a:r>
              <a:rPr lang="en-US" sz="2700" dirty="0">
                <a:latin typeface="Calibri"/>
              </a:rPr>
              <a:t>Classify new object with a size, color &amp; shape as positive or negative</a:t>
            </a:r>
          </a:p>
        </p:txBody>
      </p:sp>
    </p:spTree>
    <p:extLst>
      <p:ext uri="{BB962C8B-B14F-4D97-AF65-F5344CB8AC3E}">
        <p14:creationId xmlns:p14="http://schemas.microsoft.com/office/powerpoint/2010/main" val="394608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304800"/>
            <a:ext cx="7772400" cy="1143000"/>
          </a:xfrm>
        </p:spPr>
        <p:txBody>
          <a:bodyPr/>
          <a:lstStyle/>
          <a:p>
            <a:r>
              <a:rPr lang="en-US" dirty="0">
                <a:ea typeface="ＭＳ Ｐゴシック" charset="0"/>
                <a:cs typeface="ＭＳ Ｐゴシック" charset="0"/>
              </a:rPr>
              <a:t>Information for classification II</a:t>
            </a:r>
          </a:p>
        </p:txBody>
      </p:sp>
      <p:sp>
        <p:nvSpPr>
          <p:cNvPr id="87042" name="Rectangle 3"/>
          <p:cNvSpPr>
            <a:spLocks noGrp="1" noChangeArrowheads="1"/>
          </p:cNvSpPr>
          <p:nvPr>
            <p:ph type="body" idx="1"/>
          </p:nvPr>
        </p:nvSpPr>
        <p:spPr>
          <a:xfrm>
            <a:off x="685800" y="1524000"/>
            <a:ext cx="8077200" cy="4953000"/>
          </a:xfrm>
        </p:spPr>
        <p:txBody>
          <a:bodyPr/>
          <a:lstStyle/>
          <a:p>
            <a:pPr marL="0" indent="0">
              <a:buFontTx/>
              <a:buNone/>
            </a:pPr>
            <a:r>
              <a:rPr lang="en-US" sz="2800" dirty="0">
                <a:ea typeface="ＭＳ Ｐゴシック" charset="0"/>
                <a:cs typeface="ＭＳ Ｐゴシック" charset="0"/>
              </a:rPr>
              <a:t>If we further divide T </a:t>
            </a:r>
            <a:r>
              <a:rPr lang="en-US" sz="2800" dirty="0" err="1">
                <a:ea typeface="ＭＳ Ｐゴシック" charset="0"/>
                <a:cs typeface="ＭＳ Ｐゴシック" charset="0"/>
              </a:rPr>
              <a:t>w.r.t.</a:t>
            </a:r>
            <a:r>
              <a:rPr lang="en-US" sz="2800" dirty="0">
                <a:ea typeface="ＭＳ Ｐゴシック" charset="0"/>
                <a:cs typeface="ＭＳ Ｐゴシック" charset="0"/>
              </a:rPr>
              <a:t> attribute X into sets {T</a:t>
            </a:r>
            <a:r>
              <a:rPr lang="en-US" sz="2800" baseline="-25000" dirty="0">
                <a:ea typeface="ＭＳ Ｐゴシック" charset="0"/>
                <a:cs typeface="ＭＳ Ｐゴシック" charset="0"/>
              </a:rPr>
              <a:t>1</a:t>
            </a:r>
            <a:r>
              <a:rPr lang="en-US" sz="2800" dirty="0">
                <a:ea typeface="ＭＳ Ｐゴシック" charset="0"/>
                <a:cs typeface="ＭＳ Ｐゴシック" charset="0"/>
              </a:rPr>
              <a:t>,T</a:t>
            </a:r>
            <a:r>
              <a:rPr lang="en-US" sz="2800" baseline="-25000" dirty="0">
                <a:ea typeface="ＭＳ Ｐゴシック" charset="0"/>
                <a:cs typeface="ＭＳ Ｐゴシック" charset="0"/>
              </a:rPr>
              <a:t>2</a:t>
            </a:r>
            <a:r>
              <a:rPr lang="en-US" sz="2800" dirty="0">
                <a:ea typeface="ＭＳ Ｐゴシック" charset="0"/>
                <a:cs typeface="ＭＳ Ｐゴシック" charset="0"/>
              </a:rPr>
              <a:t>, ..,T</a:t>
            </a:r>
            <a:r>
              <a:rPr lang="en-US" sz="2800" baseline="-25000" dirty="0">
                <a:ea typeface="ＭＳ Ｐゴシック" charset="0"/>
                <a:cs typeface="ＭＳ Ｐゴシック" charset="0"/>
              </a:rPr>
              <a:t>n</a:t>
            </a:r>
            <a:r>
              <a:rPr lang="en-US" sz="2800" dirty="0">
                <a:ea typeface="ＭＳ Ｐゴシック" charset="0"/>
                <a:cs typeface="ＭＳ Ｐゴシック" charset="0"/>
              </a:rPr>
              <a:t>}, the information needed to identify class of an element of T is weighted average of information needed to identify class of an element of 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i.e., weighted average of Info(T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a:t>
            </a:r>
          </a:p>
          <a:p>
            <a:pPr lvl="1">
              <a:buFontTx/>
              <a:buNone/>
            </a:pPr>
            <a:r>
              <a:rPr lang="en-US" sz="2800" dirty="0">
                <a:ea typeface="ＭＳ Ｐゴシック" charset="0"/>
              </a:rPr>
              <a:t>Info(X,T) = </a:t>
            </a:r>
            <a:r>
              <a:rPr lang="en-US" sz="4800" dirty="0" err="1">
                <a:latin typeface="Symbol" charset="0"/>
                <a:ea typeface="ＭＳ Ｐゴシック" charset="0"/>
              </a:rPr>
              <a:t>S</a:t>
            </a:r>
            <a:r>
              <a:rPr lang="en-US" sz="2800" dirty="0" err="1">
                <a:ea typeface="ＭＳ Ｐゴシック" charset="0"/>
              </a:rPr>
              <a:t>|T</a:t>
            </a:r>
            <a:r>
              <a:rPr lang="en-US" sz="2800" baseline="-25000" dirty="0" err="1">
                <a:ea typeface="ＭＳ Ｐゴシック" charset="0"/>
              </a:rPr>
              <a:t>i</a:t>
            </a:r>
            <a:r>
              <a:rPr lang="en-US" sz="2800" dirty="0">
                <a:ea typeface="ＭＳ Ｐゴシック" charset="0"/>
              </a:rPr>
              <a:t>|/|T| * Info(T</a:t>
            </a:r>
            <a:r>
              <a:rPr lang="en-US" sz="2800" baseline="-25000" dirty="0">
                <a:ea typeface="ＭＳ Ｐゴシック" charset="0"/>
              </a:rPr>
              <a:t>i</a:t>
            </a:r>
            <a:r>
              <a:rPr lang="en-US" sz="2800" dirty="0">
                <a:ea typeface="ＭＳ Ｐゴシック" charset="0"/>
              </a:rPr>
              <a:t>)</a:t>
            </a:r>
            <a:endParaRPr lang="en-US" sz="2400" dirty="0">
              <a:ea typeface="ＭＳ Ｐゴシック" charset="0"/>
            </a:endParaRPr>
          </a:p>
        </p:txBody>
      </p:sp>
      <p:sp>
        <p:nvSpPr>
          <p:cNvPr id="20" name="Text Box 16"/>
          <p:cNvSpPr txBox="1">
            <a:spLocks noChangeArrowheads="1"/>
          </p:cNvSpPr>
          <p:nvPr/>
        </p:nvSpPr>
        <p:spPr bwMode="auto">
          <a:xfrm>
            <a:off x="1447800" y="57912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High information</a:t>
            </a:r>
          </a:p>
        </p:txBody>
      </p:sp>
      <p:sp>
        <p:nvSpPr>
          <p:cNvPr id="21" name="Rectangle 20"/>
          <p:cNvSpPr/>
          <p:nvPr/>
        </p:nvSpPr>
        <p:spPr bwMode="auto">
          <a:xfrm>
            <a:off x="1447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2209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2971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8" name="Text Box 16"/>
          <p:cNvSpPr txBox="1">
            <a:spLocks noChangeArrowheads="1"/>
          </p:cNvSpPr>
          <p:nvPr/>
        </p:nvSpPr>
        <p:spPr bwMode="auto">
          <a:xfrm>
            <a:off x="5562600" y="5791200"/>
            <a:ext cx="22505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Low information</a:t>
            </a:r>
          </a:p>
        </p:txBody>
      </p:sp>
      <p:sp>
        <p:nvSpPr>
          <p:cNvPr id="29" name="Rectangle 28"/>
          <p:cNvSpPr/>
          <p:nvPr/>
        </p:nvSpPr>
        <p:spPr bwMode="auto">
          <a:xfrm>
            <a:off x="5562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30" name="Rectangle 29"/>
          <p:cNvSpPr/>
          <p:nvPr/>
        </p:nvSpPr>
        <p:spPr bwMode="auto">
          <a:xfrm>
            <a:off x="6324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31" name="Rectangle 30"/>
          <p:cNvSpPr/>
          <p:nvPr/>
        </p:nvSpPr>
        <p:spPr bwMode="auto">
          <a:xfrm>
            <a:off x="7086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cxnSp>
        <p:nvCxnSpPr>
          <p:cNvPr id="3" name="Straight Connector 2"/>
          <p:cNvCxnSpPr>
            <a:stCxn id="21" idx="1"/>
            <a:endCxn id="23" idx="3"/>
          </p:cNvCxnSpPr>
          <p:nvPr/>
        </p:nvCxnSpPr>
        <p:spPr bwMode="auto">
          <a:xfrm>
            <a:off x="1447800" y="5410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562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324600" y="55626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086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152400"/>
            <a:ext cx="7772400" cy="1143000"/>
          </a:xfrm>
        </p:spPr>
        <p:txBody>
          <a:bodyPr/>
          <a:lstStyle/>
          <a:p>
            <a:r>
              <a:rPr lang="en-US" dirty="0">
                <a:ea typeface="ＭＳ Ｐゴシック" charset="0"/>
                <a:cs typeface="ＭＳ Ｐゴシック" charset="0"/>
              </a:rPr>
              <a:t>Information gain</a:t>
            </a:r>
          </a:p>
        </p:txBody>
      </p:sp>
      <p:sp>
        <p:nvSpPr>
          <p:cNvPr id="89090" name="Rectangle 3"/>
          <p:cNvSpPr>
            <a:spLocks noGrp="1" noChangeArrowheads="1"/>
          </p:cNvSpPr>
          <p:nvPr>
            <p:ph type="body" idx="1"/>
          </p:nvPr>
        </p:nvSpPr>
        <p:spPr>
          <a:xfrm>
            <a:off x="609600" y="1371600"/>
            <a:ext cx="8077200" cy="5334000"/>
          </a:xfrm>
        </p:spPr>
        <p:txBody>
          <a:bodyPr/>
          <a:lstStyle/>
          <a:p>
            <a:r>
              <a:rPr lang="en-US" sz="3200" b="1" dirty="0">
                <a:ea typeface="ＭＳ Ｐゴシック" charset="0"/>
                <a:cs typeface="ＭＳ Ｐゴシック" charset="0"/>
              </a:rPr>
              <a:t>Gain(X,T) = Info(T) - Info(X,T) </a:t>
            </a:r>
            <a:r>
              <a:rPr lang="en-US" sz="3200" dirty="0">
                <a:ea typeface="ＭＳ Ｐゴシック" charset="0"/>
                <a:cs typeface="ＭＳ Ｐゴシック" charset="0"/>
              </a:rPr>
              <a:t> is difference of</a:t>
            </a:r>
          </a:p>
          <a:p>
            <a:pPr lvl="1" indent="-336550"/>
            <a:r>
              <a:rPr lang="en-US" sz="2800" dirty="0">
                <a:ea typeface="ＭＳ Ｐゴシック" charset="0"/>
              </a:rPr>
              <a:t>info needed to identify element of T and </a:t>
            </a:r>
          </a:p>
          <a:p>
            <a:pPr lvl="1" indent="-336550"/>
            <a:r>
              <a:rPr lang="en-US" sz="2800" dirty="0">
                <a:ea typeface="ＭＳ Ｐゴシック" charset="0"/>
              </a:rPr>
              <a:t>info needed to identify element of T after value of attribute X known</a:t>
            </a:r>
          </a:p>
          <a:p>
            <a:r>
              <a:rPr lang="en-US" sz="3200" dirty="0">
                <a:ea typeface="ＭＳ Ｐゴシック" charset="0"/>
                <a:cs typeface="ＭＳ Ｐゴシック" charset="0"/>
              </a:rPr>
              <a:t>This is gain in information due to attribute X</a:t>
            </a:r>
          </a:p>
          <a:p>
            <a:r>
              <a:rPr lang="en-US" sz="3200" dirty="0">
                <a:ea typeface="ＭＳ Ｐゴシック" charset="0"/>
                <a:cs typeface="ＭＳ Ｐゴシック" charset="0"/>
              </a:rPr>
              <a:t>Used to rank attributes and build DT where each node uses attribute with greatest gain of those not yet considered in path from root</a:t>
            </a:r>
          </a:p>
          <a:p>
            <a:r>
              <a:rPr lang="en-US" sz="3200">
                <a:ea typeface="ＭＳ Ｐゴシック" charset="0"/>
                <a:cs typeface="ＭＳ Ｐゴシック" charset="0"/>
              </a:rPr>
              <a:t>goal: </a:t>
            </a:r>
            <a:r>
              <a:rPr lang="en-US" sz="3200" b="1" dirty="0">
                <a:ea typeface="ＭＳ Ｐゴシック" charset="0"/>
              </a:rPr>
              <a:t>create small DTs</a:t>
            </a:r>
            <a:r>
              <a:rPr lang="en-US" sz="3200" dirty="0">
                <a:ea typeface="ＭＳ Ｐゴシック" charset="0"/>
              </a:rPr>
              <a:t> to minimize questions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Information Gain</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70" y="1999075"/>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
        <p:nvSpPr>
          <p:cNvPr id="11" name="TextBox 10">
            <a:extLst>
              <a:ext uri="{FF2B5EF4-FFF2-40B4-BE49-F238E27FC236}">
                <a16:creationId xmlns:a16="http://schemas.microsoft.com/office/drawing/2014/main" id="{0189BA64-8858-334C-B843-F82E8E65122C}"/>
              </a:ext>
            </a:extLst>
          </p:cNvPr>
          <p:cNvSpPr txBox="1"/>
          <p:nvPr/>
        </p:nvSpPr>
        <p:spPr>
          <a:xfrm>
            <a:off x="2743200" y="1464527"/>
            <a:ext cx="4039888" cy="369332"/>
          </a:xfrm>
          <a:prstGeom prst="rect">
            <a:avLst/>
          </a:prstGeom>
          <a:noFill/>
        </p:spPr>
        <p:txBody>
          <a:bodyPr wrap="none" rtlCol="0">
            <a:spAutoFit/>
          </a:bodyPr>
          <a:lstStyle/>
          <a:p>
            <a:r>
              <a:rPr lang="en-US" sz="1800" dirty="0">
                <a:highlight>
                  <a:srgbClr val="DDDDDD"/>
                </a:highlight>
              </a:rPr>
              <a:t>I = .5*log</a:t>
            </a:r>
            <a:r>
              <a:rPr lang="en-US" sz="1800" baseline="-25000" dirty="0">
                <a:highlight>
                  <a:srgbClr val="DDDDDD"/>
                </a:highlight>
              </a:rPr>
              <a:t>2</a:t>
            </a:r>
            <a:r>
              <a:rPr lang="en-US" sz="1800" dirty="0">
                <a:highlight>
                  <a:srgbClr val="DDDDDD"/>
                </a:highlight>
              </a:rPr>
              <a:t>(.5) + .5*log</a:t>
            </a:r>
            <a:r>
              <a:rPr lang="en-US" sz="1800" baseline="-25000" dirty="0">
                <a:highlight>
                  <a:srgbClr val="DDDDDD"/>
                </a:highlight>
              </a:rPr>
              <a:t>2</a:t>
            </a:r>
            <a:r>
              <a:rPr lang="en-US" sz="1800" dirty="0">
                <a:highlight>
                  <a:srgbClr val="DDDDDD"/>
                </a:highlight>
              </a:rPr>
              <a:t>(.5) = 0.5+0.5 = 1</a:t>
            </a:r>
          </a:p>
        </p:txBody>
      </p:sp>
      <p:sp>
        <p:nvSpPr>
          <p:cNvPr id="12" name="TextBox 11">
            <a:extLst>
              <a:ext uri="{FF2B5EF4-FFF2-40B4-BE49-F238E27FC236}">
                <a16:creationId xmlns:a16="http://schemas.microsoft.com/office/drawing/2014/main" id="{E52E57EC-E0F8-F144-A6EF-4E4F419A5F6A}"/>
              </a:ext>
            </a:extLst>
          </p:cNvPr>
          <p:cNvSpPr txBox="1"/>
          <p:nvPr/>
        </p:nvSpPr>
        <p:spPr>
          <a:xfrm>
            <a:off x="457200" y="3755524"/>
            <a:ext cx="1181734" cy="369332"/>
          </a:xfrm>
          <a:prstGeom prst="rect">
            <a:avLst/>
          </a:prstGeom>
          <a:noFill/>
        </p:spPr>
        <p:txBody>
          <a:bodyPr wrap="none" rtlCol="0">
            <a:spAutoFit/>
          </a:bodyPr>
          <a:lstStyle/>
          <a:p>
            <a:r>
              <a:rPr lang="en-US" sz="1800" dirty="0">
                <a:highlight>
                  <a:srgbClr val="DDDDDD"/>
                </a:highlight>
              </a:rPr>
              <a:t>I=0; P=1/6</a:t>
            </a:r>
          </a:p>
        </p:txBody>
      </p:sp>
      <p:sp>
        <p:nvSpPr>
          <p:cNvPr id="15" name="TextBox 14">
            <a:extLst>
              <a:ext uri="{FF2B5EF4-FFF2-40B4-BE49-F238E27FC236}">
                <a16:creationId xmlns:a16="http://schemas.microsoft.com/office/drawing/2014/main" id="{BBFB534C-EE12-D64E-8604-DC5F68F408F8}"/>
              </a:ext>
            </a:extLst>
          </p:cNvPr>
          <p:cNvSpPr txBox="1"/>
          <p:nvPr/>
        </p:nvSpPr>
        <p:spPr>
          <a:xfrm>
            <a:off x="1676400" y="3499741"/>
            <a:ext cx="1181734" cy="369332"/>
          </a:xfrm>
          <a:prstGeom prst="rect">
            <a:avLst/>
          </a:prstGeom>
          <a:noFill/>
        </p:spPr>
        <p:txBody>
          <a:bodyPr wrap="none" rtlCol="0">
            <a:spAutoFit/>
          </a:bodyPr>
          <a:lstStyle/>
          <a:p>
            <a:r>
              <a:rPr lang="en-US" sz="1800" dirty="0">
                <a:highlight>
                  <a:srgbClr val="DDDDDD"/>
                </a:highlight>
              </a:rPr>
              <a:t>I=0; P=1/3</a:t>
            </a:r>
          </a:p>
        </p:txBody>
      </p:sp>
      <p:sp>
        <p:nvSpPr>
          <p:cNvPr id="16" name="TextBox 15">
            <a:extLst>
              <a:ext uri="{FF2B5EF4-FFF2-40B4-BE49-F238E27FC236}">
                <a16:creationId xmlns:a16="http://schemas.microsoft.com/office/drawing/2014/main" id="{C0092B43-F3D0-DB41-A8B2-6A0795DDF063}"/>
              </a:ext>
            </a:extLst>
          </p:cNvPr>
          <p:cNvSpPr txBox="1"/>
          <p:nvPr/>
        </p:nvSpPr>
        <p:spPr>
          <a:xfrm>
            <a:off x="381000" y="4419600"/>
            <a:ext cx="4384534" cy="369332"/>
          </a:xfrm>
          <a:prstGeom prst="rect">
            <a:avLst/>
          </a:prstGeom>
          <a:noFill/>
        </p:spPr>
        <p:txBody>
          <a:bodyPr wrap="none" rtlCol="0">
            <a:spAutoFit/>
          </a:bodyPr>
          <a:lstStyle/>
          <a:p>
            <a:r>
              <a:rPr lang="en-US" sz="1800" dirty="0">
                <a:highlight>
                  <a:srgbClr val="DDDDDD"/>
                </a:highlight>
              </a:rPr>
              <a:t>I=(1/3*log</a:t>
            </a:r>
            <a:r>
              <a:rPr lang="en-US" sz="1800" baseline="-25000" dirty="0">
                <a:highlight>
                  <a:srgbClr val="DDDDDD"/>
                </a:highlight>
              </a:rPr>
              <a:t>2</a:t>
            </a:r>
            <a:r>
              <a:rPr lang="en-US" sz="1800" dirty="0">
                <a:highlight>
                  <a:srgbClr val="DDDDDD"/>
                </a:highlight>
              </a:rPr>
              <a:t>(1/3)+2/3*log</a:t>
            </a:r>
            <a:r>
              <a:rPr lang="en-US" sz="1800" baseline="-25000" dirty="0">
                <a:highlight>
                  <a:srgbClr val="DDDDDD"/>
                </a:highlight>
              </a:rPr>
              <a:t>2</a:t>
            </a:r>
            <a:r>
              <a:rPr lang="en-US" sz="1800" dirty="0">
                <a:highlight>
                  <a:srgbClr val="DDDDDD"/>
                </a:highlight>
              </a:rPr>
              <a:t>(2/3); P=1/2 = 0.46</a:t>
            </a:r>
          </a:p>
        </p:txBody>
      </p:sp>
      <p:sp>
        <p:nvSpPr>
          <p:cNvPr id="17" name="TextBox 16">
            <a:extLst>
              <a:ext uri="{FF2B5EF4-FFF2-40B4-BE49-F238E27FC236}">
                <a16:creationId xmlns:a16="http://schemas.microsoft.com/office/drawing/2014/main" id="{5543823B-1EB7-9248-8F9F-6C20422760AA}"/>
              </a:ext>
            </a:extLst>
          </p:cNvPr>
          <p:cNvSpPr txBox="1"/>
          <p:nvPr/>
        </p:nvSpPr>
        <p:spPr>
          <a:xfrm>
            <a:off x="4551554" y="3886200"/>
            <a:ext cx="1124026" cy="369332"/>
          </a:xfrm>
          <a:prstGeom prst="rect">
            <a:avLst/>
          </a:prstGeom>
          <a:noFill/>
        </p:spPr>
        <p:txBody>
          <a:bodyPr wrap="none" rtlCol="0">
            <a:spAutoFit/>
          </a:bodyPr>
          <a:lstStyle/>
          <a:p>
            <a:r>
              <a:rPr lang="en-US" sz="1800" dirty="0">
                <a:highlight>
                  <a:srgbClr val="DDDDDD"/>
                </a:highlight>
              </a:rPr>
              <a:t>I=1;P=1/6</a:t>
            </a:r>
          </a:p>
        </p:txBody>
      </p:sp>
      <p:sp>
        <p:nvSpPr>
          <p:cNvPr id="18" name="TextBox 17">
            <a:extLst>
              <a:ext uri="{FF2B5EF4-FFF2-40B4-BE49-F238E27FC236}">
                <a16:creationId xmlns:a16="http://schemas.microsoft.com/office/drawing/2014/main" id="{042E3E11-966B-BD4A-8386-14F6A587F3EE}"/>
              </a:ext>
            </a:extLst>
          </p:cNvPr>
          <p:cNvSpPr txBox="1"/>
          <p:nvPr/>
        </p:nvSpPr>
        <p:spPr>
          <a:xfrm>
            <a:off x="5600066" y="3883529"/>
            <a:ext cx="1181734" cy="369332"/>
          </a:xfrm>
          <a:prstGeom prst="rect">
            <a:avLst/>
          </a:prstGeom>
          <a:noFill/>
        </p:spPr>
        <p:txBody>
          <a:bodyPr wrap="none" rtlCol="0">
            <a:spAutoFit/>
          </a:bodyPr>
          <a:lstStyle/>
          <a:p>
            <a:r>
              <a:rPr lang="en-US" sz="1800" dirty="0">
                <a:highlight>
                  <a:srgbClr val="DDDDDD"/>
                </a:highlight>
              </a:rPr>
              <a:t>I=1; P=1/6</a:t>
            </a:r>
          </a:p>
        </p:txBody>
      </p:sp>
      <p:sp>
        <p:nvSpPr>
          <p:cNvPr id="19" name="TextBox 18">
            <a:extLst>
              <a:ext uri="{FF2B5EF4-FFF2-40B4-BE49-F238E27FC236}">
                <a16:creationId xmlns:a16="http://schemas.microsoft.com/office/drawing/2014/main" id="{EDF43FA2-7592-844F-A224-425126E5513E}"/>
              </a:ext>
            </a:extLst>
          </p:cNvPr>
          <p:cNvSpPr txBox="1"/>
          <p:nvPr/>
        </p:nvSpPr>
        <p:spPr>
          <a:xfrm>
            <a:off x="6637378" y="3883529"/>
            <a:ext cx="1181734" cy="369332"/>
          </a:xfrm>
          <a:prstGeom prst="rect">
            <a:avLst/>
          </a:prstGeom>
          <a:noFill/>
        </p:spPr>
        <p:txBody>
          <a:bodyPr wrap="none" rtlCol="0">
            <a:spAutoFit/>
          </a:bodyPr>
          <a:lstStyle/>
          <a:p>
            <a:r>
              <a:rPr lang="en-US" sz="1800" dirty="0">
                <a:highlight>
                  <a:srgbClr val="DDDDDD"/>
                </a:highlight>
              </a:rPr>
              <a:t>I=1; P=2/6</a:t>
            </a:r>
          </a:p>
        </p:txBody>
      </p:sp>
      <p:sp>
        <p:nvSpPr>
          <p:cNvPr id="20" name="TextBox 19">
            <a:extLst>
              <a:ext uri="{FF2B5EF4-FFF2-40B4-BE49-F238E27FC236}">
                <a16:creationId xmlns:a16="http://schemas.microsoft.com/office/drawing/2014/main" id="{F8D577F0-720E-064F-A7DB-8CAE203F2014}"/>
              </a:ext>
            </a:extLst>
          </p:cNvPr>
          <p:cNvSpPr txBox="1"/>
          <p:nvPr/>
        </p:nvSpPr>
        <p:spPr>
          <a:xfrm>
            <a:off x="7733666" y="3886846"/>
            <a:ext cx="1181734" cy="369332"/>
          </a:xfrm>
          <a:prstGeom prst="rect">
            <a:avLst/>
          </a:prstGeom>
          <a:noFill/>
        </p:spPr>
        <p:txBody>
          <a:bodyPr wrap="none" rtlCol="0">
            <a:spAutoFit/>
          </a:bodyPr>
          <a:lstStyle/>
          <a:p>
            <a:r>
              <a:rPr lang="en-US" sz="1800" dirty="0">
                <a:highlight>
                  <a:srgbClr val="DDDDDD"/>
                </a:highlight>
              </a:rPr>
              <a:t>I=1; P=2/6</a:t>
            </a:r>
          </a:p>
        </p:txBody>
      </p:sp>
      <p:sp>
        <p:nvSpPr>
          <p:cNvPr id="21" name="TextBox 20">
            <a:extLst>
              <a:ext uri="{FF2B5EF4-FFF2-40B4-BE49-F238E27FC236}">
                <a16:creationId xmlns:a16="http://schemas.microsoft.com/office/drawing/2014/main" id="{5C06399F-8F6C-8B49-A294-4BB540879E4C}"/>
              </a:ext>
            </a:extLst>
          </p:cNvPr>
          <p:cNvSpPr txBox="1"/>
          <p:nvPr/>
        </p:nvSpPr>
        <p:spPr>
          <a:xfrm>
            <a:off x="4514794" y="4933948"/>
            <a:ext cx="4183833" cy="369332"/>
          </a:xfrm>
          <a:prstGeom prst="rect">
            <a:avLst/>
          </a:prstGeom>
          <a:noFill/>
        </p:spPr>
        <p:txBody>
          <a:bodyPr wrap="square" rtlCol="0">
            <a:spAutoFit/>
          </a:bodyPr>
          <a:lstStyle/>
          <a:p>
            <a:pPr algn="ctr"/>
            <a:r>
              <a:rPr lang="en-US" sz="1800" dirty="0">
                <a:highlight>
                  <a:srgbClr val="00FFFF"/>
                </a:highlight>
              </a:rPr>
              <a:t>Information gain = 1 - 1 = 0  </a:t>
            </a:r>
          </a:p>
        </p:txBody>
      </p:sp>
      <p:cxnSp>
        <p:nvCxnSpPr>
          <p:cNvPr id="13" name="Straight Connector 12">
            <a:extLst>
              <a:ext uri="{FF2B5EF4-FFF2-40B4-BE49-F238E27FC236}">
                <a16:creationId xmlns:a16="http://schemas.microsoft.com/office/drawing/2014/main" id="{BDBF6560-8CF7-D047-AB42-866F07CC6F78}"/>
              </a:ext>
            </a:extLst>
          </p:cNvPr>
          <p:cNvCxnSpPr>
            <a:cxnSpLocks/>
            <a:stCxn id="16" idx="0"/>
          </p:cNvCxnSpPr>
          <p:nvPr/>
        </p:nvCxnSpPr>
        <p:spPr bwMode="auto">
          <a:xfrm flipV="1">
            <a:off x="2573267" y="3815176"/>
            <a:ext cx="547578" cy="60442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4" name="TextBox 13">
            <a:extLst>
              <a:ext uri="{FF2B5EF4-FFF2-40B4-BE49-F238E27FC236}">
                <a16:creationId xmlns:a16="http://schemas.microsoft.com/office/drawing/2014/main" id="{E72F3399-17AF-514D-AFC6-77AEE1D1F1B6}"/>
              </a:ext>
            </a:extLst>
          </p:cNvPr>
          <p:cNvSpPr txBox="1"/>
          <p:nvPr/>
        </p:nvSpPr>
        <p:spPr>
          <a:xfrm>
            <a:off x="394072" y="5559617"/>
            <a:ext cx="8065477"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Information gain </a:t>
            </a:r>
            <a:r>
              <a:rPr lang="en-US" sz="2000" dirty="0"/>
              <a:t>for asking Patrons is 0.56, for asking Type is 0</a:t>
            </a:r>
          </a:p>
          <a:p>
            <a:pPr marL="342900" indent="-342900">
              <a:buFont typeface="Arial" panose="020B0604020202020204" pitchFamily="34" charset="0"/>
              <a:buChar char="•"/>
            </a:pPr>
            <a:r>
              <a:rPr lang="en-US" sz="2000" dirty="0"/>
              <a:t>Note: If only one of the N categories has any instances, the information entropy is always 0</a:t>
            </a:r>
          </a:p>
        </p:txBody>
      </p:sp>
      <p:sp>
        <p:nvSpPr>
          <p:cNvPr id="26" name="TextBox 25">
            <a:extLst>
              <a:ext uri="{FF2B5EF4-FFF2-40B4-BE49-F238E27FC236}">
                <a16:creationId xmlns:a16="http://schemas.microsoft.com/office/drawing/2014/main" id="{ACF21A4D-0EC6-374C-AAE9-12D42C000027}"/>
              </a:ext>
            </a:extLst>
          </p:cNvPr>
          <p:cNvSpPr txBox="1"/>
          <p:nvPr/>
        </p:nvSpPr>
        <p:spPr>
          <a:xfrm>
            <a:off x="205889" y="4953000"/>
            <a:ext cx="4183833" cy="369332"/>
          </a:xfrm>
          <a:prstGeom prst="rect">
            <a:avLst/>
          </a:prstGeom>
          <a:noFill/>
        </p:spPr>
        <p:txBody>
          <a:bodyPr wrap="square" rtlCol="0">
            <a:spAutoFit/>
          </a:bodyPr>
          <a:lstStyle/>
          <a:p>
            <a:pPr algn="ctr"/>
            <a:r>
              <a:rPr lang="en-US" sz="1800" dirty="0">
                <a:highlight>
                  <a:srgbClr val="00FFFF"/>
                </a:highlight>
              </a:rPr>
              <a:t>Information gain = 1 - 0.46 =  0.54</a:t>
            </a:r>
            <a:r>
              <a:rPr lang="en-US" sz="1800" dirty="0">
                <a:highlight>
                  <a:srgbClr val="DDDDDD"/>
                </a:highlight>
              </a:rPr>
              <a:t>         </a:t>
            </a:r>
          </a:p>
        </p:txBody>
      </p:sp>
      <p:sp>
        <p:nvSpPr>
          <p:cNvPr id="27" name="TextBox 26">
            <a:extLst>
              <a:ext uri="{FF2B5EF4-FFF2-40B4-BE49-F238E27FC236}">
                <a16:creationId xmlns:a16="http://schemas.microsoft.com/office/drawing/2014/main" id="{A18FB85E-A816-E246-8AE4-4C14848F2E49}"/>
              </a:ext>
            </a:extLst>
          </p:cNvPr>
          <p:cNvSpPr txBox="1"/>
          <p:nvPr/>
        </p:nvSpPr>
        <p:spPr>
          <a:xfrm>
            <a:off x="6248400" y="4397877"/>
            <a:ext cx="1393330" cy="369332"/>
          </a:xfrm>
          <a:prstGeom prst="rect">
            <a:avLst/>
          </a:prstGeom>
          <a:noFill/>
        </p:spPr>
        <p:txBody>
          <a:bodyPr wrap="none" rtlCol="0">
            <a:spAutoFit/>
          </a:bodyPr>
          <a:lstStyle/>
          <a:p>
            <a:r>
              <a:rPr lang="en-US" sz="1800" dirty="0">
                <a:highlight>
                  <a:srgbClr val="DDDDDD"/>
                </a:highlight>
              </a:rPr>
              <a:t>I = 6/6*1 = 1</a:t>
            </a:r>
          </a:p>
        </p:txBody>
      </p:sp>
    </p:spTree>
    <p:extLst>
      <p:ext uri="{BB962C8B-B14F-4D97-AF65-F5344CB8AC3E}">
        <p14:creationId xmlns:p14="http://schemas.microsoft.com/office/powerpoint/2010/main" val="145038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Computing Information Gain</a:t>
            </a:r>
          </a:p>
        </p:txBody>
      </p:sp>
      <p:sp>
        <p:nvSpPr>
          <p:cNvPr id="91142" name="Line 4"/>
          <p:cNvSpPr>
            <a:spLocks noChangeAspect="1" noChangeShapeType="1"/>
          </p:cNvSpPr>
          <p:nvPr/>
        </p:nvSpPr>
        <p:spPr bwMode="auto">
          <a:xfrm>
            <a:off x="3932403" y="1430033"/>
            <a:ext cx="0" cy="29179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3" name="Line 5"/>
          <p:cNvSpPr>
            <a:spLocks noChangeAspect="1" noChangeShapeType="1"/>
          </p:cNvSpPr>
          <p:nvPr/>
        </p:nvSpPr>
        <p:spPr bwMode="auto">
          <a:xfrm>
            <a:off x="3932403" y="4347995"/>
            <a:ext cx="48634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4" name="Text Box 6"/>
          <p:cNvSpPr txBox="1">
            <a:spLocks noChangeAspect="1" noChangeArrowheads="1"/>
          </p:cNvSpPr>
          <p:nvPr/>
        </p:nvSpPr>
        <p:spPr bwMode="auto">
          <a:xfrm>
            <a:off x="3119438" y="1374856"/>
            <a:ext cx="7549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1145" name="Text Box 7"/>
          <p:cNvSpPr txBox="1">
            <a:spLocks noChangeAspect="1" noChangeArrowheads="1"/>
          </p:cNvSpPr>
          <p:nvPr/>
        </p:nvSpPr>
        <p:spPr bwMode="auto">
          <a:xfrm>
            <a:off x="3119438" y="2259303"/>
            <a:ext cx="703299"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1146" name="Text Box 8"/>
          <p:cNvSpPr txBox="1">
            <a:spLocks noChangeAspect="1" noChangeArrowheads="1"/>
          </p:cNvSpPr>
          <p:nvPr/>
        </p:nvSpPr>
        <p:spPr bwMode="auto">
          <a:xfrm>
            <a:off x="3303011" y="3116335"/>
            <a:ext cx="557871"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1147" name="Text Box 9"/>
          <p:cNvSpPr txBox="1">
            <a:spLocks noChangeAspect="1" noChangeArrowheads="1"/>
          </p:cNvSpPr>
          <p:nvPr/>
        </p:nvSpPr>
        <p:spPr bwMode="auto">
          <a:xfrm>
            <a:off x="3119438" y="4119981"/>
            <a:ext cx="747404"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1148" name="Text Box 10"/>
          <p:cNvSpPr txBox="1">
            <a:spLocks noChangeAspect="1" noChangeArrowheads="1"/>
          </p:cNvSpPr>
          <p:nvPr/>
        </p:nvSpPr>
        <p:spPr bwMode="auto">
          <a:xfrm>
            <a:off x="3807240" y="4464462"/>
            <a:ext cx="724755"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1149" name="Text Box 11"/>
          <p:cNvSpPr txBox="1">
            <a:spLocks noChangeAspect="1" noChangeArrowheads="1"/>
          </p:cNvSpPr>
          <p:nvPr/>
        </p:nvSpPr>
        <p:spPr bwMode="auto">
          <a:xfrm>
            <a:off x="5980314" y="4463270"/>
            <a:ext cx="647273" cy="337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1150" name="Text Box 12"/>
          <p:cNvSpPr txBox="1">
            <a:spLocks noChangeAspect="1" noChangeArrowheads="1"/>
          </p:cNvSpPr>
          <p:nvPr/>
        </p:nvSpPr>
        <p:spPr bwMode="auto">
          <a:xfrm>
            <a:off x="8326231" y="4464462"/>
            <a:ext cx="4809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1151" name="Text Box 13"/>
          <p:cNvSpPr txBox="1">
            <a:spLocks noChangeAspect="1" noChangeArrowheads="1"/>
          </p:cNvSpPr>
          <p:nvPr/>
        </p:nvSpPr>
        <p:spPr bwMode="auto">
          <a:xfrm>
            <a:off x="6169847" y="1501552"/>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2" name="Text Box 14"/>
          <p:cNvSpPr txBox="1">
            <a:spLocks noChangeAspect="1" noChangeArrowheads="1"/>
          </p:cNvSpPr>
          <p:nvPr/>
        </p:nvSpPr>
        <p:spPr bwMode="auto">
          <a:xfrm>
            <a:off x="6163886" y="2271569"/>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3" name="Text Box 15"/>
          <p:cNvSpPr txBox="1">
            <a:spLocks noChangeAspect="1" noChangeArrowheads="1"/>
          </p:cNvSpPr>
          <p:nvPr/>
        </p:nvSpPr>
        <p:spPr bwMode="auto">
          <a:xfrm>
            <a:off x="6181767"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4" name="Text Box 16"/>
          <p:cNvSpPr txBox="1">
            <a:spLocks noChangeAspect="1" noChangeArrowheads="1"/>
          </p:cNvSpPr>
          <p:nvPr/>
        </p:nvSpPr>
        <p:spPr bwMode="auto">
          <a:xfrm>
            <a:off x="6181767"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5" name="Text Box 17"/>
          <p:cNvSpPr txBox="1">
            <a:spLocks noChangeAspect="1" noChangeArrowheads="1"/>
          </p:cNvSpPr>
          <p:nvPr/>
        </p:nvSpPr>
        <p:spPr bwMode="auto">
          <a:xfrm>
            <a:off x="8433514"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6" name="Text Box 18"/>
          <p:cNvSpPr txBox="1">
            <a:spLocks noChangeAspect="1" noChangeArrowheads="1"/>
          </p:cNvSpPr>
          <p:nvPr/>
        </p:nvSpPr>
        <p:spPr bwMode="auto">
          <a:xfrm>
            <a:off x="8451395"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7" name="Text Box 19"/>
          <p:cNvSpPr txBox="1">
            <a:spLocks noChangeAspect="1" noChangeArrowheads="1"/>
          </p:cNvSpPr>
          <p:nvPr/>
        </p:nvSpPr>
        <p:spPr bwMode="auto">
          <a:xfrm>
            <a:off x="8222525" y="4038600"/>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8" name="Text Box 20"/>
          <p:cNvSpPr txBox="1">
            <a:spLocks noChangeAspect="1" noChangeArrowheads="1"/>
          </p:cNvSpPr>
          <p:nvPr/>
        </p:nvSpPr>
        <p:spPr bwMode="auto">
          <a:xfrm>
            <a:off x="8222525" y="3243031"/>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9" name="Text Box 21"/>
          <p:cNvSpPr txBox="1">
            <a:spLocks noChangeAspect="1" noChangeArrowheads="1"/>
          </p:cNvSpPr>
          <p:nvPr/>
        </p:nvSpPr>
        <p:spPr bwMode="auto">
          <a:xfrm>
            <a:off x="8263054" y="2271569"/>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0" name="Text Box 22"/>
          <p:cNvSpPr txBox="1">
            <a:spLocks noChangeAspect="1" noChangeArrowheads="1"/>
          </p:cNvSpPr>
          <p:nvPr/>
        </p:nvSpPr>
        <p:spPr bwMode="auto">
          <a:xfrm>
            <a:off x="8279742" y="1469368"/>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1" name="Text Box 23"/>
          <p:cNvSpPr txBox="1">
            <a:spLocks noChangeAspect="1" noChangeArrowheads="1"/>
          </p:cNvSpPr>
          <p:nvPr/>
        </p:nvSpPr>
        <p:spPr bwMode="auto">
          <a:xfrm>
            <a:off x="3875186" y="3116335"/>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2" name="Text Box 24"/>
          <p:cNvSpPr txBox="1">
            <a:spLocks noChangeAspect="1" noChangeArrowheads="1"/>
          </p:cNvSpPr>
          <p:nvPr/>
        </p:nvSpPr>
        <p:spPr bwMode="auto">
          <a:xfrm>
            <a:off x="3875186" y="4031774"/>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40" name="Text Box 27"/>
          <p:cNvSpPr txBox="1">
            <a:spLocks noChangeArrowheads="1"/>
          </p:cNvSpPr>
          <p:nvPr/>
        </p:nvSpPr>
        <p:spPr bwMode="auto">
          <a:xfrm>
            <a:off x="152400" y="1676400"/>
            <a:ext cx="2895600" cy="3754874"/>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800" dirty="0">
                <a:latin typeface="Calibri"/>
              </a:rPr>
              <a:t>Should we ask about restaurant type or how many patrons there are?</a:t>
            </a:r>
          </a:p>
          <a:p>
            <a:pPr>
              <a:spcBef>
                <a:spcPct val="50000"/>
              </a:spcBef>
              <a:buFontTx/>
              <a:buChar char="•"/>
            </a:pPr>
            <a:r>
              <a:rPr lang="en-US" sz="2800" dirty="0">
                <a:latin typeface="Calibri"/>
              </a:rPr>
              <a:t>I(T) = ?</a:t>
            </a:r>
          </a:p>
          <a:p>
            <a:pPr>
              <a:spcBef>
                <a:spcPct val="50000"/>
              </a:spcBef>
              <a:buFontTx/>
              <a:buChar char="•"/>
            </a:pPr>
            <a:r>
              <a:rPr lang="en-US" sz="2800" dirty="0">
                <a:latin typeface="Calibri"/>
              </a:rPr>
              <a:t>I (Pat, T) =  ?</a:t>
            </a:r>
          </a:p>
          <a:p>
            <a:pPr>
              <a:spcBef>
                <a:spcPct val="50000"/>
              </a:spcBef>
              <a:buFontTx/>
              <a:buChar char="•"/>
            </a:pPr>
            <a:r>
              <a:rPr lang="en-US" sz="2800" dirty="0">
                <a:latin typeface="Calibri"/>
              </a:rPr>
              <a:t>I (Type, T) = ?</a:t>
            </a:r>
          </a:p>
        </p:txBody>
      </p:sp>
      <p:sp>
        <p:nvSpPr>
          <p:cNvPr id="91141" name="Text Box 28"/>
          <p:cNvSpPr txBox="1">
            <a:spLocks noChangeArrowheads="1"/>
          </p:cNvSpPr>
          <p:nvPr/>
        </p:nvSpPr>
        <p:spPr bwMode="auto">
          <a:xfrm>
            <a:off x="4191000" y="5257800"/>
            <a:ext cx="3886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a:t>
            </a:r>
          </a:p>
          <a:p>
            <a:r>
              <a:rPr lang="en-US" dirty="0">
                <a:latin typeface="Calibri"/>
              </a:rPr>
              <a:t>Gain (Type, T)       = ?</a:t>
            </a:r>
          </a:p>
        </p:txBody>
      </p:sp>
      <p:sp>
        <p:nvSpPr>
          <p:cNvPr id="2" name="Rectangle 1"/>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(0)</a:t>
            </a:r>
            <a:r>
              <a:rPr lang="en-US" sz="2000" dirty="0">
                <a:latin typeface="Calibri"/>
              </a:rPr>
              <a:t> + </a:t>
            </a:r>
            <a:r>
              <a:rPr lang="en-US" sz="2000" dirty="0">
                <a:solidFill>
                  <a:srgbClr val="00CC00"/>
                </a:solidFill>
                <a:latin typeface="Calibri"/>
              </a:rPr>
              <a:t>4/12 (0)</a:t>
            </a:r>
            <a:r>
              <a:rPr lang="en-US" sz="2000" dirty="0">
                <a:latin typeface="Calibri"/>
              </a:rPr>
              <a:t> + </a:t>
            </a:r>
            <a:br>
              <a:rPr lang="en-US" sz="2000" dirty="0">
                <a:latin typeface="Calibri"/>
              </a:rPr>
            </a:br>
            <a:r>
              <a:rPr lang="en-US" sz="2000" dirty="0">
                <a:latin typeface="Calibri"/>
              </a:rPr>
              <a:t>   </a:t>
            </a:r>
            <a:r>
              <a:rPr lang="en-US" sz="2000" dirty="0">
                <a:solidFill>
                  <a:srgbClr val="0070C0"/>
                </a:solidFill>
                <a:latin typeface="Calibri"/>
              </a:rPr>
              <a:t>6/12 (- (4/6 log 4/6 + </a:t>
            </a:r>
            <a:br>
              <a:rPr lang="en-US" sz="2000" dirty="0">
                <a:solidFill>
                  <a:srgbClr val="0070C0"/>
                </a:solidFill>
                <a:latin typeface="Calibri"/>
              </a:rPr>
            </a:br>
            <a:r>
              <a:rPr lang="en-US" sz="2000" dirty="0">
                <a:solidFill>
                  <a:srgbClr val="0070C0"/>
                </a:solidFill>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2/12 (1) + 2/12 (1) + </a:t>
            </a:r>
            <a:br>
              <a:rPr lang="en-US" sz="2000" dirty="0">
                <a:latin typeface="Calibri"/>
              </a:rPr>
            </a:br>
            <a:r>
              <a:rPr lang="en-US" sz="2000" dirty="0">
                <a:latin typeface="Calibri"/>
              </a:rPr>
              <a:t>   4/12 (1) + 4/12 (1)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3" name="Oval 2">
            <a:extLst>
              <a:ext uri="{FF2B5EF4-FFF2-40B4-BE49-F238E27FC236}">
                <a16:creationId xmlns:a16="http://schemas.microsoft.com/office/drawing/2014/main" id="{475A298A-5660-FD4B-B585-5DE08EDAA8C2}"/>
              </a:ext>
            </a:extLst>
          </p:cNvPr>
          <p:cNvSpPr/>
          <p:nvPr/>
        </p:nvSpPr>
        <p:spPr bwMode="auto">
          <a:xfrm>
            <a:off x="3685688" y="2770254"/>
            <a:ext cx="855122" cy="2045208"/>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9A29C954-4E87-9F4F-92B0-4769189F85EF}"/>
              </a:ext>
            </a:extLst>
          </p:cNvPr>
          <p:cNvSpPr/>
          <p:nvPr/>
        </p:nvSpPr>
        <p:spPr bwMode="auto">
          <a:xfrm>
            <a:off x="5791203" y="1182687"/>
            <a:ext cx="955021" cy="3839297"/>
          </a:xfrm>
          <a:prstGeom prst="ellipse">
            <a:avLst/>
          </a:prstGeom>
          <a:noFill/>
          <a:ln w="508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74B205AA-C55D-CD41-A10D-05875B92BF0B}"/>
              </a:ext>
            </a:extLst>
          </p:cNvPr>
          <p:cNvSpPr/>
          <p:nvPr/>
        </p:nvSpPr>
        <p:spPr bwMode="auto">
          <a:xfrm>
            <a:off x="7996617" y="1036521"/>
            <a:ext cx="955021" cy="3839297"/>
          </a:xfrm>
          <a:prstGeom prst="ellipse">
            <a:avLst/>
          </a:prstGeom>
          <a:no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2/12 (0) + 4/12 (0) + </a:t>
            </a:r>
            <a:br>
              <a:rPr lang="en-US" sz="2000" dirty="0">
                <a:latin typeface="Calibri"/>
              </a:rPr>
            </a:br>
            <a:r>
              <a:rPr lang="en-US" sz="2000" dirty="0">
                <a:latin typeface="Calibri"/>
              </a:rPr>
              <a:t>   6/12 (- (4/6 log 4/6 + </a:t>
            </a:r>
            <a:br>
              <a:rPr lang="en-US" sz="2000" dirty="0">
                <a:latin typeface="Calibri"/>
              </a:rPr>
            </a:br>
            <a:r>
              <a:rPr lang="en-US" sz="2000" dirty="0">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(1)</a:t>
            </a:r>
            <a:r>
              <a:rPr lang="en-US" sz="2000" dirty="0">
                <a:latin typeface="Calibri"/>
              </a:rPr>
              <a:t> </a:t>
            </a:r>
            <a:r>
              <a:rPr lang="en-US" sz="2000" dirty="0">
                <a:solidFill>
                  <a:srgbClr val="00CC00"/>
                </a:solidFill>
                <a:latin typeface="Calibri"/>
              </a:rPr>
              <a:t>+ 2/12 (1) </a:t>
            </a:r>
            <a:r>
              <a:rPr lang="en-US" sz="2000" dirty="0">
                <a:latin typeface="Calibri"/>
              </a:rPr>
              <a:t>+ </a:t>
            </a:r>
            <a:br>
              <a:rPr lang="en-US" sz="2000" dirty="0">
                <a:latin typeface="Calibri"/>
              </a:rPr>
            </a:br>
            <a:r>
              <a:rPr lang="en-US" sz="2000" dirty="0">
                <a:solidFill>
                  <a:srgbClr val="00B0F0"/>
                </a:solidFill>
                <a:latin typeface="Calibri"/>
              </a:rPr>
              <a:t>   4/12 (1)</a:t>
            </a:r>
            <a:r>
              <a:rPr lang="en-US" sz="2000" dirty="0">
                <a:latin typeface="Calibri"/>
              </a:rPr>
              <a:t> + </a:t>
            </a:r>
            <a:r>
              <a:rPr lang="en-US" sz="2000" dirty="0">
                <a:solidFill>
                  <a:srgbClr val="7030A0"/>
                </a:solidFill>
                <a:latin typeface="Calibri"/>
              </a:rPr>
              <a:t>4/12 (1)</a:t>
            </a:r>
            <a:r>
              <a:rPr lang="en-US" sz="2000" dirty="0">
                <a:latin typeface="Calibri"/>
              </a:rPr>
              <a:t>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2" name="Oval 1">
            <a:extLst>
              <a:ext uri="{FF2B5EF4-FFF2-40B4-BE49-F238E27FC236}">
                <a16:creationId xmlns:a16="http://schemas.microsoft.com/office/drawing/2014/main" id="{CEC61FFA-C5A7-854A-A4A8-B42788859952}"/>
              </a:ext>
            </a:extLst>
          </p:cNvPr>
          <p:cNvSpPr/>
          <p:nvPr/>
        </p:nvSpPr>
        <p:spPr bwMode="auto">
          <a:xfrm>
            <a:off x="3044430" y="1108638"/>
            <a:ext cx="5872162" cy="6314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9" name="Oval 28">
            <a:extLst>
              <a:ext uri="{FF2B5EF4-FFF2-40B4-BE49-F238E27FC236}">
                <a16:creationId xmlns:a16="http://schemas.microsoft.com/office/drawing/2014/main" id="{C2E69A62-C982-1840-99A0-78BECC49A6F0}"/>
              </a:ext>
            </a:extLst>
          </p:cNvPr>
          <p:cNvSpPr/>
          <p:nvPr/>
        </p:nvSpPr>
        <p:spPr bwMode="auto">
          <a:xfrm>
            <a:off x="3119438" y="1910018"/>
            <a:ext cx="5872162" cy="631404"/>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0E5A2675-78FD-D245-B1B4-59DB1EFD15B0}"/>
              </a:ext>
            </a:extLst>
          </p:cNvPr>
          <p:cNvSpPr/>
          <p:nvPr/>
        </p:nvSpPr>
        <p:spPr bwMode="auto">
          <a:xfrm>
            <a:off x="3128856" y="2805529"/>
            <a:ext cx="5872162" cy="631404"/>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D5B64A52-8674-4541-B957-67B334B6DC9E}"/>
              </a:ext>
            </a:extLst>
          </p:cNvPr>
          <p:cNvSpPr/>
          <p:nvPr/>
        </p:nvSpPr>
        <p:spPr bwMode="auto">
          <a:xfrm>
            <a:off x="3118582" y="3791165"/>
            <a:ext cx="5872162" cy="631404"/>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5812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How well does it work?</a:t>
            </a:r>
          </a:p>
        </p:txBody>
      </p:sp>
      <p:sp>
        <p:nvSpPr>
          <p:cNvPr id="97282" name="Rectangle 3"/>
          <p:cNvSpPr>
            <a:spLocks noGrp="1" noChangeArrowheads="1"/>
          </p:cNvSpPr>
          <p:nvPr>
            <p:ph type="body" idx="1"/>
          </p:nvPr>
        </p:nvSpPr>
        <p:spPr>
          <a:xfrm>
            <a:off x="685800" y="1447800"/>
            <a:ext cx="7924800" cy="5181600"/>
          </a:xfrm>
        </p:spPr>
        <p:txBody>
          <a:bodyPr/>
          <a:lstStyle/>
          <a:p>
            <a:pPr marL="0" indent="0">
              <a:buFontTx/>
              <a:buNone/>
            </a:pPr>
            <a:r>
              <a:rPr lang="en-US" sz="3200" dirty="0">
                <a:ea typeface="ＭＳ Ｐゴシック" charset="0"/>
                <a:cs typeface="ＭＳ Ｐゴシック" charset="0"/>
              </a:rPr>
              <a:t>Case studies show that decision trees often at least as accurate as human experts</a:t>
            </a:r>
          </a:p>
          <a:p>
            <a:pPr marL="338138" lvl="1" indent="-223838"/>
            <a:r>
              <a:rPr lang="en-US" sz="2800" dirty="0">
                <a:ea typeface="ＭＳ Ｐゴシック" charset="0"/>
              </a:rPr>
              <a:t>Study for diagnosing breast cancer had humans correctly classifying examples 65% of the time; DT classified 72% correct</a:t>
            </a:r>
          </a:p>
          <a:p>
            <a:pPr marL="338138" lvl="1" indent="-223838"/>
            <a:r>
              <a:rPr lang="en-US" sz="2800" dirty="0">
                <a:ea typeface="ＭＳ Ｐゴシック" charset="0"/>
              </a:rPr>
              <a:t>British Petroleum designed DT for gas-oil separation for offshore oil platforms that replaced an earlier rule-based expert system</a:t>
            </a:r>
          </a:p>
          <a:p>
            <a:pPr marL="338138" lvl="1" indent="-223838"/>
            <a:r>
              <a:rPr lang="en-US" sz="2800" dirty="0">
                <a:ea typeface="ＭＳ Ｐゴシック" charset="0"/>
              </a:rPr>
              <a:t>Cessna designed an airplane flight controller using 90,000 examples and 20 attributes per example</a:t>
            </a:r>
            <a:endParaRPr lang="en-US" sz="2400" dirty="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342900" y="381000"/>
            <a:ext cx="8458200" cy="1143000"/>
          </a:xfrm>
        </p:spPr>
        <p:txBody>
          <a:bodyPr/>
          <a:lstStyle/>
          <a:p>
            <a:r>
              <a:rPr lang="en-US" sz="4400" dirty="0">
                <a:ea typeface="ＭＳ Ｐゴシック" charset="0"/>
                <a:cs typeface="ＭＳ Ｐゴシック" charset="0"/>
              </a:rPr>
              <a:t>Extensions of ID3</a:t>
            </a:r>
          </a:p>
        </p:txBody>
      </p:sp>
      <p:sp>
        <p:nvSpPr>
          <p:cNvPr id="99330" name="Rectangle 3"/>
          <p:cNvSpPr>
            <a:spLocks noGrp="1" noChangeArrowheads="1"/>
          </p:cNvSpPr>
          <p:nvPr>
            <p:ph type="body" idx="1"/>
          </p:nvPr>
        </p:nvSpPr>
        <p:spPr>
          <a:xfrm>
            <a:off x="685800" y="1371600"/>
            <a:ext cx="7772400" cy="5105400"/>
          </a:xfrm>
        </p:spPr>
        <p:txBody>
          <a:bodyPr/>
          <a:lstStyle/>
          <a:p>
            <a:r>
              <a:rPr lang="en-US" sz="2800" dirty="0">
                <a:ea typeface="ＭＳ Ｐゴシック" charset="0"/>
                <a:cs typeface="ＭＳ Ｐゴシック" charset="0"/>
              </a:rPr>
              <a:t>Using other selection metric gain ratios, e.g. </a:t>
            </a:r>
            <a:r>
              <a:rPr lang="en-US" sz="2800" dirty="0" err="1">
                <a:ea typeface="ＭＳ Ｐゴシック" charset="0"/>
                <a:cs typeface="ＭＳ Ｐゴシック" charset="0"/>
              </a:rPr>
              <a:t>gini</a:t>
            </a:r>
            <a:endParaRPr lang="en-US" sz="2800" dirty="0">
              <a:ea typeface="ＭＳ Ｐゴシック" charset="0"/>
              <a:cs typeface="ＭＳ Ｐゴシック" charset="0"/>
            </a:endParaRPr>
          </a:p>
          <a:p>
            <a:r>
              <a:rPr lang="en-US" sz="2800" dirty="0">
                <a:ea typeface="ＭＳ Ｐゴシック" charset="0"/>
                <a:cs typeface="ＭＳ Ｐゴシック" charset="0"/>
              </a:rPr>
              <a:t>Real-valued data</a:t>
            </a:r>
          </a:p>
          <a:p>
            <a:r>
              <a:rPr lang="en-US" sz="2800" dirty="0">
                <a:ea typeface="ＭＳ Ｐゴシック" charset="0"/>
                <a:cs typeface="ＭＳ Ｐゴシック" charset="0"/>
              </a:rPr>
              <a:t>Noisy data and </a:t>
            </a:r>
            <a:r>
              <a:rPr lang="en-US" sz="2800" dirty="0" err="1">
                <a:ea typeface="ＭＳ Ｐゴシック" charset="0"/>
                <a:cs typeface="ＭＳ Ｐゴシック" charset="0"/>
              </a:rPr>
              <a:t>overfitting</a:t>
            </a:r>
            <a:endParaRPr lang="en-US" sz="2800" dirty="0">
              <a:ea typeface="ＭＳ Ｐゴシック" charset="0"/>
              <a:cs typeface="ＭＳ Ｐゴシック" charset="0"/>
            </a:endParaRPr>
          </a:p>
          <a:p>
            <a:r>
              <a:rPr lang="en-US" sz="2800" dirty="0">
                <a:ea typeface="ＭＳ Ｐゴシック" charset="0"/>
                <a:cs typeface="ＭＳ Ｐゴシック" charset="0"/>
              </a:rPr>
              <a:t>Generation of rules</a:t>
            </a:r>
          </a:p>
          <a:p>
            <a:r>
              <a:rPr lang="en-US" sz="2800" dirty="0">
                <a:ea typeface="ＭＳ Ｐゴシック" charset="0"/>
                <a:cs typeface="ＭＳ Ｐゴシック" charset="0"/>
              </a:rPr>
              <a:t>Setting parameters</a:t>
            </a:r>
          </a:p>
          <a:p>
            <a:r>
              <a:rPr lang="en-US" sz="2800" dirty="0">
                <a:ea typeface="ＭＳ Ｐゴシック" charset="0"/>
                <a:cs typeface="ＭＳ Ｐゴシック" charset="0"/>
              </a:rPr>
              <a:t>Cross-validation for experimental validation of performance</a:t>
            </a:r>
          </a:p>
          <a:p>
            <a:r>
              <a:rPr lang="en-US" sz="2800" b="1" dirty="0">
                <a:ea typeface="ＭＳ Ｐゴシック" charset="0"/>
                <a:cs typeface="ＭＳ Ｐゴシック" charset="0"/>
              </a:rPr>
              <a:t>C4.5: </a:t>
            </a:r>
            <a:r>
              <a:rPr lang="en-US" sz="2800" dirty="0">
                <a:ea typeface="ＭＳ Ｐゴシック" charset="0"/>
                <a:cs typeface="ＭＳ Ｐゴシック" charset="0"/>
              </a:rPr>
              <a:t>extension of ID3 accounting for unavailable values, continuous attribute value ranges, pruning of decision trees, rule derivation, 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Using gain ratios</a:t>
            </a:r>
          </a:p>
        </p:txBody>
      </p:sp>
      <p:sp>
        <p:nvSpPr>
          <p:cNvPr id="101378" name="Rectangle 3"/>
          <p:cNvSpPr>
            <a:spLocks noGrp="1" noChangeArrowheads="1"/>
          </p:cNvSpPr>
          <p:nvPr>
            <p:ph type="body" idx="1"/>
          </p:nvPr>
        </p:nvSpPr>
        <p:spPr>
          <a:xfrm>
            <a:off x="609600" y="1219200"/>
            <a:ext cx="8305800" cy="4953000"/>
          </a:xfrm>
        </p:spPr>
        <p:txBody>
          <a:bodyPr/>
          <a:lstStyle/>
          <a:p>
            <a:r>
              <a:rPr lang="en-US" sz="2800" dirty="0">
                <a:ea typeface="ＭＳ Ｐゴシック" charset="0"/>
                <a:cs typeface="ＭＳ Ｐゴシック" charset="0"/>
              </a:rPr>
              <a:t>Information gain criterion favors attributes that have a large number of values</a:t>
            </a:r>
          </a:p>
          <a:p>
            <a:pPr marL="738188" lvl="1" indent="-277813"/>
            <a:r>
              <a:rPr lang="en-US" sz="2800" dirty="0">
                <a:ea typeface="ＭＳ Ｐゴシック" charset="0"/>
              </a:rPr>
              <a:t>An attribute D with a distinct value for each record has Info(D,T) 0, thus Gain(D,T) is maximal</a:t>
            </a:r>
            <a:endParaRPr lang="en-US" sz="2400" dirty="0">
              <a:ea typeface="ＭＳ Ｐゴシック" charset="0"/>
            </a:endParaRPr>
          </a:p>
          <a:p>
            <a:r>
              <a:rPr lang="en-US" sz="2800" dirty="0">
                <a:ea typeface="ＭＳ Ｐゴシック" charset="0"/>
                <a:cs typeface="ＭＳ Ｐゴシック" charset="0"/>
              </a:rPr>
              <a:t>To compensate, use </a:t>
            </a:r>
            <a:r>
              <a:rPr lang="en-US" sz="2800" dirty="0" err="1">
                <a:ea typeface="ＭＳ Ｐゴシック" charset="0"/>
                <a:cs typeface="ＭＳ Ｐゴシック" charset="0"/>
              </a:rPr>
              <a:t>GainRatio</a:t>
            </a:r>
            <a:r>
              <a:rPr lang="en-US" sz="2800" dirty="0">
                <a:ea typeface="ＭＳ Ｐゴシック" charset="0"/>
                <a:cs typeface="ＭＳ Ｐゴシック" charset="0"/>
              </a:rPr>
              <a:t> instead of Gain:</a:t>
            </a:r>
          </a:p>
          <a:p>
            <a:pPr marL="738188" lvl="1" indent="-277813">
              <a:buFontTx/>
              <a:buNone/>
            </a:pPr>
            <a:r>
              <a:rPr lang="en-US" sz="2800" dirty="0" err="1">
                <a:ea typeface="ＭＳ Ｐゴシック" charset="0"/>
              </a:rPr>
              <a:t>GainRatio</a:t>
            </a:r>
            <a:r>
              <a:rPr lang="en-US" sz="2800" dirty="0">
                <a:ea typeface="ＭＳ Ｐゴシック" charset="0"/>
              </a:rPr>
              <a:t>(D,T) = Gain(D,T) / </a:t>
            </a:r>
            <a:r>
              <a:rPr lang="en-US" sz="2800" dirty="0" err="1">
                <a:ea typeface="ＭＳ Ｐゴシック" charset="0"/>
              </a:rPr>
              <a:t>SplitInfo</a:t>
            </a:r>
            <a:r>
              <a:rPr lang="en-US" sz="2800" dirty="0">
                <a:ea typeface="ＭＳ Ｐゴシック" charset="0"/>
              </a:rPr>
              <a:t>(D,T)</a:t>
            </a:r>
            <a:endParaRPr lang="en-US" sz="2400" dirty="0">
              <a:ea typeface="ＭＳ Ｐゴシック" charset="0"/>
            </a:endParaRPr>
          </a:p>
          <a:p>
            <a:r>
              <a:rPr lang="en-US" sz="2800" dirty="0" err="1">
                <a:ea typeface="ＭＳ Ｐゴシック" charset="0"/>
                <a:cs typeface="ＭＳ Ｐゴシック" charset="0"/>
              </a:rPr>
              <a:t>SplitInfo</a:t>
            </a:r>
            <a:r>
              <a:rPr lang="en-US" sz="2800" dirty="0">
                <a:ea typeface="ＭＳ Ｐゴシック" charset="0"/>
                <a:cs typeface="ＭＳ Ｐゴシック" charset="0"/>
              </a:rPr>
              <a:t>(D,T) is information due to split of T on basis of value of categorical attribute D</a:t>
            </a:r>
          </a:p>
          <a:p>
            <a:pPr marL="738188" lvl="1" indent="-277813">
              <a:buFontTx/>
              <a:buNone/>
            </a:pPr>
            <a:r>
              <a:rPr lang="en-US" sz="2800" dirty="0" err="1">
                <a:ea typeface="ＭＳ Ｐゴシック" charset="0"/>
              </a:rPr>
              <a:t>SplitInfo</a:t>
            </a:r>
            <a:r>
              <a:rPr lang="en-US" sz="2800" dirty="0">
                <a:ea typeface="ＭＳ Ｐゴシック" charset="0"/>
              </a:rPr>
              <a:t>(D,T)  =  I(|T1|/|T|, |T2|/|T|, .., |Tm|/|T|)</a:t>
            </a:r>
            <a:endParaRPr lang="en-US" sz="2400" dirty="0">
              <a:ea typeface="ＭＳ Ｐゴシック" charset="0"/>
            </a:endParaRPr>
          </a:p>
          <a:p>
            <a:pPr>
              <a:buFontTx/>
              <a:buNone/>
            </a:pPr>
            <a:r>
              <a:rPr lang="en-US" sz="2800" dirty="0">
                <a:ea typeface="ＭＳ Ｐゴシック" charset="0"/>
                <a:cs typeface="ＭＳ Ｐゴシック" charset="0"/>
              </a:rPr>
              <a:t>where {T1, </a:t>
            </a:r>
            <a:r>
              <a:rPr lang="is-IS" sz="2800" dirty="0">
                <a:ea typeface="ＭＳ Ｐゴシック" charset="0"/>
                <a:cs typeface="ＭＳ Ｐゴシック" charset="0"/>
              </a:rPr>
              <a:t>…</a:t>
            </a:r>
            <a:r>
              <a:rPr lang="en-US" sz="2800" dirty="0">
                <a:ea typeface="ＭＳ Ｐゴシック" charset="0"/>
                <a:cs typeface="ＭＳ Ｐゴシック" charset="0"/>
              </a:rPr>
              <a:t> Tm} is partition of T induced by value of 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228600"/>
            <a:ext cx="7772400" cy="762000"/>
          </a:xfrm>
        </p:spPr>
        <p:txBody>
          <a:bodyPr/>
          <a:lstStyle/>
          <a:p>
            <a:r>
              <a:rPr lang="en-US" dirty="0">
                <a:ea typeface="ＭＳ Ｐゴシック" charset="0"/>
                <a:cs typeface="ＭＳ Ｐゴシック" charset="0"/>
              </a:rPr>
              <a:t>Computing gain ratio</a:t>
            </a:r>
          </a:p>
        </p:txBody>
      </p:sp>
      <p:grpSp>
        <p:nvGrpSpPr>
          <p:cNvPr id="103426" name="Group 3"/>
          <p:cNvGrpSpPr>
            <a:grpSpLocks noChangeAspect="1"/>
          </p:cNvGrpSpPr>
          <p:nvPr/>
        </p:nvGrpSpPr>
        <p:grpSpPr bwMode="auto">
          <a:xfrm>
            <a:off x="3119438" y="838200"/>
            <a:ext cx="5687575" cy="3498455"/>
            <a:chOff x="134" y="1344"/>
            <a:chExt cx="4771" cy="2935"/>
          </a:xfrm>
        </p:grpSpPr>
        <p:sp>
          <p:nvSpPr>
            <p:cNvPr id="103430" name="Line 4"/>
            <p:cNvSpPr>
              <a:spLocks noChangeAspect="1" noChangeShapeType="1"/>
            </p:cNvSpPr>
            <p:nvPr/>
          </p:nvSpPr>
          <p:spPr bwMode="auto">
            <a:xfrm>
              <a:off x="816" y="1344"/>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1" name="Line 5"/>
            <p:cNvSpPr>
              <a:spLocks noChangeAspect="1" noChangeShapeType="1"/>
            </p:cNvSpPr>
            <p:nvPr/>
          </p:nvSpPr>
          <p:spPr bwMode="auto">
            <a:xfrm>
              <a:off x="816" y="3792"/>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2"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103433"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103434"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103435"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103436"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103437"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103438"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103439"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0"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1"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2"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3"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4"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5"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6"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7"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8"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9"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50"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103427" name="Text Box 25"/>
          <p:cNvSpPr txBox="1">
            <a:spLocks noChangeArrowheads="1"/>
          </p:cNvSpPr>
          <p:nvPr/>
        </p:nvSpPr>
        <p:spPr bwMode="auto">
          <a:xfrm>
            <a:off x="152400" y="1295400"/>
            <a:ext cx="3124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pPr>
            <a:r>
              <a:rPr lang="en-US" dirty="0">
                <a:latin typeface="Calibri"/>
              </a:rPr>
              <a:t>I(T) = 1</a:t>
            </a:r>
          </a:p>
          <a:p>
            <a:pPr>
              <a:spcBef>
                <a:spcPct val="50000"/>
              </a:spcBef>
              <a:buFontTx/>
              <a:buChar char="•"/>
            </a:pPr>
            <a:r>
              <a:rPr lang="en-US" dirty="0">
                <a:latin typeface="Calibri"/>
              </a:rPr>
              <a:t>I (Pat, T) = .47</a:t>
            </a:r>
          </a:p>
          <a:p>
            <a:pPr>
              <a:spcBef>
                <a:spcPct val="50000"/>
              </a:spcBef>
              <a:buFontTx/>
              <a:buChar char="•"/>
            </a:pPr>
            <a:r>
              <a:rPr lang="en-US" dirty="0">
                <a:latin typeface="Calibri"/>
              </a:rPr>
              <a:t>I (Type, T) = 1</a:t>
            </a:r>
          </a:p>
        </p:txBody>
      </p:sp>
      <p:sp>
        <p:nvSpPr>
          <p:cNvPr id="103428" name="Text Box 26"/>
          <p:cNvSpPr txBox="1">
            <a:spLocks noChangeArrowheads="1"/>
          </p:cNvSpPr>
          <p:nvPr/>
        </p:nvSpPr>
        <p:spPr bwMode="auto">
          <a:xfrm>
            <a:off x="228600" y="3352800"/>
            <a:ext cx="35814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Gain (Pat, T) =.53</a:t>
            </a:r>
          </a:p>
          <a:p>
            <a:r>
              <a:rPr lang="en-US" dirty="0">
                <a:latin typeface="Calibri"/>
              </a:rPr>
              <a:t>Gain (Type, T) = 0</a:t>
            </a:r>
          </a:p>
          <a:p>
            <a:endParaRPr lang="en-US" dirty="0">
              <a:latin typeface="Calibri"/>
            </a:endParaRPr>
          </a:p>
        </p:txBody>
      </p:sp>
      <p:sp>
        <p:nvSpPr>
          <p:cNvPr id="103429" name="Text Box 27"/>
          <p:cNvSpPr txBox="1">
            <a:spLocks noChangeArrowheads="1"/>
          </p:cNvSpPr>
          <p:nvPr/>
        </p:nvSpPr>
        <p:spPr bwMode="auto">
          <a:xfrm>
            <a:off x="304800" y="4419600"/>
            <a:ext cx="8458200" cy="215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dirty="0" err="1">
                <a:latin typeface="Calibri"/>
              </a:rPr>
              <a:t>SplitInfo</a:t>
            </a:r>
            <a:r>
              <a:rPr lang="en-US" sz="1800" dirty="0">
                <a:latin typeface="Calibri"/>
              </a:rPr>
              <a:t> (Pat, T) = - (1/6 log 1/6 + 1/3 log 1/3 + 1/2 log 1/2) = 1/6*2.6 + 1/3*1.6 + 1/2*1</a:t>
            </a:r>
            <a:br>
              <a:rPr lang="en-US" sz="1800" dirty="0">
                <a:latin typeface="Calibri"/>
              </a:rPr>
            </a:br>
            <a:r>
              <a:rPr lang="en-US" sz="1800" dirty="0">
                <a:latin typeface="Calibri"/>
              </a:rPr>
              <a:t>    = 1.47</a:t>
            </a:r>
          </a:p>
          <a:p>
            <a:pPr>
              <a:spcBef>
                <a:spcPct val="50000"/>
              </a:spcBef>
            </a:pPr>
            <a:r>
              <a:rPr lang="en-US" sz="1800" dirty="0" err="1">
                <a:latin typeface="Calibri"/>
              </a:rPr>
              <a:t>SplitInfo</a:t>
            </a:r>
            <a:r>
              <a:rPr lang="en-US" sz="1800" dirty="0">
                <a:latin typeface="Calibri"/>
              </a:rPr>
              <a:t> (Type, T) = 1/6 log 1/6 + 1/6 log 1/6 + 1/3 log 1/3 + 1/3 log 1/3</a:t>
            </a:r>
            <a:br>
              <a:rPr lang="en-US" sz="1800" dirty="0">
                <a:latin typeface="Calibri"/>
              </a:rPr>
            </a:br>
            <a:r>
              <a:rPr lang="en-US" sz="1800" dirty="0">
                <a:latin typeface="Calibri"/>
              </a:rPr>
              <a:t>    = 1/6*2.6 + 1/6*2.6 + 1/3*1.6 + 1/3*1.6 = 1.93</a:t>
            </a:r>
          </a:p>
          <a:p>
            <a:pPr>
              <a:spcBef>
                <a:spcPct val="50000"/>
              </a:spcBef>
            </a:pPr>
            <a:r>
              <a:rPr lang="en-US" sz="1800" b="1" dirty="0" err="1">
                <a:solidFill>
                  <a:schemeClr val="accent2"/>
                </a:solidFill>
                <a:latin typeface="Calibri"/>
              </a:rPr>
              <a:t>GainRatio</a:t>
            </a:r>
            <a:r>
              <a:rPr lang="en-US" sz="1800" b="1" dirty="0">
                <a:solidFill>
                  <a:schemeClr val="accent2"/>
                </a:solidFill>
                <a:latin typeface="Calibri"/>
              </a:rPr>
              <a:t> (Pat, T) = Gain (Pat, T) / </a:t>
            </a:r>
            <a:r>
              <a:rPr lang="en-US" sz="1800" b="1" dirty="0" err="1">
                <a:solidFill>
                  <a:schemeClr val="accent2"/>
                </a:solidFill>
                <a:latin typeface="Calibri"/>
              </a:rPr>
              <a:t>SplitInfo</a:t>
            </a:r>
            <a:r>
              <a:rPr lang="en-US" sz="1800" b="1" dirty="0">
                <a:solidFill>
                  <a:schemeClr val="accent2"/>
                </a:solidFill>
                <a:latin typeface="Calibri"/>
              </a:rPr>
              <a:t>(Pat, T) = .53 / 1.47 = .36</a:t>
            </a:r>
          </a:p>
          <a:p>
            <a:pPr>
              <a:spcBef>
                <a:spcPct val="50000"/>
              </a:spcBef>
            </a:pPr>
            <a:r>
              <a:rPr lang="en-US" sz="1800" dirty="0" err="1">
                <a:latin typeface="Calibri"/>
              </a:rPr>
              <a:t>GainRatio</a:t>
            </a:r>
            <a:r>
              <a:rPr lang="en-US" sz="1800" dirty="0">
                <a:latin typeface="Calibri"/>
              </a:rPr>
              <a:t> (Type, T) = Gain (Type, T) / </a:t>
            </a:r>
            <a:r>
              <a:rPr lang="en-US" sz="1800" dirty="0" err="1">
                <a:latin typeface="Calibri"/>
              </a:rPr>
              <a:t>SplitInfo</a:t>
            </a:r>
            <a:r>
              <a:rPr lang="en-US" sz="1800" dirty="0">
                <a:latin typeface="Calibri"/>
              </a:rPr>
              <a:t> (Type, T) = 0 / 1.93 = 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a:t>Training data</a:t>
            </a:r>
          </a:p>
        </p:txBody>
      </p:sp>
      <p:graphicFrame>
        <p:nvGraphicFramePr>
          <p:cNvPr id="4" name="Table 3"/>
          <p:cNvGraphicFramePr>
            <a:graphicFrameLocks noGrp="1"/>
          </p:cNvGraphicFramePr>
          <p:nvPr>
            <p:extLst>
              <p:ext uri="{D42A27DB-BD31-4B8C-83A1-F6EECF244321}">
                <p14:modId xmlns:p14="http://schemas.microsoft.com/office/powerpoint/2010/main" val="2520624632"/>
              </p:ext>
            </p:extLst>
          </p:nvPr>
        </p:nvGraphicFramePr>
        <p:xfrm>
          <a:off x="1524000" y="1397000"/>
          <a:ext cx="5715000" cy="51511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4287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tblGrid>
              <a:tr h="370840">
                <a:tc>
                  <a:txBody>
                    <a:bodyPr/>
                    <a:lstStyle/>
                    <a:p>
                      <a:pPr algn="ctr"/>
                      <a:r>
                        <a:rPr lang="en-US" sz="2000" dirty="0"/>
                        <a:t>Size</a:t>
                      </a:r>
                    </a:p>
                  </a:txBody>
                  <a:tcPr/>
                </a:tc>
                <a:tc>
                  <a:txBody>
                    <a:bodyPr/>
                    <a:lstStyle/>
                    <a:p>
                      <a:pPr algn="ctr"/>
                      <a:r>
                        <a:rPr lang="en-US" sz="2000" dirty="0"/>
                        <a:t>Color</a:t>
                      </a:r>
                    </a:p>
                  </a:txBody>
                  <a:tcPr/>
                </a:tc>
                <a:tc>
                  <a:txBody>
                    <a:bodyPr/>
                    <a:lstStyle/>
                    <a:p>
                      <a:pPr algn="ctr"/>
                      <a:r>
                        <a:rPr lang="en-US" sz="2000" dirty="0"/>
                        <a:t>Shape</a:t>
                      </a:r>
                    </a:p>
                  </a:txBody>
                  <a:tcPr/>
                </a:tc>
                <a:tc>
                  <a:txBody>
                    <a:bodyPr/>
                    <a:lstStyle/>
                    <a:p>
                      <a:pPr algn="ctr"/>
                      <a:r>
                        <a:rPr lang="en-US" sz="2000" dirty="0"/>
                        <a:t>class</a:t>
                      </a:r>
                    </a:p>
                  </a:txBody>
                  <a:tcPr/>
                </a:tc>
                <a:extLst>
                  <a:ext uri="{0D108BD9-81ED-4DB2-BD59-A6C34878D82A}">
                    <a16:rowId xmlns:a16="http://schemas.microsoft.com/office/drawing/2014/main" val="10000"/>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1"/>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Negative</a:t>
                      </a:r>
                    </a:p>
                  </a:txBody>
                  <a:tcPr/>
                </a:tc>
                <a:extLst>
                  <a:ext uri="{0D108BD9-81ED-4DB2-BD59-A6C34878D82A}">
                    <a16:rowId xmlns:a16="http://schemas.microsoft.com/office/drawing/2014/main" val="10002"/>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3"/>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4"/>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5"/>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6"/>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7"/>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8"/>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9"/>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10"/>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1"/>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205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762000" y="228600"/>
            <a:ext cx="7772400" cy="1143000"/>
          </a:xfrm>
        </p:spPr>
        <p:txBody>
          <a:bodyPr/>
          <a:lstStyle/>
          <a:p>
            <a:r>
              <a:rPr lang="en-US" dirty="0">
                <a:ea typeface="ＭＳ Ｐゴシック" charset="0"/>
                <a:cs typeface="ＭＳ Ｐゴシック" charset="0"/>
              </a:rPr>
              <a:t>Real-valued data?</a:t>
            </a:r>
          </a:p>
        </p:txBody>
      </p:sp>
      <p:sp>
        <p:nvSpPr>
          <p:cNvPr id="105474" name="Rectangle 3"/>
          <p:cNvSpPr>
            <a:spLocks noGrp="1" noChangeArrowheads="1"/>
          </p:cNvSpPr>
          <p:nvPr>
            <p:ph type="body" idx="1"/>
          </p:nvPr>
        </p:nvSpPr>
        <p:spPr>
          <a:xfrm>
            <a:off x="304800" y="1371600"/>
            <a:ext cx="8305800" cy="5486400"/>
          </a:xfrm>
        </p:spPr>
        <p:txBody>
          <a:bodyPr/>
          <a:lstStyle/>
          <a:p>
            <a:pPr marL="0" indent="0">
              <a:buNone/>
            </a:pPr>
            <a:r>
              <a:rPr lang="en-US" sz="3200" dirty="0">
                <a:ea typeface="ＭＳ Ｐゴシック" charset="0"/>
                <a:cs typeface="ＭＳ Ｐゴシック" charset="0"/>
              </a:rPr>
              <a:t>Many ML systems work only on nominal data</a:t>
            </a:r>
          </a:p>
          <a:p>
            <a:r>
              <a:rPr lang="en-US" sz="3200" dirty="0">
                <a:ea typeface="ＭＳ Ｐゴシック" charset="0"/>
                <a:cs typeface="ＭＳ Ｐゴシック" charset="0"/>
              </a:rPr>
              <a:t>Select thresholds defining intervals so each becomes a discrete value of attribute</a:t>
            </a:r>
          </a:p>
          <a:p>
            <a:r>
              <a:rPr lang="en-US" sz="3200" dirty="0">
                <a:ea typeface="ＭＳ Ｐゴシック" charset="0"/>
                <a:cs typeface="ＭＳ Ｐゴシック" charset="0"/>
              </a:rPr>
              <a:t>Use heuristics: e.g., </a:t>
            </a:r>
            <a:r>
              <a:rPr lang="en-US" sz="3200" dirty="0">
                <a:ea typeface="ＭＳ Ｐゴシック" charset="0"/>
              </a:rPr>
              <a:t>always divide into quartiles</a:t>
            </a:r>
          </a:p>
          <a:p>
            <a:r>
              <a:rPr lang="en-US" sz="3200" dirty="0">
                <a:ea typeface="ＭＳ Ｐゴシック" charset="0"/>
                <a:cs typeface="ＭＳ Ｐゴシック" charset="0"/>
              </a:rPr>
              <a:t>Use domain knowledge: e.g., </a:t>
            </a:r>
            <a:r>
              <a:rPr lang="en-US" sz="3200" dirty="0">
                <a:ea typeface="ＭＳ Ｐゴシック" charset="0"/>
              </a:rPr>
              <a:t>divide age into infant (0-2), toddler (3-5), school-aged (5-8)</a:t>
            </a:r>
          </a:p>
          <a:p>
            <a:r>
              <a:rPr lang="en-US" sz="3200" dirty="0">
                <a:ea typeface="ＭＳ Ｐゴシック" charset="0"/>
                <a:cs typeface="ＭＳ Ｐゴシック" charset="0"/>
              </a:rPr>
              <a:t> Or treat this as another learning problem</a:t>
            </a:r>
          </a:p>
          <a:p>
            <a:pPr lvl="1"/>
            <a:r>
              <a:rPr lang="en-US" sz="2800" dirty="0">
                <a:ea typeface="ＭＳ Ｐゴシック" charset="0"/>
              </a:rPr>
              <a:t>Try different ways to discretize continuous variable; see which yield </a:t>
            </a:r>
            <a:r>
              <a:rPr lang="en-US" altLang="ja-JP" sz="2800" dirty="0">
                <a:ea typeface="ＭＳ Ｐゴシック" charset="0"/>
              </a:rPr>
              <a:t>better results </a:t>
            </a:r>
            <a:r>
              <a:rPr lang="en-US" altLang="ja-JP" sz="2800" dirty="0" err="1">
                <a:ea typeface="ＭＳ Ｐゴシック" charset="0"/>
              </a:rPr>
              <a:t>w.r.t</a:t>
            </a:r>
            <a:r>
              <a:rPr lang="en-US" altLang="ja-JP" sz="2800" dirty="0">
                <a:ea typeface="ＭＳ Ｐゴシック" charset="0"/>
              </a:rPr>
              <a:t>. some metric</a:t>
            </a:r>
          </a:p>
          <a:p>
            <a:pPr lvl="1"/>
            <a:r>
              <a:rPr lang="en-US" sz="2800" dirty="0">
                <a:ea typeface="ＭＳ Ｐゴシック" charset="0"/>
              </a:rPr>
              <a:t>E.g., try midpoint between every pair of values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Noisy data </a:t>
            </a:r>
            <a:r>
              <a:rPr lang="en-US" sz="4400" dirty="0">
                <a:ea typeface="ＭＳ Ｐゴシック" charset="0"/>
                <a:cs typeface="ＭＳ Ｐゴシック" charset="0"/>
                <a:sym typeface="Wingdings" pitchFamily="2" charset="2"/>
              </a:rPr>
              <a:t></a:t>
            </a:r>
            <a:r>
              <a:rPr lang="en-US" sz="4400" dirty="0">
                <a:ea typeface="ＭＳ Ｐゴシック" charset="0"/>
                <a:cs typeface="ＭＳ Ｐゴシック" charset="0"/>
              </a:rPr>
              <a:t>?</a:t>
            </a:r>
          </a:p>
        </p:txBody>
      </p:sp>
      <p:sp>
        <p:nvSpPr>
          <p:cNvPr id="107522" name="Rectangle 3"/>
          <p:cNvSpPr>
            <a:spLocks noGrp="1" noChangeArrowheads="1"/>
          </p:cNvSpPr>
          <p:nvPr>
            <p:ph type="body" idx="1"/>
          </p:nvPr>
        </p:nvSpPr>
        <p:spPr>
          <a:xfrm>
            <a:off x="381000" y="1219200"/>
            <a:ext cx="8382000" cy="5410200"/>
          </a:xfrm>
        </p:spPr>
        <p:txBody>
          <a:bodyPr/>
          <a:lstStyle/>
          <a:p>
            <a:pPr marL="0" indent="0">
              <a:buNone/>
            </a:pPr>
            <a:r>
              <a:rPr lang="en-US" sz="3200" dirty="0">
                <a:ea typeface="ＭＳ Ｐゴシック" charset="0"/>
                <a:cs typeface="ＭＳ Ｐゴシック" charset="0"/>
              </a:rPr>
              <a:t>ML systems must deal with </a:t>
            </a:r>
            <a:r>
              <a:rPr lang="en-US" altLang="ja-JP" sz="3200" i="1" dirty="0">
                <a:ea typeface="ＭＳ Ｐゴシック" charset="0"/>
                <a:cs typeface="ＭＳ Ｐゴシック" charset="0"/>
              </a:rPr>
              <a:t>noise</a:t>
            </a:r>
            <a:r>
              <a:rPr lang="en-US" altLang="ja-JP" sz="3200" dirty="0">
                <a:ea typeface="ＭＳ Ｐゴシック" charset="0"/>
                <a:cs typeface="ＭＳ Ｐゴシック" charset="0"/>
              </a:rPr>
              <a:t> in training data</a:t>
            </a:r>
          </a:p>
          <a:p>
            <a:pPr marL="338138" indent="-219075"/>
            <a:r>
              <a:rPr lang="en-US" sz="3200" dirty="0">
                <a:ea typeface="ＭＳ Ｐゴシック" charset="0"/>
                <a:cs typeface="ＭＳ Ｐゴシック" charset="0"/>
              </a:rPr>
              <a:t>Two examples have same attribute/value pairs, but different classifications </a:t>
            </a:r>
          </a:p>
          <a:p>
            <a:pPr marL="338138" indent="-219075"/>
            <a:r>
              <a:rPr lang="en-US" sz="3200" dirty="0">
                <a:ea typeface="ＭＳ Ｐゴシック" charset="0"/>
                <a:cs typeface="ＭＳ Ｐゴシック" charset="0"/>
              </a:rPr>
              <a:t>Some attribute values wrong due to errors in the data acquisition or preprocessing phase </a:t>
            </a:r>
          </a:p>
          <a:p>
            <a:pPr marL="338138" indent="-219075"/>
            <a:r>
              <a:rPr lang="en-US" sz="3200" dirty="0">
                <a:ea typeface="ＭＳ Ｐゴシック" charset="0"/>
                <a:cs typeface="ＭＳ Ｐゴシック" charset="0"/>
              </a:rPr>
              <a:t>Classification is wrong (e.g., + instead of -) because of some error </a:t>
            </a:r>
          </a:p>
          <a:p>
            <a:pPr marL="338138" indent="-219075"/>
            <a:r>
              <a:rPr lang="en-US" sz="3200" dirty="0">
                <a:ea typeface="ＭＳ Ｐゴシック" charset="0"/>
                <a:cs typeface="ＭＳ Ｐゴシック" charset="0"/>
              </a:rPr>
              <a:t>Some attributes irrelevant to decision-making, e.g., color of a die is irrelevant to its outcome</a:t>
            </a:r>
          </a:p>
          <a:p>
            <a:pPr marL="119063" indent="0">
              <a:buNone/>
            </a:pPr>
            <a:r>
              <a:rPr lang="en-US" sz="3200" dirty="0">
                <a:ea typeface="ＭＳ Ｐゴシック" charset="0"/>
                <a:cs typeface="ＭＳ Ｐゴシック" charset="0"/>
              </a:rPr>
              <a:t>Bias in the training data is a related problem</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848-B597-A147-8DDD-F9326760EAFD}"/>
              </a:ext>
            </a:extLst>
          </p:cNvPr>
          <p:cNvSpPr>
            <a:spLocks noGrp="1"/>
          </p:cNvSpPr>
          <p:nvPr>
            <p:ph type="title"/>
          </p:nvPr>
        </p:nvSpPr>
        <p:spPr>
          <a:xfrm>
            <a:off x="538219" y="152400"/>
            <a:ext cx="8266344" cy="1143000"/>
          </a:xfrm>
        </p:spPr>
        <p:txBody>
          <a:bodyPr/>
          <a:lstStyle/>
          <a:p>
            <a:pPr algn="l"/>
            <a:r>
              <a:rPr lang="en-US" dirty="0"/>
              <a:t>Bias: If it’s cloudy, it’s a tank</a:t>
            </a:r>
          </a:p>
        </p:txBody>
      </p:sp>
      <p:sp>
        <p:nvSpPr>
          <p:cNvPr id="3" name="Content Placeholder 2">
            <a:extLst>
              <a:ext uri="{FF2B5EF4-FFF2-40B4-BE49-F238E27FC236}">
                <a16:creationId xmlns:a16="http://schemas.microsoft.com/office/drawing/2014/main" id="{D2E27E07-8A2E-EB4D-A4D1-2E1BC87EF7EE}"/>
              </a:ext>
            </a:extLst>
          </p:cNvPr>
          <p:cNvSpPr>
            <a:spLocks noGrp="1"/>
          </p:cNvSpPr>
          <p:nvPr>
            <p:ph idx="1"/>
          </p:nvPr>
        </p:nvSpPr>
        <p:spPr>
          <a:xfrm>
            <a:off x="685799" y="1143000"/>
            <a:ext cx="7971183" cy="5295900"/>
          </a:xfrm>
        </p:spPr>
        <p:txBody>
          <a:bodyPr/>
          <a:lstStyle/>
          <a:p>
            <a:r>
              <a:rPr lang="en-US" sz="3000" dirty="0"/>
              <a:t>You may hear the story of a machine learning system designed to classify images into those with and without camouflaged tanks</a:t>
            </a:r>
          </a:p>
          <a:p>
            <a:r>
              <a:rPr lang="en-US" sz="3000" dirty="0"/>
              <a:t>It was trained on N images with tanks and M images with no tanks</a:t>
            </a:r>
          </a:p>
          <a:p>
            <a:r>
              <a:rPr lang="en-US" sz="3000" dirty="0"/>
              <a:t>But the positive examples were all taken on a cloudy day; the negative on a sunny one</a:t>
            </a:r>
          </a:p>
          <a:p>
            <a:r>
              <a:rPr lang="en-US" sz="3000" dirty="0"/>
              <a:t>System worked well, but had learned to detect the weather </a:t>
            </a:r>
            <a:r>
              <a:rPr lang="en-US" sz="3000" dirty="0">
                <a:sym typeface="Wingdings" pitchFamily="2" charset="2"/>
              </a:rPr>
              <a:t></a:t>
            </a:r>
          </a:p>
          <a:p>
            <a:r>
              <a:rPr lang="en-US" sz="3000" dirty="0">
                <a:sym typeface="Wingdings" pitchFamily="2" charset="2"/>
              </a:rPr>
              <a:t>The story is too good to be true; see </a:t>
            </a:r>
            <a:r>
              <a:rPr lang="en-US" sz="3000" dirty="0">
                <a:sym typeface="Wingdings" pitchFamily="2" charset="2"/>
                <a:hlinkClick r:id="rId2"/>
              </a:rPr>
              <a:t>Neural Net Tank Urban Legend</a:t>
            </a:r>
            <a:endParaRPr lang="en-US" sz="3000" dirty="0"/>
          </a:p>
        </p:txBody>
      </p:sp>
      <p:pic>
        <p:nvPicPr>
          <p:cNvPr id="84994" name="Picture 2" descr="Tank PNG, Water Tank, Army Tank Clipart Free Download - Free Transparent  PNG Logos">
            <a:extLst>
              <a:ext uri="{FF2B5EF4-FFF2-40B4-BE49-F238E27FC236}">
                <a16:creationId xmlns:a16="http://schemas.microsoft.com/office/drawing/2014/main" id="{4AD90C46-9C14-5E41-BFD1-97E935DC9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327" y="-457200"/>
            <a:ext cx="22606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37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Overfitting </a:t>
            </a:r>
            <a:r>
              <a:rPr lang="en-US" sz="4400" dirty="0">
                <a:ea typeface="ＭＳ Ｐゴシック" charset="0"/>
                <a:cs typeface="ＭＳ Ｐゴシック" charset="0"/>
                <a:sym typeface="Wingdings" pitchFamily="2" charset="2"/>
              </a:rPr>
              <a:t></a:t>
            </a:r>
            <a:endParaRPr lang="en-US" sz="4400" dirty="0">
              <a:ea typeface="ＭＳ Ｐゴシック" charset="0"/>
              <a:cs typeface="ＭＳ Ｐゴシック" charset="0"/>
            </a:endParaRPr>
          </a:p>
        </p:txBody>
      </p:sp>
      <p:sp>
        <p:nvSpPr>
          <p:cNvPr id="109570" name="Rectangle 3"/>
          <p:cNvSpPr>
            <a:spLocks noGrp="1" noChangeArrowheads="1"/>
          </p:cNvSpPr>
          <p:nvPr>
            <p:ph type="body" idx="1"/>
          </p:nvPr>
        </p:nvSpPr>
        <p:spPr>
          <a:xfrm>
            <a:off x="381000" y="1219200"/>
            <a:ext cx="8382000" cy="5410200"/>
          </a:xfrm>
        </p:spPr>
        <p:txBody>
          <a:bodyPr/>
          <a:lstStyle/>
          <a:p>
            <a:pPr marL="230188" indent="-230188"/>
            <a:r>
              <a:rPr lang="en-US" sz="3200" i="1" dirty="0">
                <a:ea typeface="ＭＳ Ｐゴシック" charset="0"/>
                <a:cs typeface="ＭＳ Ｐゴシック" charset="0"/>
                <a:hlinkClick r:id="rId3"/>
              </a:rPr>
              <a:t>Overfitting</a:t>
            </a:r>
            <a:r>
              <a:rPr lang="en-US" sz="3200" dirty="0">
                <a:ea typeface="ＭＳ Ｐゴシック" charset="0"/>
                <a:cs typeface="ＭＳ Ｐゴシック" charset="0"/>
              </a:rPr>
              <a:t> occurs when a statistical</a:t>
            </a:r>
            <a:br>
              <a:rPr lang="en-US" sz="3200" dirty="0">
                <a:ea typeface="ＭＳ Ｐゴシック" charset="0"/>
                <a:cs typeface="ＭＳ Ｐゴシック" charset="0"/>
              </a:rPr>
            </a:br>
            <a:r>
              <a:rPr lang="en-US" sz="3200" dirty="0">
                <a:ea typeface="ＭＳ Ｐゴシック" charset="0"/>
                <a:cs typeface="ＭＳ Ｐゴシック" charset="0"/>
              </a:rPr>
              <a:t>model describes random error or noise instead of underlying relationship</a:t>
            </a:r>
          </a:p>
          <a:p>
            <a:pPr marL="230188" indent="-230188"/>
            <a:r>
              <a:rPr lang="en-US" sz="3200" dirty="0">
                <a:ea typeface="ＭＳ Ｐゴシック" charset="0"/>
                <a:cs typeface="ＭＳ Ｐゴシック" charset="0"/>
              </a:rPr>
              <a:t>If hypothesis space has many dimensions (many attributes) we may find </a:t>
            </a:r>
            <a:r>
              <a:rPr lang="en-US" sz="3200" b="1" dirty="0">
                <a:ea typeface="ＭＳ Ｐゴシック" charset="0"/>
                <a:cs typeface="ＭＳ Ｐゴシック" charset="0"/>
              </a:rPr>
              <a:t>meaningless regularity</a:t>
            </a:r>
            <a:r>
              <a:rPr lang="en-US" sz="3200" dirty="0">
                <a:ea typeface="ＭＳ Ｐゴシック" charset="0"/>
                <a:cs typeface="ＭＳ Ｐゴシック" charset="0"/>
              </a:rPr>
              <a:t> in data irrelevant to true distinguishing features</a:t>
            </a:r>
          </a:p>
          <a:p>
            <a:pPr marL="341313" lvl="1" indent="0">
              <a:buNone/>
            </a:pPr>
            <a:r>
              <a:rPr lang="en-US" sz="2800" dirty="0">
                <a:ea typeface="ＭＳ Ｐゴシック" charset="0"/>
                <a:cs typeface="ＭＳ Ｐゴシック" charset="0"/>
              </a:rPr>
              <a:t>Students with an </a:t>
            </a:r>
            <a:r>
              <a:rPr lang="en-US" sz="2800" i="1" dirty="0">
                <a:ea typeface="ＭＳ Ｐゴシック" charset="0"/>
                <a:cs typeface="ＭＳ Ｐゴシック" charset="0"/>
              </a:rPr>
              <a:t>m</a:t>
            </a:r>
            <a:r>
              <a:rPr lang="en-US" sz="2800" dirty="0">
                <a:ea typeface="ＭＳ Ｐゴシック" charset="0"/>
                <a:cs typeface="ＭＳ Ｐゴシック" charset="0"/>
              </a:rPr>
              <a:t> in first name, born in July, &amp; whose SSN digits sum to a prime number get better grades in AI</a:t>
            </a:r>
          </a:p>
          <a:p>
            <a:pPr marL="230188" indent="-230188"/>
            <a:r>
              <a:rPr lang="en-US" sz="3200" dirty="0">
                <a:ea typeface="ＭＳ Ｐゴシック" charset="0"/>
                <a:cs typeface="ＭＳ Ｐゴシック" charset="0"/>
              </a:rPr>
              <a:t>If we have </a:t>
            </a:r>
            <a:r>
              <a:rPr lang="en-US" sz="3200" b="1" dirty="0">
                <a:ea typeface="ＭＳ Ｐゴシック" charset="0"/>
                <a:cs typeface="ＭＳ Ｐゴシック" charset="0"/>
              </a:rPr>
              <a:t>too little training data</a:t>
            </a:r>
            <a:r>
              <a:rPr lang="en-US" sz="3200" dirty="0">
                <a:ea typeface="ＭＳ Ｐゴシック" charset="0"/>
                <a:cs typeface="ＭＳ Ｐゴシック" charset="0"/>
              </a:rPr>
              <a:t>, even a reasonable hypothesis space can </a:t>
            </a:r>
            <a:r>
              <a:rPr lang="en-US" altLang="ja-JP" sz="3200" dirty="0" err="1">
                <a:ea typeface="ＭＳ Ｐゴシック" charset="0"/>
                <a:cs typeface="ＭＳ Ｐゴシック" charset="0"/>
              </a:rPr>
              <a:t>overfit</a:t>
            </a:r>
            <a:endParaRPr lang="en-US" sz="3200" dirty="0">
              <a:ea typeface="ＭＳ Ｐゴシック" charset="0"/>
              <a:cs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852D4F8E-79EE-BE44-88BD-33B731199EC6}"/>
              </a:ext>
            </a:extLst>
          </p:cNvPr>
          <p:cNvPicPr>
            <a:picLocks noChangeAspect="1"/>
          </p:cNvPicPr>
          <p:nvPr/>
        </p:nvPicPr>
        <p:blipFill>
          <a:blip r:embed="rId4"/>
          <a:stretch>
            <a:fillRect/>
          </a:stretch>
        </p:blipFill>
        <p:spPr>
          <a:xfrm>
            <a:off x="7086600" y="152400"/>
            <a:ext cx="1828800" cy="1574800"/>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Avoiding Overfitting</a:t>
            </a:r>
          </a:p>
        </p:txBody>
      </p:sp>
      <p:sp>
        <p:nvSpPr>
          <p:cNvPr id="111618" name="Rectangle 3"/>
          <p:cNvSpPr>
            <a:spLocks noGrp="1" noChangeArrowheads="1"/>
          </p:cNvSpPr>
          <p:nvPr>
            <p:ph type="body" idx="1"/>
          </p:nvPr>
        </p:nvSpPr>
        <p:spPr>
          <a:xfrm>
            <a:off x="381000" y="1219200"/>
            <a:ext cx="8382000" cy="5410200"/>
          </a:xfrm>
        </p:spPr>
        <p:txBody>
          <a:bodyPr/>
          <a:lstStyle/>
          <a:p>
            <a:pPr indent="-223838"/>
            <a:r>
              <a:rPr lang="en-US" sz="3200" dirty="0">
                <a:ea typeface="ＭＳ Ｐゴシック" charset="0"/>
                <a:cs typeface="ＭＳ Ｐゴシック" charset="0"/>
              </a:rPr>
              <a:t>Remove obviously irrelevant features</a:t>
            </a:r>
          </a:p>
          <a:p>
            <a:pPr marL="687388" lvl="1" indent="-342900"/>
            <a:r>
              <a:rPr lang="en-US" sz="3200" dirty="0">
                <a:ea typeface="ＭＳ Ｐゴシック" charset="0"/>
              </a:rPr>
              <a:t>E.g., remove </a:t>
            </a:r>
            <a:r>
              <a:rPr lang="ja-JP" altLang="en-US" sz="3200" dirty="0">
                <a:ea typeface="ＭＳ Ｐゴシック" charset="0"/>
              </a:rPr>
              <a:t>‘</a:t>
            </a:r>
            <a:r>
              <a:rPr lang="en-US" altLang="ja-JP" sz="3200" dirty="0">
                <a:ea typeface="ＭＳ Ｐゴシック" charset="0"/>
              </a:rPr>
              <a:t>year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month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day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observer name</a:t>
            </a:r>
            <a:r>
              <a:rPr lang="ja-JP" altLang="en-US" sz="3200" dirty="0">
                <a:ea typeface="ＭＳ Ｐゴシック" charset="0"/>
              </a:rPr>
              <a:t>’</a:t>
            </a:r>
            <a:r>
              <a:rPr lang="en-US" altLang="ja-JP" sz="3200" dirty="0">
                <a:ea typeface="ＭＳ Ｐゴシック" charset="0"/>
              </a:rPr>
              <a:t> from feature vector</a:t>
            </a:r>
          </a:p>
          <a:p>
            <a:pPr indent="-223838"/>
            <a:r>
              <a:rPr lang="en-US" sz="3200" dirty="0">
                <a:ea typeface="ＭＳ Ｐゴシック" charset="0"/>
                <a:cs typeface="ＭＳ Ｐゴシック" charset="0"/>
              </a:rPr>
              <a:t>Get more training data</a:t>
            </a:r>
          </a:p>
          <a:p>
            <a:pPr indent="-223838"/>
            <a:r>
              <a:rPr lang="en-US" sz="3200" dirty="0">
                <a:ea typeface="ＭＳ Ｐゴシック" charset="0"/>
                <a:cs typeface="ＭＳ Ｐゴシック" charset="0"/>
              </a:rPr>
              <a:t>Pruning lower nodes in a decision tree</a:t>
            </a:r>
          </a:p>
          <a:p>
            <a:pPr marL="687388" lvl="1" indent="-342900"/>
            <a:r>
              <a:rPr lang="en-US" sz="3200" dirty="0">
                <a:ea typeface="ＭＳ Ｐゴシック" charset="0"/>
              </a:rPr>
              <a:t>E.g., if gain of best attribute at a node is below a threshold, stop and make this node a leaf rather than generating children nodes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Pruning decision trees</a:t>
            </a:r>
          </a:p>
        </p:txBody>
      </p:sp>
      <p:sp>
        <p:nvSpPr>
          <p:cNvPr id="113666" name="Rectangle 3"/>
          <p:cNvSpPr>
            <a:spLocks noGrp="1" noChangeArrowheads="1"/>
          </p:cNvSpPr>
          <p:nvPr>
            <p:ph type="body" idx="1"/>
          </p:nvPr>
        </p:nvSpPr>
        <p:spPr>
          <a:xfrm>
            <a:off x="685800" y="1295400"/>
            <a:ext cx="8077200" cy="3886200"/>
          </a:xfrm>
        </p:spPr>
        <p:txBody>
          <a:bodyPr/>
          <a:lstStyle/>
          <a:p>
            <a:r>
              <a:rPr lang="en-US" sz="2800" dirty="0">
                <a:ea typeface="ＭＳ Ｐゴシック" charset="0"/>
                <a:cs typeface="ＭＳ Ｐゴシック" charset="0"/>
              </a:rPr>
              <a:t>Pruning a decision tree is done by replacing a whole </a:t>
            </a:r>
            <a:r>
              <a:rPr lang="en-US" sz="2800" dirty="0" err="1">
                <a:ea typeface="ＭＳ Ｐゴシック" charset="0"/>
                <a:cs typeface="ＭＳ Ｐゴシック" charset="0"/>
              </a:rPr>
              <a:t>subtree</a:t>
            </a:r>
            <a:r>
              <a:rPr lang="en-US" sz="2800" dirty="0">
                <a:ea typeface="ＭＳ Ｐゴシック" charset="0"/>
                <a:cs typeface="ＭＳ Ｐゴシック" charset="0"/>
              </a:rPr>
              <a:t> by a leaf node</a:t>
            </a:r>
          </a:p>
          <a:p>
            <a:r>
              <a:rPr lang="en-US" sz="2800" dirty="0">
                <a:ea typeface="ＭＳ Ｐゴシック" charset="0"/>
                <a:cs typeface="ＭＳ Ｐゴシック" charset="0"/>
              </a:rPr>
              <a:t>Replacement takes place if the expected error rate in the </a:t>
            </a:r>
            <a:r>
              <a:rPr lang="en-US" sz="2800" dirty="0" err="1">
                <a:ea typeface="ＭＳ Ｐゴシック" charset="0"/>
                <a:cs typeface="ＭＳ Ｐゴシック" charset="0"/>
              </a:rPr>
              <a:t>subtree</a:t>
            </a:r>
            <a:r>
              <a:rPr lang="en-US" sz="2800" dirty="0">
                <a:ea typeface="ＭＳ Ｐゴシック" charset="0"/>
                <a:cs typeface="ＭＳ Ｐゴシック" charset="0"/>
              </a:rPr>
              <a:t> is greater than in the single leaf, e.g.,</a:t>
            </a:r>
          </a:p>
          <a:p>
            <a:pPr lvl="1"/>
            <a:r>
              <a:rPr lang="en-US" sz="2400" dirty="0">
                <a:ea typeface="ＭＳ Ｐゴシック" charset="0"/>
              </a:rPr>
              <a:t>Training: 1 training red success and 2 training blue failures</a:t>
            </a:r>
          </a:p>
          <a:p>
            <a:pPr lvl="1"/>
            <a:r>
              <a:rPr lang="en-US" sz="2400" dirty="0">
                <a:ea typeface="ＭＳ Ｐゴシック" charset="0"/>
              </a:rPr>
              <a:t>Test: 3 red failures and one blue success</a:t>
            </a:r>
          </a:p>
          <a:p>
            <a:pPr lvl="1"/>
            <a:r>
              <a:rPr lang="en-US" sz="2400" dirty="0">
                <a:ea typeface="ＭＳ Ｐゴシック" charset="0"/>
              </a:rPr>
              <a:t>Consider replacing this </a:t>
            </a:r>
            <a:r>
              <a:rPr lang="en-US" sz="2400" dirty="0" err="1">
                <a:ea typeface="ＭＳ Ｐゴシック" charset="0"/>
              </a:rPr>
              <a:t>subtree</a:t>
            </a:r>
            <a:r>
              <a:rPr lang="en-US" sz="2400" dirty="0">
                <a:ea typeface="ＭＳ Ｐゴシック" charset="0"/>
              </a:rPr>
              <a:t> by a single Failure node. </a:t>
            </a:r>
          </a:p>
          <a:p>
            <a:r>
              <a:rPr lang="en-US" sz="2800" dirty="0">
                <a:ea typeface="ＭＳ Ｐゴシック" charset="0"/>
                <a:cs typeface="ＭＳ Ｐゴシック" charset="0"/>
              </a:rPr>
              <a:t>After replacement, only 2 errors instead of 4</a:t>
            </a:r>
          </a:p>
        </p:txBody>
      </p:sp>
      <p:grpSp>
        <p:nvGrpSpPr>
          <p:cNvPr id="113667" name="Group 14"/>
          <p:cNvGrpSpPr>
            <a:grpSpLocks/>
          </p:cNvGrpSpPr>
          <p:nvPr/>
        </p:nvGrpSpPr>
        <p:grpSpPr bwMode="auto">
          <a:xfrm>
            <a:off x="609600" y="5302252"/>
            <a:ext cx="2252663" cy="1481138"/>
            <a:chOff x="384" y="3340"/>
            <a:chExt cx="1419" cy="933"/>
          </a:xfrm>
        </p:grpSpPr>
        <p:sp>
          <p:nvSpPr>
            <p:cNvPr id="113681" name="Line 6"/>
            <p:cNvSpPr>
              <a:spLocks noChangeShapeType="1"/>
            </p:cNvSpPr>
            <p:nvPr/>
          </p:nvSpPr>
          <p:spPr bwMode="auto">
            <a:xfrm flipH="1">
              <a:off x="768"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2" name="Line 7"/>
            <p:cNvSpPr>
              <a:spLocks noChangeShapeType="1"/>
            </p:cNvSpPr>
            <p:nvPr/>
          </p:nvSpPr>
          <p:spPr bwMode="auto">
            <a:xfrm>
              <a:off x="1056"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3" name="Oval 4"/>
            <p:cNvSpPr>
              <a:spLocks noChangeArrowheads="1"/>
            </p:cNvSpPr>
            <p:nvPr/>
          </p:nvSpPr>
          <p:spPr bwMode="auto">
            <a:xfrm>
              <a:off x="768" y="3340"/>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84" name="Text Box 8"/>
            <p:cNvSpPr txBox="1">
              <a:spLocks noChangeArrowheads="1"/>
            </p:cNvSpPr>
            <p:nvPr/>
          </p:nvSpPr>
          <p:spPr bwMode="auto">
            <a:xfrm>
              <a:off x="384" y="3866"/>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0 failure</a:t>
              </a:r>
              <a:endParaRPr lang="en-US" sz="1800" dirty="0">
                <a:solidFill>
                  <a:srgbClr val="FF0000"/>
                </a:solidFill>
                <a:latin typeface="Calibri"/>
              </a:endParaRPr>
            </a:p>
          </p:txBody>
        </p:sp>
        <p:sp>
          <p:nvSpPr>
            <p:cNvPr id="113685" name="Text Box 9"/>
            <p:cNvSpPr txBox="1">
              <a:spLocks noChangeArrowheads="1"/>
            </p:cNvSpPr>
            <p:nvPr/>
          </p:nvSpPr>
          <p:spPr bwMode="auto">
            <a:xfrm>
              <a:off x="1104" y="3840"/>
              <a:ext cx="699"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0 success</a:t>
              </a:r>
              <a:endParaRPr lang="en-US" sz="1800" dirty="0">
                <a:solidFill>
                  <a:schemeClr val="accent2"/>
                </a:solidFill>
                <a:latin typeface="Calibri"/>
              </a:endParaRPr>
            </a:p>
            <a:p>
              <a:r>
                <a:rPr lang="en-US" sz="1800" b="1" dirty="0">
                  <a:solidFill>
                    <a:schemeClr val="accent2"/>
                  </a:solidFill>
                  <a:latin typeface="Calibri"/>
                </a:rPr>
                <a:t>2 failures</a:t>
              </a:r>
              <a:endParaRPr lang="en-US" sz="1800" dirty="0">
                <a:solidFill>
                  <a:schemeClr val="accent2"/>
                </a:solidFill>
                <a:latin typeface="Calibri"/>
              </a:endParaRPr>
            </a:p>
          </p:txBody>
        </p:sp>
        <p:sp>
          <p:nvSpPr>
            <p:cNvPr id="113686" name="Text Box 10"/>
            <p:cNvSpPr txBox="1">
              <a:spLocks noChangeArrowheads="1"/>
            </p:cNvSpPr>
            <p:nvPr/>
          </p:nvSpPr>
          <p:spPr bwMode="auto">
            <a:xfrm>
              <a:off x="576" y="3580"/>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7" name="Text Box 11"/>
            <p:cNvSpPr txBox="1">
              <a:spLocks noChangeArrowheads="1"/>
            </p:cNvSpPr>
            <p:nvPr/>
          </p:nvSpPr>
          <p:spPr bwMode="auto">
            <a:xfrm>
              <a:off x="1248" y="36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grpSp>
        <p:nvGrpSpPr>
          <p:cNvPr id="113668" name="Group 33"/>
          <p:cNvGrpSpPr>
            <a:grpSpLocks/>
          </p:cNvGrpSpPr>
          <p:nvPr/>
        </p:nvGrpSpPr>
        <p:grpSpPr bwMode="auto">
          <a:xfrm>
            <a:off x="3581400" y="5257802"/>
            <a:ext cx="2200275" cy="1481138"/>
            <a:chOff x="1920" y="3264"/>
            <a:chExt cx="1386" cy="933"/>
          </a:xfrm>
        </p:grpSpPr>
        <p:sp>
          <p:nvSpPr>
            <p:cNvPr id="113674" name="Line 16"/>
            <p:cNvSpPr>
              <a:spLocks noChangeShapeType="1"/>
            </p:cNvSpPr>
            <p:nvPr/>
          </p:nvSpPr>
          <p:spPr bwMode="auto">
            <a:xfrm flipH="1">
              <a:off x="2304"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5" name="Line 17"/>
            <p:cNvSpPr>
              <a:spLocks noChangeShapeType="1"/>
            </p:cNvSpPr>
            <p:nvPr/>
          </p:nvSpPr>
          <p:spPr bwMode="auto">
            <a:xfrm>
              <a:off x="2592"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6" name="Oval 18"/>
            <p:cNvSpPr>
              <a:spLocks noChangeArrowheads="1"/>
            </p:cNvSpPr>
            <p:nvPr/>
          </p:nvSpPr>
          <p:spPr bwMode="auto">
            <a:xfrm>
              <a:off x="2304" y="3264"/>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77" name="Text Box 19"/>
            <p:cNvSpPr txBox="1">
              <a:spLocks noChangeArrowheads="1"/>
            </p:cNvSpPr>
            <p:nvPr/>
          </p:nvSpPr>
          <p:spPr bwMode="auto">
            <a:xfrm>
              <a:off x="1920" y="3790"/>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3 failure</a:t>
              </a:r>
              <a:endParaRPr lang="en-US" sz="1800" dirty="0">
                <a:solidFill>
                  <a:srgbClr val="FF0000"/>
                </a:solidFill>
                <a:latin typeface="Calibri"/>
              </a:endParaRPr>
            </a:p>
          </p:txBody>
        </p:sp>
        <p:sp>
          <p:nvSpPr>
            <p:cNvPr id="113678" name="Text Box 20"/>
            <p:cNvSpPr txBox="1">
              <a:spLocks noChangeArrowheads="1"/>
            </p:cNvSpPr>
            <p:nvPr/>
          </p:nvSpPr>
          <p:spPr bwMode="auto">
            <a:xfrm>
              <a:off x="2640" y="3764"/>
              <a:ext cx="666"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1 success</a:t>
              </a:r>
              <a:endParaRPr lang="en-US" sz="1800" dirty="0">
                <a:solidFill>
                  <a:schemeClr val="accent2"/>
                </a:solidFill>
                <a:latin typeface="Calibri"/>
              </a:endParaRPr>
            </a:p>
            <a:p>
              <a:r>
                <a:rPr lang="en-US" sz="1800" b="1" dirty="0">
                  <a:solidFill>
                    <a:schemeClr val="accent2"/>
                  </a:solidFill>
                  <a:latin typeface="Calibri"/>
                </a:rPr>
                <a:t>1 failure</a:t>
              </a:r>
              <a:endParaRPr lang="en-US" sz="1800" dirty="0">
                <a:solidFill>
                  <a:schemeClr val="accent2"/>
                </a:solidFill>
                <a:latin typeface="Calibri"/>
              </a:endParaRPr>
            </a:p>
          </p:txBody>
        </p:sp>
        <p:sp>
          <p:nvSpPr>
            <p:cNvPr id="113679" name="Text Box 21"/>
            <p:cNvSpPr txBox="1">
              <a:spLocks noChangeArrowheads="1"/>
            </p:cNvSpPr>
            <p:nvPr/>
          </p:nvSpPr>
          <p:spPr bwMode="auto">
            <a:xfrm>
              <a:off x="2112" y="3504"/>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0" name="Text Box 22"/>
            <p:cNvSpPr txBox="1">
              <a:spLocks noChangeArrowheads="1"/>
            </p:cNvSpPr>
            <p:nvPr/>
          </p:nvSpPr>
          <p:spPr bwMode="auto">
            <a:xfrm>
              <a:off x="2784" y="3552"/>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sp>
        <p:nvSpPr>
          <p:cNvPr id="113669" name="Text Box 31"/>
          <p:cNvSpPr txBox="1">
            <a:spLocks noChangeArrowheads="1"/>
          </p:cNvSpPr>
          <p:nvPr/>
        </p:nvSpPr>
        <p:spPr bwMode="auto">
          <a:xfrm>
            <a:off x="6781800" y="5791200"/>
            <a:ext cx="11007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latin typeface="Calibri"/>
              </a:rPr>
              <a:t>2 success</a:t>
            </a:r>
          </a:p>
          <a:p>
            <a:r>
              <a:rPr lang="en-US" sz="1800" b="1" dirty="0">
                <a:latin typeface="Calibri"/>
              </a:rPr>
              <a:t>4 failure</a:t>
            </a:r>
          </a:p>
        </p:txBody>
      </p:sp>
      <p:sp>
        <p:nvSpPr>
          <p:cNvPr id="113670" name="Text Box 32"/>
          <p:cNvSpPr txBox="1">
            <a:spLocks noChangeArrowheads="1"/>
          </p:cNvSpPr>
          <p:nvPr/>
        </p:nvSpPr>
        <p:spPr bwMode="auto">
          <a:xfrm>
            <a:off x="6629400" y="5334000"/>
            <a:ext cx="12489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Calibri"/>
              </a:rPr>
              <a:t>FAILURE</a:t>
            </a:r>
          </a:p>
        </p:txBody>
      </p:sp>
      <p:sp>
        <p:nvSpPr>
          <p:cNvPr id="113671" name="Text Box 34"/>
          <p:cNvSpPr txBox="1">
            <a:spLocks noChangeArrowheads="1"/>
          </p:cNvSpPr>
          <p:nvPr/>
        </p:nvSpPr>
        <p:spPr bwMode="auto">
          <a:xfrm>
            <a:off x="212725" y="5241925"/>
            <a:ext cx="10572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Training</a:t>
            </a:r>
          </a:p>
        </p:txBody>
      </p:sp>
      <p:sp>
        <p:nvSpPr>
          <p:cNvPr id="113672" name="Text Box 35"/>
          <p:cNvSpPr txBox="1">
            <a:spLocks noChangeArrowheads="1"/>
          </p:cNvSpPr>
          <p:nvPr/>
        </p:nvSpPr>
        <p:spPr bwMode="auto">
          <a:xfrm>
            <a:off x="2971800" y="5181600"/>
            <a:ext cx="620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Test</a:t>
            </a:r>
          </a:p>
        </p:txBody>
      </p:sp>
      <p:sp>
        <p:nvSpPr>
          <p:cNvPr id="113673" name="Text Box 36"/>
          <p:cNvSpPr txBox="1">
            <a:spLocks noChangeArrowheads="1"/>
          </p:cNvSpPr>
          <p:nvPr/>
        </p:nvSpPr>
        <p:spPr bwMode="auto">
          <a:xfrm>
            <a:off x="5562600" y="5105400"/>
            <a:ext cx="938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Pruned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0" y="228600"/>
            <a:ext cx="9144000" cy="1143000"/>
          </a:xfrm>
        </p:spPr>
        <p:txBody>
          <a:bodyPr/>
          <a:lstStyle/>
          <a:p>
            <a:r>
              <a:rPr lang="en-US" sz="4400" dirty="0">
                <a:ea typeface="ＭＳ Ｐゴシック" charset="0"/>
                <a:cs typeface="ＭＳ Ｐゴシック" charset="0"/>
              </a:rPr>
              <a:t>Converting decision trees to rules</a:t>
            </a:r>
          </a:p>
        </p:txBody>
      </p:sp>
      <p:sp>
        <p:nvSpPr>
          <p:cNvPr id="115714" name="Rectangle 3"/>
          <p:cNvSpPr>
            <a:spLocks noGrp="1" noChangeArrowheads="1"/>
          </p:cNvSpPr>
          <p:nvPr>
            <p:ph type="body" idx="1"/>
          </p:nvPr>
        </p:nvSpPr>
        <p:spPr>
          <a:xfrm>
            <a:off x="304800" y="1181100"/>
            <a:ext cx="8458200" cy="5372100"/>
          </a:xfrm>
        </p:spPr>
        <p:txBody>
          <a:bodyPr/>
          <a:lstStyle/>
          <a:p>
            <a:r>
              <a:rPr lang="en-US" sz="3200" dirty="0">
                <a:ea typeface="ＭＳ Ｐゴシック" charset="0"/>
                <a:cs typeface="ＭＳ Ｐゴシック" charset="0"/>
              </a:rPr>
              <a:t>Easy to get rules from decision tree: write rule for each path from the root to leaf</a:t>
            </a:r>
          </a:p>
          <a:p>
            <a:r>
              <a:rPr lang="en-US" sz="3200" dirty="0">
                <a:ea typeface="ＭＳ Ｐゴシック" charset="0"/>
                <a:cs typeface="ＭＳ Ｐゴシック" charset="0"/>
              </a:rPr>
              <a:t>Rule’s left-hand side built from the label of the nodes &amp; labels of arcs</a:t>
            </a:r>
          </a:p>
          <a:p>
            <a:r>
              <a:rPr lang="en-US" sz="3200" dirty="0">
                <a:ea typeface="ＭＳ Ｐゴシック" charset="0"/>
                <a:cs typeface="ＭＳ Ｐゴシック" charset="0"/>
              </a:rPr>
              <a:t>Resulting rules set can be simplified:</a:t>
            </a:r>
          </a:p>
          <a:p>
            <a:pPr lvl="1"/>
            <a:r>
              <a:rPr lang="en-US" sz="2600" dirty="0">
                <a:ea typeface="ＭＳ Ｐゴシック" charset="0"/>
              </a:rPr>
              <a:t>Let LHS be the rule’s left hand side (condition part)</a:t>
            </a:r>
          </a:p>
          <a:p>
            <a:pPr lvl="1"/>
            <a:r>
              <a:rPr lang="en-US" sz="2600" dirty="0">
                <a:ea typeface="ＭＳ Ｐゴシック" charset="0"/>
              </a:rPr>
              <a:t>LHS’ </a:t>
            </a:r>
            <a:r>
              <a:rPr lang="en-US" altLang="ja-JP" sz="2600" dirty="0">
                <a:ea typeface="ＭＳ Ｐゴシック" charset="0"/>
              </a:rPr>
              <a:t>obtained from LHS by eliminating some conditions </a:t>
            </a:r>
          </a:p>
          <a:p>
            <a:pPr lvl="1"/>
            <a:r>
              <a:rPr lang="en-US" sz="2600" dirty="0">
                <a:ea typeface="ＭＳ Ｐゴシック" charset="0"/>
              </a:rPr>
              <a:t>Replace LHS by LHS' in this rule if the subsets of the training set satisfying LHS and LHS' are equal</a:t>
            </a:r>
          </a:p>
          <a:p>
            <a:pPr lvl="1"/>
            <a:r>
              <a:rPr lang="en-US" sz="2600" dirty="0">
                <a:ea typeface="ＭＳ Ｐゴシック" charset="0"/>
              </a:rPr>
              <a:t>A rule may be eliminated by using meta-conditions such as </a:t>
            </a:r>
            <a:r>
              <a:rPr lang="ja-JP" altLang="en-US" sz="2600" dirty="0">
                <a:ea typeface="ＭＳ Ｐゴシック" charset="0"/>
              </a:rPr>
              <a:t>“</a:t>
            </a:r>
            <a:r>
              <a:rPr lang="en-US" altLang="ja-JP" sz="2600" dirty="0">
                <a:ea typeface="ＭＳ Ｐゴシック" charset="0"/>
              </a:rPr>
              <a:t>if no other rule applies</a:t>
            </a:r>
            <a:r>
              <a:rPr lang="ja-JP" altLang="en-US" sz="2600" dirty="0">
                <a:ea typeface="ＭＳ Ｐゴシック" charset="0"/>
              </a:rPr>
              <a:t>”</a:t>
            </a:r>
            <a:endParaRPr lang="en-US" altLang="ja-JP" sz="2600" dirty="0">
              <a:ea typeface="ＭＳ Ｐゴシック" charset="0"/>
            </a:endParaRPr>
          </a:p>
          <a:p>
            <a:endParaRPr lang="en-US" sz="3200" dirty="0">
              <a:ea typeface="ＭＳ Ｐゴシック" charset="0"/>
              <a:cs typeface="ＭＳ Ｐゴシック"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Summary: decision tree learning</a:t>
            </a:r>
          </a:p>
        </p:txBody>
      </p:sp>
      <p:sp>
        <p:nvSpPr>
          <p:cNvPr id="132098" name="Rectangle 3"/>
          <p:cNvSpPr>
            <a:spLocks noGrp="1" noChangeArrowheads="1"/>
          </p:cNvSpPr>
          <p:nvPr>
            <p:ph type="body" idx="1"/>
          </p:nvPr>
        </p:nvSpPr>
        <p:spPr>
          <a:xfrm>
            <a:off x="685800" y="1295400"/>
            <a:ext cx="8153400" cy="5791200"/>
          </a:xfrm>
        </p:spPr>
        <p:txBody>
          <a:bodyPr/>
          <a:lstStyle/>
          <a:p>
            <a:r>
              <a:rPr lang="en-US" sz="2800" dirty="0">
                <a:ea typeface="ＭＳ Ｐゴシック" charset="0"/>
                <a:cs typeface="ＭＳ Ｐゴシック" charset="0"/>
              </a:rPr>
              <a:t>Widely used learning methods in practice for problems with relatively </a:t>
            </a:r>
            <a:r>
              <a:rPr lang="en-US" sz="2800" b="1" dirty="0">
                <a:ea typeface="ＭＳ Ｐゴシック" charset="0"/>
                <a:cs typeface="ＭＳ Ｐゴシック" charset="0"/>
              </a:rPr>
              <a:t>few features</a:t>
            </a:r>
          </a:p>
          <a:p>
            <a:r>
              <a:rPr lang="en-US" sz="2800" dirty="0">
                <a:ea typeface="ＭＳ Ｐゴシック" charset="0"/>
                <a:cs typeface="ＭＳ Ｐゴシック" charset="0"/>
              </a:rPr>
              <a:t>Strengths</a:t>
            </a:r>
          </a:p>
          <a:p>
            <a:pPr lvl="1">
              <a:lnSpc>
                <a:spcPct val="80000"/>
              </a:lnSpc>
            </a:pPr>
            <a:r>
              <a:rPr lang="en-US" sz="2400" b="1" dirty="0">
                <a:ea typeface="ＭＳ Ｐゴシック" charset="0"/>
              </a:rPr>
              <a:t>Fast and easy </a:t>
            </a:r>
            <a:r>
              <a:rPr lang="en-US" sz="2400" dirty="0">
                <a:ea typeface="ＭＳ Ｐゴシック" charset="0"/>
              </a:rPr>
              <a:t>to implement</a:t>
            </a:r>
          </a:p>
          <a:p>
            <a:pPr lvl="1">
              <a:lnSpc>
                <a:spcPct val="80000"/>
              </a:lnSpc>
            </a:pPr>
            <a:r>
              <a:rPr lang="en-US" sz="2400" b="1" dirty="0">
                <a:ea typeface="ＭＳ Ｐゴシック" charset="0"/>
              </a:rPr>
              <a:t>Simple model: </a:t>
            </a:r>
            <a:r>
              <a:rPr lang="en-US" sz="2400" dirty="0">
                <a:ea typeface="ＭＳ Ｐゴシック" charset="0"/>
              </a:rPr>
              <a:t>translate to a set of rules</a:t>
            </a:r>
          </a:p>
          <a:p>
            <a:pPr lvl="1">
              <a:lnSpc>
                <a:spcPct val="80000"/>
              </a:lnSpc>
            </a:pPr>
            <a:r>
              <a:rPr lang="en-US" sz="2400" b="1" dirty="0">
                <a:ea typeface="ＭＳ Ｐゴシック" charset="0"/>
              </a:rPr>
              <a:t>Useful: e</a:t>
            </a:r>
            <a:r>
              <a:rPr lang="en-US" sz="2400" dirty="0">
                <a:ea typeface="ＭＳ Ｐゴシック" charset="0"/>
              </a:rPr>
              <a:t>mpirically valid in many commercial products</a:t>
            </a:r>
          </a:p>
          <a:p>
            <a:pPr lvl="1">
              <a:lnSpc>
                <a:spcPct val="80000"/>
              </a:lnSpc>
            </a:pPr>
            <a:r>
              <a:rPr lang="en-US" sz="2400" b="1" dirty="0">
                <a:ea typeface="ＭＳ Ｐゴシック" charset="0"/>
              </a:rPr>
              <a:t>Robust: </a:t>
            </a:r>
            <a:r>
              <a:rPr lang="en-US" sz="2400" dirty="0">
                <a:ea typeface="ＭＳ Ｐゴシック" charset="0"/>
              </a:rPr>
              <a:t>handles noisy data</a:t>
            </a:r>
          </a:p>
          <a:p>
            <a:pPr lvl="1">
              <a:lnSpc>
                <a:spcPct val="80000"/>
              </a:lnSpc>
            </a:pPr>
            <a:r>
              <a:rPr lang="en-US" sz="2400" b="1" dirty="0">
                <a:ea typeface="ＭＳ Ｐゴシック" charset="0"/>
              </a:rPr>
              <a:t>Explainable: </a:t>
            </a:r>
            <a:r>
              <a:rPr lang="en-US" sz="2400" dirty="0">
                <a:ea typeface="ＭＳ Ｐゴシック" charset="0"/>
              </a:rPr>
              <a:t>easy for people to understand</a:t>
            </a:r>
          </a:p>
          <a:p>
            <a:r>
              <a:rPr lang="en-US" sz="2800" dirty="0">
                <a:ea typeface="ＭＳ Ｐゴシック" charset="0"/>
                <a:cs typeface="ＭＳ Ｐゴシック" charset="0"/>
              </a:rPr>
              <a:t>Weaknesses</a:t>
            </a:r>
          </a:p>
          <a:p>
            <a:pPr lvl="1">
              <a:lnSpc>
                <a:spcPct val="90000"/>
              </a:lnSpc>
            </a:pPr>
            <a:r>
              <a:rPr lang="en-US" sz="2400" dirty="0">
                <a:ea typeface="ＭＳ Ｐゴシック" charset="0"/>
              </a:rPr>
              <a:t>Large decision trees may be hard to understand</a:t>
            </a:r>
          </a:p>
          <a:p>
            <a:pPr lvl="1">
              <a:lnSpc>
                <a:spcPct val="90000"/>
              </a:lnSpc>
            </a:pPr>
            <a:r>
              <a:rPr lang="en-US" sz="2400" dirty="0">
                <a:ea typeface="ＭＳ Ｐゴシック" charset="0"/>
              </a:rPr>
              <a:t>Requires fixed-length feature vectors </a:t>
            </a:r>
          </a:p>
          <a:p>
            <a:pPr lvl="1">
              <a:lnSpc>
                <a:spcPct val="90000"/>
              </a:lnSpc>
            </a:pPr>
            <a:r>
              <a:rPr lang="en-US" sz="2400" dirty="0">
                <a:ea typeface="ＭＳ Ｐゴシック" charset="0"/>
              </a:rPr>
              <a:t>Non-incremental, adding one new feature requires rebuilding entire tree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sz="4400" dirty="0">
                <a:ea typeface="ＭＳ Ｐゴシック" charset="0"/>
                <a:cs typeface="ＭＳ Ｐゴシック" charset="0"/>
              </a:rPr>
              <a:t>A decision tree-induced partition</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45083"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962400" cy="321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negative examples, blue positive</a:t>
            </a:r>
          </a:p>
        </p:txBody>
      </p:sp>
      <p:sp>
        <p:nvSpPr>
          <p:cNvPr id="4" name="TextBox 3"/>
          <p:cNvSpPr txBox="1"/>
          <p:nvPr/>
        </p:nvSpPr>
        <p:spPr>
          <a:xfrm>
            <a:off x="5410200" y="5334000"/>
            <a:ext cx="3505200" cy="1384995"/>
          </a:xfrm>
          <a:prstGeom prst="rect">
            <a:avLst/>
          </a:prstGeom>
          <a:solidFill>
            <a:schemeClr val="bg1">
              <a:lumMod val="95000"/>
            </a:schemeClr>
          </a:solidFill>
          <a:ln w="3175">
            <a:solidFill>
              <a:schemeClr val="tx1"/>
            </a:solidFill>
          </a:ln>
          <a:effectLst>
            <a:outerShdw blurRad="50800" dist="38100" dir="2700000" algn="tl" rotWithShape="0">
              <a:srgbClr val="000000">
                <a:alpha val="43000"/>
              </a:srgbClr>
            </a:outerShdw>
          </a:effectLst>
        </p:spPr>
        <p:txBody>
          <a:bodyPr wrap="square" rtlCol="0">
            <a:spAutoFit/>
          </a:bodyPr>
          <a:lstStyle/>
          <a:p>
            <a:r>
              <a:rPr lang="en-US" sz="2800" dirty="0">
                <a:latin typeface="Calibri"/>
              </a:rPr>
              <a:t>Negative things are  big, green shapes and big, blue squares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76200"/>
            <a:ext cx="7772400" cy="1066800"/>
          </a:xfrm>
        </p:spPr>
        <p:txBody>
          <a:bodyPr/>
          <a:lstStyle/>
          <a:p>
            <a:r>
              <a:rPr lang="en-US" sz="4400" dirty="0">
                <a:ea typeface="ＭＳ Ｐゴシック" charset="0"/>
                <a:cs typeface="ＭＳ Ｐゴシック" charset="0"/>
              </a:rPr>
              <a:t>Learning decision trees</a:t>
            </a:r>
          </a:p>
        </p:txBody>
      </p:sp>
      <p:sp>
        <p:nvSpPr>
          <p:cNvPr id="43010" name="Rectangle 3"/>
          <p:cNvSpPr>
            <a:spLocks noGrp="1" noChangeArrowheads="1"/>
          </p:cNvSpPr>
          <p:nvPr>
            <p:ph type="body" idx="1"/>
          </p:nvPr>
        </p:nvSpPr>
        <p:spPr>
          <a:xfrm>
            <a:off x="228599" y="1143000"/>
            <a:ext cx="8305801" cy="5715000"/>
          </a:xfrm>
        </p:spPr>
        <p:txBody>
          <a:bodyPr/>
          <a:lstStyle/>
          <a:p>
            <a:pPr marL="228600" indent="-228600"/>
            <a:r>
              <a:rPr lang="en-US" sz="2800" dirty="0">
                <a:ea typeface="ＭＳ Ｐゴシック" charset="0"/>
                <a:cs typeface="ＭＳ Ｐゴシック" charset="0"/>
              </a:rPr>
              <a:t>Goal: Build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to classify examples as positive or negative instances of concept using supervised learning from training data</a:t>
            </a:r>
          </a:p>
          <a:p>
            <a:pPr marL="228600" indent="-228600"/>
            <a:r>
              <a:rPr lang="en-US" sz="2800" dirty="0">
                <a:ea typeface="ＭＳ Ｐゴシック" charset="0"/>
                <a:cs typeface="ＭＳ Ｐゴシック" charset="0"/>
              </a:rPr>
              <a:t>A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is a tree where</a:t>
            </a:r>
          </a:p>
          <a:p>
            <a:pPr marL="354013" lvl="1" indent="-236538"/>
            <a:r>
              <a:rPr lang="en-US" sz="2600" dirty="0">
                <a:ea typeface="ＭＳ Ｐゴシック" charset="0"/>
              </a:rPr>
              <a:t> non-leaf nodes have an</a:t>
            </a:r>
            <a:br>
              <a:rPr lang="en-US" sz="2600" dirty="0">
                <a:ea typeface="ＭＳ Ｐゴシック" charset="0"/>
              </a:rPr>
            </a:br>
            <a:r>
              <a:rPr lang="en-US" sz="2600" dirty="0">
                <a:ea typeface="ＭＳ Ｐゴシック" charset="0"/>
              </a:rPr>
              <a:t>attribute (feature)</a:t>
            </a:r>
          </a:p>
          <a:p>
            <a:pPr marL="354013" lvl="1" indent="-236538"/>
            <a:r>
              <a:rPr lang="en-US" sz="2600" dirty="0">
                <a:ea typeface="ＭＳ Ｐゴシック" charset="0"/>
              </a:rPr>
              <a:t>leaf nodes have a classification</a:t>
            </a:r>
            <a:br>
              <a:rPr lang="en-US" sz="2600" dirty="0">
                <a:ea typeface="ＭＳ Ｐゴシック" charset="0"/>
              </a:rPr>
            </a:br>
            <a:r>
              <a:rPr lang="en-US" sz="2600" dirty="0">
                <a:ea typeface="ＭＳ Ｐゴシック" charset="0"/>
              </a:rPr>
              <a:t>(+ or -)</a:t>
            </a:r>
          </a:p>
          <a:p>
            <a:pPr marL="354013" lvl="1" indent="-236538"/>
            <a:r>
              <a:rPr lang="en-US" sz="2600" dirty="0">
                <a:ea typeface="ＭＳ Ｐゴシック" charset="0"/>
              </a:rPr>
              <a:t>each arc has a possible value of</a:t>
            </a:r>
            <a:br>
              <a:rPr lang="en-US" sz="2600" dirty="0">
                <a:ea typeface="ＭＳ Ｐゴシック" charset="0"/>
              </a:rPr>
            </a:br>
            <a:r>
              <a:rPr lang="en-US" sz="2600" dirty="0">
                <a:ea typeface="ＭＳ Ｐゴシック" charset="0"/>
              </a:rPr>
              <a:t>its attribute </a:t>
            </a:r>
          </a:p>
          <a:p>
            <a:pPr marL="228600" indent="-228600"/>
            <a:r>
              <a:rPr lang="en-US" sz="2800" dirty="0">
                <a:ea typeface="ＭＳ Ｐゴシック" charset="0"/>
                <a:cs typeface="ＭＳ Ｐゴシック" charset="0"/>
              </a:rPr>
              <a:t>Generalization: allow for &gt;2 classes</a:t>
            </a:r>
          </a:p>
          <a:p>
            <a:pPr marL="354013" lvl="1" indent="-236538"/>
            <a:r>
              <a:rPr lang="en-US" sz="2600" dirty="0">
                <a:ea typeface="ＭＳ Ｐゴシック" charset="0"/>
              </a:rPr>
              <a:t>e.g., classify stocks as {sell, hold, buy}</a:t>
            </a:r>
          </a:p>
        </p:txBody>
      </p:sp>
      <p:grpSp>
        <p:nvGrpSpPr>
          <p:cNvPr id="43011" name="Group 40"/>
          <p:cNvGrpSpPr>
            <a:grpSpLocks/>
          </p:cNvGrpSpPr>
          <p:nvPr/>
        </p:nvGrpSpPr>
        <p:grpSpPr bwMode="auto">
          <a:xfrm>
            <a:off x="5181601" y="2514600"/>
            <a:ext cx="3722688" cy="3048000"/>
            <a:chOff x="3168" y="1440"/>
            <a:chExt cx="2345" cy="1920"/>
          </a:xfrm>
        </p:grpSpPr>
        <p:sp>
          <p:nvSpPr>
            <p:cNvPr id="43012" name="Line 14"/>
            <p:cNvSpPr>
              <a:spLocks noChangeShapeType="1"/>
            </p:cNvSpPr>
            <p:nvPr/>
          </p:nvSpPr>
          <p:spPr bwMode="auto">
            <a:xfrm flipH="1">
              <a:off x="3504"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3" name="Line 15"/>
            <p:cNvSpPr>
              <a:spLocks noChangeShapeType="1"/>
            </p:cNvSpPr>
            <p:nvPr/>
          </p:nvSpPr>
          <p:spPr bwMode="auto">
            <a:xfrm flipH="1">
              <a:off x="4224" y="1536"/>
              <a:ext cx="4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4" name="Line 16"/>
            <p:cNvSpPr>
              <a:spLocks noChangeShapeType="1"/>
            </p:cNvSpPr>
            <p:nvPr/>
          </p:nvSpPr>
          <p:spPr bwMode="auto">
            <a:xfrm>
              <a:off x="4272"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5" name="Line 17"/>
            <p:cNvSpPr>
              <a:spLocks noChangeShapeType="1"/>
            </p:cNvSpPr>
            <p:nvPr/>
          </p:nvSpPr>
          <p:spPr bwMode="auto">
            <a:xfrm flipH="1">
              <a:off x="3312" y="2160"/>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6" name="Line 18"/>
            <p:cNvSpPr>
              <a:spLocks noChangeShapeType="1"/>
            </p:cNvSpPr>
            <p:nvPr/>
          </p:nvSpPr>
          <p:spPr bwMode="auto">
            <a:xfrm>
              <a:off x="3552" y="2208"/>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7" name="Line 22"/>
            <p:cNvSpPr>
              <a:spLocks noChangeShapeType="1"/>
            </p:cNvSpPr>
            <p:nvPr/>
          </p:nvSpPr>
          <p:spPr bwMode="auto">
            <a:xfrm flipH="1">
              <a:off x="4416" y="2688"/>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8" name="Line 23"/>
            <p:cNvSpPr>
              <a:spLocks noChangeShapeType="1"/>
            </p:cNvSpPr>
            <p:nvPr/>
          </p:nvSpPr>
          <p:spPr bwMode="auto">
            <a:xfrm>
              <a:off x="4656" y="2736"/>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9" name="Line 25"/>
            <p:cNvSpPr>
              <a:spLocks noChangeShapeType="1"/>
            </p:cNvSpPr>
            <p:nvPr/>
          </p:nvSpPr>
          <p:spPr bwMode="auto">
            <a:xfrm flipH="1">
              <a:off x="4656" y="2160"/>
              <a:ext cx="43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0" name="Line 26"/>
            <p:cNvSpPr>
              <a:spLocks noChangeShapeType="1"/>
            </p:cNvSpPr>
            <p:nvPr/>
          </p:nvSpPr>
          <p:spPr bwMode="auto">
            <a:xfrm>
              <a:off x="5088" y="2160"/>
              <a:ext cx="19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1" name="Rectangle 6"/>
            <p:cNvSpPr>
              <a:spLocks noChangeArrowheads="1"/>
            </p:cNvSpPr>
            <p:nvPr/>
          </p:nvSpPr>
          <p:spPr bwMode="auto">
            <a:xfrm>
              <a:off x="3936" y="1440"/>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Color</a:t>
              </a:r>
            </a:p>
          </p:txBody>
        </p:sp>
        <p:sp>
          <p:nvSpPr>
            <p:cNvPr id="43022" name="Rectangle 7"/>
            <p:cNvSpPr>
              <a:spLocks noChangeArrowheads="1"/>
            </p:cNvSpPr>
            <p:nvPr/>
          </p:nvSpPr>
          <p:spPr bwMode="auto">
            <a:xfrm>
              <a:off x="4752"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Shape</a:t>
              </a:r>
            </a:p>
          </p:txBody>
        </p:sp>
        <p:sp>
          <p:nvSpPr>
            <p:cNvPr id="43023" name="Rectangle 8"/>
            <p:cNvSpPr>
              <a:spLocks noChangeArrowheads="1"/>
            </p:cNvSpPr>
            <p:nvPr/>
          </p:nvSpPr>
          <p:spPr bwMode="auto">
            <a:xfrm>
              <a:off x="3216"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4" name="Rectangle 11"/>
            <p:cNvSpPr>
              <a:spLocks noChangeArrowheads="1"/>
            </p:cNvSpPr>
            <p:nvPr/>
          </p:nvSpPr>
          <p:spPr bwMode="auto">
            <a:xfrm>
              <a:off x="4080" y="2064"/>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5" name="Rectangle 12"/>
            <p:cNvSpPr>
              <a:spLocks noChangeArrowheads="1"/>
            </p:cNvSpPr>
            <p:nvPr/>
          </p:nvSpPr>
          <p:spPr bwMode="auto">
            <a:xfrm>
              <a:off x="3552"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6" name="Rectangle 13"/>
            <p:cNvSpPr>
              <a:spLocks noChangeArrowheads="1"/>
            </p:cNvSpPr>
            <p:nvPr/>
          </p:nvSpPr>
          <p:spPr bwMode="auto">
            <a:xfrm>
              <a:off x="3168"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7" name="Rectangle 19"/>
            <p:cNvSpPr>
              <a:spLocks noChangeArrowheads="1"/>
            </p:cNvSpPr>
            <p:nvPr/>
          </p:nvSpPr>
          <p:spPr bwMode="auto">
            <a:xfrm>
              <a:off x="4320" y="2592"/>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8" name="Rectangle 20"/>
            <p:cNvSpPr>
              <a:spLocks noChangeArrowheads="1"/>
            </p:cNvSpPr>
            <p:nvPr/>
          </p:nvSpPr>
          <p:spPr bwMode="auto">
            <a:xfrm>
              <a:off x="4656"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9" name="Rectangle 21"/>
            <p:cNvSpPr>
              <a:spLocks noChangeArrowheads="1"/>
            </p:cNvSpPr>
            <p:nvPr/>
          </p:nvSpPr>
          <p:spPr bwMode="auto">
            <a:xfrm>
              <a:off x="4272"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0" name="Rectangle 24"/>
            <p:cNvSpPr>
              <a:spLocks noChangeArrowheads="1"/>
            </p:cNvSpPr>
            <p:nvPr/>
          </p:nvSpPr>
          <p:spPr bwMode="auto">
            <a:xfrm>
              <a:off x="5136"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1" name="Text Box 27"/>
            <p:cNvSpPr txBox="1">
              <a:spLocks noChangeArrowheads="1"/>
            </p:cNvSpPr>
            <p:nvPr/>
          </p:nvSpPr>
          <p:spPr bwMode="auto">
            <a:xfrm>
              <a:off x="4272" y="2832"/>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2" name="Text Box 28"/>
            <p:cNvSpPr txBox="1">
              <a:spLocks noChangeArrowheads="1"/>
            </p:cNvSpPr>
            <p:nvPr/>
          </p:nvSpPr>
          <p:spPr bwMode="auto">
            <a:xfrm>
              <a:off x="3168" y="2361"/>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3" name="Text Box 30"/>
            <p:cNvSpPr txBox="1">
              <a:spLocks noChangeArrowheads="1"/>
            </p:cNvSpPr>
            <p:nvPr/>
          </p:nvSpPr>
          <p:spPr bwMode="auto">
            <a:xfrm>
              <a:off x="3552" y="2361"/>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4" name="Text Box 31"/>
            <p:cNvSpPr txBox="1">
              <a:spLocks noChangeArrowheads="1"/>
            </p:cNvSpPr>
            <p:nvPr/>
          </p:nvSpPr>
          <p:spPr bwMode="auto">
            <a:xfrm>
              <a:off x="4656" y="2832"/>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5" name="Text Box 32"/>
            <p:cNvSpPr txBox="1">
              <a:spLocks noChangeArrowheads="1"/>
            </p:cNvSpPr>
            <p:nvPr/>
          </p:nvSpPr>
          <p:spPr bwMode="auto">
            <a:xfrm>
              <a:off x="5040" y="2361"/>
              <a:ext cx="47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round</a:t>
              </a:r>
            </a:p>
          </p:txBody>
        </p:sp>
        <p:sp>
          <p:nvSpPr>
            <p:cNvPr id="43036" name="Text Box 33"/>
            <p:cNvSpPr txBox="1">
              <a:spLocks noChangeArrowheads="1"/>
            </p:cNvSpPr>
            <p:nvPr/>
          </p:nvSpPr>
          <p:spPr bwMode="auto">
            <a:xfrm>
              <a:off x="4560" y="2361"/>
              <a:ext cx="51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square</a:t>
              </a:r>
            </a:p>
          </p:txBody>
        </p:sp>
        <p:sp>
          <p:nvSpPr>
            <p:cNvPr id="43037" name="Text Box 35"/>
            <p:cNvSpPr txBox="1">
              <a:spLocks noChangeArrowheads="1"/>
            </p:cNvSpPr>
            <p:nvPr/>
          </p:nvSpPr>
          <p:spPr bwMode="auto">
            <a:xfrm>
              <a:off x="4244" y="1776"/>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red</a:t>
              </a:r>
            </a:p>
          </p:txBody>
        </p:sp>
        <p:sp>
          <p:nvSpPr>
            <p:cNvPr id="43038" name="Text Box 36"/>
            <p:cNvSpPr txBox="1">
              <a:spLocks noChangeArrowheads="1"/>
            </p:cNvSpPr>
            <p:nvPr/>
          </p:nvSpPr>
          <p:spPr bwMode="auto">
            <a:xfrm>
              <a:off x="3456" y="1728"/>
              <a:ext cx="45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green</a:t>
              </a:r>
            </a:p>
          </p:txBody>
        </p:sp>
        <p:sp>
          <p:nvSpPr>
            <p:cNvPr id="43039" name="Text Box 37"/>
            <p:cNvSpPr txBox="1">
              <a:spLocks noChangeArrowheads="1"/>
            </p:cNvSpPr>
            <p:nvPr/>
          </p:nvSpPr>
          <p:spPr bwMode="auto">
            <a:xfrm>
              <a:off x="4608" y="17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blue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228600"/>
            <a:ext cx="7772400" cy="914400"/>
          </a:xfrm>
        </p:spPr>
        <p:txBody>
          <a:bodyPr/>
          <a:lstStyle/>
          <a:p>
            <a:r>
              <a:rPr lang="en-US" sz="4400" dirty="0">
                <a:ea typeface="ＭＳ Ｐゴシック" charset="0"/>
                <a:cs typeface="ＭＳ Ｐゴシック" charset="0"/>
              </a:rPr>
              <a:t>Expressiveness of Decision Trees</a:t>
            </a:r>
          </a:p>
        </p:txBody>
      </p:sp>
      <p:sp>
        <p:nvSpPr>
          <p:cNvPr id="46083" name="Rectangle 3"/>
          <p:cNvSpPr>
            <a:spLocks noGrp="1" noChangeArrowheads="1"/>
          </p:cNvSpPr>
          <p:nvPr>
            <p:ph type="body" idx="1"/>
          </p:nvPr>
        </p:nvSpPr>
        <p:spPr>
          <a:xfrm>
            <a:off x="685800" y="1143000"/>
            <a:ext cx="8229600" cy="5562600"/>
          </a:xfrm>
        </p:spPr>
        <p:txBody>
          <a:bodyPr/>
          <a:lstStyle/>
          <a:p>
            <a:pPr marL="233363" indent="-233363">
              <a:lnSpc>
                <a:spcPct val="90000"/>
              </a:lnSpc>
              <a:defRPr/>
            </a:pPr>
            <a:r>
              <a:rPr lang="en-US" sz="2800" dirty="0">
                <a:ea typeface="ＭＳ Ｐゴシック" charset="0"/>
                <a:cs typeface="ＭＳ Ｐゴシック" charset="0"/>
              </a:rPr>
              <a:t>Can express any function of input attributes, e.g., for Boolean functions, truth table row </a:t>
            </a:r>
            <a:r>
              <a:rPr lang="en-US" sz="2800" dirty="0">
                <a:ea typeface="ＭＳ Ｐゴシック" charset="0"/>
                <a:cs typeface="Calibri"/>
              </a:rPr>
              <a:t>→ </a:t>
            </a:r>
            <a:r>
              <a:rPr lang="en-US" sz="2800" dirty="0">
                <a:ea typeface="ＭＳ Ｐゴシック" charset="0"/>
                <a:cs typeface="ＭＳ Ｐゴシック" charset="0"/>
              </a:rPr>
              <a:t>path to leaf:</a:t>
            </a: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0" indent="0">
              <a:lnSpc>
                <a:spcPct val="90000"/>
              </a:lnSpc>
              <a:buFontTx/>
              <a:buNone/>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1400" dirty="0">
              <a:ea typeface="ＭＳ Ｐゴシック" charset="0"/>
              <a:cs typeface="ＭＳ Ｐゴシック" charset="0"/>
            </a:endParaRPr>
          </a:p>
          <a:p>
            <a:pPr marL="342900" indent="-342900">
              <a:lnSpc>
                <a:spcPct val="90000"/>
              </a:lnSpc>
              <a:defRPr/>
            </a:pPr>
            <a:r>
              <a:rPr lang="en-US" sz="2800" dirty="0">
                <a:ea typeface="ＭＳ Ｐゴシック" charset="0"/>
                <a:cs typeface="ＭＳ Ｐゴシック" charset="0"/>
              </a:rPr>
              <a:t>There’s a consistent decision tree for any training set with one path to leaf for each example, but it probably won't </a:t>
            </a:r>
            <a:r>
              <a:rPr lang="en-US" sz="2800" b="1" dirty="0">
                <a:ea typeface="ＭＳ Ｐゴシック" charset="0"/>
                <a:cs typeface="ＭＳ Ｐゴシック" charset="0"/>
              </a:rPr>
              <a:t>generalize</a:t>
            </a:r>
            <a:r>
              <a:rPr lang="en-US" sz="2800" dirty="0">
                <a:ea typeface="ＭＳ Ｐゴシック" charset="0"/>
                <a:cs typeface="ＭＳ Ｐゴシック" charset="0"/>
              </a:rPr>
              <a:t> to new examples</a:t>
            </a:r>
          </a:p>
          <a:p>
            <a:pPr marL="342900" indent="-342900">
              <a:lnSpc>
                <a:spcPct val="90000"/>
              </a:lnSpc>
              <a:defRPr/>
            </a:pPr>
            <a:r>
              <a:rPr lang="en-US" sz="2800" dirty="0">
                <a:ea typeface="ＭＳ Ｐゴシック" charset="0"/>
                <a:cs typeface="ＭＳ Ｐゴシック" charset="0"/>
              </a:rPr>
              <a:t>Prefer more </a:t>
            </a:r>
            <a:r>
              <a:rPr lang="en-US" sz="2800" dirty="0">
                <a:solidFill>
                  <a:schemeClr val="accent2"/>
                </a:solidFill>
                <a:ea typeface="ＭＳ Ｐゴシック" charset="0"/>
                <a:cs typeface="ＭＳ Ｐゴシック" charset="0"/>
              </a:rPr>
              <a:t>compact</a:t>
            </a:r>
            <a:r>
              <a:rPr lang="en-US" sz="2800" dirty="0">
                <a:ea typeface="ＭＳ Ｐゴシック" charset="0"/>
                <a:cs typeface="ＭＳ Ｐゴシック" charset="0"/>
              </a:rPr>
              <a:t> decision trees</a:t>
            </a:r>
          </a:p>
        </p:txBody>
      </p:sp>
      <p:pic>
        <p:nvPicPr>
          <p:cNvPr id="47107" name="Picture 4" descr="xor-decision-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791200" cy="193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152400"/>
            <a:ext cx="7772400" cy="838200"/>
          </a:xfrm>
        </p:spPr>
        <p:txBody>
          <a:bodyPr/>
          <a:lstStyle/>
          <a:p>
            <a:r>
              <a:rPr lang="en-US" sz="4800" dirty="0">
                <a:ea typeface="ＭＳ Ｐゴシック" charset="0"/>
                <a:cs typeface="ＭＳ Ｐゴシック" charset="0"/>
              </a:rPr>
              <a:t>Inductive learning and bias</a:t>
            </a:r>
          </a:p>
        </p:txBody>
      </p:sp>
      <p:sp>
        <p:nvSpPr>
          <p:cNvPr id="49154" name="Rectangle 3"/>
          <p:cNvSpPr>
            <a:spLocks noGrp="1" noChangeArrowheads="1"/>
          </p:cNvSpPr>
          <p:nvPr>
            <p:ph type="body" idx="1"/>
          </p:nvPr>
        </p:nvSpPr>
        <p:spPr>
          <a:xfrm>
            <a:off x="533400" y="3349432"/>
            <a:ext cx="8458200" cy="3279968"/>
          </a:xfrm>
        </p:spPr>
        <p:txBody>
          <a:bodyPr/>
          <a:lstStyle/>
          <a:p>
            <a:r>
              <a:rPr lang="en-US" sz="2800" dirty="0">
                <a:ea typeface="ＭＳ Ｐゴシック" charset="0"/>
                <a:cs typeface="ＭＳ Ｐゴシック" charset="0"/>
              </a:rPr>
              <a:t>Suppose that we want to learn a function </a:t>
            </a:r>
            <a:r>
              <a:rPr lang="en-US" sz="2800" b="1" dirty="0">
                <a:ea typeface="ＭＳ Ｐゴシック" charset="0"/>
                <a:cs typeface="ＭＳ Ｐゴシック" charset="0"/>
              </a:rPr>
              <a:t>f(x) = y</a:t>
            </a:r>
            <a:r>
              <a:rPr lang="en-US" sz="2800" dirty="0">
                <a:ea typeface="ＭＳ Ｐゴシック" charset="0"/>
                <a:cs typeface="ＭＳ Ｐゴシック" charset="0"/>
              </a:rPr>
              <a:t> and we’re given sample (</a:t>
            </a:r>
            <a:r>
              <a:rPr lang="en-US" sz="2800" dirty="0" err="1">
                <a:ea typeface="ＭＳ Ｐゴシック" charset="0"/>
                <a:cs typeface="ＭＳ Ｐゴシック" charset="0"/>
              </a:rPr>
              <a:t>x,y</a:t>
            </a:r>
            <a:r>
              <a:rPr lang="en-US" sz="2800" dirty="0">
                <a:ea typeface="ＭＳ Ｐゴシック" charset="0"/>
                <a:cs typeface="ＭＳ Ｐゴシック" charset="0"/>
              </a:rPr>
              <a:t>) pairs, as in figure (a)</a:t>
            </a:r>
          </a:p>
          <a:p>
            <a:r>
              <a:rPr lang="en-US" sz="2800" dirty="0">
                <a:ea typeface="ＭＳ Ｐゴシック" charset="0"/>
                <a:cs typeface="ＭＳ Ｐゴシック" charset="0"/>
              </a:rPr>
              <a:t>Can make several hypotheses about f, e.g.: (b), (c) &amp; (d)</a:t>
            </a:r>
          </a:p>
          <a:p>
            <a:r>
              <a:rPr lang="en-US" sz="2800" dirty="0">
                <a:ea typeface="ＭＳ Ｐゴシック" charset="0"/>
                <a:cs typeface="ＭＳ Ｐゴシック" charset="0"/>
              </a:rPr>
              <a:t>Preference reveals learning technique</a:t>
            </a:r>
            <a:r>
              <a:rPr lang="en-US" sz="2800" b="1" dirty="0">
                <a:solidFill>
                  <a:srgbClr val="FF0000"/>
                </a:solidFill>
                <a:ea typeface="ＭＳ Ｐゴシック" charset="0"/>
                <a:cs typeface="ＭＳ Ｐゴシック" charset="0"/>
              </a:rPr>
              <a:t> bias</a:t>
            </a:r>
            <a:r>
              <a:rPr lang="en-US" sz="2800" dirty="0">
                <a:ea typeface="ＭＳ Ｐゴシック" charset="0"/>
                <a:cs typeface="ＭＳ Ｐゴシック" charset="0"/>
              </a:rPr>
              <a:t>, e.g.:</a:t>
            </a:r>
          </a:p>
          <a:p>
            <a:pPr lvl="1">
              <a:lnSpc>
                <a:spcPct val="90000"/>
              </a:lnSpc>
            </a:pPr>
            <a:r>
              <a:rPr lang="en-US" sz="2400" dirty="0">
                <a:ea typeface="ＭＳ Ｐゴシック" charset="0"/>
              </a:rPr>
              <a:t>prefer piece-wise functions (b)</a:t>
            </a:r>
          </a:p>
          <a:p>
            <a:pPr lvl="1">
              <a:lnSpc>
                <a:spcPct val="90000"/>
              </a:lnSpc>
            </a:pPr>
            <a:r>
              <a:rPr lang="en-US" sz="2400" dirty="0">
                <a:ea typeface="ＭＳ Ｐゴシック" charset="0"/>
              </a:rPr>
              <a:t>prefer a smooth function (c)</a:t>
            </a:r>
          </a:p>
          <a:p>
            <a:pPr lvl="1">
              <a:lnSpc>
                <a:spcPct val="90000"/>
              </a:lnSpc>
            </a:pPr>
            <a:r>
              <a:rPr lang="en-US" sz="2400" dirty="0">
                <a:ea typeface="ＭＳ Ｐゴシック" charset="0"/>
              </a:rPr>
              <a:t>prefer a simple function and treat outliers as noise (d)</a:t>
            </a:r>
          </a:p>
        </p:txBody>
      </p:sp>
      <p:pic>
        <p:nvPicPr>
          <p:cNvPr id="49155" name="Picture 4" descr="im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98032"/>
            <a:ext cx="7288967" cy="198494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152400"/>
            <a:ext cx="8839200" cy="1143000"/>
          </a:xfrm>
        </p:spPr>
        <p:txBody>
          <a:bodyPr/>
          <a:lstStyle/>
          <a:p>
            <a:pPr algn="l"/>
            <a:r>
              <a:rPr lang="en-US" dirty="0">
                <a:ea typeface="ＭＳ Ｐゴシック" charset="0"/>
                <a:cs typeface="ＭＳ Ｐゴシック" charset="0"/>
              </a:rPr>
              <a:t>Preference bias: </a:t>
            </a:r>
            <a:r>
              <a:rPr lang="en-US" dirty="0">
                <a:ea typeface="ＭＳ Ｐゴシック" charset="0"/>
                <a:cs typeface="ＭＳ Ｐゴシック" charset="0"/>
                <a:hlinkClick r:id="rId3"/>
              </a:rPr>
              <a:t>Occam’s Razor</a:t>
            </a:r>
            <a:endParaRPr lang="en-US" dirty="0">
              <a:ea typeface="ＭＳ Ｐゴシック" charset="0"/>
              <a:cs typeface="ＭＳ Ｐゴシック" charset="0"/>
            </a:endParaRPr>
          </a:p>
        </p:txBody>
      </p:sp>
      <p:sp>
        <p:nvSpPr>
          <p:cNvPr id="51202" name="Rectangle 3"/>
          <p:cNvSpPr>
            <a:spLocks noGrp="1" noChangeArrowheads="1"/>
          </p:cNvSpPr>
          <p:nvPr>
            <p:ph type="body" idx="1"/>
          </p:nvPr>
        </p:nvSpPr>
        <p:spPr>
          <a:xfrm>
            <a:off x="533400" y="1447800"/>
            <a:ext cx="8153400" cy="5105400"/>
          </a:xfrm>
        </p:spPr>
        <p:txBody>
          <a:bodyPr/>
          <a:lstStyle/>
          <a:p>
            <a:r>
              <a:rPr lang="en-US" sz="3200" dirty="0">
                <a:ea typeface="ＭＳ Ｐゴシック" charset="0"/>
                <a:cs typeface="ＭＳ Ｐゴシック" charset="0"/>
              </a:rPr>
              <a:t>William of Ockham (1285-1347)</a:t>
            </a:r>
          </a:p>
          <a:p>
            <a:pPr lvl="1">
              <a:lnSpc>
                <a:spcPct val="90000"/>
              </a:lnSpc>
            </a:pPr>
            <a:r>
              <a:rPr lang="ja-JP" altLang="en-US" sz="2400" dirty="0">
                <a:ea typeface="ＭＳ Ｐゴシック" charset="0"/>
                <a:cs typeface="Calibri"/>
              </a:rPr>
              <a:t>“</a:t>
            </a:r>
            <a:r>
              <a:rPr lang="en-US" altLang="ja-JP" sz="2400" i="1" dirty="0">
                <a:ea typeface="ＭＳ Ｐゴシック" charset="0"/>
                <a:cs typeface="Calibri"/>
              </a:rPr>
              <a:t>non </a:t>
            </a:r>
            <a:r>
              <a:rPr lang="en-US" altLang="ja-JP" sz="2400" i="1" dirty="0" err="1">
                <a:ea typeface="ＭＳ Ｐゴシック" charset="0"/>
                <a:cs typeface="Calibri"/>
              </a:rPr>
              <a:t>sunt</a:t>
            </a:r>
            <a:r>
              <a:rPr lang="en-US" altLang="ja-JP" sz="2400" i="1" dirty="0">
                <a:ea typeface="ＭＳ Ｐゴシック" charset="0"/>
                <a:cs typeface="Calibri"/>
              </a:rPr>
              <a:t> </a:t>
            </a:r>
            <a:r>
              <a:rPr lang="en-US" altLang="ja-JP" sz="2400" i="1" dirty="0" err="1">
                <a:ea typeface="ＭＳ Ｐゴシック" charset="0"/>
                <a:cs typeface="Calibri"/>
              </a:rPr>
              <a:t>multiplicanda</a:t>
            </a:r>
            <a:r>
              <a:rPr lang="en-US" altLang="ja-JP" sz="2400" i="1" dirty="0">
                <a:ea typeface="ＭＳ Ｐゴシック" charset="0"/>
                <a:cs typeface="Calibri"/>
              </a:rPr>
              <a:t> </a:t>
            </a:r>
            <a:r>
              <a:rPr lang="en-US" altLang="ja-JP" sz="2400" i="1" dirty="0" err="1">
                <a:ea typeface="ＭＳ Ｐゴシック" charset="0"/>
                <a:cs typeface="Calibri"/>
              </a:rPr>
              <a:t>entia</a:t>
            </a:r>
            <a:r>
              <a:rPr lang="en-US" altLang="ja-JP" sz="2400" i="1" dirty="0">
                <a:ea typeface="ＭＳ Ｐゴシック" charset="0"/>
                <a:cs typeface="Calibri"/>
              </a:rPr>
              <a:t> </a:t>
            </a:r>
            <a:r>
              <a:rPr lang="en-US" altLang="ja-JP" sz="2400" i="1" dirty="0" err="1">
                <a:ea typeface="ＭＳ Ｐゴシック" charset="0"/>
                <a:cs typeface="Calibri"/>
              </a:rPr>
              <a:t>praeter</a:t>
            </a:r>
            <a:r>
              <a:rPr lang="en-US" altLang="ja-JP" sz="2400" i="1" dirty="0">
                <a:ea typeface="ＭＳ Ｐゴシック" charset="0"/>
                <a:cs typeface="Calibri"/>
              </a:rPr>
              <a:t> </a:t>
            </a:r>
            <a:r>
              <a:rPr lang="en-US" altLang="ja-JP" sz="2400" i="1" dirty="0" err="1">
                <a:ea typeface="ＭＳ Ｐゴシック" charset="0"/>
                <a:cs typeface="Calibri"/>
              </a:rPr>
              <a:t>necessitatem</a:t>
            </a:r>
            <a:r>
              <a:rPr lang="ja-JP" altLang="en-US" sz="2400" i="1" dirty="0">
                <a:ea typeface="ＭＳ Ｐゴシック" charset="0"/>
                <a:cs typeface="Calibri"/>
              </a:rPr>
              <a:t>”</a:t>
            </a:r>
            <a:r>
              <a:rPr lang="en-US" altLang="ja-JP" sz="2400" i="1" dirty="0">
                <a:ea typeface="ＭＳ Ｐゴシック" charset="0"/>
                <a:cs typeface="Calibri"/>
              </a:rPr>
              <a:t> </a:t>
            </a:r>
            <a:endParaRPr lang="en-US" altLang="ja-JP" sz="2400" dirty="0">
              <a:ea typeface="ＭＳ Ｐゴシック" charset="0"/>
              <a:cs typeface="Calibri"/>
            </a:endParaRPr>
          </a:p>
          <a:p>
            <a:pPr lvl="1">
              <a:lnSpc>
                <a:spcPct val="90000"/>
              </a:lnSpc>
            </a:pPr>
            <a:r>
              <a:rPr lang="en-US" sz="2400" dirty="0">
                <a:ea typeface="ＭＳ Ｐゴシック" charset="0"/>
                <a:cs typeface="Calibri"/>
              </a:rPr>
              <a:t>entities are not to be multiplied beyond necessity </a:t>
            </a:r>
          </a:p>
          <a:p>
            <a:r>
              <a:rPr lang="en-US" sz="3200" b="1" dirty="0">
                <a:ea typeface="ＭＳ Ｐゴシック" charset="0"/>
                <a:cs typeface="ＭＳ Ｐゴシック" charset="0"/>
              </a:rPr>
              <a:t>Simplest</a:t>
            </a:r>
            <a:r>
              <a:rPr lang="en-US" sz="3200" dirty="0">
                <a:ea typeface="ＭＳ Ｐゴシック" charset="0"/>
                <a:cs typeface="ＭＳ Ｐゴシック" charset="0"/>
              </a:rPr>
              <a:t> consistent explanation is the best</a:t>
            </a:r>
          </a:p>
          <a:p>
            <a:r>
              <a:rPr lang="en-US" sz="3200" b="1" dirty="0">
                <a:ea typeface="ＭＳ Ｐゴシック" charset="0"/>
                <a:cs typeface="ＭＳ Ｐゴシック" charset="0"/>
              </a:rPr>
              <a:t>Smaller</a:t>
            </a:r>
            <a:r>
              <a:rPr lang="en-US" sz="3200" dirty="0">
                <a:ea typeface="ＭＳ Ｐゴシック" charset="0"/>
                <a:cs typeface="ＭＳ Ｐゴシック" charset="0"/>
              </a:rPr>
              <a:t> decision trees correctly classifying training examples preferred over larger ones</a:t>
            </a:r>
          </a:p>
          <a:p>
            <a:r>
              <a:rPr lang="en-US" sz="3200" dirty="0">
                <a:ea typeface="ＭＳ Ｐゴシック" charset="0"/>
                <a:cs typeface="ＭＳ Ｐゴシック" charset="0"/>
              </a:rPr>
              <a:t>Finding </a:t>
            </a:r>
            <a:r>
              <a:rPr lang="en-US" sz="3200" b="1" dirty="0">
                <a:ea typeface="ＭＳ Ｐゴシック" charset="0"/>
                <a:cs typeface="ＭＳ Ｐゴシック" charset="0"/>
              </a:rPr>
              <a:t>the</a:t>
            </a:r>
            <a:r>
              <a:rPr lang="en-US" sz="3200" dirty="0">
                <a:ea typeface="ＭＳ Ｐゴシック" charset="0"/>
                <a:cs typeface="ＭＳ Ｐゴシック" charset="0"/>
              </a:rPr>
              <a:t> smallest decision tree is NP-hard, so we use algorithms that find reasonably small ones</a:t>
            </a:r>
          </a:p>
        </p:txBody>
      </p:sp>
      <p:pic>
        <p:nvPicPr>
          <p:cNvPr id="2" name="Picture 1"/>
          <p:cNvPicPr>
            <a:picLocks noChangeAspect="1"/>
          </p:cNvPicPr>
          <p:nvPr/>
        </p:nvPicPr>
        <p:blipFill>
          <a:blip r:embed="rId4"/>
          <a:stretch>
            <a:fillRect/>
          </a:stretch>
        </p:blipFill>
        <p:spPr>
          <a:xfrm>
            <a:off x="7670800" y="76200"/>
            <a:ext cx="1397000" cy="186055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29255</TotalTime>
  <Words>3743</Words>
  <Application>Microsoft Macintosh PowerPoint</Application>
  <PresentationFormat>On-screen Show (4:3)</PresentationFormat>
  <Paragraphs>559</Paragraphs>
  <Slides>47</Slides>
  <Notes>41</Notes>
  <HiddenSlides>7</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Symbol</vt:lpstr>
      <vt:lpstr>Times New Roman</vt:lpstr>
      <vt:lpstr>Blank Presentation</vt:lpstr>
      <vt:lpstr>Worksheet</vt:lpstr>
      <vt:lpstr>Machine Learning: Decision Trees</vt:lpstr>
      <vt:lpstr>Decision Trees (DTs)</vt:lpstr>
      <vt:lpstr>Learning a Concept</vt:lpstr>
      <vt:lpstr>Training data</vt:lpstr>
      <vt:lpstr>A decision tree-induced partition</vt:lpstr>
      <vt:lpstr>Learning decision trees</vt:lpstr>
      <vt:lpstr>Expressiveness of Decision Trees</vt:lpstr>
      <vt:lpstr>Inductive learning and bias</vt:lpstr>
      <vt:lpstr>Preference bias: Occam’s Razor</vt:lpstr>
      <vt:lpstr>R&amp;N’s restaurant domain</vt:lpstr>
      <vt:lpstr>Attribute-based representations</vt:lpstr>
      <vt:lpstr>Decision tree from introspection</vt:lpstr>
      <vt:lpstr>Issues</vt:lpstr>
      <vt:lpstr>ID3 / C4.5 / J48 Algorithm</vt:lpstr>
      <vt:lpstr>Choosing best attribute</vt:lpstr>
      <vt:lpstr>A Simple Example</vt:lpstr>
      <vt:lpstr>Choosing an attribute</vt:lpstr>
      <vt:lpstr>Choosing an attribute</vt:lpstr>
      <vt:lpstr>Choosing Patrons yields more information</vt:lpstr>
      <vt:lpstr>ID3-induced  decision tree</vt:lpstr>
      <vt:lpstr>Compare the two Decision Trees</vt:lpstr>
      <vt:lpstr>Information theory 101</vt:lpstr>
      <vt:lpstr>Information theory 101</vt:lpstr>
      <vt:lpstr>Information theory 101</vt:lpstr>
      <vt:lpstr>Information entropy of a distribution</vt:lpstr>
      <vt:lpstr>Example: Huffman code</vt:lpstr>
      <vt:lpstr>Huffman code example</vt:lpstr>
      <vt:lpstr>Huffman code example</vt:lpstr>
      <vt:lpstr>Information for classification</vt:lpstr>
      <vt:lpstr>Information for classification II</vt:lpstr>
      <vt:lpstr>Information gain</vt:lpstr>
      <vt:lpstr>Information Gain</vt:lpstr>
      <vt:lpstr>Computing Information Gain</vt:lpstr>
      <vt:lpstr>Computing information gain</vt:lpstr>
      <vt:lpstr>Computing information gain</vt:lpstr>
      <vt:lpstr>How well does it work?</vt:lpstr>
      <vt:lpstr>Extensions of ID3</vt:lpstr>
      <vt:lpstr>Using gain ratios</vt:lpstr>
      <vt:lpstr>Computing gain ratio</vt:lpstr>
      <vt:lpstr>Real-valued data?</vt:lpstr>
      <vt:lpstr>Noisy data ?</vt:lpstr>
      <vt:lpstr>Bias: If it’s cloudy, it’s a tank</vt:lpstr>
      <vt:lpstr>Overfitting </vt:lpstr>
      <vt:lpstr>Avoiding Overfitting</vt:lpstr>
      <vt:lpstr>Pruning decision trees</vt:lpstr>
      <vt:lpstr>Converting decision trees to rules</vt:lpstr>
      <vt:lpstr>Summary: decision tree learning</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514</cp:revision>
  <cp:lastPrinted>2019-04-17T18:18:42Z</cp:lastPrinted>
  <dcterms:created xsi:type="dcterms:W3CDTF">2009-11-25T19:59:32Z</dcterms:created>
  <dcterms:modified xsi:type="dcterms:W3CDTF">2021-04-15T18:18:47Z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