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2"/>
  </p:notesMasterIdLst>
  <p:handoutMasterIdLst>
    <p:handoutMasterId r:id="rId13"/>
  </p:handoutMasterIdLst>
  <p:sldIdLst>
    <p:sldId id="476" r:id="rId2"/>
    <p:sldId id="509" r:id="rId3"/>
    <p:sldId id="510" r:id="rId4"/>
    <p:sldId id="511" r:id="rId5"/>
    <p:sldId id="514" r:id="rId6"/>
    <p:sldId id="515" r:id="rId7"/>
    <p:sldId id="516" r:id="rId8"/>
    <p:sldId id="506" r:id="rId9"/>
    <p:sldId id="517" r:id="rId10"/>
    <p:sldId id="370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FEFF"/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2059"/>
  </p:normalViewPr>
  <p:slideViewPr>
    <p:cSldViewPr showGuides="1">
      <p:cViewPr varScale="1">
        <p:scale>
          <a:sx n="31" d="100"/>
          <a:sy n="31" d="100"/>
        </p:scale>
        <p:origin x="184" y="50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9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4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3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lanning.domai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MBC-CMSC-671-F20/code/tree/master/planning" TargetMode="External"/><Relationship Id="rId2" Type="http://schemas.openxmlformats.org/officeDocument/2006/relationships/hyperlink" Target="http://planning.domai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UMBC-CMSC-671-F20/co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Classic Blocks World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0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296D-37F9-854C-A1EC-A793CCB9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Classic Blocks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09707-37C9-734D-880D-7C24EB7E8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We’ll look at the classic blocks world domain</a:t>
            </a:r>
          </a:p>
          <a:p>
            <a:r>
              <a:rPr lang="en-US" sz="2800" dirty="0"/>
              <a:t>Starting with</a:t>
            </a:r>
          </a:p>
          <a:p>
            <a:pPr lvl="1"/>
            <a:r>
              <a:rPr lang="en-US" sz="2400" dirty="0"/>
              <a:t>BW: a domain file</a:t>
            </a:r>
          </a:p>
          <a:p>
            <a:pPr lvl="1"/>
            <a:r>
              <a:rPr lang="en-US" sz="2400" dirty="0"/>
              <a:t>Several problem files</a:t>
            </a:r>
          </a:p>
          <a:p>
            <a:pPr marL="233363" indent="-236538">
              <a:tabLst>
                <a:tab pos="222250" algn="l"/>
              </a:tabLst>
            </a:pPr>
            <a:r>
              <a:rPr lang="en-US" sz="2800" dirty="0"/>
              <a:t>We’ll use </a:t>
            </a:r>
            <a:r>
              <a:rPr lang="en-US" sz="2800" dirty="0">
                <a:hlinkClick r:id="rId3"/>
              </a:rPr>
              <a:t>planning.domains</a:t>
            </a:r>
            <a:r>
              <a:rPr lang="en-US" sz="2800" dirty="0"/>
              <a:t> to demonstrate solving the problems</a:t>
            </a:r>
          </a:p>
          <a:p>
            <a:r>
              <a:rPr lang="en-US" sz="2800" dirty="0"/>
              <a:t>And then show simple extensions to the domain by adding predicates and constants</a:t>
            </a:r>
          </a:p>
        </p:txBody>
      </p:sp>
    </p:spTree>
    <p:extLst>
      <p:ext uri="{BB962C8B-B14F-4D97-AF65-F5344CB8AC3E}">
        <p14:creationId xmlns:p14="http://schemas.microsoft.com/office/powerpoint/2010/main" val="141528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613140" cy="6019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(define (domain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:requirements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:strips)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(:predicates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(on ?x ?y)         ; object ?x is on ?object ?y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(on-table ?x)   ; ?x is directly on the table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(clear ?x)         ; ?x has nothing on it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(arm-empty)   ; robot isn't holding anything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(holding ?x))   ; robot is holding ?x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;; 4 actions to manipulate objects: pickup, putdown, stack, unstack</a:t>
            </a:r>
          </a:p>
          <a:p>
            <a:pPr marL="0" indent="0">
              <a:buNone/>
            </a:pP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 … actions in next four slides …</a:t>
            </a: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857500" cy="716280"/>
          </a:xfrm>
          <a:prstGeom prst="wedgeRectCallout">
            <a:avLst>
              <a:gd name="adj1" fmla="val -143314"/>
              <a:gd name="adj2" fmla="val 4622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Allows basic add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delete effects in actions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629400" y="2138680"/>
            <a:ext cx="2463800" cy="716280"/>
          </a:xfrm>
          <a:prstGeom prst="wedgeRectCallout">
            <a:avLst>
              <a:gd name="adj1" fmla="val -227011"/>
              <a:gd name="adj2" fmla="val 956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List all the predicates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with their arguments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C18DD2D0-B49B-5D4E-ACFA-881E457CA289}"/>
              </a:ext>
            </a:extLst>
          </p:cNvPr>
          <p:cNvSpPr/>
          <p:nvPr/>
        </p:nvSpPr>
        <p:spPr bwMode="auto">
          <a:xfrm>
            <a:off x="7275830" y="3375660"/>
            <a:ext cx="1794510" cy="716280"/>
          </a:xfrm>
          <a:prstGeom prst="wedgeRectCallout">
            <a:avLst>
              <a:gd name="adj1" fmla="val -118565"/>
              <a:gd name="adj2" fmla="val -8880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err="1">
                <a:latin typeface="Arial" pitchFamily="-109" charset="0"/>
              </a:rPr>
              <a:t>Varialbles</a:t>
            </a:r>
            <a:r>
              <a:rPr lang="en-US" dirty="0">
                <a:latin typeface="Arial" pitchFamily="-109" charset="0"/>
              </a:rPr>
              <a:t> begin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with a ?</a:t>
            </a:r>
          </a:p>
        </p:txBody>
      </p:sp>
    </p:spTree>
    <p:extLst>
      <p:ext uri="{BB962C8B-B14F-4D97-AF65-F5344CB8AC3E}">
        <p14:creationId xmlns:p14="http://schemas.microsoft.com/office/powerpoint/2010/main" val="361499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7724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b="1" dirty="0"/>
              <a:t>:action pick-up</a:t>
            </a:r>
          </a:p>
          <a:p>
            <a:pPr marL="0" indent="0">
              <a:buNone/>
            </a:pPr>
            <a:r>
              <a:rPr lang="en-US" b="1" dirty="0"/>
              <a:t>     :parameters </a:t>
            </a:r>
            <a:r>
              <a:rPr lang="en-US" dirty="0"/>
              <a:t>(?</a:t>
            </a:r>
            <a:r>
              <a:rPr lang="en-US" dirty="0" err="1"/>
              <a:t>ob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:precondition </a:t>
            </a:r>
          </a:p>
          <a:p>
            <a:pPr marL="0" indent="0">
              <a:buNone/>
            </a:pPr>
            <a:r>
              <a:rPr lang="en-US" dirty="0"/>
              <a:t>          (and (clear ?</a:t>
            </a:r>
            <a:r>
              <a:rPr lang="en-US" dirty="0" err="1"/>
              <a:t>ob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   (on-table ?</a:t>
            </a:r>
            <a:r>
              <a:rPr lang="en-US" dirty="0" err="1"/>
              <a:t>ob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                   (arm-empty))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:effect</a:t>
            </a:r>
          </a:p>
          <a:p>
            <a:pPr marL="0" indent="0">
              <a:buNone/>
            </a:pPr>
            <a:r>
              <a:rPr lang="en-US" dirty="0"/>
              <a:t>          (and (not (on-table ?</a:t>
            </a:r>
            <a:r>
              <a:rPr lang="en-US" dirty="0" err="1"/>
              <a:t>ob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  	      (not (clear ?</a:t>
            </a:r>
            <a:r>
              <a:rPr lang="en-US" dirty="0" err="1"/>
              <a:t>ob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	      (not (arm-empty))</a:t>
            </a:r>
          </a:p>
          <a:p>
            <a:pPr marL="0" indent="0">
              <a:buNone/>
            </a:pPr>
            <a:r>
              <a:rPr lang="en-US" dirty="0"/>
              <a:t>	      (holding ?</a:t>
            </a:r>
            <a:r>
              <a:rPr lang="en-US" dirty="0" err="1"/>
              <a:t>ob</a:t>
            </a:r>
            <a:r>
              <a:rPr lang="en-US" dirty="0"/>
              <a:t>)))</a:t>
            </a:r>
          </a:p>
          <a:p>
            <a:pPr marL="0" indent="0">
              <a:buNone/>
            </a:pP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716280"/>
          </a:xfrm>
          <a:prstGeom prst="wedgeRectCallout">
            <a:avLst>
              <a:gd name="adj1" fmla="val -150069"/>
              <a:gd name="adj2" fmla="val 3771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Variable for the argument</a:t>
            </a:r>
          </a:p>
          <a:p>
            <a:r>
              <a:rPr lang="en-US" dirty="0">
                <a:latin typeface="Arial" pitchFamily="-109" charset="0"/>
              </a:rPr>
              <a:t>of a pick-up action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096000" y="2011680"/>
            <a:ext cx="2667000" cy="1066800"/>
          </a:xfrm>
          <a:prstGeom prst="wedgeRectCallout">
            <a:avLst>
              <a:gd name="adj1" fmla="val -145035"/>
              <a:gd name="adj2" fmla="val 2065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These three statements</a:t>
            </a:r>
          </a:p>
          <a:p>
            <a:r>
              <a:rPr lang="en-US" dirty="0">
                <a:latin typeface="Arial" pitchFamily="-109" charset="0"/>
              </a:rPr>
              <a:t>must be True before we</a:t>
            </a:r>
          </a:p>
          <a:p>
            <a:r>
              <a:rPr lang="en-US" dirty="0">
                <a:latin typeface="Arial" pitchFamily="-109" charset="0"/>
              </a:rPr>
              <a:t>can do a pick-up action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096000" y="3733800"/>
            <a:ext cx="2667000" cy="914400"/>
          </a:xfrm>
          <a:prstGeom prst="wedgeRectCallout">
            <a:avLst>
              <a:gd name="adj1" fmla="val -198566"/>
              <a:gd name="adj2" fmla="val 13108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After doing a pick-up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action, these become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True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764DB900-5D7C-E546-9BDA-6B6DDC3FAAB8}"/>
              </a:ext>
            </a:extLst>
          </p:cNvPr>
          <p:cNvSpPr/>
          <p:nvPr/>
        </p:nvSpPr>
        <p:spPr bwMode="auto">
          <a:xfrm>
            <a:off x="6096000" y="5164015"/>
            <a:ext cx="2667000" cy="914400"/>
          </a:xfrm>
          <a:prstGeom prst="wedgeRectCallout">
            <a:avLst>
              <a:gd name="adj1" fmla="val -120764"/>
              <a:gd name="adj2" fmla="val -868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Adding (not ?X) removes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?X if it’s in the KB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vice versa</a:t>
            </a:r>
          </a:p>
        </p:txBody>
      </p:sp>
    </p:spTree>
    <p:extLst>
      <p:ext uri="{BB962C8B-B14F-4D97-AF65-F5344CB8AC3E}">
        <p14:creationId xmlns:p14="http://schemas.microsoft.com/office/powerpoint/2010/main" val="216142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043"/>
            <a:ext cx="7772400" cy="6705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(:action put-down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:parameters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:precondition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(and (not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(arm-empty)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(on-table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)))</a:t>
            </a: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(:action stack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:parameters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(?ob1 ?ob2)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:precondition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(and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(clear ?ob2))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(and (not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(clear ?ob2))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(arm-empty)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(on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?ob2)))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914400"/>
          </a:xfrm>
          <a:prstGeom prst="wedgeRectCallout">
            <a:avLst>
              <a:gd name="adj1" fmla="val -184819"/>
              <a:gd name="adj2" fmla="val -117549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put-down means put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thing you’re holding on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table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237759" y="3200400"/>
            <a:ext cx="2667000" cy="914400"/>
          </a:xfrm>
          <a:prstGeom prst="wedgeRectCallout">
            <a:avLst>
              <a:gd name="adj1" fmla="val -203413"/>
              <a:gd name="adj2" fmla="val -12221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stack means put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thing you are holding on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another object</a:t>
            </a:r>
          </a:p>
        </p:txBody>
      </p:sp>
    </p:spTree>
    <p:extLst>
      <p:ext uri="{BB962C8B-B14F-4D97-AF65-F5344CB8AC3E}">
        <p14:creationId xmlns:p14="http://schemas.microsoft.com/office/powerpoint/2010/main" val="1887785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94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399"/>
            <a:ext cx="7772400" cy="593124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(:action unstack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:parameters (?ob1 ?ob2)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:precondition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(and (on ?ob1 ?ob2)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(clear ?ob1)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(arm-empty))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(and (holding ?ob1)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?ob2)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(clear ?ob1))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(arm-empty))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(on ?ob1 ?ob2)))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; this closes the domain definition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322541" y="2242038"/>
            <a:ext cx="2667000" cy="1295400"/>
          </a:xfrm>
          <a:prstGeom prst="wedgeRectCallout">
            <a:avLst>
              <a:gd name="adj1" fmla="val -161251"/>
              <a:gd name="adj2" fmla="val -5037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First </a:t>
            </a:r>
            <a:r>
              <a:rPr lang="en-US" dirty="0" err="1">
                <a:latin typeface="Arial" pitchFamily="-109" charset="0"/>
              </a:rPr>
              <a:t>arg</a:t>
            </a:r>
            <a:r>
              <a:rPr lang="en-US" dirty="0">
                <a:latin typeface="Arial" pitchFamily="-109" charset="0"/>
              </a:rPr>
              <a:t> can’t have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anything on it &amp;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robot can’t be holding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anything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2A7C635-614A-1D4F-8993-7DE5DF34CA70}"/>
              </a:ext>
            </a:extLst>
          </p:cNvPr>
          <p:cNvSpPr/>
          <p:nvPr/>
        </p:nvSpPr>
        <p:spPr bwMode="auto">
          <a:xfrm>
            <a:off x="6322541" y="902675"/>
            <a:ext cx="2667000" cy="914400"/>
          </a:xfrm>
          <a:prstGeom prst="wedgeRectCallout">
            <a:avLst>
              <a:gd name="adj1" fmla="val -197604"/>
              <a:gd name="adj2" fmla="val -27536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unstack means take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first </a:t>
            </a:r>
            <a:r>
              <a:rPr lang="en-US" dirty="0" err="1">
                <a:latin typeface="Arial" pitchFamily="-109" charset="0"/>
              </a:rPr>
              <a:t>arg</a:t>
            </a:r>
            <a:r>
              <a:rPr lang="en-US" dirty="0">
                <a:latin typeface="Arial" pitchFamily="-109" charset="0"/>
              </a:rPr>
              <a:t> off the second</a:t>
            </a:r>
            <a:br>
              <a:rPr lang="en-US" dirty="0">
                <a:latin typeface="Arial" pitchFamily="-109" charset="0"/>
              </a:rPr>
            </a:br>
            <a:r>
              <a:rPr lang="en-US" dirty="0" err="1">
                <a:latin typeface="Arial" pitchFamily="-109" charset="0"/>
              </a:rPr>
              <a:t>arg</a:t>
            </a:r>
            <a:endParaRPr lang="en-US" dirty="0">
              <a:latin typeface="Arial" pitchFamily="-109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CCCD4DEA-65DB-1048-B462-F34D52D9A3A6}"/>
              </a:ext>
            </a:extLst>
          </p:cNvPr>
          <p:cNvSpPr/>
          <p:nvPr/>
        </p:nvSpPr>
        <p:spPr bwMode="auto">
          <a:xfrm>
            <a:off x="6322541" y="4191000"/>
            <a:ext cx="2667000" cy="914400"/>
          </a:xfrm>
          <a:prstGeom prst="wedgeRectCallout">
            <a:avLst>
              <a:gd name="adj1" fmla="val -160688"/>
              <a:gd name="adj2" fmla="val -102890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Updates to KB </a:t>
            </a:r>
          </a:p>
          <a:p>
            <a:r>
              <a:rPr lang="en-US" dirty="0">
                <a:latin typeface="Arial" pitchFamily="-109" charset="0"/>
              </a:rPr>
              <a:t>describing new state of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world</a:t>
            </a:r>
          </a:p>
        </p:txBody>
      </p:sp>
    </p:spTree>
    <p:extLst>
      <p:ext uri="{BB962C8B-B14F-4D97-AF65-F5344CB8AC3E}">
        <p14:creationId xmlns:p14="http://schemas.microsoft.com/office/powerpoint/2010/main" val="249058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541" y="5715000"/>
            <a:ext cx="2514600" cy="914400"/>
          </a:xfrm>
        </p:spPr>
        <p:txBody>
          <a:bodyPr/>
          <a:lstStyle/>
          <a:p>
            <a:r>
              <a:rPr lang="en-US" dirty="0"/>
              <a:t>p03.pddl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4758"/>
            <a:ext cx="8382000" cy="669324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The arm is empty and there is a stack of three blocks: C is on B which is on A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 which is on the table.  The goal is to reverse the stack, i.e., have A on B and B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 on C.  No need to mention C is on the table, since domain constraints will enforce it.</a:t>
            </a:r>
          </a:p>
          <a:p>
            <a:pPr marL="0" indent="0">
              <a:buNone/>
            </a:pPr>
            <a:endParaRPr lang="en-US" sz="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(define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p03)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:domain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:objects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B C)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init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(arm-empty)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(on-table A)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(on B A)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 (on C B)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 (clear C))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:goal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(and (on A B)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(on B C))))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4D255F-1AA3-1D49-AC4A-05A889DF652D}"/>
              </a:ext>
            </a:extLst>
          </p:cNvPr>
          <p:cNvGrpSpPr/>
          <p:nvPr/>
        </p:nvGrpSpPr>
        <p:grpSpPr>
          <a:xfrm>
            <a:off x="5943600" y="2209800"/>
            <a:ext cx="2438400" cy="1905000"/>
            <a:chOff x="5257800" y="2971800"/>
            <a:chExt cx="2438400" cy="1905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5B9470-08C3-744B-8D99-851815028162}"/>
                </a:ext>
              </a:extLst>
            </p:cNvPr>
            <p:cNvSpPr/>
            <p:nvPr/>
          </p:nvSpPr>
          <p:spPr bwMode="auto">
            <a:xfrm>
              <a:off x="55626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50E1F78-590C-914B-A58F-3C133ABC3EC2}"/>
                </a:ext>
              </a:extLst>
            </p:cNvPr>
            <p:cNvSpPr/>
            <p:nvPr/>
          </p:nvSpPr>
          <p:spPr bwMode="auto">
            <a:xfrm>
              <a:off x="55626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A86A7F1-7104-3443-89F1-BCF9A303A8D4}"/>
                </a:ext>
              </a:extLst>
            </p:cNvPr>
            <p:cNvSpPr/>
            <p:nvPr/>
          </p:nvSpPr>
          <p:spPr bwMode="auto">
            <a:xfrm>
              <a:off x="55626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57A0E0-5CC1-544E-AB75-743757239D6B}"/>
                </a:ext>
              </a:extLst>
            </p:cNvPr>
            <p:cNvSpPr/>
            <p:nvPr/>
          </p:nvSpPr>
          <p:spPr bwMode="auto">
            <a:xfrm>
              <a:off x="67818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8EAEF7C-DF8C-024E-8E30-F6ACB2BFD4B8}"/>
                </a:ext>
              </a:extLst>
            </p:cNvPr>
            <p:cNvSpPr/>
            <p:nvPr/>
          </p:nvSpPr>
          <p:spPr bwMode="auto">
            <a:xfrm>
              <a:off x="67818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C01AB8C-39A2-6247-996D-F960EF279CA5}"/>
                </a:ext>
              </a:extLst>
            </p:cNvPr>
            <p:cNvSpPr/>
            <p:nvPr/>
          </p:nvSpPr>
          <p:spPr bwMode="auto">
            <a:xfrm>
              <a:off x="67818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997A0E9-6713-904B-90D4-376E3F35DB02}"/>
                </a:ext>
              </a:extLst>
            </p:cNvPr>
            <p:cNvSpPr/>
            <p:nvPr/>
          </p:nvSpPr>
          <p:spPr bwMode="auto">
            <a:xfrm>
              <a:off x="5257800" y="4648200"/>
              <a:ext cx="2438400" cy="228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01C0947B-447E-F14A-A092-8371EB887ECD}"/>
                </a:ext>
              </a:extLst>
            </p:cNvPr>
            <p:cNvSpPr/>
            <p:nvPr/>
          </p:nvSpPr>
          <p:spPr bwMode="auto">
            <a:xfrm>
              <a:off x="6172200" y="3613773"/>
              <a:ext cx="533400" cy="484632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225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F60A406-7A50-6741-90D5-519E53BC7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93" y="838200"/>
            <a:ext cx="8979607" cy="6427344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9A73DEF-9B10-CC45-AE96-1ABC2BDDB653}"/>
              </a:ext>
            </a:extLst>
          </p:cNvPr>
          <p:cNvSpPr/>
          <p:nvPr/>
        </p:nvSpPr>
        <p:spPr bwMode="auto">
          <a:xfrm>
            <a:off x="6019800" y="2438400"/>
            <a:ext cx="2667000" cy="1295400"/>
          </a:xfrm>
          <a:prstGeom prst="wedgeRectCallout">
            <a:avLst>
              <a:gd name="adj1" fmla="val -136108"/>
              <a:gd name="adj2" fmla="val 12844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Open the PDDL editor,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upload our domain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problem files, and run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solver.</a:t>
            </a:r>
          </a:p>
        </p:txBody>
      </p:sp>
    </p:spTree>
    <p:extLst>
      <p:ext uri="{BB962C8B-B14F-4D97-AF65-F5344CB8AC3E}">
        <p14:creationId xmlns:p14="http://schemas.microsoft.com/office/powerpoint/2010/main" val="377542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5191-BECB-3F40-9826-B7C041A5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D88C-2739-9B45-A68B-6C615E8D9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Using </a:t>
            </a:r>
            <a:r>
              <a:rPr lang="en-US" dirty="0">
                <a:hlinkClick r:id="rId2"/>
              </a:rPr>
              <a:t>planning.domains</a:t>
            </a:r>
            <a:r>
              <a:rPr lang="en-US" dirty="0"/>
              <a:t> and files in the </a:t>
            </a:r>
            <a:r>
              <a:rPr lang="en-US" dirty="0">
                <a:hlinkClick r:id="rId3"/>
              </a:rPr>
              <a:t>planning</a:t>
            </a:r>
            <a:r>
              <a:rPr lang="en-US" dirty="0"/>
              <a:t> directory of our 2020 </a:t>
            </a:r>
            <a:r>
              <a:rPr lang="en-US" dirty="0">
                <a:hlinkClick r:id="rId4"/>
              </a:rPr>
              <a:t>671 code repo</a:t>
            </a:r>
            <a:endParaRPr lang="en-US" dirty="0"/>
          </a:p>
          <a:p>
            <a:r>
              <a:rPr lang="en-US" dirty="0"/>
              <a:t>Blocks world</a:t>
            </a:r>
          </a:p>
          <a:p>
            <a:pPr marL="458788" indent="-230188"/>
            <a:r>
              <a:rPr lang="en-US" dirty="0" err="1"/>
              <a:t>bw.pddl</a:t>
            </a:r>
            <a:endParaRPr lang="en-US" dirty="0"/>
          </a:p>
          <a:p>
            <a:pPr marL="458788" indent="-230188"/>
            <a:r>
              <a:rPr lang="en-US" dirty="0"/>
              <a:t>p01.pddl</a:t>
            </a:r>
          </a:p>
          <a:p>
            <a:pPr marL="458788" indent="-230188"/>
            <a:r>
              <a:rPr lang="en-US" dirty="0"/>
              <a:t>p02.pddl  …</a:t>
            </a:r>
          </a:p>
          <a:p>
            <a:pPr marL="228600" indent="-215900"/>
            <a:r>
              <a:rPr lang="en-US" dirty="0"/>
              <a:t>Air Cargo</a:t>
            </a:r>
          </a:p>
          <a:p>
            <a:pPr marL="569913" lvl="1" indent="-215900"/>
            <a:r>
              <a:rPr lang="en-US" dirty="0" err="1"/>
              <a:t>ac_domain.pddl</a:t>
            </a:r>
            <a:endParaRPr lang="en-US" dirty="0"/>
          </a:p>
          <a:p>
            <a:pPr marL="569913" lvl="1" indent="-215900"/>
            <a:r>
              <a:rPr lang="en-US" dirty="0"/>
              <a:t>Ac_p0.pddl </a:t>
            </a:r>
          </a:p>
          <a:p>
            <a:pPr marL="2286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768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16389</TotalTime>
  <Words>795</Words>
  <Application>Microsoft Macintosh PowerPoint</Application>
  <PresentationFormat>On-screen Show (4:3)</PresentationFormat>
  <Paragraphs>121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Calligraphy</vt:lpstr>
      <vt:lpstr>Tahoma</vt:lpstr>
      <vt:lpstr>Times New Roman</vt:lpstr>
      <vt:lpstr>Blank Presentation</vt:lpstr>
      <vt:lpstr>Classic Blocks World</vt:lpstr>
      <vt:lpstr>Classic Blocks World</vt:lpstr>
      <vt:lpstr>bw.pddl 1</vt:lpstr>
      <vt:lpstr>bw.pddl 2</vt:lpstr>
      <vt:lpstr>bw.pddl 3</vt:lpstr>
      <vt:lpstr>bw.pddl 5</vt:lpstr>
      <vt:lpstr>p03.pddl </vt:lpstr>
      <vt:lpstr>http://planning.domains/</vt:lpstr>
      <vt:lpstr>Online Demonstration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345</cp:revision>
  <cp:lastPrinted>2009-11-16T21:50:54Z</cp:lastPrinted>
  <dcterms:created xsi:type="dcterms:W3CDTF">2009-11-18T21:57:46Z</dcterms:created>
  <dcterms:modified xsi:type="dcterms:W3CDTF">2020-10-27T18:17:50Z</dcterms:modified>
</cp:coreProperties>
</file>