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372" r:id="rId5"/>
    <p:sldId id="278" r:id="rId6"/>
    <p:sldId id="282" r:id="rId7"/>
    <p:sldId id="375" r:id="rId8"/>
    <p:sldId id="376" r:id="rId9"/>
    <p:sldId id="377" r:id="rId10"/>
    <p:sldId id="378" r:id="rId11"/>
    <p:sldId id="370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5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D60093"/>
    <a:srgbClr val="DDDDD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57" autoAdjust="0"/>
    <p:restoredTop sz="91429"/>
  </p:normalViewPr>
  <p:slideViewPr>
    <p:cSldViewPr showGuides="1">
      <p:cViewPr>
        <p:scale>
          <a:sx n="119" d="100"/>
          <a:sy n="119" d="100"/>
        </p:scale>
        <p:origin x="1600" y="-256"/>
      </p:cViewPr>
      <p:guideLst>
        <p:guide orient="horz" pos="2160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82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69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defTabSz="955675">
              <a:defRPr sz="1300"/>
            </a:lvl1pPr>
          </a:lstStyle>
          <a:p>
            <a:pPr>
              <a:defRPr/>
            </a:pPr>
            <a:endParaRPr lang="en-US" dirty="0">
              <a:latin typeface="Calibri" charset="0"/>
            </a:endParaRPr>
          </a:p>
        </p:txBody>
      </p:sp>
      <p:sp>
        <p:nvSpPr>
          <p:cNvPr id="269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/>
            </a:lvl1pPr>
          </a:lstStyle>
          <a:p>
            <a:pPr>
              <a:defRPr/>
            </a:pPr>
            <a:fld id="{DCCE89E7-AEDE-334F-A466-906A348559B6}" type="slidenum">
              <a:rPr lang="en-US">
                <a:latin typeface="Calibri" charset="0"/>
              </a:rPr>
              <a:pPr>
                <a:defRPr/>
              </a:pPr>
              <a:t>‹#›</a:t>
            </a:fld>
            <a:endParaRPr lang="en-US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647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41338"/>
            <a:ext cx="3681413" cy="27606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10" tIns="47805" rIns="95610" bIns="4780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 b="0" i="0">
                <a:latin typeface="Calibri" charset="0"/>
              </a:defRPr>
            </a:lvl1pPr>
          </a:lstStyle>
          <a:p>
            <a:pPr>
              <a:defRPr/>
            </a:pPr>
            <a:fld id="{B4982A2B-807D-BF46-BBC5-3CC878266B9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6681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109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56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5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246424D-8099-B646-A3F8-666FB2D627FE}" type="slidenum">
              <a:rPr lang="en-US" sz="1300">
                <a:latin typeface="Calibri" charset="0"/>
              </a:rPr>
              <a:pPr/>
              <a:t>1</a:t>
            </a:fld>
            <a:endParaRPr lang="en-US" sz="1300" dirty="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416D9-B5DF-B449-ACA0-D9C9DF8FE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53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BD18F-49DF-E24A-927E-741459401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1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B15EF-43CF-C547-8323-0FA41A606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0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DEEDB-512D-A340-B269-5E545E50A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53BAE-BD64-EC47-99FD-C9DC83A36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1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C44C-BA7E-F74B-9A0E-4083A2A5C7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ACC56-77E3-BA4A-8B51-F7E5F181C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69080-3B39-E04B-8316-0F49EF857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24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B4950-22A9-8D44-9176-7EA2A61F6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8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89869-A51F-F445-9C16-2C6E0DEC4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0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48BB4-E1CB-3D46-A6C1-CD0AF775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1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latin typeface="Calibri" charset="0"/>
              </a:defRPr>
            </a:lvl1pPr>
          </a:lstStyle>
          <a:p>
            <a:pPr>
              <a:defRPr/>
            </a:pPr>
            <a:fld id="{36BFB7CB-C26B-F04D-AF39-7603ED5286B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" charset="0"/>
          <a:ea typeface="ＭＳ Ｐゴシック" pitchFamily="-109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  <a:ea typeface="ＭＳ Ｐゴシック" pitchFamily="-109" charset="-128"/>
          <a:cs typeface="ＭＳ Ｐゴシック" pitchFamily="-109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65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" charset="0"/>
          <a:ea typeface="ＭＳ Ｐゴシック" pitchFamily="-109" charset="-128"/>
          <a:cs typeface="ＭＳ Ｐゴシック" pitchFamily="-109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" charset="0"/>
          <a:ea typeface="ＭＳ Ｐゴシック" pitchFamily="-65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" charset="0"/>
          <a:ea typeface="ＭＳ Ｐゴシック" pitchFamily="-65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" charset="0"/>
          <a:ea typeface="ＭＳ Ｐゴシック" pitchFamily="-65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" charset="0"/>
          <a:ea typeface="ＭＳ Ｐゴシック" pitchFamily="-65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ai.cs.uni-saarland.de/hoffmann/ff.html" TargetMode="External"/><Relationship Id="rId2" Type="http://schemas.openxmlformats.org/officeDocument/2006/relationships/hyperlink" Target="https://www.nms.kcl.ac.uk/andrew.coles/PlanningCompetitionAAAISlides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Satpla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3886200"/>
          </a:xfrm>
        </p:spPr>
        <p:txBody>
          <a:bodyPr/>
          <a:lstStyle/>
          <a:p>
            <a:pPr>
              <a:defRPr/>
            </a:pPr>
            <a:r>
              <a:rPr lang="en-US" sz="10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Planning 2</a:t>
            </a:r>
            <a:br>
              <a:rPr lang="en-US" sz="10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66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approaches</a:t>
            </a:r>
            <a:endParaRPr lang="en-US" sz="960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343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11.1-11.3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65760" y="6135113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600" dirty="0">
                <a:latin typeface="Calibri" charset="0"/>
              </a:rPr>
              <a:t>Some material adopted from notes by</a:t>
            </a:r>
            <a:br>
              <a:rPr lang="en-US" sz="1600" dirty="0">
                <a:latin typeface="Calibri" charset="0"/>
              </a:rPr>
            </a:br>
            <a:r>
              <a:rPr lang="en-US" sz="1600" dirty="0">
                <a:latin typeface="Calibri" charset="0"/>
              </a:rPr>
              <a:t>Andreas Geyer-Schulz and Chuck Dyer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D4B08F-640B-4047-93B5-62611377C721}"/>
              </a:ext>
            </a:extLst>
          </p:cNvPr>
          <p:cNvSpPr txBox="1"/>
          <p:nvPr/>
        </p:nvSpPr>
        <p:spPr>
          <a:xfrm>
            <a:off x="8096562" y="138112"/>
            <a:ext cx="7232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70A41-4671-374D-BBDF-7A1323415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SOTA for Classical Planning?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F146A-4B40-0049-B1D6-BB21880AC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the 2019 AAAI </a:t>
            </a:r>
            <a:r>
              <a:rPr lang="en-US" dirty="0">
                <a:hlinkClick r:id="rId2"/>
              </a:rPr>
              <a:t>tutorial</a:t>
            </a:r>
            <a:r>
              <a:rPr lang="en-US" dirty="0"/>
              <a:t> on the 2018 International Planning Competition for lots of details</a:t>
            </a:r>
          </a:p>
          <a:p>
            <a:r>
              <a:rPr lang="en-US" dirty="0"/>
              <a:t>A system using the approach pioneered by </a:t>
            </a:r>
            <a:r>
              <a:rPr lang="en-US" dirty="0" err="1"/>
              <a:t>SATPlan</a:t>
            </a:r>
            <a:r>
              <a:rPr lang="en-US" dirty="0"/>
              <a:t> approach is good for finding an optimal plan</a:t>
            </a:r>
          </a:p>
          <a:p>
            <a:r>
              <a:rPr lang="en-US" dirty="0"/>
              <a:t>The </a:t>
            </a:r>
            <a:r>
              <a:rPr lang="en-US" dirty="0">
                <a:hlinkClick r:id="rId3"/>
              </a:rPr>
              <a:t>Fast Forward </a:t>
            </a:r>
            <a:r>
              <a:rPr lang="en-US" dirty="0"/>
              <a:t>(FF) planner works well when satisficing is your goal</a:t>
            </a:r>
          </a:p>
          <a:p>
            <a:pPr lvl="1"/>
            <a:r>
              <a:rPr lang="en-US" dirty="0"/>
              <a:t>A forward chaining heuristic state space planner</a:t>
            </a:r>
          </a:p>
          <a:p>
            <a:pPr lvl="1"/>
            <a:r>
              <a:rPr lang="en-US" dirty="0"/>
              <a:t>It is the one used in </a:t>
            </a:r>
            <a:r>
              <a:rPr lang="en-US" dirty="0" err="1"/>
              <a:t>Planning.Domains</a:t>
            </a:r>
            <a:endParaRPr lang="en-US" dirty="0"/>
          </a:p>
          <a:p>
            <a:pPr lvl="1"/>
            <a:r>
              <a:rPr lang="en-US" dirty="0"/>
              <a:t>Open source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306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68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500854"/>
            <a:ext cx="794511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/>
              <a:t>Planning as State-Space Search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551940"/>
            <a:ext cx="8042275" cy="2541721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Forward </a:t>
            </a:r>
            <a:r>
              <a:rPr sz="3200" spc="-135" dirty="0">
                <a:latin typeface="Calibri" panose="020F0502020204030204" pitchFamily="34" charset="0"/>
                <a:cs typeface="Calibri" panose="020F0502020204030204" pitchFamily="34" charset="0"/>
              </a:rPr>
              <a:t>(progression) </a:t>
            </a:r>
            <a:r>
              <a:rPr sz="3200" spc="-165" dirty="0">
                <a:latin typeface="Calibri" panose="020F0502020204030204" pitchFamily="34" charset="0"/>
                <a:cs typeface="Calibri" panose="020F0502020204030204" pitchFamily="34" charset="0"/>
              </a:rPr>
              <a:t>state-space</a:t>
            </a:r>
            <a:r>
              <a:rPr sz="3200" spc="-2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95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lvl="1" indent="-285750">
              <a:lnSpc>
                <a:spcPct val="100000"/>
              </a:lnSpc>
              <a:spcBef>
                <a:spcPts val="560"/>
              </a:spcBef>
              <a:buChar char="–"/>
              <a:tabLst>
                <a:tab pos="755650" algn="l"/>
              </a:tabLst>
            </a:pPr>
            <a:r>
              <a:rPr sz="2800" spc="-160" dirty="0">
                <a:latin typeface="Calibri" panose="020F0502020204030204" pitchFamily="34" charset="0"/>
                <a:cs typeface="Calibri" panose="020F0502020204030204" pitchFamily="34" charset="0"/>
              </a:rPr>
              <a:t>Prone </a:t>
            </a:r>
            <a:r>
              <a:rPr sz="2800" spc="2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exploring </a:t>
            </a:r>
            <a:r>
              <a:rPr sz="2800" spc="-65" dirty="0">
                <a:latin typeface="Calibri" panose="020F0502020204030204" pitchFamily="34" charset="0"/>
                <a:cs typeface="Calibri" panose="020F0502020204030204" pitchFamily="34" charset="0"/>
              </a:rPr>
              <a:t>irrelevant</a:t>
            </a:r>
            <a:r>
              <a:rPr sz="2800" spc="-3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actions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550"/>
              </a:spcBef>
              <a:buChar char="–"/>
              <a:tabLst>
                <a:tab pos="755650" algn="l"/>
              </a:tabLst>
            </a:pPr>
            <a:r>
              <a:rPr sz="2800" spc="-85" dirty="0">
                <a:latin typeface="Calibri" panose="020F0502020204030204" pitchFamily="34" charset="0"/>
                <a:cs typeface="Calibri" panose="020F0502020204030204" pitchFamily="34" charset="0"/>
              </a:rPr>
              <a:t>Uninformed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forward-search </a:t>
            </a:r>
            <a:r>
              <a:rPr sz="2800" spc="-40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large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2800" spc="-220" dirty="0">
                <a:latin typeface="Calibri" panose="020F0502020204030204" pitchFamily="34" charset="0"/>
                <a:cs typeface="Calibri" panose="020F0502020204030204" pitchFamily="34" charset="0"/>
              </a:rPr>
              <a:t>spaces</a:t>
            </a:r>
            <a:r>
              <a:rPr sz="2800" spc="-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50" dirty="0">
                <a:latin typeface="Calibri" panose="020F0502020204030204" pitchFamily="34" charset="0"/>
                <a:cs typeface="Calibri" panose="020F0502020204030204" pitchFamily="34" charset="0"/>
              </a:rPr>
              <a:t>is 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too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inefficient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35" dirty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sz="2800" spc="-5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95" dirty="0">
                <a:latin typeface="Calibri" panose="020F0502020204030204" pitchFamily="34" charset="0"/>
                <a:cs typeface="Calibri" panose="020F0502020204030204" pitchFamily="34" charset="0"/>
              </a:rPr>
              <a:t>practical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55650" lvl="1" indent="-285750">
              <a:lnSpc>
                <a:spcPct val="100000"/>
              </a:lnSpc>
              <a:spcBef>
                <a:spcPts val="550"/>
              </a:spcBef>
              <a:buChar char="–"/>
              <a:tabLst>
                <a:tab pos="755650" algn="l"/>
              </a:tabLst>
            </a:pPr>
            <a:r>
              <a:rPr sz="2800" spc="-165" dirty="0">
                <a:latin typeface="Calibri" panose="020F0502020204030204" pitchFamily="34" charset="0"/>
                <a:cs typeface="Calibri" panose="020F0502020204030204" pitchFamily="34" charset="0"/>
              </a:rPr>
              <a:t>Need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heuristics </a:t>
            </a:r>
            <a:r>
              <a:rPr sz="2800" spc="2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80" dirty="0">
                <a:latin typeface="Calibri" panose="020F0502020204030204" pitchFamily="34" charset="0"/>
                <a:cs typeface="Calibri" panose="020F0502020204030204" pitchFamily="34" charset="0"/>
              </a:rPr>
              <a:t>make </a:t>
            </a:r>
            <a:r>
              <a:rPr sz="2800" spc="-55" dirty="0">
                <a:latin typeface="Calibri" panose="020F0502020204030204" pitchFamily="34" charset="0"/>
                <a:cs typeface="Calibri" panose="020F0502020204030204" pitchFamily="34" charset="0"/>
              </a:rPr>
              <a:t>forward </a:t>
            </a:r>
            <a:r>
              <a:rPr sz="2800" spc="-170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en-US" sz="2800" spc="-1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4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feasible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402319" y="6473190"/>
            <a:ext cx="231140" cy="15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US" spc="-60" smtClean="0">
                <a:latin typeface="Calibri" panose="020F0502020204030204" pitchFamily="34" charset="0"/>
                <a:cs typeface="Calibri" panose="020F0502020204030204" pitchFamily="34" charset="0"/>
              </a:rPr>
              <a:pPr marL="38100">
                <a:lnSpc>
                  <a:spcPts val="1240"/>
                </a:lnSpc>
              </a:pPr>
              <a:t>2</a:t>
            </a:fld>
            <a:endParaRPr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3239" y="500854"/>
            <a:ext cx="811021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400" dirty="0"/>
              <a:t>Example: Air Cargo Problem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474980" y="1206026"/>
            <a:ext cx="8440420" cy="4724498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34290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sz="2800" spc="-40" dirty="0">
                <a:latin typeface="Calibri" panose="020F0502020204030204" pitchFamily="34" charset="0"/>
                <a:cs typeface="Calibri" panose="020F0502020204030204" pitchFamily="34" charset="0"/>
              </a:rPr>
              <a:t>airports: </a:t>
            </a:r>
            <a:r>
              <a:rPr sz="2800" spc="-135" dirty="0">
                <a:latin typeface="Calibri" panose="020F0502020204030204" pitchFamily="34" charset="0"/>
                <a:cs typeface="Calibri" panose="020F0502020204030204" pitchFamily="34" charset="0"/>
              </a:rPr>
              <a:t>each </a:t>
            </a:r>
            <a:r>
              <a:rPr sz="2800" spc="-160" dirty="0"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planes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pieces </a:t>
            </a:r>
            <a:r>
              <a:rPr sz="2800" spc="-5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2800" spc="-114" dirty="0">
                <a:latin typeface="Calibri" panose="020F0502020204030204" pitchFamily="34" charset="0"/>
                <a:cs typeface="Calibri" panose="020F0502020204030204" pitchFamily="34" charset="0"/>
              </a:rPr>
              <a:t>Goal: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Move </a:t>
            </a:r>
            <a:r>
              <a:rPr sz="2800" spc="-45" dirty="0">
                <a:latin typeface="Calibri" panose="020F0502020204030204" pitchFamily="34" charset="0"/>
                <a:cs typeface="Calibri" panose="020F0502020204030204" pitchFamily="34" charset="0"/>
              </a:rPr>
              <a:t>all </a:t>
            </a:r>
            <a:r>
              <a:rPr sz="28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 </a:t>
            </a:r>
            <a:r>
              <a:rPr sz="2800" spc="-3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2800" spc="-19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sz="2800" spc="-4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2800" spc="-270" dirty="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314325" indent="-342900">
              <a:lnSpc>
                <a:spcPct val="105300"/>
              </a:lnSpc>
              <a:spcBef>
                <a:spcPts val="30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2800" spc="-114" dirty="0">
                <a:latin typeface="Calibri" panose="020F0502020204030204" pitchFamily="34" charset="0"/>
                <a:cs typeface="Calibri" panose="020F0502020204030204" pitchFamily="34" charset="0"/>
              </a:rPr>
              <a:t>Simple </a:t>
            </a:r>
            <a:r>
              <a:rPr sz="2800" spc="-45" dirty="0">
                <a:latin typeface="Calibri" panose="020F0502020204030204" pitchFamily="34" charset="0"/>
                <a:cs typeface="Calibri" panose="020F0502020204030204" pitchFamily="34" charset="0"/>
              </a:rPr>
              <a:t>solution: </a:t>
            </a:r>
            <a:r>
              <a:rPr sz="2800" spc="-150" dirty="0">
                <a:latin typeface="Calibri" panose="020F0502020204030204" pitchFamily="34" charset="0"/>
                <a:cs typeface="Calibri" panose="020F0502020204030204" pitchFamily="34" charset="0"/>
              </a:rPr>
              <a:t>Load </a:t>
            </a:r>
            <a:r>
              <a:rPr sz="2800" spc="-114" dirty="0">
                <a:latin typeface="Calibri" panose="020F0502020204030204" pitchFamily="34" charset="0"/>
                <a:cs typeface="Calibri" panose="020F0502020204030204" pitchFamily="34" charset="0"/>
              </a:rPr>
              <a:t>20 </a:t>
            </a:r>
            <a:r>
              <a:rPr sz="28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 </a:t>
            </a:r>
            <a:r>
              <a:rPr sz="2800" spc="-30" dirty="0">
                <a:latin typeface="Calibri" panose="020F0502020204030204" pitchFamily="34" charset="0"/>
                <a:cs typeface="Calibri" panose="020F0502020204030204" pitchFamily="34" charset="0"/>
              </a:rPr>
              <a:t>onto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plane</a:t>
            </a:r>
            <a:r>
              <a:rPr spc="-104" baseline="-13333" dirty="0">
                <a:latin typeface="Calibri" panose="020F0502020204030204" pitchFamily="34" charset="0"/>
                <a:cs typeface="Calibri" panose="020F0502020204030204" pitchFamily="34" charset="0"/>
              </a:rPr>
              <a:t>1 </a:t>
            </a:r>
            <a:r>
              <a:rPr sz="2800" spc="-3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A,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fly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to  </a:t>
            </a:r>
            <a:r>
              <a:rPr sz="2800" spc="-15" dirty="0">
                <a:latin typeface="Calibri" panose="020F0502020204030204" pitchFamily="34" charset="0"/>
                <a:cs typeface="Calibri" panose="020F0502020204030204" pitchFamily="34" charset="0"/>
              </a:rPr>
              <a:t>airport </a:t>
            </a:r>
            <a:r>
              <a:rPr sz="2800" spc="-175" dirty="0">
                <a:latin typeface="Calibri" panose="020F0502020204030204" pitchFamily="34" charset="0"/>
                <a:cs typeface="Calibri" panose="020F0502020204030204" pitchFamily="34" charset="0"/>
              </a:rPr>
              <a:t>B,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unload</a:t>
            </a:r>
            <a:r>
              <a:rPr sz="28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25" dirty="0">
                <a:latin typeface="Calibri" panose="020F0502020204030204" pitchFamily="34" charset="0"/>
                <a:cs typeface="Calibri" panose="020F0502020204030204" pitchFamily="34" charset="0"/>
              </a:rPr>
              <a:t>cargo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2800" spc="-145" dirty="0">
                <a:latin typeface="Calibri" panose="020F0502020204030204" pitchFamily="34" charset="0"/>
                <a:cs typeface="Calibri" panose="020F0502020204030204" pitchFamily="34" charset="0"/>
              </a:rPr>
              <a:t>Average </a:t>
            </a:r>
            <a:r>
              <a:rPr sz="2800" spc="-90" dirty="0">
                <a:latin typeface="Calibri" panose="020F0502020204030204" pitchFamily="34" charset="0"/>
                <a:cs typeface="Calibri" panose="020F0502020204030204" pitchFamily="34" charset="0"/>
              </a:rPr>
              <a:t>branching </a:t>
            </a:r>
            <a:r>
              <a:rPr sz="2800" spc="-40" dirty="0">
                <a:latin typeface="Calibri" panose="020F0502020204030204" pitchFamily="34" charset="0"/>
                <a:cs typeface="Calibri" panose="020F0502020204030204" pitchFamily="34" charset="0"/>
              </a:rPr>
              <a:t>factor </a:t>
            </a:r>
            <a:r>
              <a:rPr sz="2800" spc="-114" dirty="0"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sz="2800" spc="-1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95" dirty="0">
                <a:latin typeface="Calibri" panose="020F0502020204030204" pitchFamily="34" charset="0"/>
                <a:cs typeface="Calibri" panose="020F0502020204030204" pitchFamily="34" charset="0"/>
              </a:rPr>
              <a:t>huge: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4" lvl="1" indent="-342900"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928369" algn="l"/>
              </a:tabLst>
            </a:pPr>
            <a:r>
              <a:rPr sz="2600" spc="-180" dirty="0">
                <a:latin typeface="Calibri" panose="020F0502020204030204" pitchFamily="34" charset="0"/>
                <a:cs typeface="Calibri" panose="020F0502020204030204" pitchFamily="34" charset="0"/>
              </a:rPr>
              <a:t>Each </a:t>
            </a:r>
            <a:r>
              <a:rPr sz="2600" spc="-5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50 planes </a:t>
            </a:r>
            <a:r>
              <a:rPr sz="2600" spc="-130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600" spc="-15" dirty="0">
                <a:latin typeface="Calibri" panose="020F0502020204030204" pitchFamily="34" charset="0"/>
                <a:cs typeface="Calibri" panose="020F0502020204030204" pitchFamily="34" charset="0"/>
              </a:rPr>
              <a:t>fly </a:t>
            </a:r>
            <a:r>
              <a:rPr sz="2600" spc="1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600" spc="-95" dirty="0"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sz="2600" spc="-31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600" spc="-45" dirty="0">
                <a:latin typeface="Calibri" panose="020F0502020204030204" pitchFamily="34" charset="0"/>
                <a:cs typeface="Calibri" panose="020F0502020204030204" pitchFamily="34" charset="0"/>
              </a:rPr>
              <a:t>airports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4" lvl="1" indent="-342900"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928369" algn="l"/>
              </a:tabLst>
            </a:pPr>
            <a:r>
              <a:rPr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200 </a:t>
            </a:r>
            <a:r>
              <a:rPr sz="2600" spc="-110" dirty="0">
                <a:latin typeface="Calibri" panose="020F0502020204030204" pitchFamily="34" charset="0"/>
                <a:cs typeface="Calibri" panose="020F0502020204030204" pitchFamily="34" charset="0"/>
              </a:rPr>
              <a:t>cargo </a:t>
            </a:r>
            <a:r>
              <a:rPr sz="2600" spc="-130" dirty="0">
                <a:latin typeface="Calibri" panose="020F0502020204030204" pitchFamily="34" charset="0"/>
                <a:cs typeface="Calibri" panose="020F0502020204030204" pitchFamily="34" charset="0"/>
              </a:rPr>
              <a:t>can </a:t>
            </a:r>
            <a:r>
              <a:rPr sz="2600" spc="-90" dirty="0">
                <a:latin typeface="Calibri" panose="020F0502020204030204" pitchFamily="34" charset="0"/>
                <a:cs typeface="Calibri" panose="020F0502020204030204" pitchFamily="34" charset="0"/>
              </a:rPr>
              <a:t>be </a:t>
            </a:r>
            <a:r>
              <a:rPr sz="2600" spc="-55" dirty="0">
                <a:latin typeface="Calibri" panose="020F0502020204030204" pitchFamily="34" charset="0"/>
                <a:cs typeface="Calibri" panose="020F0502020204030204" pitchFamily="34" charset="0"/>
              </a:rPr>
              <a:t>unloaded/loaded </a:t>
            </a:r>
            <a:r>
              <a:rPr sz="2600" spc="-30" dirty="0">
                <a:latin typeface="Calibri" panose="020F0502020204030204" pitchFamily="34" charset="0"/>
                <a:cs typeface="Calibri" panose="020F0502020204030204" pitchFamily="34" charset="0"/>
              </a:rPr>
              <a:t>onto </a:t>
            </a:r>
            <a:r>
              <a:rPr sz="2600" spc="-110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2600" spc="-80" dirty="0">
                <a:latin typeface="Calibri" panose="020F0502020204030204" pitchFamily="34" charset="0"/>
                <a:cs typeface="Calibri" panose="020F0502020204030204" pitchFamily="34" charset="0"/>
              </a:rPr>
              <a:t>plane </a:t>
            </a:r>
            <a:r>
              <a:rPr sz="2600" spc="-35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2600" spc="-2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600" spc="-20" dirty="0">
                <a:latin typeface="Calibri" panose="020F0502020204030204" pitchFamily="34" charset="0"/>
                <a:cs typeface="Calibri" panose="020F0502020204030204" pitchFamily="34" charset="0"/>
              </a:rPr>
              <a:t>airport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4" lvl="1" indent="-342900"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928369" algn="l"/>
              </a:tabLst>
            </a:pPr>
            <a:r>
              <a:rPr sz="2600" spc="-55" dirty="0"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sz="2600" spc="-114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2600" spc="-75" dirty="0"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2600" spc="-50" dirty="0">
                <a:latin typeface="Calibri" panose="020F0502020204030204" pitchFamily="34" charset="0"/>
                <a:cs typeface="Calibri" panose="020F0502020204030204" pitchFamily="34" charset="0"/>
              </a:rPr>
              <a:t>min. </a:t>
            </a:r>
            <a:r>
              <a:rPr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450 </a:t>
            </a:r>
            <a:r>
              <a:rPr sz="2600" spc="-75" dirty="0">
                <a:latin typeface="Calibri" panose="020F0502020204030204" pitchFamily="34" charset="0"/>
                <a:cs typeface="Calibri" panose="020F0502020204030204" pitchFamily="34" charset="0"/>
              </a:rPr>
              <a:t>actions, </a:t>
            </a:r>
            <a:r>
              <a:rPr sz="2600" spc="-110" dirty="0">
                <a:latin typeface="Calibri" panose="020F0502020204030204" pitchFamily="34" charset="0"/>
                <a:cs typeface="Calibri" panose="020F0502020204030204" pitchFamily="34" charset="0"/>
              </a:rPr>
              <a:t>max. </a:t>
            </a:r>
            <a:r>
              <a:rPr sz="2600" spc="-95" dirty="0">
                <a:latin typeface="Calibri" panose="020F0502020204030204" pitchFamily="34" charset="0"/>
                <a:cs typeface="Calibri" panose="020F0502020204030204" pitchFamily="34" charset="0"/>
              </a:rPr>
              <a:t>10,450</a:t>
            </a:r>
            <a:r>
              <a:rPr sz="2600" spc="-22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600" spc="-80" dirty="0">
                <a:latin typeface="Calibri" panose="020F0502020204030204" pitchFamily="34" charset="0"/>
                <a:cs typeface="Calibri" panose="020F0502020204030204" pitchFamily="34" charset="0"/>
              </a:rPr>
              <a:t>actions</a:t>
            </a:r>
            <a:endParaRPr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marR="17780" indent="-342900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612140" algn="l"/>
              </a:tabLst>
            </a:pPr>
            <a:r>
              <a:rPr sz="2800" spc="-5" dirty="0">
                <a:latin typeface="Calibri" panose="020F0502020204030204" pitchFamily="34" charset="0"/>
                <a:cs typeface="Calibri" panose="020F0502020204030204" pitchFamily="34" charset="0"/>
              </a:rPr>
              <a:t>If </a:t>
            </a:r>
            <a:r>
              <a:rPr sz="2800" spc="-80" dirty="0">
                <a:latin typeface="Calibri" panose="020F0502020204030204" pitchFamily="34" charset="0"/>
                <a:cs typeface="Calibri" panose="020F0502020204030204" pitchFamily="34" charset="0"/>
              </a:rPr>
              <a:t>we </a:t>
            </a:r>
            <a:r>
              <a:rPr sz="2800" spc="-90" dirty="0">
                <a:latin typeface="Calibri" panose="020F0502020204030204" pitchFamily="34" charset="0"/>
                <a:cs typeface="Calibri" panose="020F0502020204030204" pitchFamily="34" charset="0"/>
              </a:rPr>
              <a:t>take </a:t>
            </a:r>
            <a:r>
              <a:rPr sz="2800" spc="-140" dirty="0">
                <a:latin typeface="Calibri" panose="020F0502020204030204" pitchFamily="34" charset="0"/>
                <a:cs typeface="Calibri" panose="020F0502020204030204" pitchFamily="34" charset="0"/>
              </a:rPr>
              <a:t>average </a:t>
            </a:r>
            <a:r>
              <a:rPr sz="2800" spc="-114" dirty="0">
                <a:latin typeface="Calibri" panose="020F0502020204030204" pitchFamily="34" charset="0"/>
                <a:cs typeface="Calibri" panose="020F0502020204030204" pitchFamily="34" charset="0"/>
              </a:rPr>
              <a:t>2000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possible </a:t>
            </a:r>
            <a:r>
              <a:rPr sz="2800" spc="-85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sz="2800" spc="-75" dirty="0">
                <a:latin typeface="Calibri" panose="020F0502020204030204" pitchFamily="34" charset="0"/>
                <a:cs typeface="Calibri" panose="020F0502020204030204" pitchFamily="34" charset="0"/>
              </a:rPr>
              <a:t>state,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sz="2800" spc="-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graph  </a:t>
            </a:r>
            <a:r>
              <a:rPr sz="2800" spc="-60" dirty="0">
                <a:latin typeface="Calibri" panose="020F0502020204030204" pitchFamily="34" charset="0"/>
                <a:cs typeface="Calibri" panose="020F0502020204030204" pitchFamily="34" charset="0"/>
              </a:rPr>
              <a:t>up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90" dirty="0">
                <a:latin typeface="Calibri" panose="020F0502020204030204" pitchFamily="34" charset="0"/>
                <a:cs typeface="Calibri" panose="020F0502020204030204" pitchFamily="34" charset="0"/>
              </a:rPr>
              <a:t>obvious </a:t>
            </a:r>
            <a:r>
              <a:rPr sz="2800" spc="-45" dirty="0">
                <a:latin typeface="Calibri" panose="020F0502020204030204" pitchFamily="34" charset="0"/>
                <a:cs typeface="Calibri" panose="020F0502020204030204" pitchFamily="34" charset="0"/>
              </a:rPr>
              <a:t>solution </a:t>
            </a:r>
            <a:r>
              <a:rPr sz="2800" spc="-160" dirty="0">
                <a:latin typeface="Calibri" panose="020F0502020204030204" pitchFamily="34" charset="0"/>
                <a:cs typeface="Calibri" panose="020F0502020204030204" pitchFamily="34" charset="0"/>
              </a:rPr>
              <a:t>has </a:t>
            </a:r>
            <a:r>
              <a:rPr sz="2800" spc="-85" dirty="0">
                <a:latin typeface="Calibri" panose="020F0502020204030204" pitchFamily="34" charset="0"/>
                <a:cs typeface="Calibri" panose="020F0502020204030204" pitchFamily="34" charset="0"/>
              </a:rPr>
              <a:t>2000</a:t>
            </a:r>
            <a:r>
              <a:rPr spc="-127" baseline="17777" dirty="0">
                <a:latin typeface="Calibri" panose="020F0502020204030204" pitchFamily="34" charset="0"/>
                <a:cs typeface="Calibri" panose="020F0502020204030204" pitchFamily="34" charset="0"/>
              </a:rPr>
              <a:t>41</a:t>
            </a:r>
            <a:r>
              <a:rPr spc="-135" baseline="17777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14" dirty="0">
                <a:latin typeface="Calibri" panose="020F0502020204030204" pitchFamily="34" charset="0"/>
                <a:cs typeface="Calibri" panose="020F0502020204030204" pitchFamily="34" charset="0"/>
              </a:rPr>
              <a:t>nodes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231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402319" y="6473190"/>
            <a:ext cx="231140" cy="15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US" spc="-60" smtClean="0">
                <a:latin typeface="Calibri" panose="020F0502020204030204" pitchFamily="34" charset="0"/>
                <a:cs typeface="Calibri" panose="020F0502020204030204" pitchFamily="34" charset="0"/>
              </a:rPr>
              <a:pPr marL="38100">
                <a:lnSpc>
                  <a:spcPts val="1240"/>
                </a:lnSpc>
              </a:pPr>
              <a:t>4</a:t>
            </a:fld>
            <a:endParaRPr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500" y="533400"/>
            <a:ext cx="8763000" cy="613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66365" marR="5080" indent="-2654300">
              <a:lnSpc>
                <a:spcPct val="101000"/>
              </a:lnSpc>
              <a:spcBef>
                <a:spcPts val="90"/>
              </a:spcBef>
            </a:pPr>
            <a:r>
              <a:rPr lang="en-US" spc="-60" dirty="0"/>
              <a:t>Backward Relevant-States  Search</a:t>
            </a:r>
            <a:endParaRPr spc="-60" dirty="0"/>
          </a:p>
        </p:txBody>
      </p:sp>
      <p:sp>
        <p:nvSpPr>
          <p:cNvPr id="3" name="object 3"/>
          <p:cNvSpPr txBox="1"/>
          <p:nvPr/>
        </p:nvSpPr>
        <p:spPr>
          <a:xfrm>
            <a:off x="523240" y="1553464"/>
            <a:ext cx="7864475" cy="49698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09245" marR="347980" indent="-284480">
              <a:spcBef>
                <a:spcPts val="0"/>
              </a:spcBef>
              <a:buChar char="•"/>
              <a:tabLst>
                <a:tab pos="309245" algn="l"/>
                <a:tab pos="309880" algn="l"/>
              </a:tabLst>
            </a:pP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  <a:r>
              <a:rPr sz="3200" spc="-35" dirty="0">
                <a:latin typeface="Calibri" panose="020F0502020204030204" pitchFamily="34" charset="0"/>
                <a:cs typeface="Calibri" panose="020F0502020204030204" pitchFamily="34" charset="0"/>
              </a:rPr>
              <a:t>at </a:t>
            </a:r>
            <a:r>
              <a:rPr sz="3200" spc="-30" dirty="0"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3200" spc="-120" dirty="0">
                <a:latin typeface="Calibri" panose="020F0502020204030204" pitchFamily="34" charset="0"/>
                <a:cs typeface="Calibri" panose="020F0502020204030204" pitchFamily="34" charset="0"/>
              </a:rPr>
              <a:t>goal, </a:t>
            </a:r>
            <a:r>
              <a:rPr sz="3200" spc="-100" dirty="0">
                <a:latin typeface="Calibri" panose="020F0502020204030204" pitchFamily="34" charset="0"/>
                <a:cs typeface="Calibri" panose="020F0502020204030204" pitchFamily="34" charset="0"/>
              </a:rPr>
              <a:t>apply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backwards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3200" spc="-56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30" dirty="0">
                <a:latin typeface="Calibri" panose="020F0502020204030204" pitchFamily="34" charset="0"/>
                <a:cs typeface="Calibri" panose="020F0502020204030204" pitchFamily="34" charset="0"/>
              </a:rPr>
              <a:t>reach  </a:t>
            </a:r>
            <a:r>
              <a:rPr sz="3200" spc="-15" dirty="0">
                <a:latin typeface="Calibri" panose="020F0502020204030204" pitchFamily="34" charset="0"/>
                <a:cs typeface="Calibri" panose="020F0502020204030204" pitchFamily="34" charset="0"/>
              </a:rPr>
              <a:t>initial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9245" marR="238760" indent="-284480">
              <a:spcBef>
                <a:spcPts val="935"/>
              </a:spcBef>
              <a:buChar char="•"/>
              <a:tabLst>
                <a:tab pos="309245" algn="l"/>
                <a:tab pos="309880" algn="l"/>
              </a:tabLst>
            </a:pP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Only </a:t>
            </a:r>
            <a:r>
              <a:rPr sz="3200" spc="-110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that </a:t>
            </a:r>
            <a:r>
              <a:rPr sz="3200" spc="-120" dirty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sz="3200" spc="-8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relevant </a:t>
            </a:r>
            <a:r>
              <a:rPr sz="3200" spc="2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3200" spc="-3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3200" spc="-53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goal </a:t>
            </a:r>
            <a:r>
              <a:rPr sz="3200" spc="-40" dirty="0">
                <a:latin typeface="Calibri" panose="020F0502020204030204" pitchFamily="34" charset="0"/>
                <a:cs typeface="Calibri" panose="020F0502020204030204" pitchFamily="34" charset="0"/>
              </a:rPr>
              <a:t>(or  </a:t>
            </a:r>
            <a:r>
              <a:rPr sz="3200" spc="-55" dirty="0">
                <a:latin typeface="Calibri" panose="020F0502020204030204" pitchFamily="34" charset="0"/>
                <a:cs typeface="Calibri" panose="020F0502020204030204" pitchFamily="34" charset="0"/>
              </a:rPr>
              <a:t>current </a:t>
            </a:r>
            <a:r>
              <a:rPr sz="3200" spc="-90" dirty="0">
                <a:latin typeface="Calibri" panose="020F0502020204030204" pitchFamily="34" charset="0"/>
                <a:cs typeface="Calibri" panose="020F0502020204030204" pitchFamily="34" charset="0"/>
              </a:rPr>
              <a:t>state),</a:t>
            </a:r>
            <a:r>
              <a:rPr sz="3200" spc="-2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70" dirty="0">
                <a:latin typeface="Calibri" panose="020F0502020204030204" pitchFamily="34" charset="0"/>
                <a:cs typeface="Calibri" panose="020F0502020204030204" pitchFamily="34" charset="0"/>
              </a:rPr>
              <a:t>i.e.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2620" lvl="1" indent="-238125">
              <a:lnSpc>
                <a:spcPct val="100000"/>
              </a:lnSpc>
              <a:spcBef>
                <a:spcPts val="1040"/>
              </a:spcBef>
              <a:buChar char="–"/>
              <a:tabLst>
                <a:tab pos="642620" algn="l"/>
              </a:tabLst>
            </a:pPr>
            <a:r>
              <a:rPr sz="2800" spc="-60" dirty="0">
                <a:latin typeface="Calibri" panose="020F0502020204030204" pitchFamily="34" charset="0"/>
                <a:cs typeface="Calibri" panose="020F0502020204030204" pitchFamily="34" charset="0"/>
              </a:rPr>
              <a:t>Action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2800" spc="-35" dirty="0">
                <a:latin typeface="Calibri" panose="020F0502020204030204" pitchFamily="34" charset="0"/>
                <a:cs typeface="Calibri" panose="020F0502020204030204" pitchFamily="34" charset="0"/>
              </a:rPr>
              <a:t>contribute </a:t>
            </a:r>
            <a:r>
              <a:rPr sz="2800" spc="3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20" dirty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sz="2800" spc="-4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05" dirty="0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41985" marR="291465" lvl="1" indent="-237490">
              <a:lnSpc>
                <a:spcPct val="121000"/>
              </a:lnSpc>
              <a:spcBef>
                <a:spcPts val="459"/>
              </a:spcBef>
              <a:buChar char="–"/>
              <a:tabLst>
                <a:tab pos="642620" algn="l"/>
              </a:tabLst>
            </a:pPr>
            <a:r>
              <a:rPr sz="2800" spc="-40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z="2800" spc="-135" dirty="0"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any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effect </a:t>
            </a:r>
            <a:r>
              <a:rPr sz="2800" spc="-65" dirty="0">
                <a:latin typeface="Calibri" panose="020F0502020204030204" pitchFamily="34" charset="0"/>
                <a:cs typeface="Calibri" panose="020F0502020204030204" pitchFamily="34" charset="0"/>
              </a:rPr>
              <a:t>which </a:t>
            </a:r>
            <a:r>
              <a:rPr sz="2800" spc="-130" dirty="0">
                <a:latin typeface="Calibri" panose="020F0502020204030204" pitchFamily="34" charset="0"/>
                <a:cs typeface="Calibri" panose="020F0502020204030204" pitchFamily="34" charset="0"/>
              </a:rPr>
              <a:t>negates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an </a:t>
            </a:r>
            <a:r>
              <a:rPr sz="2800" spc="-55" dirty="0">
                <a:latin typeface="Calibri" panose="020F0502020204030204" pitchFamily="34" charset="0"/>
                <a:cs typeface="Calibri" panose="020F0502020204030204" pitchFamily="34" charset="0"/>
              </a:rPr>
              <a:t>element </a:t>
            </a:r>
            <a:r>
              <a:rPr sz="28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2800" spc="-46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20" dirty="0">
                <a:latin typeface="Calibri" panose="020F0502020204030204" pitchFamily="34" charset="0"/>
                <a:cs typeface="Calibri" panose="020F0502020204030204" pitchFamily="34" charset="0"/>
              </a:rPr>
              <a:t>the  </a:t>
            </a:r>
            <a:r>
              <a:rPr sz="2800" spc="-110" dirty="0">
                <a:latin typeface="Calibri" panose="020F0502020204030204" pitchFamily="34" charset="0"/>
                <a:cs typeface="Calibri" panose="020F0502020204030204" pitchFamily="34" charset="0"/>
              </a:rPr>
              <a:t>goal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09245" marR="17780" indent="-284480">
              <a:spcBef>
                <a:spcPts val="530"/>
              </a:spcBef>
              <a:buChar char="•"/>
              <a:tabLst>
                <a:tab pos="309245" algn="l"/>
                <a:tab pos="309880" algn="l"/>
              </a:tabLst>
            </a:pP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Consider </a:t>
            </a:r>
            <a:r>
              <a:rPr sz="3200" spc="-20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3200" spc="-1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05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</a:t>
            </a:r>
            <a:r>
              <a:rPr sz="3200" spc="-15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dirty="0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80" dirty="0">
                <a:latin typeface="Calibri" panose="020F0502020204030204" pitchFamily="34" charset="0"/>
                <a:cs typeface="Calibri" panose="020F0502020204030204" pitchFamily="34" charset="0"/>
              </a:rPr>
              <a:t>relevant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states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35" dirty="0">
                <a:latin typeface="Calibri" panose="020F0502020204030204" pitchFamily="34" charset="0"/>
                <a:cs typeface="Calibri" panose="020F0502020204030204" pitchFamily="34" charset="0"/>
              </a:rPr>
              <a:t>at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65" dirty="0">
                <a:latin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05" dirty="0">
                <a:latin typeface="Calibri" panose="020F0502020204030204" pitchFamily="34" charset="0"/>
                <a:cs typeface="Calibri" panose="020F0502020204030204" pitchFamily="34" charset="0"/>
              </a:rPr>
              <a:t>step,</a:t>
            </a:r>
            <a:r>
              <a:rPr sz="3200" spc="-13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5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55" dirty="0">
                <a:latin typeface="Calibri" panose="020F0502020204030204" pitchFamily="34" charset="0"/>
                <a:cs typeface="Calibri" panose="020F0502020204030204" pitchFamily="34" charset="0"/>
              </a:rPr>
              <a:t>just</a:t>
            </a:r>
            <a:r>
              <a:rPr sz="3200" spc="-14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200" dirty="0">
                <a:latin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sz="3200" spc="-125" dirty="0">
                <a:latin typeface="Calibri" panose="020F0502020204030204" pitchFamily="34" charset="0"/>
                <a:cs typeface="Calibri" panose="020F0502020204030204" pitchFamily="34" charset="0"/>
              </a:rPr>
              <a:t>single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state </a:t>
            </a:r>
            <a:r>
              <a:rPr sz="3200" spc="-75" dirty="0">
                <a:latin typeface="Calibri" panose="020F0502020204030204" pitchFamily="34" charset="0"/>
                <a:cs typeface="Calibri" panose="020F0502020204030204" pitchFamily="34" charset="0"/>
              </a:rPr>
              <a:t>(cf. </a:t>
            </a:r>
            <a:r>
              <a:rPr sz="3200" spc="-55" dirty="0">
                <a:latin typeface="Calibri" panose="020F0502020204030204" pitchFamily="34" charset="0"/>
                <a:cs typeface="Calibri" panose="020F0502020204030204" pitchFamily="34" charset="0"/>
              </a:rPr>
              <a:t>belief </a:t>
            </a:r>
            <a:r>
              <a:rPr sz="3200" spc="-95" dirty="0">
                <a:latin typeface="Calibri" panose="020F0502020204030204" pitchFamily="34" charset="0"/>
                <a:cs typeface="Calibri" panose="020F0502020204030204" pitchFamily="34" charset="0"/>
              </a:rPr>
              <a:t>state</a:t>
            </a:r>
            <a:r>
              <a:rPr sz="3200" spc="-35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3200" spc="-150" dirty="0">
                <a:latin typeface="Calibri" panose="020F0502020204030204" pitchFamily="34" charset="0"/>
                <a:cs typeface="Calibri" panose="020F0502020204030204" pitchFamily="34" charset="0"/>
              </a:rPr>
              <a:t>search)</a:t>
            </a:r>
            <a:endParaRPr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76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8402319" y="6473190"/>
            <a:ext cx="231140" cy="1547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0" i="0" kern="1200">
                <a:solidFill>
                  <a:srgbClr val="8A8A8A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lang="en-US" spc="-60" smtClean="0">
                <a:latin typeface="Calibri" panose="020F0502020204030204" pitchFamily="34" charset="0"/>
                <a:cs typeface="Calibri" panose="020F0502020204030204" pitchFamily="34" charset="0"/>
              </a:rPr>
              <a:pPr marL="38100">
                <a:lnSpc>
                  <a:spcPts val="1240"/>
                </a:lnSpc>
              </a:pPr>
              <a:t>5</a:t>
            </a:fld>
            <a:endParaRPr spc="-6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1" y="1450404"/>
            <a:ext cx="8063230" cy="5100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73050" marR="378460" indent="-260350">
              <a:lnSpc>
                <a:spcPct val="101400"/>
              </a:lnSpc>
              <a:spcBef>
                <a:spcPts val="90"/>
              </a:spcBef>
              <a:buChar char="•"/>
              <a:tabLst>
                <a:tab pos="272415" algn="l"/>
                <a:tab pos="273050" algn="l"/>
              </a:tabLst>
            </a:pPr>
            <a:r>
              <a:rPr lang="en-US" sz="2800" spc="-160" dirty="0">
                <a:latin typeface="Calibri" panose="020F0502020204030204" pitchFamily="34" charset="0"/>
                <a:cs typeface="Calibri" panose="020F0502020204030204" pitchFamily="34" charset="0"/>
              </a:rPr>
              <a:t>Must know how to regress from a state description to a  predecessor state</a:t>
            </a:r>
          </a:p>
          <a:p>
            <a:pPr marL="273050" marR="378460" indent="-260350">
              <a:lnSpc>
                <a:spcPct val="101400"/>
              </a:lnSpc>
              <a:spcBef>
                <a:spcPts val="90"/>
              </a:spcBef>
              <a:buChar char="•"/>
              <a:tabLst>
                <a:tab pos="272415" algn="l"/>
                <a:tab pos="273050" algn="l"/>
              </a:tabLst>
            </a:pPr>
            <a:r>
              <a:rPr sz="2800" spc="-254" dirty="0">
                <a:latin typeface="Calibri" panose="020F0502020204030204" pitchFamily="34" charset="0"/>
                <a:cs typeface="Calibri" panose="020F0502020204030204" pitchFamily="34" charset="0"/>
              </a:rPr>
              <a:t>PDDL </a:t>
            </a:r>
            <a:r>
              <a:rPr sz="2800" spc="-50" dirty="0">
                <a:latin typeface="Calibri" panose="020F0502020204030204" pitchFamily="34" charset="0"/>
                <a:cs typeface="Calibri" panose="020F0502020204030204" pitchFamily="34" charset="0"/>
              </a:rPr>
              <a:t>description </a:t>
            </a:r>
            <a:r>
              <a:rPr sz="2800" spc="-140" dirty="0">
                <a:latin typeface="Calibri" panose="020F0502020204030204" pitchFamily="34" charset="0"/>
                <a:cs typeface="Calibri" panose="020F0502020204030204" pitchFamily="34" charset="0"/>
              </a:rPr>
              <a:t>makes </a:t>
            </a:r>
            <a:r>
              <a:rPr sz="2800" spc="70" dirty="0">
                <a:latin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sz="2800" spc="-155" dirty="0">
                <a:latin typeface="Calibri" panose="020F0502020204030204" pitchFamily="34" charset="0"/>
                <a:cs typeface="Calibri" panose="020F0502020204030204" pitchFamily="34" charset="0"/>
              </a:rPr>
              <a:t>easy </a:t>
            </a:r>
            <a:r>
              <a:rPr sz="2800" spc="30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regress</a:t>
            </a:r>
            <a:r>
              <a:rPr sz="2800" spc="-27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65" dirty="0">
                <a:latin typeface="Calibri" panose="020F0502020204030204" pitchFamily="34" charset="0"/>
                <a:cs typeface="Calibri" panose="020F0502020204030204" pitchFamily="34" charset="0"/>
              </a:rPr>
              <a:t>actions: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6725" marR="378460" lvl="1" indent="-173038">
              <a:lnSpc>
                <a:spcPct val="101400"/>
              </a:lnSpc>
              <a:spcBef>
                <a:spcPts val="90"/>
              </a:spcBef>
              <a:buFont typeface="Arial" panose="020B0604020202020204" pitchFamily="34" charset="0"/>
              <a:buChar char="•"/>
              <a:tabLst>
                <a:tab pos="271463" algn="l"/>
                <a:tab pos="273050" algn="l"/>
              </a:tabLst>
            </a:pPr>
            <a:r>
              <a:rPr sz="2000" spc="-100" dirty="0">
                <a:latin typeface="Calibri" panose="020F0502020204030204" pitchFamily="34" charset="0"/>
                <a:cs typeface="Calibri" panose="020F0502020204030204" pitchFamily="34" charset="0"/>
              </a:rPr>
              <a:t>Effects </a:t>
            </a:r>
            <a:r>
              <a:rPr sz="2000" spc="-75" dirty="0">
                <a:latin typeface="Calibri" panose="020F0502020204030204" pitchFamily="34" charset="0"/>
                <a:cs typeface="Calibri" panose="020F0502020204030204" pitchFamily="34" charset="0"/>
              </a:rPr>
              <a:t>added </a:t>
            </a:r>
            <a:r>
              <a:rPr sz="2000" spc="-70" dirty="0">
                <a:latin typeface="Calibri" panose="020F0502020204030204" pitchFamily="34" charset="0"/>
                <a:cs typeface="Calibri" panose="020F0502020204030204" pitchFamily="34" charset="0"/>
              </a:rPr>
              <a:t>by </a:t>
            </a:r>
            <a:r>
              <a:rPr sz="2000" spc="-45" dirty="0">
                <a:latin typeface="Calibri" panose="020F0502020204030204" pitchFamily="34" charset="0"/>
                <a:cs typeface="Calibri" panose="020F0502020204030204" pitchFamily="34" charset="0"/>
              </a:rPr>
              <a:t>action </a:t>
            </a:r>
            <a:r>
              <a:rPr sz="2000" spc="-75" dirty="0">
                <a:latin typeface="Calibri" panose="020F0502020204030204" pitchFamily="34" charset="0"/>
                <a:cs typeface="Calibri" panose="020F0502020204030204" pitchFamily="34" charset="0"/>
              </a:rPr>
              <a:t>need </a:t>
            </a:r>
            <a:r>
              <a:rPr sz="2000" spc="5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z="2000" spc="-105" dirty="0"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2000" spc="-75" dirty="0">
                <a:latin typeface="Calibri" panose="020F0502020204030204" pitchFamily="34" charset="0"/>
                <a:cs typeface="Calibri" panose="020F0502020204030204" pitchFamily="34" charset="0"/>
              </a:rPr>
              <a:t>been </a:t>
            </a:r>
            <a:r>
              <a:rPr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sz="2000" spc="-24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45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6725" lvl="3" indent="-173038">
              <a:spcBef>
                <a:spcPts val="390"/>
              </a:spcBef>
              <a:buFont typeface="Arial" panose="020B0604020202020204" pitchFamily="34" charset="0"/>
              <a:buChar char="•"/>
              <a:tabLst>
                <a:tab pos="271463" algn="l"/>
                <a:tab pos="273050" algn="l"/>
              </a:tabLst>
            </a:pPr>
            <a:r>
              <a:rPr sz="2000" spc="-60" dirty="0">
                <a:latin typeface="Calibri" panose="020F0502020204030204" pitchFamily="34" charset="0"/>
                <a:cs typeface="Calibri" panose="020F0502020204030204" pitchFamily="34" charset="0"/>
              </a:rPr>
              <a:t>Preconditions </a:t>
            </a:r>
            <a:r>
              <a:rPr sz="2000" spc="-50" dirty="0">
                <a:latin typeface="Calibri" panose="020F0502020204030204" pitchFamily="34" charset="0"/>
                <a:cs typeface="Calibri" panose="020F0502020204030204" pitchFamily="34" charset="0"/>
              </a:rPr>
              <a:t>must </a:t>
            </a:r>
            <a:r>
              <a:rPr sz="2000" spc="-100" dirty="0">
                <a:latin typeface="Calibri" panose="020F0502020204030204" pitchFamily="34" charset="0"/>
                <a:cs typeface="Calibri" panose="020F0502020204030204" pitchFamily="34" charset="0"/>
              </a:rPr>
              <a:t>have </a:t>
            </a:r>
            <a:r>
              <a:rPr sz="2000" spc="-70" dirty="0">
                <a:latin typeface="Calibri" panose="020F0502020204030204" pitchFamily="34" charset="0"/>
                <a:cs typeface="Calibri" panose="020F0502020204030204" pitchFamily="34" charset="0"/>
              </a:rPr>
              <a:t>been </a:t>
            </a:r>
            <a:r>
              <a:rPr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true</a:t>
            </a:r>
            <a:r>
              <a:rPr sz="2000" spc="-204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50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66725" marR="5080" lvl="3" indent="-173038">
              <a:lnSpc>
                <a:spcPct val="100899"/>
              </a:lnSpc>
              <a:spcBef>
                <a:spcPts val="370"/>
              </a:spcBef>
              <a:buFont typeface="Arial" panose="020B0604020202020204" pitchFamily="34" charset="0"/>
              <a:buChar char="•"/>
              <a:tabLst>
                <a:tab pos="271463" algn="l"/>
                <a:tab pos="273050" algn="l"/>
              </a:tabLst>
            </a:pPr>
            <a:r>
              <a:rPr sz="2000" spc="-110" dirty="0">
                <a:latin typeface="Calibri" panose="020F0502020204030204" pitchFamily="34" charset="0"/>
                <a:cs typeface="Calibri" panose="020F0502020204030204" pitchFamily="34" charset="0"/>
              </a:rPr>
              <a:t>Do</a:t>
            </a:r>
            <a:r>
              <a:rPr sz="2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5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0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7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35" dirty="0">
                <a:latin typeface="Courier New"/>
                <a:cs typeface="Courier New"/>
              </a:rPr>
              <a:t>Del(a)</a:t>
            </a:r>
            <a:r>
              <a:rPr sz="2000" spc="-35" dirty="0">
                <a:latin typeface="Calibri" panose="020F0502020204030204" pitchFamily="34" charset="0"/>
                <a:cs typeface="Calibri" panose="020F0502020204030204" pitchFamily="34" charset="0"/>
              </a:rPr>
              <a:t>as</a:t>
            </a:r>
            <a:r>
              <a:rPr sz="2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55" dirty="0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sz="2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5" dirty="0">
                <a:latin typeface="Calibri" panose="020F0502020204030204" pitchFamily="34" charset="0"/>
                <a:cs typeface="Calibri" panose="020F0502020204030204" pitchFamily="34" charset="0"/>
              </a:rPr>
              <a:t>don’t</a:t>
            </a:r>
            <a:r>
              <a:rPr sz="2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45" dirty="0">
                <a:latin typeface="Calibri" panose="020F0502020204030204" pitchFamily="34" charset="0"/>
                <a:cs typeface="Calibri" panose="020F0502020204030204" pitchFamily="34" charset="0"/>
              </a:rPr>
              <a:t>know</a:t>
            </a:r>
            <a:r>
              <a:rPr sz="2000" spc="-8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0" dirty="0">
                <a:latin typeface="Calibri" panose="020F0502020204030204" pitchFamily="34" charset="0"/>
                <a:cs typeface="Calibri" panose="020F0502020204030204" pitchFamily="34" charset="0"/>
              </a:rPr>
              <a:t>whether</a:t>
            </a:r>
            <a:r>
              <a:rPr sz="2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000" spc="-9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5" dirty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sz="20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35" dirty="0">
                <a:latin typeface="Calibri" panose="020F0502020204030204" pitchFamily="34" charset="0"/>
                <a:cs typeface="Calibri" panose="020F0502020204030204" pitchFamily="34" charset="0"/>
              </a:rPr>
              <a:t>fluents</a:t>
            </a:r>
            <a:r>
              <a:rPr sz="20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50" dirty="0">
                <a:latin typeface="Calibri" panose="020F0502020204030204" pitchFamily="34" charset="0"/>
                <a:cs typeface="Calibri" panose="020F0502020204030204" pitchFamily="34" charset="0"/>
              </a:rPr>
              <a:t>were</a:t>
            </a:r>
            <a:r>
              <a:rPr sz="2000" spc="-9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5" dirty="0">
                <a:latin typeface="Calibri" panose="020F0502020204030204" pitchFamily="34" charset="0"/>
                <a:cs typeface="Calibri" panose="020F0502020204030204" pitchFamily="34" charset="0"/>
              </a:rPr>
              <a:t>true </a:t>
            </a:r>
            <a:r>
              <a:rPr sz="2000" spc="-50" dirty="0">
                <a:latin typeface="Calibri" panose="020F0502020204030204" pitchFamily="34" charset="0"/>
                <a:cs typeface="Calibri" panose="020F0502020204030204" pitchFamily="34" charset="0"/>
              </a:rPr>
              <a:t>before</a:t>
            </a:r>
            <a:endParaRPr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marR="163830" indent="-260350">
              <a:lnSpc>
                <a:spcPct val="101400"/>
              </a:lnSpc>
              <a:spcBef>
                <a:spcPts val="480"/>
              </a:spcBef>
              <a:buChar char="•"/>
              <a:tabLst>
                <a:tab pos="273050" algn="l"/>
              </a:tabLst>
            </a:pPr>
            <a:r>
              <a:rPr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Need </a:t>
            </a:r>
            <a:r>
              <a:rPr sz="2800" spc="35" dirty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800" spc="-85" dirty="0">
                <a:latin typeface="Calibri" panose="020F0502020204030204" pitchFamily="34" charset="0"/>
                <a:cs typeface="Calibri" panose="020F0502020204030204" pitchFamily="34" charset="0"/>
              </a:rPr>
              <a:t>deal </a:t>
            </a:r>
            <a:r>
              <a:rPr sz="2800" spc="25" dirty="0">
                <a:latin typeface="Calibri" panose="020F0502020204030204" pitchFamily="34" charset="0"/>
                <a:cs typeface="Calibri" panose="020F0502020204030204" pitchFamily="34" charset="0"/>
              </a:rPr>
              <a:t>with </a:t>
            </a:r>
            <a:r>
              <a:rPr sz="2800" spc="-3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partially </a:t>
            </a:r>
            <a:r>
              <a:rPr sz="2800" spc="-5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uninstantiated</a:t>
            </a:r>
            <a:r>
              <a:rPr sz="2800" spc="-484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80" dirty="0">
                <a:latin typeface="Calibri" panose="020F0502020204030204" pitchFamily="34" charset="0"/>
                <a:cs typeface="Calibri" panose="020F0502020204030204" pitchFamily="34" charset="0"/>
              </a:rPr>
              <a:t>actions </a:t>
            </a:r>
            <a:r>
              <a:rPr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sz="2800" spc="-95" dirty="0">
                <a:latin typeface="Calibri" panose="020F0502020204030204" pitchFamily="34" charset="0"/>
                <a:cs typeface="Calibri" panose="020F0502020204030204" pitchFamily="34" charset="0"/>
              </a:rPr>
              <a:t>states, </a:t>
            </a:r>
            <a:r>
              <a:rPr sz="2800" spc="10" dirty="0">
                <a:latin typeface="Calibri" panose="020F0502020204030204" pitchFamily="34" charset="0"/>
                <a:cs typeface="Calibri" panose="020F0502020204030204" pitchFamily="34" charset="0"/>
              </a:rPr>
              <a:t>not </a:t>
            </a:r>
            <a:r>
              <a:rPr sz="2800" spc="-35" dirty="0">
                <a:latin typeface="Calibri" panose="020F0502020204030204" pitchFamily="34" charset="0"/>
                <a:cs typeface="Calibri" panose="020F0502020204030204" pitchFamily="34" charset="0"/>
              </a:rPr>
              <a:t>just </a:t>
            </a:r>
            <a:r>
              <a:rPr sz="2800" spc="-70" dirty="0">
                <a:latin typeface="Calibri" panose="020F0502020204030204" pitchFamily="34" charset="0"/>
                <a:cs typeface="Calibri" panose="020F0502020204030204" pitchFamily="34" charset="0"/>
              </a:rPr>
              <a:t>ground</a:t>
            </a:r>
            <a:r>
              <a:rPr sz="2800" spc="-325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800" spc="-125" dirty="0">
                <a:latin typeface="Calibri" panose="020F0502020204030204" pitchFamily="34" charset="0"/>
                <a:cs typeface="Calibri" panose="020F0502020204030204" pitchFamily="34" charset="0"/>
              </a:rPr>
              <a:t>ones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73050" marR="250190" indent="-260350">
              <a:lnSpc>
                <a:spcPct val="101200"/>
              </a:lnSpc>
              <a:spcBef>
                <a:spcPts val="484"/>
              </a:spcBef>
              <a:buChar char="•"/>
              <a:tabLst>
                <a:tab pos="273050" algn="l"/>
              </a:tabLst>
            </a:pPr>
            <a:r>
              <a:rPr lang="en-US" sz="2800" spc="-120" dirty="0">
                <a:latin typeface="Calibri" panose="020F0502020204030204" pitchFamily="34" charset="0"/>
                <a:cs typeface="Calibri" panose="020F0502020204030204" pitchFamily="34" charset="0"/>
              </a:rPr>
              <a:t>Backward search keeps branching factor lower than forward, but using state sets means it’s harder to define good heuristics – so most current systems favor forward search</a:t>
            </a:r>
            <a:endParaRPr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C616C451-BEAD-8F4F-A75F-8711F30259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90500" y="533400"/>
            <a:ext cx="8763000" cy="613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666365" marR="5080" indent="-2654300">
              <a:lnSpc>
                <a:spcPct val="101000"/>
              </a:lnSpc>
              <a:spcBef>
                <a:spcPts val="90"/>
              </a:spcBef>
            </a:pPr>
            <a:r>
              <a:rPr lang="en-US" spc="-60" dirty="0"/>
              <a:t>Backward Relevant-States  Search</a:t>
            </a:r>
            <a:endParaRPr spc="-60" dirty="0"/>
          </a:p>
        </p:txBody>
      </p:sp>
    </p:spTree>
    <p:extLst>
      <p:ext uri="{BB962C8B-B14F-4D97-AF65-F5344CB8AC3E}">
        <p14:creationId xmlns:p14="http://schemas.microsoft.com/office/powerpoint/2010/main" val="3630071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06F1AFE8-AFCD-784B-9057-ACA917743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/>
              <a:t>Heuristics for Planning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33FF31-A718-0548-9114-1CD72FBF9E59}"/>
              </a:ext>
            </a:extLst>
          </p:cNvPr>
          <p:cNvSpPr txBox="1"/>
          <p:nvPr/>
        </p:nvSpPr>
        <p:spPr>
          <a:xfrm>
            <a:off x="457200" y="1066800"/>
            <a:ext cx="8229600" cy="55810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Planning complex state representation, rather than ones, so we can define good domain-independent heuristics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Admissible heuristics (i.e., not over-estimating) can be derived by defining a relaxed problem that’s easier to solve</a:t>
            </a:r>
          </a:p>
          <a:p>
            <a:pPr lvl="1">
              <a:spcAft>
                <a:spcPts val="800"/>
              </a:spcAft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=&gt; Can use A* search to find optimal solutions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Exact cost of a solution to easier relaxed problem becomes a heuristic for the original problem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Heuristic examples: ignore preconditions, state  abstraction, problem decomposition…</a:t>
            </a:r>
          </a:p>
        </p:txBody>
      </p:sp>
    </p:spTree>
    <p:extLst>
      <p:ext uri="{BB962C8B-B14F-4D97-AF65-F5344CB8AC3E}">
        <p14:creationId xmlns:p14="http://schemas.microsoft.com/office/powerpoint/2010/main" val="829043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E3B4A-E249-8744-B42D-5EA208A26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21563"/>
            <a:ext cx="7772400" cy="1143000"/>
          </a:xfrm>
        </p:spPr>
        <p:txBody>
          <a:bodyPr/>
          <a:lstStyle/>
          <a:p>
            <a:r>
              <a:rPr lang="en-US" dirty="0"/>
              <a:t>Planning as Boolean Satisfiability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E9A2F-D965-DB46-BCD0-1D1BE30B1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554" y="1676400"/>
            <a:ext cx="7983245" cy="5105400"/>
          </a:xfrm>
        </p:spPr>
        <p:txBody>
          <a:bodyPr/>
          <a:lstStyle/>
          <a:p>
            <a:r>
              <a:rPr lang="en-US" sz="3200" dirty="0"/>
              <a:t>Reduces planning problem to classical propositional SAT problem</a:t>
            </a:r>
          </a:p>
          <a:p>
            <a:r>
              <a:rPr lang="en-US" sz="3200" dirty="0"/>
              <a:t>SAT problem: is a propositional formula satisfiable? (- is there an assignment that makes it true?)</a:t>
            </a:r>
          </a:p>
          <a:p>
            <a:r>
              <a:rPr lang="en-US" sz="3200" dirty="0"/>
              <a:t>Making plans by logical inference</a:t>
            </a:r>
          </a:p>
          <a:p>
            <a:r>
              <a:rPr lang="en-US" sz="3200" dirty="0"/>
              <a:t>To use </a:t>
            </a:r>
            <a:r>
              <a:rPr lang="en-US" sz="3200" dirty="0" err="1"/>
              <a:t>SATPlan</a:t>
            </a:r>
            <a:r>
              <a:rPr lang="en-US" sz="3200" dirty="0"/>
              <a:t>, PDDL planning problem description needs first to be translated to propositional logic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1464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D0570-18EA-6246-862C-E86B52BC3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972" y="190500"/>
            <a:ext cx="7772400" cy="1143000"/>
          </a:xfrm>
        </p:spPr>
        <p:txBody>
          <a:bodyPr/>
          <a:lstStyle/>
          <a:p>
            <a:r>
              <a:rPr lang="en-US" dirty="0" err="1"/>
              <a:t>SATPlan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924CA-D867-E241-BCC9-FD16CC11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33500"/>
            <a:ext cx="7772400" cy="5219700"/>
          </a:xfrm>
        </p:spPr>
        <p:txBody>
          <a:bodyPr/>
          <a:lstStyle/>
          <a:p>
            <a:r>
              <a:rPr lang="en-US" sz="3200" dirty="0" err="1"/>
              <a:t>SATPlan</a:t>
            </a:r>
            <a:r>
              <a:rPr lang="en-US" sz="3200" dirty="0"/>
              <a:t> asks whether there exists any plan solving a given planning problem</a:t>
            </a:r>
          </a:p>
          <a:p>
            <a:pPr lvl="1"/>
            <a:r>
              <a:rPr lang="en-US" sz="2800" dirty="0"/>
              <a:t>SATPLAN is about satisficing (want any solution, not necessarily the cheapest or the shortest)</a:t>
            </a:r>
          </a:p>
          <a:p>
            <a:r>
              <a:rPr lang="en-US" sz="3200" dirty="0"/>
              <a:t>Bounded </a:t>
            </a:r>
            <a:r>
              <a:rPr lang="en-US" sz="3200" dirty="0" err="1"/>
              <a:t>SATPlan</a:t>
            </a:r>
            <a:r>
              <a:rPr lang="en-US" sz="3200" dirty="0"/>
              <a:t> asks whether there exists a plan of length k or less</a:t>
            </a:r>
          </a:p>
          <a:p>
            <a:pPr lvl="1"/>
            <a:r>
              <a:rPr lang="en-US" sz="2800" dirty="0"/>
              <a:t>Can be used to ask for the optimal solution</a:t>
            </a:r>
          </a:p>
          <a:p>
            <a:r>
              <a:rPr lang="en-US" sz="3200" dirty="0"/>
              <a:t>If we don’t allow functional symbols in the PDDL, both problems are decidable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3803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A796-EF72-7B48-8689-F9E913D5C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3336"/>
            <a:ext cx="7772400" cy="1143000"/>
          </a:xfrm>
        </p:spPr>
        <p:txBody>
          <a:bodyPr/>
          <a:lstStyle/>
          <a:p>
            <a:r>
              <a:rPr lang="en-US" dirty="0">
                <a:hlinkClick r:id="rId2"/>
              </a:rPr>
              <a:t>SATPlan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063E05-04B1-364B-A956-2DCECA2BD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474980" indent="-41148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74345" algn="l"/>
                <a:tab pos="474980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Construct a propositional sentence that includes</a:t>
            </a:r>
          </a:p>
          <a:p>
            <a:pPr marL="522288" lvl="1" indent="-341313">
              <a:spcBef>
                <a:spcPts val="610"/>
              </a:spcBef>
              <a:buFont typeface="+mj-lt"/>
              <a:buAutoNum type="alphaLcParenR"/>
              <a:tabLst>
                <a:tab pos="473075" algn="l"/>
                <a:tab pos="474663" algn="l"/>
              </a:tabLst>
            </a:pPr>
            <a:r>
              <a:rPr lang="en-US"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Description of initial state</a:t>
            </a:r>
          </a:p>
          <a:p>
            <a:pPr marL="522288" lvl="1" indent="-341313">
              <a:spcBef>
                <a:spcPts val="610"/>
              </a:spcBef>
              <a:buFont typeface="+mj-lt"/>
              <a:buAutoNum type="alphaLcParenR"/>
              <a:tabLst>
                <a:tab pos="473075" algn="l"/>
                <a:tab pos="474663" algn="l"/>
              </a:tabLst>
            </a:pPr>
            <a:r>
              <a:rPr lang="en-US" sz="2600" spc="-100" dirty="0">
                <a:latin typeface="Calibri" panose="020F0502020204030204" pitchFamily="34" charset="0"/>
                <a:cs typeface="Calibri" panose="020F0502020204030204" pitchFamily="34" charset="0"/>
              </a:rPr>
              <a:t>Description of the planning domain (precondition axioms,  successor state axioms, mutual exclusion of actions) up to some  maximum time N</a:t>
            </a:r>
          </a:p>
          <a:p>
            <a:pPr marL="522288" lvl="1" indent="-341313">
              <a:spcBef>
                <a:spcPts val="610"/>
              </a:spcBef>
              <a:buFont typeface="+mj-lt"/>
              <a:buAutoNum type="alphaLcParenR"/>
              <a:tabLst>
                <a:tab pos="473075" algn="l"/>
                <a:tab pos="474663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Assertion that the goal is achieved at time N</a:t>
            </a:r>
          </a:p>
          <a:p>
            <a:pPr marL="474980" indent="-41148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74345" algn="l"/>
                <a:tab pos="474980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Call SAT solver to return a model for this sentence </a:t>
            </a:r>
          </a:p>
          <a:p>
            <a:pPr marL="474980" indent="-411480">
              <a:lnSpc>
                <a:spcPct val="100000"/>
              </a:lnSpc>
              <a:spcBef>
                <a:spcPts val="610"/>
              </a:spcBef>
              <a:buAutoNum type="arabicPeriod"/>
              <a:tabLst>
                <a:tab pos="474345" algn="l"/>
                <a:tab pos="474980" algn="l"/>
              </a:tabLst>
            </a:pPr>
            <a:r>
              <a:rPr lang="en-US" sz="2800" spc="-100" dirty="0">
                <a:latin typeface="Calibri" panose="020F0502020204030204" pitchFamily="34" charset="0"/>
                <a:cs typeface="Calibri" panose="020F0502020204030204" pitchFamily="34" charset="0"/>
              </a:rPr>
              <a:t>If a model exists, extract variables representing  actions at each time from 0 to N and are assigned  true, and present them in order of times as a plan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24772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4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80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15317</TotalTime>
  <Words>688</Words>
  <Application>Microsoft Macintosh PowerPoint</Application>
  <PresentationFormat>On-screen Show (4:3)</PresentationFormat>
  <Paragraphs>69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Courier New</vt:lpstr>
      <vt:lpstr>Lucida Calligraphy</vt:lpstr>
      <vt:lpstr>Times New Roman</vt:lpstr>
      <vt:lpstr>Blank Presentation</vt:lpstr>
      <vt:lpstr>Planning 2 approaches</vt:lpstr>
      <vt:lpstr>Planning as State-Space Search</vt:lpstr>
      <vt:lpstr>Example: Air Cargo Problem</vt:lpstr>
      <vt:lpstr>Backward Relevant-States  Search</vt:lpstr>
      <vt:lpstr>Backward Relevant-States  Search</vt:lpstr>
      <vt:lpstr>Heuristics for Planning</vt:lpstr>
      <vt:lpstr>Planning as Boolean Satisfiability</vt:lpstr>
      <vt:lpstr>SATPlan</vt:lpstr>
      <vt:lpstr>SATPlan Algorithm</vt:lpstr>
      <vt:lpstr>SOTA for Classical Planning?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</dc:title>
  <dc:creator>COGITO</dc:creator>
  <cp:lastModifiedBy>Tim Finin</cp:lastModifiedBy>
  <cp:revision>325</cp:revision>
  <cp:lastPrinted>2009-11-16T21:51:43Z</cp:lastPrinted>
  <dcterms:created xsi:type="dcterms:W3CDTF">2009-11-16T21:17:37Z</dcterms:created>
  <dcterms:modified xsi:type="dcterms:W3CDTF">2020-10-29T16:00:25Z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