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268" r:id="rId3"/>
    <p:sldId id="279" r:id="rId4"/>
    <p:sldId id="414" r:id="rId5"/>
    <p:sldId id="270" r:id="rId6"/>
    <p:sldId id="309" r:id="rId7"/>
    <p:sldId id="416" r:id="rId8"/>
    <p:sldId id="424" r:id="rId9"/>
    <p:sldId id="415" r:id="rId10"/>
    <p:sldId id="271" r:id="rId11"/>
    <p:sldId id="354" r:id="rId12"/>
    <p:sldId id="272" r:id="rId13"/>
    <p:sldId id="353" r:id="rId14"/>
    <p:sldId id="355" r:id="rId15"/>
    <p:sldId id="410" r:id="rId16"/>
    <p:sldId id="302" r:id="rId17"/>
    <p:sldId id="423" r:id="rId18"/>
    <p:sldId id="411" r:id="rId19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00"/>
    <p:restoredTop sz="91429"/>
  </p:normalViewPr>
  <p:slideViewPr>
    <p:cSldViewPr showGuides="1">
      <p:cViewPr varScale="1">
        <p:scale>
          <a:sx n="34" d="100"/>
          <a:sy n="34" d="100"/>
        </p:scale>
        <p:origin x="200" y="5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B129AD5A-4158-994C-8C14-091C8DCAAC60}" type="slidenum">
              <a:rPr lang="en-US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5298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D4BA35-E91F-CA45-B8C7-0BDA6444DB1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7565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Calibri" panose="020F0502020204030204" pitchFamily="34" charset="0"/>
        <a:ea typeface="ＭＳ Ｐゴシック" pitchFamily="-65" charset="-128"/>
        <a:cs typeface="ＭＳ Ｐゴシック" pitchFamily="-65" charset="-128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50B5527-94EF-834A-985F-192C74E7CC1A}" type="slidenum">
              <a:rPr lang="en-US" sz="1200">
                <a:latin typeface="Calibri" panose="020F0502020204030204" pitchFamily="34" charset="0"/>
              </a:rPr>
              <a:pPr/>
              <a:t>1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E117D85-B1C2-3548-B0F3-6FF9964F08D8}" type="slidenum">
              <a:rPr lang="en-US" sz="1200">
                <a:latin typeface="Calibri" panose="020F0502020204030204" pitchFamily="34" charset="0"/>
              </a:rPr>
              <a:pPr/>
              <a:t>12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98EC84C-589B-A345-B850-E60BE3080C24}" type="slidenum">
              <a:rPr lang="en-US" sz="1200">
                <a:latin typeface="Calibri" panose="020F0502020204030204" pitchFamily="34" charset="0"/>
              </a:rPr>
              <a:pPr/>
              <a:t>13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63D0A6E-E27E-344A-88DC-7FE54091F690}" type="slidenum">
              <a:rPr lang="en-US" sz="1200">
                <a:latin typeface="Calibri" panose="020F0502020204030204" pitchFamily="34" charset="0"/>
              </a:rPr>
              <a:pPr/>
              <a:t>14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1A45ABC-E8B7-234C-B4AE-7E5C46A5C910}" type="slidenum">
              <a:rPr lang="en-US" sz="1200">
                <a:latin typeface="Calibri" panose="020F0502020204030204" pitchFamily="34" charset="0"/>
              </a:rPr>
              <a:pPr/>
              <a:t>15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8210C278-A43A-1D47-825F-37D1DDB76CAA}" type="slidenum">
              <a:rPr lang="en-US" sz="1200">
                <a:latin typeface="Calibri" panose="020F0502020204030204" pitchFamily="34" charset="0"/>
              </a:rPr>
              <a:pPr/>
              <a:t>16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A2DFA0C-467E-E14D-BA4E-A591908C7476}" type="slidenum">
              <a:rPr lang="en-US" sz="1200">
                <a:latin typeface="Calibri" panose="020F0502020204030204" pitchFamily="34" charset="0"/>
              </a:rPr>
              <a:pPr/>
              <a:t>17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088DD78-32F7-4E44-B2B5-72AD01A7D901}" type="slidenum">
              <a:rPr lang="en-US" sz="1200">
                <a:latin typeface="Calibri" panose="020F0502020204030204" pitchFamily="34" charset="0"/>
              </a:rPr>
              <a:pPr/>
              <a:t>18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2F16E1C-B37F-AA43-8A6F-CD1F1D8DB97C}" type="slidenum">
              <a:rPr lang="en-US" sz="1200">
                <a:latin typeface="Calibri" panose="020F0502020204030204" pitchFamily="34" charset="0"/>
              </a:rPr>
              <a:pPr/>
              <a:t>2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F190A84-1BD8-AE45-B933-249B5DBBC90A}" type="slidenum">
              <a:rPr lang="en-US" sz="1200">
                <a:latin typeface="Calibri" panose="020F0502020204030204" pitchFamily="34" charset="0"/>
              </a:rPr>
              <a:pPr/>
              <a:t>3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B1600E-1509-3A4E-A59B-30726E475D94}" type="slidenum">
              <a:rPr lang="en-US" sz="1200">
                <a:latin typeface="Calibri" panose="020F0502020204030204" pitchFamily="34" charset="0"/>
              </a:rPr>
              <a:pPr/>
              <a:t>4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DDB5AF0-DAE4-1243-835B-538735B7C991}" type="slidenum">
              <a:rPr lang="en-US" sz="1200">
                <a:latin typeface="Calibri" panose="020F0502020204030204" pitchFamily="34" charset="0"/>
              </a:rPr>
              <a:pPr/>
              <a:t>5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ea typeface="ＭＳ Ｐゴシック" charset="0"/>
                <a:cs typeface="ＭＳ Ｐゴシック" charset="0"/>
              </a:rPr>
              <a:t>Equivalently: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1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</a:t>
            </a:r>
            <a:r>
              <a:rPr lang="en-US" sz="1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2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… </a:t>
            </a:r>
            <a:r>
              <a:rPr lang="en-US" sz="12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>
                <a:ea typeface="ＭＳ Ｐゴシック" charset="0"/>
                <a:cs typeface="ＭＳ Ｐゴシック" charset="0"/>
              </a:rPr>
              <a:t>P</a:t>
            </a:r>
            <a:r>
              <a:rPr lang="en-US" sz="1200" baseline="-25000" dirty="0" err="1">
                <a:ea typeface="ＭＳ Ｐゴシック" charset="0"/>
                <a:cs typeface="ＭＳ Ｐゴシック" charset="0"/>
              </a:rPr>
              <a:t>n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(x) where P</a:t>
            </a:r>
            <a:r>
              <a:rPr lang="en-US" sz="1200" baseline="-25000" dirty="0">
                <a:ea typeface="ＭＳ Ｐゴシック" charset="0"/>
                <a:cs typeface="ＭＳ Ｐゴシック" charset="0"/>
              </a:rPr>
              <a:t>i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 are all atomic and </a:t>
            </a:r>
            <a:r>
              <a:rPr lang="en-US" sz="1200" b="1" dirty="0">
                <a:ea typeface="ＭＳ Ｐゴシック" charset="0"/>
                <a:cs typeface="ＭＳ Ｐゴシック" charset="0"/>
              </a:rPr>
              <a:t>at most one </a:t>
            </a:r>
            <a:r>
              <a:rPr lang="en-US" sz="1200" dirty="0">
                <a:ea typeface="ＭＳ Ｐゴシック" charset="0"/>
                <a:cs typeface="ＭＳ Ｐゴシック" charset="0"/>
              </a:rPr>
              <a:t>is positive</a:t>
            </a:r>
          </a:p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D0CC71E-B38A-C646-BC90-F4E07AEF4694}" type="slidenum">
              <a:rPr lang="en-US" sz="1200">
                <a:latin typeface="Calibri" panose="020F0502020204030204" pitchFamily="34" charset="0"/>
              </a:rPr>
              <a:pPr/>
              <a:t>6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39C568C-5AE1-A14A-B3CF-13FEF9059D8B}" type="slidenum">
              <a:rPr lang="en-US" sz="1200">
                <a:latin typeface="Calibri" panose="020F0502020204030204" pitchFamily="34" charset="0"/>
              </a:rPr>
              <a:pPr/>
              <a:t>7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5566C56-7B42-4D4C-A99F-391AC993603A}" type="slidenum">
              <a:rPr lang="en-US" sz="1200">
                <a:latin typeface="Calibri" panose="020F0502020204030204" pitchFamily="34" charset="0"/>
              </a:rPr>
              <a:pPr/>
              <a:t>10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2A2CEC7-4FB3-D342-A2D9-A62B950FAFE7}" type="slidenum">
              <a:rPr lang="en-US" sz="1200">
                <a:latin typeface="Calibri" panose="020F0502020204030204" pitchFamily="34" charset="0"/>
              </a:rPr>
              <a:pPr/>
              <a:t>11</a:t>
            </a:fld>
            <a:endParaRPr lang="en-US" sz="1200" dirty="0">
              <a:latin typeface="Calibri" panose="020F0502020204030204" pitchFamily="34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841E528-FFED-0949-A052-9E1D2BF7907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179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FE2212A-CA78-AB42-BB8A-33DC4B8C022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91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73F88CF-1CB3-3D4E-BE97-D93E3EB654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2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4CB5D5-B6E4-5249-A9C2-5C4703CF2B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76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701860A-7D57-014C-9605-90B196FFCB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478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9313BA6-EE88-C64C-8035-4FC069E455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4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A2BBE42-7B86-FB48-87DB-6D6A58A977E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7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9E40CCE-F5CB-6241-A4EC-2EAB606CC90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32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CD10F7D-6B44-F144-A966-35A5D6BD0ED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05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3D9DB6C-2B63-6B4B-904D-7D3EA9D1737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142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 i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FFAEFEB-5F44-7147-B72E-C0B9C9A51F3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441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0" i="0">
          <a:solidFill>
            <a:schemeClr val="tx2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Calibri" panose="020F0502020204030204" pitchFamily="34" charset="0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 b="0" i="0">
          <a:solidFill>
            <a:schemeClr val="tx1"/>
          </a:solidFill>
          <a:latin typeface="Calibri" panose="020F0502020204030204" pitchFamily="34" charset="0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orward_chainin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Backward_chain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Horn_clau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924800" cy="4343400"/>
          </a:xfrm>
        </p:spPr>
        <p:txBody>
          <a:bodyPr/>
          <a:lstStyle/>
          <a:p>
            <a:pPr>
              <a:defRPr/>
            </a:pPr>
            <a: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2 </a:t>
            </a:r>
            <a:br>
              <a:rPr lang="en-US" sz="88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Rule-based reasoning</a:t>
            </a:r>
            <a:endParaRPr lang="en-US" sz="7200" b="1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05400" y="6335713"/>
            <a:ext cx="4038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 panose="020F0502020204030204" pitchFamily="34" charset="0"/>
              </a:rPr>
              <a:t>Some material adopted from notes by Andreas Geyer-Schulz,, Chuck Dyer, and Mary </a:t>
            </a:r>
            <a:r>
              <a:rPr lang="en-US" sz="1400" dirty="0" err="1">
                <a:latin typeface="Calibri" panose="020F0502020204030204" pitchFamily="34" charset="0"/>
              </a:rPr>
              <a:t>Getoor</a:t>
            </a:r>
            <a:endParaRPr lang="en-US" sz="1400" dirty="0">
              <a:latin typeface="Calibri" panose="020F0502020204030204" pitchFamily="34" charset="0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E1455D2-EAC8-A944-A628-CEAE6626828E}"/>
              </a:ext>
            </a:extLst>
          </p:cNvPr>
          <p:cNvSpPr txBox="1"/>
          <p:nvPr/>
        </p:nvSpPr>
        <p:spPr>
          <a:xfrm>
            <a:off x="8229600" y="152400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9.4.2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Forward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sz="3000" dirty="0">
                <a:ea typeface="ＭＳ Ｐゴシック" charset="0"/>
                <a:cs typeface="ＭＳ Ｐゴシック" charset="0"/>
              </a:rPr>
              <a:t>Proofs start with given axioms/premises in KB, deriving new sentences using GMP until the goal/query sentence is derived</a:t>
            </a:r>
          </a:p>
          <a:p>
            <a:pPr lvl="1"/>
            <a:r>
              <a:rPr lang="en-US" sz="2600" dirty="0">
                <a:ea typeface="ＭＳ Ｐゴシック" charset="0"/>
                <a:cs typeface="ＭＳ Ｐゴシック" charset="0"/>
              </a:rPr>
              <a:t>The process follows a chain of rules and facts going from the KB to the conclusion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This defines a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forward-chaining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inference procedure because it moves 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forward</a:t>
            </a:r>
            <a:r>
              <a:rPr lang="ja-JP" altLang="en-US" sz="3000">
                <a:ea typeface="ＭＳ Ｐゴシック" charset="0"/>
                <a:cs typeface="ＭＳ Ｐゴシック" charset="0"/>
              </a:rPr>
              <a:t>”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 from the KB to the goal [eventually]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using GMP is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sound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and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30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30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  <a:endParaRPr lang="en-US" sz="3000" dirty="0">
              <a:ea typeface="ＭＳ Ｐゴシック" charset="0"/>
              <a:cs typeface="ＭＳ Ｐゴシック" charset="0"/>
            </a:endParaRPr>
          </a:p>
          <a:p>
            <a:endParaRPr lang="en-US" sz="30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46778A40-AAF9-E546-BA20-6C73DA1DD2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chaining example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  <a:hlinkClick r:id="rId3"/>
              </a:rPr>
              <a:t>Backward chaining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257800"/>
          </a:xfrm>
        </p:spPr>
        <p:txBody>
          <a:bodyPr/>
          <a:lstStyle/>
          <a:p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Backward-chaining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deduction using GMP is also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KBs containing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only Horn clauses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Proofs start with the goal query, find rules with that conclusion, and then tries to prove each of the antecedents in the rule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Keep going until you reach premises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loops by checking if new subgoal is already on the goal stack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Avoid repeated work: use a cache to check if new subgoal already proved true or failed</a:t>
            </a: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5FD0E580-4DD9-264A-930D-0B940BAA5A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96200" y="158242"/>
            <a:ext cx="1295400" cy="12133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Backward chaining example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KB:  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allergies(X)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sneeze(X)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cat(Y) </a:t>
            </a:r>
            <a:r>
              <a:rPr lang="en-US" sz="2800" dirty="0">
                <a:ea typeface="ＭＳ Ｐゴシック" charset="0"/>
                <a:sym typeface="Symbol" charset="0"/>
              </a:rPr>
              <a:t></a:t>
            </a:r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(X) </a:t>
            </a:r>
            <a:r>
              <a:rPr lang="en-US" sz="2800" dirty="0">
                <a:ea typeface="ＭＳ Ｐゴシック" charset="0"/>
                <a:sym typeface="Symbol" charset="0"/>
              </a:rPr>
              <a:t></a:t>
            </a:r>
            <a:r>
              <a:rPr lang="en-US" sz="2800" dirty="0">
                <a:ea typeface="ＭＳ Ｐゴシック" charset="0"/>
              </a:rPr>
              <a:t> allergies(X)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cat(</a:t>
            </a:r>
            <a:r>
              <a:rPr lang="en-US" sz="2800" dirty="0" err="1">
                <a:ea typeface="ＭＳ Ｐゴシック" charset="0"/>
              </a:rPr>
              <a:t>felix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742950" lvl="1" indent="-285750"/>
            <a:r>
              <a:rPr lang="en-US" sz="2800" dirty="0" err="1">
                <a:ea typeface="ＭＳ Ｐゴシック" charset="0"/>
              </a:rPr>
              <a:t>allergicToCats</a:t>
            </a:r>
            <a:r>
              <a:rPr lang="en-US" sz="2800" dirty="0">
                <a:ea typeface="ＭＳ Ｐゴシック" charset="0"/>
              </a:rPr>
              <a:t>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  <a:p>
            <a:pPr marL="342900" indent="-342900"/>
            <a:r>
              <a:rPr lang="en-US" sz="3200" dirty="0">
                <a:ea typeface="ＭＳ Ｐゴシック" charset="0"/>
                <a:cs typeface="ＭＳ Ｐゴシック" charset="0"/>
              </a:rPr>
              <a:t>Goal:</a:t>
            </a:r>
          </a:p>
          <a:p>
            <a:pPr marL="742950" lvl="1" indent="-285750"/>
            <a:r>
              <a:rPr lang="en-US" sz="2800" dirty="0">
                <a:ea typeface="ＭＳ Ｐゴシック" charset="0"/>
              </a:rPr>
              <a:t>sneeze(</a:t>
            </a:r>
            <a:r>
              <a:rPr lang="en-US" sz="2800" dirty="0" err="1">
                <a:ea typeface="ＭＳ Ｐゴシック" charset="0"/>
              </a:rPr>
              <a:t>mary</a:t>
            </a:r>
            <a:r>
              <a:rPr lang="en-US" sz="2800" dirty="0">
                <a:ea typeface="ＭＳ Ｐゴシック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3600" dirty="0">
                <a:ea typeface="ＭＳ Ｐゴシック" charset="0"/>
                <a:cs typeface="ＭＳ Ｐゴシック" charset="0"/>
              </a:rPr>
              <a:t>Forward vs. backward chaining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066800"/>
            <a:ext cx="8420100" cy="5715000"/>
          </a:xfrm>
        </p:spPr>
        <p:txBody>
          <a:bodyPr/>
          <a:lstStyle/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Forward chaining is data-driven	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Automatic, unconscious processing, e.g., object recognition, routine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May do lots of work that is irrelevant to the goal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to compute all conclusions</a:t>
            </a:r>
          </a:p>
          <a:p>
            <a:pPr marL="231775" indent="-231775"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Backward chaining is goal-driven, better for problem-solving and query answering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Where are my keys? How do I get to my next class?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Complexity can be much less than linear </a:t>
            </a:r>
            <a:r>
              <a:rPr lang="en-US" sz="2800" dirty="0" err="1">
                <a:ea typeface="ＭＳ Ｐゴシック" charset="0"/>
              </a:rPr>
              <a:t>w.r.t</a:t>
            </a:r>
            <a:r>
              <a:rPr lang="en-US" sz="2800" dirty="0">
                <a:ea typeface="ＭＳ Ｐゴシック" charset="0"/>
              </a:rPr>
              <a:t> KB size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Efficient when you want one or a few decisions</a:t>
            </a:r>
          </a:p>
          <a:p>
            <a:pPr marL="568325" lvl="1" indent="-222250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Good where the underlying facts are changing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Mixed strategy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054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Many practical reasoning systems do both forward and 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The way you encode a rule determines how it is used, as in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forward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spouse(X,Y) =&gt; spouse(Y,X).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% this is a backward chaining rule</a:t>
            </a:r>
          </a:p>
          <a:p>
            <a:pPr lvl="1">
              <a:buFontTx/>
              <a:buNone/>
            </a:pPr>
            <a:r>
              <a:rPr lang="en-US" sz="2400" dirty="0">
                <a:ea typeface="ＭＳ Ｐゴシック" charset="0"/>
              </a:rPr>
              <a:t>wife(X,Y) &lt;= spouse(X,Y), female(X).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Given a model of the rules you have and the kind of reason you need to do, it’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s possible to decide which to encode as FC and which as BC rules.</a:t>
            </a:r>
            <a:endParaRPr lang="en-US" sz="28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GMP (using forward or backward chaining) is complete for KBs that contain only Horn clauses</a:t>
            </a:r>
          </a:p>
          <a:p>
            <a:pPr marL="0" indent="0"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  <a:p>
            <a:pPr marL="231775" indent="-231775">
              <a:defRPr/>
            </a:pP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not complete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for simple KBs with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non-Horn clauses</a:t>
            </a:r>
          </a:p>
          <a:p>
            <a:pPr marL="0" indent="0">
              <a:buFontTx/>
              <a:buNone/>
              <a:defRPr/>
            </a:pPr>
            <a:endParaRPr lang="en-US" sz="1800" dirty="0">
              <a:solidFill>
                <a:schemeClr val="accent2"/>
              </a:solidFill>
              <a:ea typeface="ＭＳ Ｐゴシック" charset="0"/>
              <a:cs typeface="ＭＳ Ｐゴシック" charset="0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What is entailed by the following sentences:</a:t>
            </a:r>
          </a:p>
          <a:p>
            <a:pPr>
              <a:defRPr/>
            </a:pPr>
            <a:endParaRPr lang="en-US" sz="2800" dirty="0">
              <a:ea typeface="ＭＳ Ｐゴシック" charset="0"/>
              <a:cs typeface="ＭＳ Ｐゴシック" charset="0"/>
            </a:endParaRP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  <a:defRPr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  <a:p>
            <a:pPr marL="746125" lvl="2" indent="0">
              <a:buFontTx/>
              <a:buNone/>
              <a:defRPr/>
            </a:pPr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Completeness of GMP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77200" cy="5486400"/>
          </a:xfrm>
        </p:spPr>
        <p:txBody>
          <a:bodyPr/>
          <a:lstStyle/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The following entail that S(A) is true: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P(x)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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P(x) 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 R(x)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Q(x)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1027113" lvl="2" indent="-280988">
              <a:buFontTx/>
              <a:buAutoNum type="arabicPeriod"/>
            </a:pPr>
            <a:r>
              <a:rPr lang="en-US" sz="2400" dirty="0">
                <a:ea typeface="ＭＳ Ｐゴシック" charset="0"/>
              </a:rPr>
              <a:t>(</a:t>
            </a:r>
            <a:r>
              <a:rPr lang="en-US" sz="2400" dirty="0">
                <a:ea typeface="ＭＳ Ｐゴシック" charset="0"/>
                <a:sym typeface="Symbol" charset="0"/>
              </a:rPr>
              <a:t></a:t>
            </a:r>
            <a:r>
              <a:rPr lang="en-US" sz="2400" dirty="0">
                <a:ea typeface="ＭＳ Ｐゴシック" charset="0"/>
              </a:rPr>
              <a:t>x) R(x)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S(x)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If we want to conclude S(A), with GMP we cannot, since the second one is not a Horn clause</a:t>
            </a:r>
          </a:p>
          <a:p>
            <a:pPr marL="231775" indent="-231775"/>
            <a:r>
              <a:rPr lang="en-US" sz="2800" dirty="0">
                <a:ea typeface="ＭＳ Ｐゴシック" charset="0"/>
                <a:cs typeface="ＭＳ Ｐゴシック" charset="0"/>
              </a:rPr>
              <a:t>It is equivalent to P(x)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R(x)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5638800" cy="914400"/>
          </a:xfrm>
        </p:spPr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How about in Prolog?</a:t>
            </a:r>
          </a:p>
        </p:txBody>
      </p:sp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4864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ja-JP" sz="2800" dirty="0">
                <a:ea typeface="ＭＳ Ｐゴシック" charset="0"/>
                <a:cs typeface="ＭＳ Ｐゴシック" charset="0"/>
              </a:rPr>
              <a:t>Try encoding this in Prolog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q(X) :- p(X).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r(X) :- </a:t>
            </a:r>
            <a:r>
              <a:rPr lang="en-US" sz="2800" dirty="0" err="1">
                <a:ea typeface="ＭＳ Ｐゴシック" charset="0"/>
              </a:rPr>
              <a:t>neg</a:t>
            </a:r>
            <a:r>
              <a:rPr lang="en-US" sz="2800" dirty="0">
                <a:ea typeface="ＭＳ Ｐゴシック" charset="0"/>
              </a:rPr>
              <a:t>(p(X)).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q(X).</a:t>
            </a:r>
          </a:p>
          <a:p>
            <a:pPr marL="1089025" lvl="2" indent="-342900">
              <a:buFontTx/>
              <a:buAutoNum type="arabicPeriod"/>
              <a:defRPr/>
            </a:pPr>
            <a:r>
              <a:rPr lang="en-US" sz="2800" dirty="0">
                <a:ea typeface="ＭＳ Ｐゴシック" charset="0"/>
              </a:rPr>
              <a:t>s(X) :- r(X).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We should not use \+ or not (in SWI) for negation since it means 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“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negation as failure</a:t>
            </a:r>
            <a:r>
              <a:rPr lang="ja-JP" altLang="en-US" sz="2800" dirty="0">
                <a:ea typeface="ＭＳ Ｐゴシック" charset="0"/>
                <a:cs typeface="ＭＳ Ｐゴシック" charset="0"/>
              </a:rPr>
              <a:t>”</a:t>
            </a:r>
            <a:endParaRPr lang="en-US" altLang="ja-JP" sz="2800" dirty="0">
              <a:ea typeface="ＭＳ Ｐゴシック" charset="0"/>
              <a:cs typeface="ＭＳ Ｐゴシック" charset="0"/>
            </a:endParaRP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Prolog explores possible proofs independently</a:t>
            </a:r>
          </a:p>
          <a:p>
            <a:pPr marL="457200" indent="-457200">
              <a:buFontTx/>
              <a:buChar char="–"/>
              <a:defRPr/>
            </a:pPr>
            <a:r>
              <a:rPr lang="en-US" sz="2800" dirty="0">
                <a:ea typeface="ＭＳ Ｐゴシック" charset="0"/>
                <a:cs typeface="ＭＳ Ｐゴシック" charset="0"/>
              </a:rPr>
              <a:t>It can’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t take a larger view and realize that one branch must be true since 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p(x) </a:t>
            </a:r>
            <a:r>
              <a:rPr lang="en-US" altLang="ja-JP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altLang="ja-JP" dirty="0">
                <a:ea typeface="ＭＳ Ｐゴシック" charset="0"/>
                <a:cs typeface="ＭＳ Ｐゴシック" charset="0"/>
              </a:rPr>
              <a:t> ~p(x) is always true</a:t>
            </a:r>
          </a:p>
          <a:p>
            <a:pPr marL="457200" indent="-457200">
              <a:buFontTx/>
              <a:buNone/>
              <a:defRPr/>
            </a:pP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51203" name="Text Box 4"/>
          <p:cNvSpPr txBox="1">
            <a:spLocks noChangeArrowheads="1"/>
          </p:cNvSpPr>
          <p:nvPr/>
        </p:nvSpPr>
        <p:spPr bwMode="auto">
          <a:xfrm>
            <a:off x="6400800" y="381000"/>
            <a:ext cx="2692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98513" indent="-7985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1204" name="Text Box 5"/>
          <p:cNvSpPr txBox="1">
            <a:spLocks noChangeArrowheads="1"/>
          </p:cNvSpPr>
          <p:nvPr/>
        </p:nvSpPr>
        <p:spPr bwMode="auto">
          <a:xfrm>
            <a:off x="5029200" y="1781175"/>
            <a:ext cx="3581400" cy="1698625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Q(x)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</a:t>
            </a:r>
            <a:r>
              <a:rPr lang="en-US" dirty="0">
                <a:latin typeface="Calibri" panose="020F0502020204030204" pitchFamily="34" charset="0"/>
              </a:rPr>
              <a:t>P(x)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R(x)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Q(x)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  <a:p>
            <a:pPr>
              <a:lnSpc>
                <a:spcPct val="110000"/>
              </a:lnSpc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</a:rPr>
              <a:t>  (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</a:t>
            </a:r>
            <a:r>
              <a:rPr lang="en-US" dirty="0">
                <a:latin typeface="Calibri" panose="020F0502020204030204" pitchFamily="34" charset="0"/>
              </a:rPr>
              <a:t>x) R(x) </a:t>
            </a:r>
            <a:r>
              <a:rPr lang="en-US" dirty="0">
                <a:latin typeface="Calibri" panose="020F0502020204030204" pitchFamily="34" charset="0"/>
                <a:sym typeface="Symbol" charset="0"/>
              </a:rPr>
              <a:t></a:t>
            </a:r>
            <a:r>
              <a:rPr lang="en-US" dirty="0">
                <a:latin typeface="Calibri" panose="020F0502020204030204" pitchFamily="34" charset="0"/>
              </a:rPr>
              <a:t> S(x)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Automated inference for FOL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Automated inference for FOL is harder than PL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Variables can take on an infinite number of possible values from their domains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Hence there are potentially an infinite number of ways to apply the Universal Elimination rule</a:t>
            </a:r>
          </a:p>
          <a:p>
            <a:pPr>
              <a:lnSpc>
                <a:spcPct val="90000"/>
              </a:lnSpc>
            </a:pPr>
            <a:r>
              <a:rPr lang="en-US" sz="3200" dirty="0" err="1">
                <a:ea typeface="ＭＳ Ｐゴシック" charset="0"/>
                <a:cs typeface="ＭＳ Ｐゴシック" charset="0"/>
              </a:rPr>
              <a:t>Godel's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Completeness Theorem says that FOL entailment is only semi-decidable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true</a:t>
            </a:r>
            <a:r>
              <a:rPr lang="en-US" sz="2800" dirty="0">
                <a:ea typeface="ＭＳ Ｐゴシック" charset="0"/>
              </a:rPr>
              <a:t> given a set of axioms, there is a procedure that will determine this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ea typeface="ＭＳ Ｐゴシック" charset="0"/>
              </a:rPr>
              <a:t>If a sentence is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false</a:t>
            </a:r>
            <a:r>
              <a:rPr lang="en-US" sz="2800" dirty="0">
                <a:ea typeface="ＭＳ Ｐゴシック" charset="0"/>
              </a:rPr>
              <a:t>, there’s no guarantee a procedure will ever discover this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—</a:t>
            </a:r>
            <a:r>
              <a:rPr lang="en-US" sz="2800" dirty="0">
                <a:ea typeface="ＭＳ Ｐゴシック" charset="0"/>
              </a:rPr>
              <a:t> it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</a:rPr>
              <a:t>may never halt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 (GMP)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010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Modus Ponens:  </a:t>
            </a:r>
            <a:r>
              <a:rPr lang="en-US" sz="3200" b="1" dirty="0">
                <a:ea typeface="ＭＳ Ｐゴシック" charset="0"/>
              </a:rPr>
              <a:t>P,  P=&gt;Q   |= Q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Generalized Modus Ponens extends this to rules in FOL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Combines And-Introduction, Universal-Elimination, and Modus Ponens, e.g. 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given P(c) ,  Q(c) , </a:t>
            </a:r>
            <a:r>
              <a:rPr lang="en-US" sz="3200" dirty="0">
                <a:ea typeface="ＭＳ Ｐゴシック" charset="0"/>
                <a:sym typeface="Symbol" charset="0"/>
              </a:rPr>
              <a:t></a:t>
            </a:r>
            <a:r>
              <a:rPr lang="en-US" sz="3200" dirty="0">
                <a:ea typeface="ＭＳ Ｐゴシック" charset="0"/>
              </a:rPr>
              <a:t>x P(x)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Q(x)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R(x)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 derive R(c) </a:t>
            </a:r>
          </a:p>
          <a:p>
            <a:pPr>
              <a:lnSpc>
                <a:spcPct val="9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Must deal with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more than one condition on rule’s left side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ea typeface="ＭＳ Ｐゴシック" charset="0"/>
              </a:rPr>
              <a:t>variables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b="1" dirty="0">
                <a:ea typeface="ＭＳ Ｐゴシック" charset="0"/>
                <a:cs typeface="ＭＳ Ｐゴシック" charset="0"/>
              </a:rPr>
              <a:t>Generalized Modus Ponens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924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General case: </a:t>
            </a:r>
            <a:r>
              <a:rPr lang="en-US" sz="2800" dirty="0">
                <a:solidFill>
                  <a:schemeClr val="accent2"/>
                </a:solidFill>
                <a:ea typeface="ＭＳ Ｐゴシック" charset="0"/>
                <a:cs typeface="ＭＳ Ｐゴシック" charset="0"/>
              </a:rPr>
              <a:t>Given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atomic sentences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P</a:t>
            </a:r>
            <a:r>
              <a:rPr lang="en-US" sz="2400" baseline="-25000" dirty="0">
                <a:ea typeface="ＭＳ Ｐゴシック" charset="0"/>
              </a:rPr>
              <a:t>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implication sentence</a:t>
            </a:r>
            <a:r>
              <a:rPr lang="en-US" sz="2400" dirty="0">
                <a:ea typeface="ＭＳ Ｐゴシック" charset="0"/>
              </a:rPr>
              <a:t> (Q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...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Q</a:t>
            </a:r>
            <a:r>
              <a:rPr lang="en-US" sz="2400" baseline="-25000" dirty="0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ＭＳ Ｐゴシック" charset="0"/>
              </a:rPr>
              <a:t>Q</a:t>
            </a:r>
            <a:r>
              <a:rPr lang="en-US" sz="2000" baseline="-25000" dirty="0">
                <a:ea typeface="ＭＳ Ｐゴシック" charset="0"/>
              </a:rPr>
              <a:t>1</a:t>
            </a:r>
            <a:r>
              <a:rPr lang="en-US" sz="2000" dirty="0">
                <a:ea typeface="ＭＳ Ｐゴシック" charset="0"/>
              </a:rPr>
              <a:t>, ..., Q</a:t>
            </a:r>
            <a:r>
              <a:rPr lang="en-US" sz="2000" baseline="-25000" dirty="0">
                <a:ea typeface="ＭＳ Ｐゴシック" charset="0"/>
              </a:rPr>
              <a:t>N</a:t>
            </a:r>
            <a:r>
              <a:rPr lang="en-US" sz="2000" dirty="0">
                <a:ea typeface="ＭＳ Ｐゴシック" charset="0"/>
              </a:rPr>
              <a:t> and R are atomic sentences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substitution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P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= </a:t>
            </a: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Q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) for </a:t>
            </a:r>
            <a:r>
              <a:rPr lang="en-US" sz="2400" dirty="0" err="1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=1,...,N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Derive new sentence: </a:t>
            </a:r>
            <a:r>
              <a:rPr lang="en-US" sz="2400" dirty="0" err="1">
                <a:solidFill>
                  <a:schemeClr val="accent2"/>
                </a:solidFill>
                <a:ea typeface="ＭＳ Ｐゴシック" charset="0"/>
              </a:rPr>
              <a:t>subst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(</a:t>
            </a:r>
            <a:r>
              <a:rPr lang="el-GR" sz="2400" dirty="0">
                <a:solidFill>
                  <a:schemeClr val="accent2"/>
                </a:solidFill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solidFill>
                  <a:schemeClr val="accent2"/>
                </a:solidFill>
                <a:ea typeface="ＭＳ Ｐゴシック" charset="0"/>
              </a:rPr>
              <a:t>, R) 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Substitutions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,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r>
              <a:rPr lang="en-US" sz="2400" dirty="0">
                <a:ea typeface="ＭＳ Ｐゴシック" charset="0"/>
              </a:rPr>
              <a:t>) denotes the result of applying a set of substitutions defined by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to the sentence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α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A substitution list </a:t>
            </a:r>
            <a:r>
              <a:rPr lang="el-GR" sz="2400" dirty="0">
                <a:ea typeface="ＭＳ Ｐゴシック" charset="0"/>
                <a:cs typeface="Calibri" panose="020F0502020204030204" pitchFamily="34" charset="0"/>
              </a:rPr>
              <a:t>θ</a:t>
            </a:r>
            <a:r>
              <a:rPr lang="en-US" sz="2400" dirty="0">
                <a:ea typeface="ＭＳ Ｐゴシック" charset="0"/>
              </a:rPr>
              <a:t> = {v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, v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/t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, ..., </a:t>
            </a:r>
            <a:r>
              <a:rPr lang="en-US" sz="2400" dirty="0" err="1">
                <a:ea typeface="ＭＳ Ｐゴシック" charset="0"/>
              </a:rPr>
              <a:t>v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/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} means to replace all occurrences of variable symbol v</a:t>
            </a:r>
            <a:r>
              <a:rPr lang="en-US" sz="2400" baseline="-25000" dirty="0">
                <a:ea typeface="ＭＳ Ｐゴシック" charset="0"/>
              </a:rPr>
              <a:t>i</a:t>
            </a:r>
            <a:r>
              <a:rPr lang="en-US" sz="2400" dirty="0">
                <a:ea typeface="ＭＳ Ｐゴシック" charset="0"/>
              </a:rPr>
              <a:t> by term </a:t>
            </a:r>
            <a:r>
              <a:rPr lang="en-US" sz="2400" dirty="0" err="1">
                <a:ea typeface="ＭＳ Ｐゴシック" charset="0"/>
              </a:rPr>
              <a:t>t</a:t>
            </a:r>
            <a:r>
              <a:rPr lang="en-US" sz="2400" baseline="-25000" dirty="0" err="1">
                <a:ea typeface="ＭＳ Ｐゴシック" charset="0"/>
              </a:rPr>
              <a:t>i</a:t>
            </a:r>
            <a:endParaRPr lang="en-US" sz="2400" dirty="0"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ea typeface="ＭＳ Ｐゴシック" charset="0"/>
              </a:rPr>
              <a:t>Substitutions made in left-to-right order in the list</a:t>
            </a:r>
          </a:p>
          <a:p>
            <a:pPr lvl="1">
              <a:lnSpc>
                <a:spcPct val="90000"/>
              </a:lnSpc>
            </a:pPr>
            <a:r>
              <a:rPr lang="en-US" sz="2400" dirty="0" err="1">
                <a:ea typeface="ＭＳ Ｐゴシック" charset="0"/>
              </a:rPr>
              <a:t>subst</a:t>
            </a:r>
            <a:r>
              <a:rPr lang="en-US" sz="2400" dirty="0">
                <a:ea typeface="ＭＳ Ｐゴシック" charset="0"/>
              </a:rPr>
              <a:t>({x/Cheese, y/Mickey}, eats(</a:t>
            </a:r>
            <a:r>
              <a:rPr lang="en-US" sz="2400" dirty="0" err="1">
                <a:ea typeface="ＭＳ Ｐゴシック" charset="0"/>
              </a:rPr>
              <a:t>y,x</a:t>
            </a:r>
            <a:r>
              <a:rPr lang="en-US" sz="2400" dirty="0">
                <a:ea typeface="ＭＳ Ｐゴシック" charset="0"/>
              </a:rPr>
              <a:t>)) =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</a:rPr>
              <a:t>eats(Mickey, Cheese)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382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Often rules restricted to Horn clauses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96250" cy="48006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A </a:t>
            </a: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Horn clause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a sentence of the form:</a:t>
            </a:r>
          </a:p>
          <a:p>
            <a:pPr lvl="1">
              <a:buFontTx/>
              <a:buNone/>
            </a:pPr>
            <a:r>
              <a:rPr lang="en-US" sz="3200" dirty="0">
                <a:ea typeface="ＭＳ Ｐゴシック" charset="0"/>
              </a:rPr>
              <a:t>P</a:t>
            </a:r>
            <a:r>
              <a:rPr lang="en-US" sz="3200" baseline="-25000" dirty="0">
                <a:ea typeface="ＭＳ Ｐゴシック" charset="0"/>
              </a:rPr>
              <a:t>1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P</a:t>
            </a:r>
            <a:r>
              <a:rPr lang="en-US" sz="3200" baseline="-25000" dirty="0">
                <a:ea typeface="ＭＳ Ｐゴシック" charset="0"/>
              </a:rPr>
              <a:t>2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... </a:t>
            </a:r>
            <a:r>
              <a:rPr lang="en-US" sz="3200" dirty="0">
                <a:ea typeface="ＭＳ Ｐゴシック" charset="0"/>
                <a:sym typeface="Symbol" charset="0"/>
              </a:rPr>
              <a:t></a:t>
            </a:r>
            <a:r>
              <a:rPr lang="en-US" sz="3200" dirty="0">
                <a:ea typeface="ＭＳ Ｐゴシック" charset="0"/>
              </a:rPr>
              <a:t> </a:t>
            </a:r>
            <a:r>
              <a:rPr lang="en-US" sz="3200" dirty="0" err="1">
                <a:ea typeface="ＭＳ Ｐゴシック" charset="0"/>
              </a:rPr>
              <a:t>P</a:t>
            </a:r>
            <a:r>
              <a:rPr lang="en-US" sz="3200" baseline="-25000" dirty="0" err="1">
                <a:ea typeface="ＭＳ Ｐゴシック" charset="0"/>
              </a:rPr>
              <a:t>n</a:t>
            </a:r>
            <a:r>
              <a:rPr lang="en-US" sz="3200" dirty="0">
                <a:ea typeface="ＭＳ Ｐゴシック" charset="0"/>
              </a:rPr>
              <a:t>(x) </a:t>
            </a:r>
            <a:r>
              <a:rPr lang="en-US" sz="3200" dirty="0">
                <a:ea typeface="ＭＳ Ｐゴシック" charset="0"/>
                <a:sym typeface="Symbol" charset="0"/>
              </a:rPr>
              <a:t></a:t>
            </a:r>
            <a:r>
              <a:rPr lang="en-US" sz="3200" dirty="0">
                <a:ea typeface="ＭＳ Ｐゴシック" charset="0"/>
              </a:rPr>
              <a:t> Q(x) </a:t>
            </a:r>
          </a:p>
          <a:p>
            <a:pPr>
              <a:buFontTx/>
              <a:buNone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>
                <a:ea typeface="ＭＳ Ｐゴシック" charset="0"/>
                <a:cs typeface="Calibri" panose="020F0502020204030204" pitchFamily="34" charset="0"/>
              </a:rPr>
              <a:t>≥ </a:t>
            </a:r>
            <a:r>
              <a:rPr lang="en-US" sz="2800" dirty="0">
                <a:ea typeface="ＭＳ Ｐゴシック" charset="0"/>
              </a:rPr>
              <a:t>0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0 or 1 Q</a:t>
            </a:r>
          </a:p>
          <a:p>
            <a:pPr marL="346075" lvl="1" indent="-173038"/>
            <a:r>
              <a:rPr lang="en-US" sz="2800" dirty="0">
                <a:ea typeface="ＭＳ Ｐゴシック" charset="0"/>
              </a:rPr>
              <a:t> </a:t>
            </a:r>
            <a:r>
              <a:rPr lang="en-US" sz="2800" dirty="0" err="1">
                <a:ea typeface="ＭＳ Ｐゴシック" charset="0"/>
              </a:rPr>
              <a:t>P</a:t>
            </a:r>
            <a:r>
              <a:rPr lang="en-US" sz="2800" baseline="-25000" dirty="0" err="1">
                <a:ea typeface="ＭＳ Ｐゴシック" charset="0"/>
              </a:rPr>
              <a:t>i</a:t>
            </a:r>
            <a:r>
              <a:rPr lang="en-US" sz="2800" dirty="0" err="1">
                <a:ea typeface="ＭＳ Ｐゴシック" charset="0"/>
              </a:rPr>
              <a:t>s</a:t>
            </a:r>
            <a:r>
              <a:rPr lang="en-US" sz="2800" dirty="0">
                <a:ea typeface="ＭＳ Ｐゴシック" charset="0"/>
              </a:rPr>
              <a:t> and Q are positive (i.e., non-negated) literals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Prolog and most rule-based systems are limited to Horn clauses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Horn clauses are a subset of all FOL sentences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2</a:t>
            </a:r>
          </a:p>
        </p:txBody>
      </p:sp>
      <p:sp>
        <p:nvSpPr>
          <p:cNvPr id="3789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77200" cy="5486400"/>
          </a:xfrm>
        </p:spPr>
        <p:txBody>
          <a:bodyPr/>
          <a:lstStyle/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Special cases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Typical rule: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Constraint: P</a:t>
            </a:r>
            <a:r>
              <a:rPr lang="en-US" sz="2400" baseline="-25000" dirty="0">
                <a:ea typeface="ＭＳ Ｐゴシック" charset="0"/>
              </a:rPr>
              <a:t>1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P</a:t>
            </a:r>
            <a:r>
              <a:rPr lang="en-US" sz="2400" baseline="-25000" dirty="0">
                <a:ea typeface="ＭＳ Ｐゴシック" charset="0"/>
              </a:rPr>
              <a:t>2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</a:t>
            </a:r>
            <a:r>
              <a:rPr lang="en-US" sz="2400" dirty="0">
                <a:ea typeface="ＭＳ Ｐゴシック" charset="0"/>
              </a:rPr>
              <a:t> … </a:t>
            </a:r>
            <a:r>
              <a:rPr lang="en-US" sz="2400" dirty="0" err="1">
                <a:ea typeface="ＭＳ Ｐゴシック" charset="0"/>
              </a:rPr>
              <a:t>P</a:t>
            </a:r>
            <a:r>
              <a:rPr lang="en-US" sz="2400" baseline="-25000" dirty="0" err="1">
                <a:ea typeface="ＭＳ Ｐゴシック" charset="0"/>
              </a:rPr>
              <a:t>n</a:t>
            </a:r>
            <a:r>
              <a:rPr lang="en-US" sz="2400" dirty="0">
                <a:ea typeface="ＭＳ Ｐゴシック" charset="0"/>
              </a:rPr>
              <a:t>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false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A fact: 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Q</a:t>
            </a:r>
          </a:p>
          <a:p>
            <a:pPr lvl="1">
              <a:defRPr/>
            </a:pPr>
            <a:r>
              <a:rPr lang="en-US" sz="2400" dirty="0">
                <a:ea typeface="ＭＳ Ｐゴシック" charset="0"/>
              </a:rPr>
              <a:t>A goal: Q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endParaRPr lang="en-US" sz="2400" dirty="0">
              <a:ea typeface="ＭＳ Ｐゴシック" charset="0"/>
            </a:endParaRP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These are not Horn clauses:</a:t>
            </a:r>
            <a:endParaRPr lang="en-US" sz="2400" dirty="0">
              <a:ea typeface="ＭＳ Ｐゴシック" charset="0"/>
            </a:endParaRP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</a:rPr>
              <a:t>married(x, y) </a:t>
            </a:r>
            <a:r>
              <a:rPr lang="en-US" sz="2400" dirty="0">
                <a:ea typeface="ＭＳ Ｐゴシック" charset="0"/>
                <a:sym typeface="Symbol" charset="0"/>
              </a:rPr>
              <a:t></a:t>
            </a:r>
            <a:r>
              <a:rPr lang="en-US" sz="2400" dirty="0">
                <a:ea typeface="ＭＳ Ｐゴシック" charset="0"/>
              </a:rPr>
              <a:t> loves(x, y) </a:t>
            </a:r>
            <a:r>
              <a:rPr lang="en-US" sz="2400" dirty="0">
                <a:ea typeface="ＭＳ Ｐゴシック" charset="0"/>
                <a:cs typeface="ＭＳ Ｐゴシック" charset="0"/>
                <a:sym typeface="Symbol" charset="0"/>
              </a:rPr>
              <a:t></a:t>
            </a:r>
            <a:r>
              <a:rPr lang="en-US" sz="2400" dirty="0">
                <a:ea typeface="ＭＳ Ｐゴシック" charset="0"/>
                <a:sym typeface="Symbol" charset="0"/>
              </a:rPr>
              <a:t> hates(x, y)</a:t>
            </a: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likes(john, </a:t>
            </a:r>
            <a:r>
              <a:rPr lang="en-US" sz="2400" dirty="0" err="1">
                <a:ea typeface="ＭＳ Ｐゴシック" charset="0"/>
                <a:sym typeface="Symbol" charset="0"/>
              </a:rPr>
              <a:t>mary</a:t>
            </a:r>
            <a:r>
              <a:rPr lang="en-US" sz="2400" dirty="0">
                <a:ea typeface="ＭＳ Ｐゴシック" charset="0"/>
                <a:sym typeface="Symbol" charset="0"/>
              </a:rPr>
              <a:t>)</a:t>
            </a:r>
          </a:p>
          <a:p>
            <a:pPr marL="684213" lvl="1" indent="-344488">
              <a:defRPr/>
            </a:pPr>
            <a:r>
              <a:rPr lang="en-US" sz="2400" dirty="0">
                <a:ea typeface="ＭＳ Ｐゴシック" charset="0"/>
                <a:sym typeface="Symbol" charset="0"/>
              </a:rPr>
              <a:t>likes(x, y)  hates(x, y)</a:t>
            </a:r>
            <a:endParaRPr lang="en-US" sz="2800" dirty="0">
              <a:ea typeface="ＭＳ Ｐゴシック" charset="0"/>
            </a:endParaRP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Can’</a:t>
            </a:r>
            <a:r>
              <a:rPr lang="en-US" altLang="ja-JP" sz="3000" dirty="0">
                <a:ea typeface="ＭＳ Ｐゴシック" charset="0"/>
                <a:cs typeface="ＭＳ Ｐゴシック" charset="0"/>
              </a:rPr>
              <a:t>t assert/conclude disjunctions, no negation</a:t>
            </a:r>
          </a:p>
          <a:p>
            <a:pPr>
              <a:defRPr/>
            </a:pPr>
            <a:r>
              <a:rPr lang="en-US" sz="3000" dirty="0">
                <a:ea typeface="ＭＳ Ｐゴシック" charset="0"/>
                <a:cs typeface="ＭＳ Ｐゴシック" charset="0"/>
              </a:rPr>
              <a:t>No wonder reasoning over Horn clauses is easier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Horn clauses 3</a:t>
            </a:r>
          </a:p>
        </p:txBody>
      </p:sp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42900" y="1143000"/>
            <a:ext cx="8648700" cy="5562600"/>
          </a:xfrm>
        </p:spPr>
        <p:txBody>
          <a:bodyPr/>
          <a:lstStyle/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Where are the quantifiers?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in conclusion universally quantified</a:t>
            </a:r>
          </a:p>
          <a:p>
            <a:pPr marL="342900" lvl="1" indent="-231775">
              <a:defRPr/>
            </a:pPr>
            <a:r>
              <a:rPr lang="en-US" sz="2600" dirty="0">
                <a:ea typeface="ＭＳ Ｐゴシック" charset="0"/>
              </a:rPr>
              <a:t>Variables only appearing in premises existentially quantified</a:t>
            </a:r>
          </a:p>
          <a:p>
            <a:pPr>
              <a:defRPr/>
            </a:pPr>
            <a:r>
              <a:rPr lang="en-US" sz="3200" dirty="0">
                <a:ea typeface="ＭＳ Ｐゴシック" charset="0"/>
                <a:cs typeface="ＭＳ Ｐゴシック" charset="0"/>
              </a:rPr>
              <a:t>Examples: </a:t>
            </a:r>
          </a:p>
          <a:p>
            <a:pPr marL="342900" lvl="1" indent="-231775">
              <a:defRPr/>
            </a:pP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(P,C)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400" dirty="0">
                <a:ea typeface="ＭＳ Ｐゴシック" charset="0"/>
              </a:rPr>
              <a:t>(C,P) </a:t>
            </a:r>
            <a:br>
              <a:rPr lang="en-US" sz="2400" dirty="0">
                <a:ea typeface="ＭＳ Ｐゴシック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 C </a:t>
            </a: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(P,C)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childOf</a:t>
            </a:r>
            <a:r>
              <a:rPr lang="en-US" sz="2400" dirty="0">
                <a:ea typeface="ＭＳ Ｐゴシック" charset="0"/>
              </a:rPr>
              <a:t>(C,P) </a:t>
            </a:r>
            <a:br>
              <a:rPr lang="en-US" sz="2400" dirty="0">
                <a:ea typeface="ＭＳ Ｐゴシック" charset="0"/>
              </a:rPr>
            </a:br>
            <a:endParaRPr lang="en-US" sz="2400" dirty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400" dirty="0" err="1">
                <a:ea typeface="ＭＳ Ｐゴシック" charset="0"/>
              </a:rPr>
              <a:t>parentOf</a:t>
            </a:r>
            <a:r>
              <a:rPr lang="en-US" sz="2400" dirty="0">
                <a:ea typeface="ＭＳ Ｐゴシック" charset="0"/>
              </a:rPr>
              <a:t>(P,X)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400" dirty="0">
                <a:ea typeface="ＭＳ Ｐゴシック" charset="0"/>
                <a:sym typeface="Symbol" charset="0"/>
              </a:rPr>
              <a:t>(P)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 X </a:t>
            </a:r>
            <a:r>
              <a:rPr lang="en-US" sz="2400" dirty="0">
                <a:ea typeface="ＭＳ Ｐゴシック" charset="0"/>
              </a:rPr>
              <a:t>parent(P,X) </a:t>
            </a:r>
            <a:r>
              <a:rPr lang="en-US" sz="2400" dirty="0">
                <a:ea typeface="ＭＳ Ｐゴシック" charset="0"/>
                <a:sym typeface="Symbol" charset="0"/>
              </a:rPr>
              <a:t> </a:t>
            </a:r>
            <a:r>
              <a:rPr lang="en-US" sz="2400" dirty="0" err="1">
                <a:ea typeface="ＭＳ Ｐゴシック" charset="0"/>
                <a:sym typeface="Symbol" charset="0"/>
              </a:rPr>
              <a:t>isParent</a:t>
            </a:r>
            <a:r>
              <a:rPr lang="en-US" sz="2400" dirty="0">
                <a:ea typeface="ＭＳ Ｐゴシック" charset="0"/>
                <a:sym typeface="Symbol" charset="0"/>
              </a:rPr>
              <a:t>(P)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endParaRPr lang="en-US" sz="2400" dirty="0">
              <a:ea typeface="ＭＳ Ｐゴシック" charset="0"/>
            </a:endParaRPr>
          </a:p>
          <a:p>
            <a:pPr marL="342900" lvl="1" indent="-231775">
              <a:defRPr/>
            </a:pPr>
            <a:r>
              <a:rPr lang="en-US" sz="2400" dirty="0">
                <a:ea typeface="ＭＳ Ｐゴシック" charset="0"/>
              </a:rPr>
              <a:t>parent(P1, X) </a:t>
            </a:r>
            <a:r>
              <a:rPr lang="en-US" sz="2400" dirty="0">
                <a:ea typeface="ＭＳ Ｐゴシック" charset="0"/>
                <a:sym typeface="Symbol" charset="0"/>
              </a:rPr>
              <a:t> parent(X, P2)  </a:t>
            </a:r>
            <a:r>
              <a:rPr lang="en-US" sz="24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400" dirty="0">
                <a:ea typeface="ＭＳ Ｐゴシック" charset="0"/>
                <a:sym typeface="Symbol" charset="0"/>
              </a:rPr>
              <a:t>(P1, P2)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P1,P2 X parent(P1,X)  parent(X, P2) </a:t>
            </a:r>
            <a:br>
              <a:rPr lang="en-US" sz="2400" dirty="0">
                <a:ea typeface="ＭＳ Ｐゴシック" charset="0"/>
                <a:sym typeface="Symbol" charset="0"/>
              </a:rPr>
            </a:br>
            <a:r>
              <a:rPr lang="en-US" sz="2400" dirty="0">
                <a:ea typeface="ＭＳ Ｐゴシック" charset="0"/>
                <a:sym typeface="Symbol" charset="0"/>
              </a:rPr>
              <a:t>                       </a:t>
            </a:r>
            <a:r>
              <a:rPr lang="en-US" sz="2400" dirty="0" err="1">
                <a:ea typeface="ＭＳ Ｐゴシック" charset="0"/>
                <a:sym typeface="Symbol" charset="0"/>
              </a:rPr>
              <a:t>grandParent</a:t>
            </a:r>
            <a:r>
              <a:rPr lang="en-US" sz="2400" dirty="0">
                <a:ea typeface="ＭＳ Ｐゴシック" charset="0"/>
                <a:sym typeface="Symbol" charset="0"/>
              </a:rPr>
              <a:t>(P1, P2)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2787-354B-B644-BA78-591EE34F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Definite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CB8C9-7104-984A-8C17-B0020D8BBE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A </a:t>
            </a:r>
            <a:r>
              <a:rPr lang="en-US" sz="3200" b="1" dirty="0"/>
              <a:t>definite clause </a:t>
            </a:r>
            <a:r>
              <a:rPr lang="en-US" sz="3200" dirty="0"/>
              <a:t>is a horn clause with a conclusion </a:t>
            </a:r>
          </a:p>
          <a:p>
            <a:r>
              <a:rPr lang="en-US" sz="3200" dirty="0"/>
              <a:t>What’s not allowed is a horn clause w/o a conclusion, e.g.</a:t>
            </a:r>
          </a:p>
          <a:p>
            <a:pPr lvl="1"/>
            <a:r>
              <a:rPr lang="en-US" sz="2800" dirty="0"/>
              <a:t>male(x), female(x) </a:t>
            </a:r>
            <a:r>
              <a:rPr lang="en-US" sz="2800" dirty="0">
                <a:ea typeface="ＭＳ Ｐゴシック" charset="0"/>
                <a:sym typeface="Symbol" charset="0"/>
              </a:rPr>
              <a:t> </a:t>
            </a:r>
          </a:p>
          <a:p>
            <a:pPr lvl="1"/>
            <a:r>
              <a:rPr lang="en-US" sz="2800" dirty="0">
                <a:ea typeface="ＭＳ Ｐゴシック" charset="0"/>
                <a:sym typeface="Symbol" charset="0"/>
              </a:rPr>
              <a:t>i.e., male(x) </a:t>
            </a:r>
            <a:r>
              <a:rPr lang="en-US" sz="2800" dirty="0">
                <a:ea typeface="ＭＳ Ｐゴシック" charset="0"/>
                <a:cs typeface="ＭＳ Ｐゴシック" charset="0"/>
                <a:sym typeface="Symbol" charset="0"/>
              </a:rPr>
              <a:t> female(x)</a:t>
            </a:r>
          </a:p>
          <a:p>
            <a:r>
              <a:rPr lang="en-US" sz="3200" dirty="0">
                <a:ea typeface="ＭＳ Ｐゴシック" charset="0"/>
                <a:sym typeface="Symbol" charset="0"/>
              </a:rPr>
              <a:t>Most rule-based reasoning systems, like Prolog, allow only definite clauses in the KB</a:t>
            </a:r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815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647700" y="381000"/>
            <a:ext cx="7772400" cy="9144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Forward &amp; Backward Reasoning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723900" y="1676400"/>
            <a:ext cx="7696200" cy="41910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We often talk about two reasoning strategies: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Forward chaining and 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Backward </a:t>
            </a:r>
            <a:r>
              <a:rPr lang="en-US" altLang="ja-JP" sz="2800" dirty="0">
                <a:ea typeface="ＭＳ Ｐゴシック" charset="0"/>
                <a:cs typeface="ＭＳ Ｐゴシック" charset="0"/>
              </a:rPr>
              <a:t>chaining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Both are equally powerful, but optimized for different use cases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You can also have a mixed strategy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11640</TotalTime>
  <Words>1593</Words>
  <Application>Microsoft Macintosh PowerPoint</Application>
  <PresentationFormat>On-screen Show (4:3)</PresentationFormat>
  <Paragraphs>166</Paragraphs>
  <Slides>18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Calibri</vt:lpstr>
      <vt:lpstr>Times New Roman</vt:lpstr>
      <vt:lpstr>Blank Presentation</vt:lpstr>
      <vt:lpstr>Logical Inference 2  Rule-based reasoning</vt:lpstr>
      <vt:lpstr>Automated inference for FOL</vt:lpstr>
      <vt:lpstr>Generalized Modus Ponens (GMP)</vt:lpstr>
      <vt:lpstr>Generalized Modus Ponens</vt:lpstr>
      <vt:lpstr>Often rules restricted to Horn clauses</vt:lpstr>
      <vt:lpstr>Horn clauses 2</vt:lpstr>
      <vt:lpstr>Horn clauses 3</vt:lpstr>
      <vt:lpstr>Definite Clauses</vt:lpstr>
      <vt:lpstr>Forward &amp; Backward Reasoning</vt:lpstr>
      <vt:lpstr>Forward chaining</vt:lpstr>
      <vt:lpstr>Forward chaining example</vt:lpstr>
      <vt:lpstr>Backward chaining</vt:lpstr>
      <vt:lpstr>Backward chaining example</vt:lpstr>
      <vt:lpstr>Forward vs. backward chaining</vt:lpstr>
      <vt:lpstr>Mixed strategy</vt:lpstr>
      <vt:lpstr>Completeness of GMP</vt:lpstr>
      <vt:lpstr>Completeness of GMP</vt:lpstr>
      <vt:lpstr>How about in Prolog?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592</cp:revision>
  <cp:lastPrinted>1998-03-31T23:11:09Z</cp:lastPrinted>
  <dcterms:created xsi:type="dcterms:W3CDTF">2009-11-09T21:10:24Z</dcterms:created>
  <dcterms:modified xsi:type="dcterms:W3CDTF">2021-03-30T18:51:28Z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