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2" r:id="rId2"/>
    <p:sldId id="327" r:id="rId3"/>
    <p:sldId id="423" r:id="rId4"/>
    <p:sldId id="426" r:id="rId5"/>
    <p:sldId id="427" r:id="rId6"/>
    <p:sldId id="332" r:id="rId7"/>
    <p:sldId id="333" r:id="rId8"/>
    <p:sldId id="424" r:id="rId9"/>
    <p:sldId id="420" r:id="rId10"/>
    <p:sldId id="425" r:id="rId11"/>
    <p:sldId id="370" r:id="rId1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0"/>
    <p:restoredTop sz="91429"/>
  </p:normalViewPr>
  <p:slideViewPr>
    <p:cSldViewPr showGuides="1">
      <p:cViewPr varScale="1">
        <p:scale>
          <a:sx n="34" d="100"/>
          <a:sy n="34" d="100"/>
        </p:scale>
        <p:origin x="200" y="536"/>
      </p:cViewPr>
      <p:guideLst>
        <p:guide orient="horz" pos="283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A5BFA993-D60F-944C-BD12-6A1EF3B01F7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760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C0780BF9-E33C-A943-9041-96AA63642A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50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587BE8-F573-424E-962C-3D699D467244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0379BF-5412-F04B-88DC-61DF1D59D61D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686F88D-C2C4-144D-959C-67484C8E707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20E454-8496-8C4E-BC99-C2E85C3A0EA0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FC3994-1B00-AE44-87A1-4923A7DF1234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F11E026-1FF6-5442-8937-A2A124D5E4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8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C185948-9DF7-3A47-B6AE-E3AA68D364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6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76AF212-5557-A24F-B04C-B8ABE3EF45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45D2AA0-979D-0C4E-981E-530738788A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3FE8CEF-0F69-044F-979F-116D3A423A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9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7465C2-AAFB-B548-8461-EACDBB6FF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C26D2AD-5C6C-664D-99A2-15B4BFA7C9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1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283988C-4CEE-4140-9A67-AB699A32D6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BE77435-0ECC-0142-B88F-084426A80D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0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7BA9CC41-3E5C-3947-A22E-E5D8250863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2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97935C-97B6-F946-84A0-D82BF3FA9B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9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vis%E2%80%93Putnam_algorith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Short-circuit_evaluation" TargetMode="External"/><Relationship Id="rId4" Type="http://schemas.openxmlformats.org/officeDocument/2006/relationships/hyperlink" Target="http://en.wikipedia.org/wiki/Trial_and_erro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lkSA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atcompetition.org/" TargetMode="External"/><Relationship Id="rId4" Type="http://schemas.openxmlformats.org/officeDocument/2006/relationships/hyperlink" Target="http://minisat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1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introduction</a:t>
            </a:r>
            <a:endParaRPr lang="en-US" sz="8800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174673" y="6279362"/>
            <a:ext cx="396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latin typeface="Calibri"/>
              </a:rPr>
              <a:t>Some material adopted from notes by Andreas Geyer-Schulz,, Chuck Dyer, and Mary </a:t>
            </a:r>
            <a:r>
              <a:rPr lang="en-US" sz="1400" dirty="0" err="1">
                <a:latin typeface="Calibri"/>
              </a:rPr>
              <a:t>Getoor</a:t>
            </a:r>
            <a:endParaRPr lang="en-US" sz="1400" dirty="0">
              <a:latin typeface="Calibri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D27999-5170-3047-939C-E77CBB9418A7}"/>
              </a:ext>
            </a:extLst>
          </p:cNvPr>
          <p:cNvSpPr txBox="1"/>
          <p:nvPr/>
        </p:nvSpPr>
        <p:spPr>
          <a:xfrm>
            <a:off x="8229600" y="1524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9.4.1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9144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AIMA KB Class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77724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 = PropKB()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kb1.tell(expr('P==&gt;Q &amp; ~P==&gt;R'))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P), P]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{}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kb1.retract(expr('P'))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  <a:endParaRPr lang="en-US" sz="2000" dirty="0">
              <a:latin typeface="Courier" charset="0"/>
              <a:ea typeface="ＭＳ Ｐゴシック" charset="0"/>
              <a:cs typeface="Courier" charset="0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914400"/>
            <a:ext cx="3048000" cy="533400"/>
          </a:xfrm>
          <a:prstGeom prst="wedgeRoundRectCallout">
            <a:avLst>
              <a:gd name="adj1" fmla="val -147815"/>
              <a:gd name="adj2" fmla="val -8218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PropKB</a:t>
            </a:r>
            <a:r>
              <a:rPr lang="en-US" dirty="0">
                <a:latin typeface="Calibri"/>
              </a:rPr>
              <a:t> is a subclass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019800" y="2133600"/>
            <a:ext cx="3048000" cy="762000"/>
          </a:xfrm>
          <a:prstGeom prst="wedgeRoundRectCallout">
            <a:avLst>
              <a:gd name="adj1" fmla="val -79602"/>
              <a:gd name="adj2" fmla="val -121164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 sentence is converted to CNF and the clauses added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019800" y="3505200"/>
            <a:ext cx="3048000" cy="457200"/>
          </a:xfrm>
          <a:prstGeom prst="wedgeRoundRectCallout">
            <a:avLst>
              <a:gd name="adj1" fmla="val -121636"/>
              <a:gd name="adj2" fmla="val -23964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The KB does not entail Q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943600" y="44196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After adding P the KB does entail Q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943600" y="54102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Retracting P removes it and the KB no longer entails 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8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A: Model checking for propositional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Rule 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Inference rules and generalized modes ponens</a:t>
            </a:r>
          </a:p>
          <a:p>
            <a:pPr lvl="1"/>
            <a:r>
              <a:rPr lang="en-US" sz="2600" dirty="0">
                <a:ea typeface="ＭＳ Ｐゴシック" charset="0"/>
              </a:rPr>
              <a:t>Forward chaining</a:t>
            </a:r>
          </a:p>
          <a:p>
            <a:pPr lvl="1"/>
            <a:r>
              <a:rPr lang="en-US" sz="2600" dirty="0">
                <a:ea typeface="ＭＳ Ｐゴシック" charset="0"/>
              </a:rPr>
              <a:t>Backward chaining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Resolution-based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Clausal form</a:t>
            </a:r>
          </a:p>
          <a:p>
            <a:pPr lvl="1"/>
            <a:r>
              <a:rPr lang="en-US" sz="2600" dirty="0">
                <a:ea typeface="ＭＳ Ｐゴシック" charset="0"/>
              </a:rPr>
              <a:t>Unification</a:t>
            </a:r>
          </a:p>
          <a:p>
            <a:pPr lvl="1"/>
            <a:r>
              <a:rPr lang="en-US" sz="2600" dirty="0">
                <a:ea typeface="ＭＳ Ｐゴシック" charset="0"/>
              </a:rPr>
              <a:t>Resolution as search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Inference wrap up</a:t>
            </a:r>
          </a:p>
          <a:p>
            <a:pPr lvl="1"/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From Satisfiability to Proof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To see if a satisfiable KB entails sentence S, see if 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KB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satisfiable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 not, then the KB entails S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is, then the KB does not entail S</a:t>
            </a:r>
          </a:p>
          <a:p>
            <a:pPr lvl="1"/>
            <a:r>
              <a:rPr lang="en-US" sz="2800" dirty="0">
                <a:ea typeface="ＭＳ Ｐゴシック" charset="0"/>
              </a:rPr>
              <a:t>This is a refutation proof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Consider the KB with (P, P=&gt;Q, ~P=&gt;R)</a:t>
            </a:r>
          </a:p>
          <a:p>
            <a:pPr lvl="1"/>
            <a:r>
              <a:rPr lang="en-US" sz="2800" dirty="0">
                <a:ea typeface="ＭＳ Ｐゴシック" charset="0"/>
              </a:rPr>
              <a:t>Does the KB it entail Q?  R?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Q?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6783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~Q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4876800"/>
            <a:ext cx="6096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dirty="0"/>
              <a:t>    </a:t>
            </a:r>
          </a:p>
        </p:txBody>
      </p:sp>
      <p:cxnSp>
        <p:nvCxnSpPr>
          <p:cNvPr id="22" name="Straight Connector 21"/>
          <p:cNvCxnSpPr>
            <a:stCxn id="13" idx="2"/>
            <a:endCxn id="20" idx="0"/>
          </p:cNvCxnSpPr>
          <p:nvPr/>
        </p:nvCxnSpPr>
        <p:spPr bwMode="auto">
          <a:xfrm>
            <a:off x="2621233" y="4303931"/>
            <a:ext cx="2712767" cy="572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0" idx="0"/>
          </p:cNvCxnSpPr>
          <p:nvPr/>
        </p:nvCxnSpPr>
        <p:spPr bwMode="auto">
          <a:xfrm flipH="1">
            <a:off x="5334000" y="2398931"/>
            <a:ext cx="1831717" cy="2477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912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empty clause represents a contradiction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We assume that every sentence in the KB is true. Adding ~Q to the KB yields a contradiction,  so ~Q must be false, so Q must be true.</a:t>
            </a:r>
          </a:p>
        </p:txBody>
      </p:sp>
    </p:spTree>
    <p:extLst>
      <p:ext uri="{BB962C8B-B14F-4D97-AF65-F5344CB8AC3E}">
        <p14:creationId xmlns:p14="http://schemas.microsoft.com/office/powerpoint/2010/main" val="129348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R?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4892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~R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1" idx="0"/>
          </p:cNvCxnSpPr>
          <p:nvPr/>
        </p:nvCxnSpPr>
        <p:spPr bwMode="auto">
          <a:xfrm flipH="1">
            <a:off x="6462561" y="2398931"/>
            <a:ext cx="693701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248400" y="3657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cxnSp>
        <p:nvCxnSpPr>
          <p:cNvPr id="16" name="Straight Connector 15"/>
          <p:cNvCxnSpPr>
            <a:stCxn id="7" idx="2"/>
            <a:endCxn id="21" idx="0"/>
          </p:cNvCxnSpPr>
          <p:nvPr/>
        </p:nvCxnSpPr>
        <p:spPr bwMode="auto">
          <a:xfrm>
            <a:off x="5558294" y="2398931"/>
            <a:ext cx="90426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810000" y="3657600"/>
            <a:ext cx="130035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 v R</a:t>
            </a:r>
          </a:p>
        </p:txBody>
      </p:sp>
      <p:cxnSp>
        <p:nvCxnSpPr>
          <p:cNvPr id="25" name="Straight Connector 24"/>
          <p:cNvCxnSpPr>
            <a:stCxn id="6" idx="2"/>
            <a:endCxn id="26" idx="0"/>
          </p:cNvCxnSpPr>
          <p:nvPr/>
        </p:nvCxnSpPr>
        <p:spPr bwMode="auto">
          <a:xfrm>
            <a:off x="3401561" y="2398931"/>
            <a:ext cx="105861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2"/>
            <a:endCxn id="26" idx="0"/>
          </p:cNvCxnSpPr>
          <p:nvPr/>
        </p:nvCxnSpPr>
        <p:spPr bwMode="auto">
          <a:xfrm flipH="1">
            <a:off x="4460178" y="2398931"/>
            <a:ext cx="1098116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486400" y="50292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33" name="Straight Connector 32"/>
          <p:cNvCxnSpPr>
            <a:stCxn id="26" idx="2"/>
            <a:endCxn id="31" idx="0"/>
          </p:cNvCxnSpPr>
          <p:nvPr/>
        </p:nvCxnSpPr>
        <p:spPr bwMode="auto">
          <a:xfrm>
            <a:off x="4460178" y="4303931"/>
            <a:ext cx="1285255" cy="7252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stCxn id="11" idx="2"/>
            <a:endCxn id="31" idx="0"/>
          </p:cNvCxnSpPr>
          <p:nvPr/>
        </p:nvCxnSpPr>
        <p:spPr bwMode="auto">
          <a:xfrm rot="5400000">
            <a:off x="5135714" y="3008651"/>
            <a:ext cx="2630269" cy="1410829"/>
          </a:xfrm>
          <a:prstGeom prst="bentConnector3">
            <a:avLst>
              <a:gd name="adj1" fmla="val 8109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Adding ~R to KB does not produce a contradiction after drawing all possible conclusions, so it could be False, so KB doesn’t entail R.</a:t>
            </a:r>
          </a:p>
        </p:txBody>
      </p:sp>
    </p:spTree>
    <p:extLst>
      <p:ext uri="{BB962C8B-B14F-4D97-AF65-F5344CB8AC3E}">
        <p14:creationId xmlns:p14="http://schemas.microsoft.com/office/powerpoint/2010/main" val="335425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model checking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5257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KB, does a sentence S hold?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All the variables in S must be in the KB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A candidate model is just an assignment of T|F to every variable in the KB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Basically generate and test:  </a:t>
            </a:r>
          </a:p>
          <a:p>
            <a:pPr lvl="1"/>
            <a:r>
              <a:rPr lang="en-US" sz="3000" dirty="0">
                <a:ea typeface="ＭＳ Ｐゴシック" charset="0"/>
              </a:rPr>
              <a:t>Consider candidate models M for the KB 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</a:t>
            </a:r>
            <a:r>
              <a:rPr lang="en-US" sz="3000" dirty="0">
                <a:ea typeface="ＭＳ Ｐゴシック" charset="0"/>
              </a:rPr>
              <a:t>M S  is true,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provably true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M S,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provably false</a:t>
            </a:r>
          </a:p>
          <a:p>
            <a:pPr lvl="1"/>
            <a:r>
              <a:rPr lang="en-US" sz="3000" dirty="0">
                <a:ea typeface="ＭＳ Ｐゴシック" charset="0"/>
                <a:sym typeface="Symbol" charset="0"/>
              </a:rPr>
              <a:t>Otherwise (M1 S  M2 S):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satisfiable</a:t>
            </a:r>
            <a:r>
              <a:rPr lang="en-US" sz="3000" dirty="0">
                <a:ea typeface="ＭＳ Ｐゴシック" charset="0"/>
                <a:sym typeface="Symbol" charset="0"/>
              </a:rPr>
              <a:t> but neither provably true or provably false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715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Davis-Putnam algorithm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(DPLL) is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generate-and-</a:t>
            </a:r>
            <a:br>
              <a:rPr lang="en-US" sz="3200" dirty="0">
                <a:ea typeface="ＭＳ Ｐゴシック" charset="0"/>
                <a:cs typeface="ＭＳ Ｐゴシック" charset="0"/>
                <a:hlinkClick r:id="rId4"/>
              </a:rPr>
            </a:b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test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model checking with several optimizations:</a:t>
            </a:r>
          </a:p>
          <a:p>
            <a:pPr marL="0" indent="0">
              <a:buFontTx/>
              <a:buNone/>
              <a:defRPr/>
            </a:pPr>
            <a:endParaRPr lang="en-US" sz="400" dirty="0">
              <a:ea typeface="ＭＳ Ｐゴシック" charset="0"/>
              <a:cs typeface="ＭＳ Ｐゴシック" charset="0"/>
            </a:endParaRP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Early termination: </a:t>
            </a:r>
            <a:r>
              <a:rPr lang="en-US" sz="2800" dirty="0">
                <a:ea typeface="ＭＳ Ｐゴシック" charset="0"/>
                <a:hlinkClick r:id="rId5"/>
              </a:rPr>
              <a:t>short-circuiting</a:t>
            </a:r>
            <a:r>
              <a:rPr lang="en-US" sz="2800" dirty="0">
                <a:ea typeface="ＭＳ Ｐゴシック" charset="0"/>
              </a:rPr>
              <a:t> of disjunction or conjunction sentences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Pure symbol heuristic</a:t>
            </a:r>
            <a:r>
              <a:rPr lang="en-US" sz="2800" dirty="0">
                <a:ea typeface="ＭＳ Ｐゴシック" charset="0"/>
              </a:rPr>
              <a:t>: symbols appearing only negated or un-negated must be FALSE/TRUE respectively</a:t>
            </a:r>
          </a:p>
          <a:p>
            <a:pPr marL="279400" lvl="1" indent="-279400">
              <a:lnSpc>
                <a:spcPct val="80000"/>
              </a:lnSpc>
              <a:buFontTx/>
              <a:buNone/>
              <a:defRPr/>
            </a:pPr>
            <a:endParaRPr lang="en-US" sz="400" dirty="0">
              <a:ea typeface="ＭＳ Ｐゴシック" charset="0"/>
            </a:endParaRPr>
          </a:p>
          <a:p>
            <a:pPr marL="341313" lvl="1" indent="0">
              <a:lnSpc>
                <a:spcPct val="80000"/>
              </a:lnSpc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e.g., in [(A</a:t>
            </a:r>
            <a:r>
              <a:rPr lang="en-US" sz="2600" dirty="0">
                <a:ea typeface="ＭＳ Ｐゴシック" charset="0"/>
                <a:sym typeface="Symbol" charset="0"/>
              </a:rPr>
              <a:t></a:t>
            </a:r>
            <a:r>
              <a:rPr lang="en-US" sz="2600" dirty="0">
                <a:ea typeface="ＭＳ Ｐゴシック" charset="0"/>
              </a:rPr>
              <a:t>B), (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B</a:t>
            </a:r>
            <a:r>
              <a:rPr lang="en-US" sz="2600" dirty="0">
                <a:ea typeface="ＭＳ Ｐゴシック" charset="0"/>
                <a:sym typeface="Symbol" charset="0"/>
              </a:rPr>
              <a:t></a:t>
            </a:r>
            <a:r>
              <a:rPr lang="en-US" sz="2600" dirty="0">
                <a:ea typeface="ＭＳ Ｐゴシック" charset="0"/>
              </a:rPr>
              <a:t>C), (C</a:t>
            </a:r>
            <a:r>
              <a:rPr lang="en-US" sz="2600" dirty="0">
                <a:ea typeface="ＭＳ Ｐゴシック" charset="0"/>
                <a:sym typeface="Symbol" charset="0"/>
              </a:rPr>
              <a:t></a:t>
            </a:r>
            <a:r>
              <a:rPr lang="en-US" sz="2600" dirty="0">
                <a:ea typeface="ＭＳ Ｐゴシック" charset="0"/>
              </a:rPr>
              <a:t>A)] A &amp; B are pure, C impure. Make pure symbol literal true: if there’s a model for S, making pure symbol true is also a model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Unit clause heuristic</a:t>
            </a:r>
            <a:r>
              <a:rPr lang="en-US" sz="2800" dirty="0">
                <a:ea typeface="ＭＳ Ｐゴシック" charset="0"/>
              </a:rPr>
              <a:t>: Symbols in a clause by itself can immediately be set to TRUE or FALSE</a:t>
            </a:r>
          </a:p>
          <a:p>
            <a:pPr marL="339725" lvl="1" indent="0"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Using the AIMA Code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python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 ...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from logic import *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((P &amp; (P &gt;&gt; Q)) &amp; (~P &gt;&gt; R))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True,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False,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~Q'))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228600"/>
            <a:ext cx="3048000" cy="838200"/>
          </a:xfrm>
          <a:prstGeom prst="wedgeRoundRectCallout">
            <a:avLst>
              <a:gd name="adj1" fmla="val -82183"/>
              <a:gd name="adj2" fmla="val 192663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expr</a:t>
            </a:r>
            <a:r>
              <a:rPr lang="en-US" dirty="0">
                <a:latin typeface="Calibri"/>
              </a:rPr>
              <a:t> parses a string, and returns a logical expression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943600" y="1447800"/>
            <a:ext cx="3048000" cy="685800"/>
          </a:xfrm>
          <a:prstGeom prst="wedgeRoundRectCallout">
            <a:avLst>
              <a:gd name="adj1" fmla="val -82212"/>
              <a:gd name="adj2" fmla="val 20383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  <a:cs typeface="Courier"/>
              </a:rPr>
              <a:t>dpll_satisfiable</a:t>
            </a:r>
            <a:r>
              <a:rPr lang="en-US" dirty="0">
                <a:latin typeface="Calibri"/>
                <a:cs typeface="Courier"/>
              </a:rPr>
              <a:t> returns a model if satisfiable else False</a:t>
            </a:r>
            <a:endParaRPr lang="en-US" dirty="0">
              <a:latin typeface="Calibri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943600" y="6019800"/>
            <a:ext cx="3048000" cy="685800"/>
          </a:xfrm>
          <a:prstGeom prst="wedgeRoundRectCallout">
            <a:avLst>
              <a:gd name="adj1" fmla="val -42300"/>
              <a:gd name="adj2" fmla="val -132091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  <a:cs typeface="Courier"/>
              </a:rPr>
              <a:t>The KB entails Q but does not entail 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(2)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WalkSAT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a local search for satisfiability: Pick a symbol to flip (toggle TRUE/FALSE), either using min-conflicts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or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choosing randomly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…or use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local or global search algorithm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Many model checking algorithms &amp; systems: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4"/>
              </a:rPr>
              <a:t>MiniSat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minimalistic, open-source SAT solver developed to help researchers &amp; developers use SAT”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5"/>
              </a:rPr>
              <a:t>International SAT Competition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(2002…2020): </a:t>
            </a:r>
            <a:r>
              <a:rPr lang="en-US" sz="2800" dirty="0"/>
              <a:t>identify new challenging </a:t>
            </a:r>
            <a:r>
              <a:rPr lang="en-US" sz="2800" b="1" dirty="0"/>
              <a:t>benchmarks</a:t>
            </a:r>
            <a:r>
              <a:rPr lang="en-US" sz="2800" dirty="0"/>
              <a:t> to promote new </a:t>
            </a:r>
            <a:r>
              <a:rPr lang="en-US" sz="2800" b="1" dirty="0"/>
              <a:t>solvers </a:t>
            </a:r>
            <a:r>
              <a:rPr lang="en-US" sz="2800" dirty="0"/>
              <a:t>for  Boolean SAT”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16143</TotalTime>
  <Words>916</Words>
  <Application>Microsoft Macintosh PowerPoint</Application>
  <PresentationFormat>On-screen Show (4:3)</PresentationFormat>
  <Paragraphs>127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Courier</vt:lpstr>
      <vt:lpstr>Lucida Calligraphy</vt:lpstr>
      <vt:lpstr>Times New Roman</vt:lpstr>
      <vt:lpstr>Blank Presentation</vt:lpstr>
      <vt:lpstr>Logical Inference 1 introduction</vt:lpstr>
      <vt:lpstr>Overview</vt:lpstr>
      <vt:lpstr>From Satisfiability to Proof</vt:lpstr>
      <vt:lpstr>Does the KB entail Q? </vt:lpstr>
      <vt:lpstr>Does the KB entail R? </vt:lpstr>
      <vt:lpstr>Propositional logic model checking</vt:lpstr>
      <vt:lpstr>Efficient PL model checking (1)</vt:lpstr>
      <vt:lpstr>Using the AIMA Code</vt:lpstr>
      <vt:lpstr>Efficient PL model checking (2)</vt:lpstr>
      <vt:lpstr>AIMA KB Class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619</cp:revision>
  <cp:lastPrinted>1998-03-31T23:11:09Z</cp:lastPrinted>
  <dcterms:created xsi:type="dcterms:W3CDTF">2009-11-09T21:10:24Z</dcterms:created>
  <dcterms:modified xsi:type="dcterms:W3CDTF">2021-03-30T18:51:24Z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