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3" r:id="rId3"/>
    <p:sldId id="372" r:id="rId4"/>
    <p:sldId id="368" r:id="rId5"/>
    <p:sldId id="367" r:id="rId6"/>
    <p:sldId id="371" r:id="rId7"/>
    <p:sldId id="370" r:id="rId8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32"/>
    <p:restoredTop sz="95794"/>
  </p:normalViewPr>
  <p:slideViewPr>
    <p:cSldViewPr showGuides="1">
      <p:cViewPr varScale="1">
        <p:scale>
          <a:sx n="124" d="100"/>
          <a:sy n="124" d="100"/>
        </p:scale>
        <p:origin x="1328" y="168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Edward_Plunkett,_18th_Baron_of_Dunsan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representation_and_reasoning" TargetMode="External"/><Relationship Id="rId2" Type="http://schemas.openxmlformats.org/officeDocument/2006/relationships/hyperlink" Target="https://en.wikipedia.org/wiki/Logi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rst-order_logic" TargetMode="External"/><Relationship Id="rId4" Type="http://schemas.openxmlformats.org/officeDocument/2006/relationships/hyperlink" Target="https://en.wikipedia.org/wiki/Propositional_calculu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data.org/wiki/Wikidata:Main_Page" TargetMode="External"/><Relationship Id="rId2" Type="http://schemas.openxmlformats.org/officeDocument/2006/relationships/hyperlink" Target="https://en.wikipedia.org/wiki/Schema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971800"/>
          </a:xfrm>
        </p:spPr>
        <p:txBody>
          <a:bodyPr/>
          <a:lstStyle/>
          <a:p>
            <a:r>
              <a:rPr lang="en-US" sz="9600" dirty="0" err="1">
                <a:ea typeface="ＭＳ Ｐゴシック" charset="0"/>
                <a:cs typeface="ＭＳ Ｐゴシック" charset="0"/>
              </a:rPr>
              <a:t>Realoing</a:t>
            </a:r>
            <a:r>
              <a:rPr lang="en-US" sz="9600" dirty="0">
                <a:ea typeface="ＭＳ Ｐゴシック" charset="0"/>
                <a:cs typeface="ＭＳ Ｐゴシック" charset="0"/>
              </a:rPr>
              <a:t> with</a:t>
            </a:r>
            <a:br>
              <a:rPr lang="en-US" sz="9600" dirty="0">
                <a:ea typeface="ＭＳ Ｐゴシック" charset="0"/>
                <a:cs typeface="ＭＳ Ｐゴシック" charset="0"/>
              </a:rPr>
            </a:br>
            <a:r>
              <a:rPr lang="en-US" sz="9600" dirty="0">
                <a:ea typeface="ＭＳ Ｐゴシック" charset="0"/>
                <a:cs typeface="ＭＳ Ｐゴシック" charset="0"/>
              </a:rPr>
              <a:t>Logic in AI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Chapters 7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9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553CD6-9FE5-9B4B-8A4F-C697888820A8}"/>
              </a:ext>
            </a:extLst>
          </p:cNvPr>
          <p:cNvSpPr txBox="1"/>
          <p:nvPr/>
        </p:nvSpPr>
        <p:spPr>
          <a:xfrm>
            <a:off x="1496291" y="-153785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3240"/>
            <a:ext cx="7772400" cy="54102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Basic concepts, Hunt the Wumpus use case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Propositional logic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First-order logic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Variations and extensions to first-order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0172-A2F0-AA4A-8D13-5AD1AC9B3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starters…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1E049-DAA1-CC43-BDEE-1977ADED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5410200"/>
          </a:xfrm>
        </p:spPr>
        <p:txBody>
          <a:bodyPr/>
          <a:lstStyle/>
          <a:p>
            <a:r>
              <a:rPr lang="en-US" sz="3200" dirty="0"/>
              <a:t>What is knowledge?</a:t>
            </a:r>
          </a:p>
          <a:p>
            <a:r>
              <a:rPr lang="en-US" sz="3200" dirty="0"/>
              <a:t>How can we represent knowledge?</a:t>
            </a:r>
          </a:p>
          <a:p>
            <a:r>
              <a:rPr lang="en-US" sz="3200" dirty="0"/>
              <a:t>How can we use it to help understand the world, what people say, what we see?</a:t>
            </a:r>
          </a:p>
          <a:p>
            <a:r>
              <a:rPr lang="en-US" sz="3200" dirty="0"/>
              <a:t>Possible example:</a:t>
            </a:r>
          </a:p>
          <a:p>
            <a:pPr lvl="1"/>
            <a:r>
              <a:rPr lang="en-US" sz="2800" dirty="0"/>
              <a:t>All elephants are grey.</a:t>
            </a:r>
          </a:p>
          <a:p>
            <a:pPr lvl="1"/>
            <a:r>
              <a:rPr lang="en-US" sz="2800" dirty="0"/>
              <a:t>Clyde is an elephant.</a:t>
            </a:r>
          </a:p>
          <a:p>
            <a:pPr lvl="1"/>
            <a:r>
              <a:rPr lang="en-US" sz="2800" dirty="0"/>
              <a:t>What color is Dumbo.</a:t>
            </a:r>
          </a:p>
          <a:p>
            <a:r>
              <a:rPr lang="en-US" sz="3200" dirty="0"/>
              <a:t>Logic as knowledge motivated by this example</a:t>
            </a:r>
          </a:p>
          <a:p>
            <a:r>
              <a:rPr lang="en-US" sz="3200" dirty="0"/>
              <a:t>But there’s much more to knowledge</a:t>
            </a:r>
          </a:p>
        </p:txBody>
      </p:sp>
      <p:pic>
        <p:nvPicPr>
          <p:cNvPr id="1026" name="Picture 2" descr="Download Png Transparent Download Grey Elephant Clipart - Elephant Face  Clip Art - Full Size PNG Image - PNGkit">
            <a:extLst>
              <a:ext uri="{FF2B5EF4-FFF2-40B4-BE49-F238E27FC236}">
                <a16:creationId xmlns:a16="http://schemas.microsoft.com/office/drawing/2014/main" id="{9B948494-D950-C140-BFAB-D7E6BCBAB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60350"/>
            <a:ext cx="1371600" cy="114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49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1514E-0959-E943-969F-9F58FF05D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240030"/>
            <a:ext cx="1981200" cy="14363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4102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  <a:hlinkClick r:id="rId2"/>
              </a:rPr>
              <a:t>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great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knowledge representation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(KR)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4"/>
              </a:rPr>
              <a:t>Propositional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simple foundation and fine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5"/>
              </a:rPr>
              <a:t>First order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(FOL):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more expressive as a KR language; needed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on classical FOL are common: horn logic, higher-order logic, modal logic, three-valued logic, probabilistic logic, fuzzy logic, etc.</a:t>
            </a:r>
          </a:p>
        </p:txBody>
      </p:sp>
    </p:spTree>
    <p:extLst>
      <p:ext uri="{BB962C8B-B14F-4D97-AF65-F5344CB8AC3E}">
        <p14:creationId xmlns:p14="http://schemas.microsoft.com/office/powerpoint/2010/main" val="106009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BFB6-64E0-AF43-A19B-F1C5A585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Use Cases for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6314C-2DD2-574A-832D-BD336AC9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Logic has many use cases even in a time dominated by deep learning, including these examples:</a:t>
            </a:r>
          </a:p>
          <a:p>
            <a:r>
              <a:rPr lang="en-US" sz="2800" dirty="0"/>
              <a:t>Modeling and using knowledge in the Hunt the Wumpus game</a:t>
            </a:r>
          </a:p>
          <a:p>
            <a:r>
              <a:rPr lang="en-US" sz="2800" dirty="0"/>
              <a:t>Allowing agents to develop complex plans to achieve a goal and create optimal plans</a:t>
            </a:r>
          </a:p>
          <a:p>
            <a:r>
              <a:rPr lang="en-US" sz="2800" dirty="0"/>
              <a:t>Defining and using semantic knowledge graphs such as </a:t>
            </a:r>
            <a:r>
              <a:rPr lang="en-US" sz="2800" dirty="0">
                <a:hlinkClick r:id="rId2"/>
              </a:rPr>
              <a:t>schema.org</a:t>
            </a:r>
            <a:r>
              <a:rPr lang="en-US" sz="2800" dirty="0"/>
              <a:t> and </a:t>
            </a:r>
            <a:r>
              <a:rPr lang="en-US" sz="2800" dirty="0">
                <a:hlinkClick r:id="rId3"/>
              </a:rPr>
              <a:t>Wikidata</a:t>
            </a:r>
            <a:r>
              <a:rPr lang="en-US" sz="2800" dirty="0"/>
              <a:t> </a:t>
            </a:r>
          </a:p>
          <a:p>
            <a:r>
              <a:rPr lang="en-US" sz="2800" dirty="0"/>
              <a:t>Supporting common sense reasoning</a:t>
            </a:r>
          </a:p>
          <a:p>
            <a:r>
              <a:rPr lang="en-US" sz="2800" dirty="0"/>
              <a:t>Adding features to neural network systems</a:t>
            </a:r>
          </a:p>
        </p:txBody>
      </p:sp>
    </p:spTree>
    <p:extLst>
      <p:ext uri="{BB962C8B-B14F-4D97-AF65-F5344CB8AC3E}">
        <p14:creationId xmlns:p14="http://schemas.microsoft.com/office/powerpoint/2010/main" val="252807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9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18060</TotalTime>
  <Words>309</Words>
  <Application>Microsoft Macintosh PowerPoint</Application>
  <PresentationFormat>On-screen Show (4:3)</PresentationFormat>
  <Paragraphs>44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Lucida Calligraphy</vt:lpstr>
      <vt:lpstr>Times New Roman</vt:lpstr>
      <vt:lpstr>Blank Presentation</vt:lpstr>
      <vt:lpstr>Realoing with Logic in AI</vt:lpstr>
      <vt:lpstr>Logic roadmap overview</vt:lpstr>
      <vt:lpstr>For starters…</vt:lpstr>
      <vt:lpstr>Disclaimer</vt:lpstr>
      <vt:lpstr>Big Ideas</vt:lpstr>
      <vt:lpstr>AI Use Cases for Logic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308</cp:revision>
  <cp:lastPrinted>2019-03-27T18:18:31Z</cp:lastPrinted>
  <dcterms:created xsi:type="dcterms:W3CDTF">2009-10-25T14:57:13Z</dcterms:created>
  <dcterms:modified xsi:type="dcterms:W3CDTF">2021-03-04T20:03:15Z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