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35"/>
  </p:notesMasterIdLst>
  <p:handoutMasterIdLst>
    <p:handoutMasterId r:id="rId36"/>
  </p:handoutMasterIdLst>
  <p:sldIdLst>
    <p:sldId id="258" r:id="rId2"/>
    <p:sldId id="259" r:id="rId3"/>
    <p:sldId id="284" r:id="rId4"/>
    <p:sldId id="285" r:id="rId5"/>
    <p:sldId id="316" r:id="rId6"/>
    <p:sldId id="286" r:id="rId7"/>
    <p:sldId id="287" r:id="rId8"/>
    <p:sldId id="301" r:id="rId9"/>
    <p:sldId id="302" r:id="rId10"/>
    <p:sldId id="289" r:id="rId11"/>
    <p:sldId id="309" r:id="rId12"/>
    <p:sldId id="315" r:id="rId13"/>
    <p:sldId id="317" r:id="rId14"/>
    <p:sldId id="303" r:id="rId15"/>
    <p:sldId id="304" r:id="rId16"/>
    <p:sldId id="290" r:id="rId17"/>
    <p:sldId id="291" r:id="rId18"/>
    <p:sldId id="305" r:id="rId19"/>
    <p:sldId id="292" r:id="rId20"/>
    <p:sldId id="293" r:id="rId21"/>
    <p:sldId id="294" r:id="rId22"/>
    <p:sldId id="295" r:id="rId23"/>
    <p:sldId id="312" r:id="rId24"/>
    <p:sldId id="313" r:id="rId25"/>
    <p:sldId id="308" r:id="rId26"/>
    <p:sldId id="307" r:id="rId27"/>
    <p:sldId id="310" r:id="rId28"/>
    <p:sldId id="311" r:id="rId29"/>
    <p:sldId id="296" r:id="rId30"/>
    <p:sldId id="297" r:id="rId31"/>
    <p:sldId id="298" r:id="rId32"/>
    <p:sldId id="314" r:id="rId33"/>
    <p:sldId id="318" r:id="rId34"/>
  </p:sldIdLst>
  <p:sldSz cx="9144000" cy="6858000" type="screen4x3"/>
  <p:notesSz cx="9601200" cy="7315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0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FF0000"/>
    <a:srgbClr val="FF4D23"/>
    <a:srgbClr val="921C00"/>
    <a:srgbClr val="C425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81"/>
    <p:restoredTop sz="91429"/>
  </p:normalViewPr>
  <p:slideViewPr>
    <p:cSldViewPr showGuides="1">
      <p:cViewPr varScale="1">
        <p:scale>
          <a:sx n="31" d="100"/>
          <a:sy n="31" d="100"/>
        </p:scale>
        <p:origin x="184" y="400"/>
      </p:cViewPr>
      <p:guideLst>
        <p:guide orient="horz" pos="2160"/>
        <p:guide pos="307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3" d="100"/>
        <a:sy n="143" d="100"/>
      </p:scale>
      <p:origin x="0" y="30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7" tIns="47523" rIns="95047" bIns="47523" numCol="1" anchor="t" anchorCtr="0" compatLnSpc="1">
            <a:prstTxWarp prst="textNoShape">
              <a:avLst/>
            </a:prstTxWarp>
          </a:bodyPr>
          <a:lstStyle>
            <a:lvl1pPr defTabSz="949325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363" y="0"/>
            <a:ext cx="4187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7" tIns="47523" rIns="95047" bIns="47523" numCol="1" anchor="t" anchorCtr="0" compatLnSpc="1">
            <a:prstTxWarp prst="textNoShape">
              <a:avLst/>
            </a:prstTxWarp>
          </a:bodyPr>
          <a:lstStyle>
            <a:lvl1pPr algn="r" defTabSz="949325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6595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7" tIns="47523" rIns="95047" bIns="47523" numCol="1" anchor="b" anchorCtr="0" compatLnSpc="1">
            <a:prstTxWarp prst="textNoShape">
              <a:avLst/>
            </a:prstTxWarp>
          </a:bodyPr>
          <a:lstStyle>
            <a:lvl1pPr defTabSz="949325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363" y="6965950"/>
            <a:ext cx="4187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7" tIns="47523" rIns="95047" bIns="47523" numCol="1" anchor="b" anchorCtr="0" compatLnSpc="1">
            <a:prstTxWarp prst="textNoShape">
              <a:avLst/>
            </a:prstTxWarp>
          </a:bodyPr>
          <a:lstStyle>
            <a:lvl1pPr algn="r" defTabSz="949325">
              <a:defRPr sz="1300"/>
            </a:lvl1pPr>
          </a:lstStyle>
          <a:p>
            <a:pPr>
              <a:defRPr/>
            </a:pPr>
            <a:fld id="{7993233D-A384-654F-8527-35B951F5A8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484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775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09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438" y="3475038"/>
            <a:ext cx="7680325" cy="329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8C7DE340-90A3-424D-94C8-3478B9D564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18A80A9-90CA-9E4E-B545-3BCC6ED9EB95}" type="slidenum">
              <a:rPr lang="en-US" sz="1300"/>
              <a:pPr/>
              <a:t>1</a:t>
            </a:fld>
            <a:endParaRPr lang="en-US" sz="130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5B5F109-1F85-5B49-A62E-FABDFF3FB857}" type="slidenum">
              <a:rPr lang="en-US" sz="1300"/>
              <a:pPr/>
              <a:t>14</a:t>
            </a:fld>
            <a:endParaRPr lang="en-US" sz="130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76A378A-C707-BC45-BFF7-79610DCABC89}" type="slidenum">
              <a:rPr lang="en-US" sz="1300"/>
              <a:pPr/>
              <a:t>15</a:t>
            </a:fld>
            <a:endParaRPr lang="en-US" sz="130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7FFF709-C74E-D04D-9399-54991C251319}" type="slidenum">
              <a:rPr lang="en-US" sz="1300"/>
              <a:pPr/>
              <a:t>16</a:t>
            </a:fld>
            <a:endParaRPr lang="en-US" sz="130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CFF17DF-9767-2B46-89A8-D72B86E3D63D}" type="slidenum">
              <a:rPr lang="en-US" sz="1300"/>
              <a:pPr/>
              <a:t>17</a:t>
            </a:fld>
            <a:endParaRPr lang="en-US" sz="130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BBF89BA-9091-D643-A8D9-A578E74A09BE}" type="slidenum">
              <a:rPr lang="en-US" sz="1300"/>
              <a:pPr/>
              <a:t>19</a:t>
            </a:fld>
            <a:endParaRPr lang="en-US" sz="1300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FFAA8FC-9169-5144-920E-C1A43D92176C}" type="slidenum">
              <a:rPr lang="en-US" sz="1300"/>
              <a:pPr/>
              <a:t>20</a:t>
            </a:fld>
            <a:endParaRPr lang="en-US" sz="1300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9126A6A-6782-954C-8B88-810740E80278}" type="slidenum">
              <a:rPr lang="en-US" sz="1300"/>
              <a:pPr/>
              <a:t>21</a:t>
            </a:fld>
            <a:endParaRPr lang="en-US" sz="1300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7CBF5BF-5CF8-5446-859C-FB1A23890765}" type="slidenum">
              <a:rPr lang="en-US" sz="1300"/>
              <a:pPr/>
              <a:t>22</a:t>
            </a:fld>
            <a:endParaRPr lang="en-US" sz="1300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F1F81FD-B959-654E-A029-26B7DCC755F1}" type="slidenum">
              <a:rPr lang="en-US" sz="1300"/>
              <a:pPr/>
              <a:t>29</a:t>
            </a:fld>
            <a:endParaRPr lang="en-US" sz="1300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D769BC4-E7EE-C448-9E10-FB8DE049B646}" type="slidenum">
              <a:rPr lang="en-US" sz="1300"/>
              <a:pPr/>
              <a:t>30</a:t>
            </a:fld>
            <a:endParaRPr lang="en-US" sz="1300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2AF6635-E792-3B48-A45F-24CF2039855B}" type="slidenum">
              <a:rPr lang="en-US" sz="1300"/>
              <a:pPr/>
              <a:t>2</a:t>
            </a:fld>
            <a:endParaRPr lang="en-US" sz="130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ADAE837-6141-1E48-94C9-06B0DB5DA338}" type="slidenum">
              <a:rPr lang="en-US" sz="1300"/>
              <a:pPr/>
              <a:t>31</a:t>
            </a:fld>
            <a:endParaRPr lang="en-US" sz="1300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15F087B-967C-214A-AEE2-25AE5E8B6AC9}" type="slidenum">
              <a:rPr lang="en-US" sz="1300"/>
              <a:pPr/>
              <a:t>33</a:t>
            </a:fld>
            <a:endParaRPr lang="en-US" sz="1300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857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D384C4D-E1F0-8449-92BF-526B4285147A}" type="slidenum">
              <a:rPr lang="en-US" sz="1300"/>
              <a:pPr/>
              <a:t>3</a:t>
            </a:fld>
            <a:endParaRPr lang="en-US" sz="130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52A57B9-8B1D-D942-BB88-BD962F77F606}" type="slidenum">
              <a:rPr lang="en-US" sz="1300"/>
              <a:pPr/>
              <a:t>4</a:t>
            </a:fld>
            <a:endParaRPr lang="en-US" sz="130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A6715CF-CA85-9A4F-B2A2-1C718301F5DB}" type="slidenum">
              <a:rPr lang="en-US" sz="1300"/>
              <a:pPr/>
              <a:t>6</a:t>
            </a:fld>
            <a:endParaRPr lang="en-US" sz="130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2D9B64B-749C-B54F-A48E-DF55D3A6ADEC}" type="slidenum">
              <a:rPr lang="en-US" sz="1300"/>
              <a:pPr/>
              <a:t>7</a:t>
            </a:fld>
            <a:endParaRPr lang="en-US" sz="1300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700142C-7536-FD45-9EC3-6AE2EBC93587}" type="slidenum">
              <a:rPr lang="en-US" sz="1300"/>
              <a:pPr/>
              <a:t>8</a:t>
            </a:fld>
            <a:endParaRPr lang="en-US" sz="13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7C619BE-D714-7546-BED2-FAA9142653D1}" type="slidenum">
              <a:rPr lang="en-US" sz="1300"/>
              <a:pPr/>
              <a:t>9</a:t>
            </a:fld>
            <a:endParaRPr lang="en-US" sz="130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7A6CB61-5EDB-2C4E-9878-47996C07E17F}" type="slidenum">
              <a:rPr lang="en-US" sz="1300"/>
              <a:pPr/>
              <a:t>10</a:t>
            </a:fld>
            <a:endParaRPr lang="en-US" sz="1300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A3226B75-3DBC-A84F-B91F-59D6FB988CE8}" type="datetime1">
              <a:rPr lang="en-US"/>
              <a:pPr>
                <a:defRPr/>
              </a:pPr>
              <a:t>9/15/20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D73C6575-2FCD-D843-808C-C912CB27C1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987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831C61D2-A083-9E4E-AFF0-E992DDEE5606}" type="datetime1">
              <a:rPr lang="en-US"/>
              <a:pPr>
                <a:defRPr/>
              </a:pPr>
              <a:t>9/15/20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0A1E55F9-F5E5-0E4F-ACA0-3353C259BB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614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B09A668-38E6-C94C-A0D3-3220BB381255}" type="datetime1">
              <a:rPr lang="en-US"/>
              <a:pPr>
                <a:defRPr/>
              </a:pPr>
              <a:t>9/15/20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6A4F3739-7CD1-D14B-81A1-E0065AD42E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983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086FA65B-CBDA-2340-9363-B2B3655780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334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6DB79F70-FEEE-CE4D-A79A-C39F1BA02154}" type="datetime1">
              <a:rPr lang="en-US"/>
              <a:pPr>
                <a:defRPr/>
              </a:pPr>
              <a:t>9/15/20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29437A9-E2BA-8540-A8E8-95F24C1CA8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659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47DCF5F9-4142-9845-BC9D-AA29B67A779B}" type="datetime1">
              <a:rPr lang="en-US"/>
              <a:pPr>
                <a:defRPr/>
              </a:pPr>
              <a:t>9/15/20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B5FB10EA-1C28-9B41-A570-DD63A6199E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20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D1632C13-E369-F04D-A4DA-F7F7D1F6245B}" type="datetime1">
              <a:rPr lang="en-US"/>
              <a:pPr>
                <a:defRPr/>
              </a:pPr>
              <a:t>9/15/20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00D90790-18E0-1C47-BB1D-230E368945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43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A51BE18C-9C07-6146-B813-C338AB60FD7C}" type="datetime1">
              <a:rPr lang="en-US"/>
              <a:pPr>
                <a:defRPr/>
              </a:pPr>
              <a:t>9/15/20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2112117-C207-4247-91F9-2A737E1BA1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116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EADD0CD0-BD9A-F241-8949-1F2AB8B6D611}" type="datetime1">
              <a:rPr lang="en-US"/>
              <a:pPr>
                <a:defRPr/>
              </a:pPr>
              <a:t>9/15/20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0BD2C34C-4F0A-C34C-A045-DCC8CD164A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41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EA692638-C608-A845-B745-713AB67BAE2B}" type="datetime1">
              <a:rPr lang="en-US"/>
              <a:pPr>
                <a:defRPr/>
              </a:pPr>
              <a:t>9/15/20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0A2A9D2-7358-5149-98F6-D3E5FD2657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708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AB157878-E60F-3C4F-B0FE-D6F3023D31E7}" type="datetime1">
              <a:rPr lang="en-US"/>
              <a:pPr>
                <a:defRPr/>
              </a:pPr>
              <a:t>9/15/20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83059A61-06CC-224F-B7A1-E80A2B12CC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754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DD014BD2-1A5B-D94A-B0D3-C378CAB55F7C}" type="datetime1">
              <a:rPr lang="en-US"/>
              <a:pPr>
                <a:defRPr/>
              </a:pPr>
              <a:t>9/15/20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7167683F-BDF0-424E-BB31-1594A5547E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406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95400"/>
            <a:ext cx="8229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000" r:id="rId3"/>
    <p:sldLayoutId id="2147484001" r:id="rId4"/>
    <p:sldLayoutId id="2147484002" r:id="rId5"/>
    <p:sldLayoutId id="2147484003" r:id="rId6"/>
    <p:sldLayoutId id="2147484004" r:id="rId7"/>
    <p:sldLayoutId id="2147484005" r:id="rId8"/>
    <p:sldLayoutId id="2147484006" r:id="rId9"/>
    <p:sldLayoutId id="2147484007" r:id="rId10"/>
    <p:sldLayoutId id="2147484008" r:id="rId11"/>
    <p:sldLayoutId id="2147484009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en.wikipedia.org/wiki/Arg_max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Gradient_descent" TargetMode="Externa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Gradient_descent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Random_walk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en.wikipedia.org/wiki/Ant_colony_optimization_algorithms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abu_search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Metaheuristic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odcut-image">
            <a:extLst>
              <a:ext uri="{FF2B5EF4-FFF2-40B4-BE49-F238E27FC236}">
                <a16:creationId xmlns:a16="http://schemas.microsoft.com/office/drawing/2014/main" id="{A908F2FD-8348-A542-B24C-0312135E03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0" r="15385"/>
          <a:stretch/>
        </p:blipFill>
        <p:spPr bwMode="auto">
          <a:xfrm>
            <a:off x="6781800" y="219641"/>
            <a:ext cx="2133600" cy="29718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5" name="Text Box 4"/>
          <p:cNvSpPr txBox="1">
            <a:spLocks noChangeArrowheads="1"/>
          </p:cNvSpPr>
          <p:nvPr/>
        </p:nvSpPr>
        <p:spPr bwMode="auto">
          <a:xfrm>
            <a:off x="5486400" y="5667375"/>
            <a:ext cx="35052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Some material adopted from notes by Charles R. Dyer, University of Wisconsin-Madison</a:t>
            </a:r>
          </a:p>
          <a:p>
            <a:pPr algn="r"/>
            <a:endParaRPr lang="en-US" sz="180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685800"/>
            <a:ext cx="7772400" cy="4495800"/>
          </a:xfrm>
        </p:spPr>
        <p:txBody>
          <a:bodyPr/>
          <a:lstStyle/>
          <a:p>
            <a:pPr>
              <a:defRPr/>
            </a:pPr>
            <a:r>
              <a:rPr lang="en-US" sz="960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ＭＳ Ｐゴシック" charset="0"/>
                <a:cs typeface="ＭＳ Ｐゴシック" charset="0"/>
              </a:rPr>
              <a:t>Informed</a:t>
            </a:r>
            <a:br>
              <a:rPr lang="en-US" sz="960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960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ＭＳ Ｐゴシック" charset="0"/>
                <a:cs typeface="ＭＳ Ｐゴシック" charset="0"/>
              </a:rPr>
              <a:t>Search</a:t>
            </a:r>
            <a:br>
              <a:rPr lang="en-US" sz="960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600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ＭＳ Ｐゴシック" charset="0"/>
                <a:cs typeface="ＭＳ Ｐゴシック" charset="0"/>
              </a:rPr>
              <a:t>Chapter 4 (b)</a:t>
            </a:r>
            <a:endParaRPr lang="en-US" sz="6600"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809625" y="381000"/>
            <a:ext cx="7772400" cy="1143000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Example of a local optimum</a:t>
            </a:r>
          </a:p>
        </p:txBody>
      </p:sp>
      <p:grpSp>
        <p:nvGrpSpPr>
          <p:cNvPr id="32770" name="Group 4"/>
          <p:cNvGrpSpPr>
            <a:grpSpLocks/>
          </p:cNvGrpSpPr>
          <p:nvPr/>
        </p:nvGrpSpPr>
        <p:grpSpPr bwMode="auto">
          <a:xfrm>
            <a:off x="747713" y="3616325"/>
            <a:ext cx="1187450" cy="1285875"/>
            <a:chOff x="3519" y="1880"/>
            <a:chExt cx="748" cy="810"/>
          </a:xfrm>
        </p:grpSpPr>
        <p:grpSp>
          <p:nvGrpSpPr>
            <p:cNvPr id="32904" name="Group 5"/>
            <p:cNvGrpSpPr>
              <a:grpSpLocks/>
            </p:cNvGrpSpPr>
            <p:nvPr/>
          </p:nvGrpSpPr>
          <p:grpSpPr bwMode="auto">
            <a:xfrm>
              <a:off x="3529" y="1880"/>
              <a:ext cx="738" cy="288"/>
              <a:chOff x="1282" y="2126"/>
              <a:chExt cx="738" cy="288"/>
            </a:xfrm>
          </p:grpSpPr>
          <p:grpSp>
            <p:nvGrpSpPr>
              <p:cNvPr id="32925" name="Group 6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32932" name="Rectangle 7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33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1</a:t>
                  </a:r>
                </a:p>
              </p:txBody>
            </p:sp>
          </p:grpSp>
          <p:grpSp>
            <p:nvGrpSpPr>
              <p:cNvPr id="32926" name="Group 9"/>
              <p:cNvGrpSpPr>
                <a:grpSpLocks/>
              </p:cNvGrpSpPr>
              <p:nvPr/>
            </p:nvGrpSpPr>
            <p:grpSpPr bwMode="auto">
              <a:xfrm>
                <a:off x="1528" y="2126"/>
                <a:ext cx="246" cy="288"/>
                <a:chOff x="1287" y="1865"/>
                <a:chExt cx="246" cy="288"/>
              </a:xfrm>
            </p:grpSpPr>
            <p:sp>
              <p:nvSpPr>
                <p:cNvPr id="32930" name="Rectangle 10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31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2</a:t>
                  </a:r>
                </a:p>
              </p:txBody>
            </p:sp>
          </p:grpSp>
          <p:grpSp>
            <p:nvGrpSpPr>
              <p:cNvPr id="32927" name="Group 12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32928" name="Rectangle 13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29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5</a:t>
                  </a:r>
                </a:p>
              </p:txBody>
            </p:sp>
          </p:grpSp>
        </p:grpSp>
        <p:grpSp>
          <p:nvGrpSpPr>
            <p:cNvPr id="32905" name="Group 15"/>
            <p:cNvGrpSpPr>
              <a:grpSpLocks/>
            </p:cNvGrpSpPr>
            <p:nvPr/>
          </p:nvGrpSpPr>
          <p:grpSpPr bwMode="auto">
            <a:xfrm>
              <a:off x="3524" y="2141"/>
              <a:ext cx="738" cy="288"/>
              <a:chOff x="1282" y="2126"/>
              <a:chExt cx="738" cy="288"/>
            </a:xfrm>
          </p:grpSpPr>
          <p:grpSp>
            <p:nvGrpSpPr>
              <p:cNvPr id="32916" name="Group 16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32923" name="Rectangle 17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24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164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 </a:t>
                  </a:r>
                </a:p>
              </p:txBody>
            </p:sp>
          </p:grpSp>
          <p:grpSp>
            <p:nvGrpSpPr>
              <p:cNvPr id="32917" name="Group 19"/>
              <p:cNvGrpSpPr>
                <a:grpSpLocks/>
              </p:cNvGrpSpPr>
              <p:nvPr/>
            </p:nvGrpSpPr>
            <p:grpSpPr bwMode="auto">
              <a:xfrm>
                <a:off x="1528" y="2126"/>
                <a:ext cx="246" cy="288"/>
                <a:chOff x="1287" y="1865"/>
                <a:chExt cx="246" cy="288"/>
              </a:xfrm>
            </p:grpSpPr>
            <p:sp>
              <p:nvSpPr>
                <p:cNvPr id="32921" name="Rectangle 20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22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7</a:t>
                  </a:r>
                </a:p>
              </p:txBody>
            </p:sp>
          </p:grpSp>
          <p:grpSp>
            <p:nvGrpSpPr>
              <p:cNvPr id="32918" name="Group 22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32919" name="Rectangle 23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20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4</a:t>
                  </a:r>
                </a:p>
              </p:txBody>
            </p:sp>
          </p:grpSp>
        </p:grpSp>
        <p:grpSp>
          <p:nvGrpSpPr>
            <p:cNvPr id="32906" name="Group 25"/>
            <p:cNvGrpSpPr>
              <a:grpSpLocks/>
            </p:cNvGrpSpPr>
            <p:nvPr/>
          </p:nvGrpSpPr>
          <p:grpSpPr bwMode="auto">
            <a:xfrm>
              <a:off x="3519" y="2402"/>
              <a:ext cx="738" cy="288"/>
              <a:chOff x="1282" y="2126"/>
              <a:chExt cx="738" cy="288"/>
            </a:xfrm>
          </p:grpSpPr>
          <p:grpSp>
            <p:nvGrpSpPr>
              <p:cNvPr id="32907" name="Group 26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32914" name="Rectangle 27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15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8</a:t>
                  </a:r>
                </a:p>
              </p:txBody>
            </p:sp>
          </p:grpSp>
          <p:grpSp>
            <p:nvGrpSpPr>
              <p:cNvPr id="32908" name="Group 29"/>
              <p:cNvGrpSpPr>
                <a:grpSpLocks/>
              </p:cNvGrpSpPr>
              <p:nvPr/>
            </p:nvGrpSpPr>
            <p:grpSpPr bwMode="auto">
              <a:xfrm>
                <a:off x="1528" y="2126"/>
                <a:ext cx="289" cy="288"/>
                <a:chOff x="1287" y="1865"/>
                <a:chExt cx="289" cy="288"/>
              </a:xfrm>
            </p:grpSpPr>
            <p:sp>
              <p:nvSpPr>
                <p:cNvPr id="32912" name="Rectangle 30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13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6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6 </a:t>
                  </a:r>
                </a:p>
              </p:txBody>
            </p:sp>
          </p:grpSp>
          <p:grpSp>
            <p:nvGrpSpPr>
              <p:cNvPr id="32909" name="Group 32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32910" name="Rectangle 33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11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3</a:t>
                  </a:r>
                </a:p>
              </p:txBody>
            </p:sp>
          </p:grpSp>
        </p:grpSp>
      </p:grpSp>
      <p:grpSp>
        <p:nvGrpSpPr>
          <p:cNvPr id="32771" name="Group 47"/>
          <p:cNvGrpSpPr>
            <a:grpSpLocks/>
          </p:cNvGrpSpPr>
          <p:nvPr/>
        </p:nvGrpSpPr>
        <p:grpSpPr bwMode="auto">
          <a:xfrm>
            <a:off x="7664450" y="4030663"/>
            <a:ext cx="390525" cy="457200"/>
            <a:chOff x="1287" y="1865"/>
            <a:chExt cx="246" cy="288"/>
          </a:xfrm>
        </p:grpSpPr>
        <p:sp>
          <p:nvSpPr>
            <p:cNvPr id="32902" name="Rectangle 48"/>
            <p:cNvSpPr>
              <a:spLocks noChangeArrowheads="1"/>
            </p:cNvSpPr>
            <p:nvPr/>
          </p:nvSpPr>
          <p:spPr bwMode="auto">
            <a:xfrm>
              <a:off x="1287" y="1880"/>
              <a:ext cx="246" cy="24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03" name="Text Box 49"/>
            <p:cNvSpPr txBox="1">
              <a:spLocks noChangeArrowheads="1"/>
            </p:cNvSpPr>
            <p:nvPr/>
          </p:nvSpPr>
          <p:spPr bwMode="auto">
            <a:xfrm>
              <a:off x="1316" y="1865"/>
              <a:ext cx="16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 </a:t>
              </a:r>
            </a:p>
          </p:txBody>
        </p:sp>
      </p:grpSp>
      <p:grpSp>
        <p:nvGrpSpPr>
          <p:cNvPr id="32772" name="Group 50"/>
          <p:cNvGrpSpPr>
            <a:grpSpLocks/>
          </p:cNvGrpSpPr>
          <p:nvPr/>
        </p:nvGrpSpPr>
        <p:grpSpPr bwMode="auto">
          <a:xfrm>
            <a:off x="8067675" y="4030663"/>
            <a:ext cx="390525" cy="457200"/>
            <a:chOff x="1287" y="1865"/>
            <a:chExt cx="246" cy="288"/>
          </a:xfrm>
        </p:grpSpPr>
        <p:sp>
          <p:nvSpPr>
            <p:cNvPr id="32900" name="Rectangle 51"/>
            <p:cNvSpPr>
              <a:spLocks noChangeArrowheads="1"/>
            </p:cNvSpPr>
            <p:nvPr/>
          </p:nvSpPr>
          <p:spPr bwMode="auto">
            <a:xfrm>
              <a:off x="1287" y="1880"/>
              <a:ext cx="246" cy="24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01" name="Text Box 52"/>
            <p:cNvSpPr txBox="1">
              <a:spLocks noChangeArrowheads="1"/>
            </p:cNvSpPr>
            <p:nvPr/>
          </p:nvSpPr>
          <p:spPr bwMode="auto">
            <a:xfrm>
              <a:off x="1316" y="1865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4</a:t>
              </a:r>
            </a:p>
          </p:txBody>
        </p:sp>
      </p:grpSp>
      <p:grpSp>
        <p:nvGrpSpPr>
          <p:cNvPr id="32773" name="Group 170"/>
          <p:cNvGrpSpPr>
            <a:grpSpLocks/>
          </p:cNvGrpSpPr>
          <p:nvPr/>
        </p:nvGrpSpPr>
        <p:grpSpPr bwMode="auto">
          <a:xfrm>
            <a:off x="7262813" y="3640138"/>
            <a:ext cx="1171575" cy="1236662"/>
            <a:chOff x="4575" y="2293"/>
            <a:chExt cx="738" cy="779"/>
          </a:xfrm>
        </p:grpSpPr>
        <p:grpSp>
          <p:nvGrpSpPr>
            <p:cNvPr id="32877" name="Group 36"/>
            <p:cNvGrpSpPr>
              <a:grpSpLocks/>
            </p:cNvGrpSpPr>
            <p:nvPr/>
          </p:nvGrpSpPr>
          <p:grpSpPr bwMode="auto">
            <a:xfrm>
              <a:off x="4575" y="2293"/>
              <a:ext cx="738" cy="288"/>
              <a:chOff x="1282" y="2126"/>
              <a:chExt cx="738" cy="288"/>
            </a:xfrm>
          </p:grpSpPr>
          <p:grpSp>
            <p:nvGrpSpPr>
              <p:cNvPr id="32891" name="Group 37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32898" name="Rectangle 38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99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1</a:t>
                  </a:r>
                </a:p>
              </p:txBody>
            </p:sp>
          </p:grpSp>
          <p:grpSp>
            <p:nvGrpSpPr>
              <p:cNvPr id="32892" name="Group 40"/>
              <p:cNvGrpSpPr>
                <a:grpSpLocks/>
              </p:cNvGrpSpPr>
              <p:nvPr/>
            </p:nvGrpSpPr>
            <p:grpSpPr bwMode="auto">
              <a:xfrm>
                <a:off x="1528" y="2126"/>
                <a:ext cx="246" cy="288"/>
                <a:chOff x="1287" y="1865"/>
                <a:chExt cx="246" cy="288"/>
              </a:xfrm>
            </p:grpSpPr>
            <p:sp>
              <p:nvSpPr>
                <p:cNvPr id="32896" name="Rectangle 41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97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2</a:t>
                  </a:r>
                </a:p>
              </p:txBody>
            </p:sp>
          </p:grpSp>
          <p:grpSp>
            <p:nvGrpSpPr>
              <p:cNvPr id="32893" name="Group 43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32894" name="Rectangle 44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95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3</a:t>
                  </a:r>
                </a:p>
              </p:txBody>
            </p:sp>
          </p:grpSp>
        </p:grpSp>
        <p:grpSp>
          <p:nvGrpSpPr>
            <p:cNvPr id="32878" name="Group 53"/>
            <p:cNvGrpSpPr>
              <a:grpSpLocks/>
            </p:cNvGrpSpPr>
            <p:nvPr/>
          </p:nvGrpSpPr>
          <p:grpSpPr bwMode="auto">
            <a:xfrm>
              <a:off x="4575" y="2539"/>
              <a:ext cx="246" cy="288"/>
              <a:chOff x="1287" y="1865"/>
              <a:chExt cx="246" cy="288"/>
            </a:xfrm>
          </p:grpSpPr>
          <p:sp>
            <p:nvSpPr>
              <p:cNvPr id="32889" name="Rectangle 54"/>
              <p:cNvSpPr>
                <a:spLocks noChangeArrowheads="1"/>
              </p:cNvSpPr>
              <p:nvPr/>
            </p:nvSpPr>
            <p:spPr bwMode="auto">
              <a:xfrm>
                <a:off x="1287" y="1880"/>
                <a:ext cx="246" cy="24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90" name="Text Box 55"/>
              <p:cNvSpPr txBox="1">
                <a:spLocks noChangeArrowheads="1"/>
              </p:cNvSpPr>
              <p:nvPr/>
            </p:nvSpPr>
            <p:spPr bwMode="auto">
              <a:xfrm>
                <a:off x="1316" y="1865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/>
                  <a:t>8</a:t>
                </a:r>
              </a:p>
            </p:txBody>
          </p:sp>
        </p:grpSp>
        <p:grpSp>
          <p:nvGrpSpPr>
            <p:cNvPr id="32879" name="Group 56"/>
            <p:cNvGrpSpPr>
              <a:grpSpLocks/>
            </p:cNvGrpSpPr>
            <p:nvPr/>
          </p:nvGrpSpPr>
          <p:grpSpPr bwMode="auto">
            <a:xfrm>
              <a:off x="4575" y="2784"/>
              <a:ext cx="738" cy="288"/>
              <a:chOff x="1282" y="2126"/>
              <a:chExt cx="738" cy="288"/>
            </a:xfrm>
          </p:grpSpPr>
          <p:grpSp>
            <p:nvGrpSpPr>
              <p:cNvPr id="32880" name="Group 57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32887" name="Rectangle 58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88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7</a:t>
                  </a:r>
                </a:p>
              </p:txBody>
            </p:sp>
          </p:grpSp>
          <p:grpSp>
            <p:nvGrpSpPr>
              <p:cNvPr id="32881" name="Group 60"/>
              <p:cNvGrpSpPr>
                <a:grpSpLocks/>
              </p:cNvGrpSpPr>
              <p:nvPr/>
            </p:nvGrpSpPr>
            <p:grpSpPr bwMode="auto">
              <a:xfrm>
                <a:off x="1528" y="2126"/>
                <a:ext cx="289" cy="288"/>
                <a:chOff x="1287" y="1865"/>
                <a:chExt cx="289" cy="288"/>
              </a:xfrm>
            </p:grpSpPr>
            <p:sp>
              <p:nvSpPr>
                <p:cNvPr id="32885" name="Rectangle 61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86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6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6 </a:t>
                  </a:r>
                </a:p>
              </p:txBody>
            </p:sp>
          </p:grpSp>
          <p:grpSp>
            <p:nvGrpSpPr>
              <p:cNvPr id="32882" name="Group 63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32883" name="Rectangle 64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84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5</a:t>
                  </a:r>
                </a:p>
              </p:txBody>
            </p:sp>
          </p:grpSp>
        </p:grpSp>
      </p:grpSp>
      <p:grpSp>
        <p:nvGrpSpPr>
          <p:cNvPr id="27" name="Group 66"/>
          <p:cNvGrpSpPr>
            <a:grpSpLocks/>
          </p:cNvGrpSpPr>
          <p:nvPr/>
        </p:nvGrpSpPr>
        <p:grpSpPr bwMode="auto">
          <a:xfrm>
            <a:off x="3314700" y="3616325"/>
            <a:ext cx="1187450" cy="1285875"/>
            <a:chOff x="3519" y="1880"/>
            <a:chExt cx="748" cy="810"/>
          </a:xfrm>
        </p:grpSpPr>
        <p:grpSp>
          <p:nvGrpSpPr>
            <p:cNvPr id="32847" name="Group 67"/>
            <p:cNvGrpSpPr>
              <a:grpSpLocks/>
            </p:cNvGrpSpPr>
            <p:nvPr/>
          </p:nvGrpSpPr>
          <p:grpSpPr bwMode="auto">
            <a:xfrm>
              <a:off x="3529" y="1880"/>
              <a:ext cx="738" cy="288"/>
              <a:chOff x="1282" y="2126"/>
              <a:chExt cx="738" cy="288"/>
            </a:xfrm>
          </p:grpSpPr>
          <p:grpSp>
            <p:nvGrpSpPr>
              <p:cNvPr id="32868" name="Group 68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32875" name="Rectangle 69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76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1</a:t>
                  </a:r>
                </a:p>
              </p:txBody>
            </p:sp>
          </p:grpSp>
          <p:grpSp>
            <p:nvGrpSpPr>
              <p:cNvPr id="32869" name="Group 71"/>
              <p:cNvGrpSpPr>
                <a:grpSpLocks/>
              </p:cNvGrpSpPr>
              <p:nvPr/>
            </p:nvGrpSpPr>
            <p:grpSpPr bwMode="auto">
              <a:xfrm>
                <a:off x="1528" y="2126"/>
                <a:ext cx="246" cy="288"/>
                <a:chOff x="1287" y="1865"/>
                <a:chExt cx="246" cy="288"/>
              </a:xfrm>
            </p:grpSpPr>
            <p:sp>
              <p:nvSpPr>
                <p:cNvPr id="32873" name="Rectangle 72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74" name="Text Box 73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2</a:t>
                  </a:r>
                </a:p>
              </p:txBody>
            </p:sp>
          </p:grpSp>
          <p:grpSp>
            <p:nvGrpSpPr>
              <p:cNvPr id="32870" name="Group 74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32871" name="Rectangle 75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72" name="Text Box 76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5</a:t>
                  </a:r>
                </a:p>
              </p:txBody>
            </p:sp>
          </p:grpSp>
        </p:grpSp>
        <p:grpSp>
          <p:nvGrpSpPr>
            <p:cNvPr id="32848" name="Group 77"/>
            <p:cNvGrpSpPr>
              <a:grpSpLocks/>
            </p:cNvGrpSpPr>
            <p:nvPr/>
          </p:nvGrpSpPr>
          <p:grpSpPr bwMode="auto">
            <a:xfrm>
              <a:off x="3524" y="2141"/>
              <a:ext cx="738" cy="288"/>
              <a:chOff x="1282" y="2126"/>
              <a:chExt cx="738" cy="288"/>
            </a:xfrm>
          </p:grpSpPr>
          <p:grpSp>
            <p:nvGrpSpPr>
              <p:cNvPr id="32859" name="Group 78"/>
              <p:cNvGrpSpPr>
                <a:grpSpLocks/>
              </p:cNvGrpSpPr>
              <p:nvPr/>
            </p:nvGrpSpPr>
            <p:grpSpPr bwMode="auto">
              <a:xfrm>
                <a:off x="1282" y="2126"/>
                <a:ext cx="289" cy="288"/>
                <a:chOff x="1287" y="1865"/>
                <a:chExt cx="289" cy="288"/>
              </a:xfrm>
            </p:grpSpPr>
            <p:sp>
              <p:nvSpPr>
                <p:cNvPr id="32866" name="Rectangle 79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67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6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 7</a:t>
                  </a:r>
                </a:p>
              </p:txBody>
            </p:sp>
          </p:grpSp>
          <p:grpSp>
            <p:nvGrpSpPr>
              <p:cNvPr id="32860" name="Group 81"/>
              <p:cNvGrpSpPr>
                <a:grpSpLocks/>
              </p:cNvGrpSpPr>
              <p:nvPr/>
            </p:nvGrpSpPr>
            <p:grpSpPr bwMode="auto">
              <a:xfrm>
                <a:off x="1528" y="2126"/>
                <a:ext cx="246" cy="288"/>
                <a:chOff x="1287" y="1865"/>
                <a:chExt cx="246" cy="288"/>
              </a:xfrm>
            </p:grpSpPr>
            <p:sp>
              <p:nvSpPr>
                <p:cNvPr id="32864" name="Rectangle 82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65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11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32861" name="Group 84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32862" name="Rectangle 85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63" name="Text Box 86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4</a:t>
                  </a:r>
                </a:p>
              </p:txBody>
            </p:sp>
          </p:grpSp>
        </p:grpSp>
        <p:grpSp>
          <p:nvGrpSpPr>
            <p:cNvPr id="32849" name="Group 87"/>
            <p:cNvGrpSpPr>
              <a:grpSpLocks/>
            </p:cNvGrpSpPr>
            <p:nvPr/>
          </p:nvGrpSpPr>
          <p:grpSpPr bwMode="auto">
            <a:xfrm>
              <a:off x="3519" y="2402"/>
              <a:ext cx="738" cy="288"/>
              <a:chOff x="1282" y="2126"/>
              <a:chExt cx="738" cy="288"/>
            </a:xfrm>
          </p:grpSpPr>
          <p:grpSp>
            <p:nvGrpSpPr>
              <p:cNvPr id="32850" name="Group 88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32857" name="Rectangle 89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58" name="Text Box 90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8</a:t>
                  </a:r>
                </a:p>
              </p:txBody>
            </p:sp>
          </p:grpSp>
          <p:grpSp>
            <p:nvGrpSpPr>
              <p:cNvPr id="32851" name="Group 91"/>
              <p:cNvGrpSpPr>
                <a:grpSpLocks/>
              </p:cNvGrpSpPr>
              <p:nvPr/>
            </p:nvGrpSpPr>
            <p:grpSpPr bwMode="auto">
              <a:xfrm>
                <a:off x="1528" y="2126"/>
                <a:ext cx="289" cy="288"/>
                <a:chOff x="1287" y="1865"/>
                <a:chExt cx="289" cy="288"/>
              </a:xfrm>
            </p:grpSpPr>
            <p:sp>
              <p:nvSpPr>
                <p:cNvPr id="32855" name="Rectangle 92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56" name="Text Box 93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6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6 </a:t>
                  </a:r>
                </a:p>
              </p:txBody>
            </p:sp>
          </p:grpSp>
          <p:grpSp>
            <p:nvGrpSpPr>
              <p:cNvPr id="32852" name="Group 94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32853" name="Rectangle 95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54" name="Text Box 96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3</a:t>
                  </a:r>
                </a:p>
              </p:txBody>
            </p:sp>
          </p:grpSp>
        </p:grpSp>
      </p:grpSp>
      <p:grpSp>
        <p:nvGrpSpPr>
          <p:cNvPr id="32942" name="Group 97"/>
          <p:cNvGrpSpPr>
            <a:grpSpLocks/>
          </p:cNvGrpSpPr>
          <p:nvPr/>
        </p:nvGrpSpPr>
        <p:grpSpPr bwMode="auto">
          <a:xfrm>
            <a:off x="3244850" y="2143125"/>
            <a:ext cx="1187450" cy="1285875"/>
            <a:chOff x="3519" y="1880"/>
            <a:chExt cx="748" cy="810"/>
          </a:xfrm>
        </p:grpSpPr>
        <p:grpSp>
          <p:nvGrpSpPr>
            <p:cNvPr id="32817" name="Group 98"/>
            <p:cNvGrpSpPr>
              <a:grpSpLocks/>
            </p:cNvGrpSpPr>
            <p:nvPr/>
          </p:nvGrpSpPr>
          <p:grpSpPr bwMode="auto">
            <a:xfrm>
              <a:off x="3529" y="1880"/>
              <a:ext cx="738" cy="288"/>
              <a:chOff x="1282" y="2126"/>
              <a:chExt cx="738" cy="288"/>
            </a:xfrm>
          </p:grpSpPr>
          <p:grpSp>
            <p:nvGrpSpPr>
              <p:cNvPr id="32838" name="Group 99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32845" name="Rectangle 100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46" name="Text Box 101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11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32839" name="Group 102"/>
              <p:cNvGrpSpPr>
                <a:grpSpLocks/>
              </p:cNvGrpSpPr>
              <p:nvPr/>
            </p:nvGrpSpPr>
            <p:grpSpPr bwMode="auto">
              <a:xfrm>
                <a:off x="1528" y="2126"/>
                <a:ext cx="246" cy="288"/>
                <a:chOff x="1287" y="1865"/>
                <a:chExt cx="246" cy="288"/>
              </a:xfrm>
            </p:grpSpPr>
            <p:sp>
              <p:nvSpPr>
                <p:cNvPr id="32843" name="Rectangle 103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44" name="Text Box 104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2</a:t>
                  </a:r>
                </a:p>
              </p:txBody>
            </p:sp>
          </p:grpSp>
          <p:grpSp>
            <p:nvGrpSpPr>
              <p:cNvPr id="32840" name="Group 105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32841" name="Rectangle 106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42" name="Text Box 107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5</a:t>
                  </a:r>
                </a:p>
              </p:txBody>
            </p:sp>
          </p:grpSp>
        </p:grpSp>
        <p:grpSp>
          <p:nvGrpSpPr>
            <p:cNvPr id="32818" name="Group 108"/>
            <p:cNvGrpSpPr>
              <a:grpSpLocks/>
            </p:cNvGrpSpPr>
            <p:nvPr/>
          </p:nvGrpSpPr>
          <p:grpSpPr bwMode="auto">
            <a:xfrm>
              <a:off x="3524" y="2141"/>
              <a:ext cx="738" cy="288"/>
              <a:chOff x="1282" y="2126"/>
              <a:chExt cx="738" cy="288"/>
            </a:xfrm>
          </p:grpSpPr>
          <p:grpSp>
            <p:nvGrpSpPr>
              <p:cNvPr id="32829" name="Group 109"/>
              <p:cNvGrpSpPr>
                <a:grpSpLocks/>
              </p:cNvGrpSpPr>
              <p:nvPr/>
            </p:nvGrpSpPr>
            <p:grpSpPr bwMode="auto">
              <a:xfrm>
                <a:off x="1282" y="2126"/>
                <a:ext cx="289" cy="288"/>
                <a:chOff x="1287" y="1865"/>
                <a:chExt cx="289" cy="288"/>
              </a:xfrm>
            </p:grpSpPr>
            <p:sp>
              <p:nvSpPr>
                <p:cNvPr id="32836" name="Rectangle 110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37" name="Text Box 111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6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1 </a:t>
                  </a:r>
                </a:p>
              </p:txBody>
            </p:sp>
          </p:grpSp>
          <p:grpSp>
            <p:nvGrpSpPr>
              <p:cNvPr id="32830" name="Group 112"/>
              <p:cNvGrpSpPr>
                <a:grpSpLocks/>
              </p:cNvGrpSpPr>
              <p:nvPr/>
            </p:nvGrpSpPr>
            <p:grpSpPr bwMode="auto">
              <a:xfrm>
                <a:off x="1528" y="2126"/>
                <a:ext cx="246" cy="288"/>
                <a:chOff x="1287" y="1865"/>
                <a:chExt cx="246" cy="288"/>
              </a:xfrm>
            </p:grpSpPr>
            <p:sp>
              <p:nvSpPr>
                <p:cNvPr id="32834" name="Rectangle 113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35" name="Text Box 114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7</a:t>
                  </a:r>
                </a:p>
              </p:txBody>
            </p:sp>
          </p:grpSp>
          <p:grpSp>
            <p:nvGrpSpPr>
              <p:cNvPr id="32831" name="Group 115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32832" name="Rectangle 116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33" name="Text Box 117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4</a:t>
                  </a:r>
                </a:p>
              </p:txBody>
            </p:sp>
          </p:grpSp>
        </p:grpSp>
        <p:grpSp>
          <p:nvGrpSpPr>
            <p:cNvPr id="32819" name="Group 118"/>
            <p:cNvGrpSpPr>
              <a:grpSpLocks/>
            </p:cNvGrpSpPr>
            <p:nvPr/>
          </p:nvGrpSpPr>
          <p:grpSpPr bwMode="auto">
            <a:xfrm>
              <a:off x="3519" y="2402"/>
              <a:ext cx="738" cy="288"/>
              <a:chOff x="1282" y="2126"/>
              <a:chExt cx="738" cy="288"/>
            </a:xfrm>
          </p:grpSpPr>
          <p:grpSp>
            <p:nvGrpSpPr>
              <p:cNvPr id="32820" name="Group 119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32827" name="Rectangle 120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28" name="Text Box 121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8</a:t>
                  </a:r>
                </a:p>
              </p:txBody>
            </p:sp>
          </p:grpSp>
          <p:grpSp>
            <p:nvGrpSpPr>
              <p:cNvPr id="32821" name="Group 122"/>
              <p:cNvGrpSpPr>
                <a:grpSpLocks/>
              </p:cNvGrpSpPr>
              <p:nvPr/>
            </p:nvGrpSpPr>
            <p:grpSpPr bwMode="auto">
              <a:xfrm>
                <a:off x="1528" y="2126"/>
                <a:ext cx="289" cy="288"/>
                <a:chOff x="1287" y="1865"/>
                <a:chExt cx="289" cy="288"/>
              </a:xfrm>
            </p:grpSpPr>
            <p:sp>
              <p:nvSpPr>
                <p:cNvPr id="32825" name="Rectangle 123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26" name="Text Box 124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6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6 </a:t>
                  </a:r>
                </a:p>
              </p:txBody>
            </p:sp>
          </p:grpSp>
          <p:grpSp>
            <p:nvGrpSpPr>
              <p:cNvPr id="32822" name="Group 125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32823" name="Rectangle 126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24" name="Text Box 127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3</a:t>
                  </a:r>
                </a:p>
              </p:txBody>
            </p:sp>
          </p:grpSp>
        </p:grpSp>
      </p:grpSp>
      <p:grpSp>
        <p:nvGrpSpPr>
          <p:cNvPr id="32955" name="Group 128"/>
          <p:cNvGrpSpPr>
            <a:grpSpLocks/>
          </p:cNvGrpSpPr>
          <p:nvPr/>
        </p:nvGrpSpPr>
        <p:grpSpPr bwMode="auto">
          <a:xfrm>
            <a:off x="3330575" y="5105400"/>
            <a:ext cx="1187450" cy="1285875"/>
            <a:chOff x="3519" y="1880"/>
            <a:chExt cx="748" cy="810"/>
          </a:xfrm>
        </p:grpSpPr>
        <p:grpSp>
          <p:nvGrpSpPr>
            <p:cNvPr id="32787" name="Group 129"/>
            <p:cNvGrpSpPr>
              <a:grpSpLocks/>
            </p:cNvGrpSpPr>
            <p:nvPr/>
          </p:nvGrpSpPr>
          <p:grpSpPr bwMode="auto">
            <a:xfrm>
              <a:off x="3529" y="1880"/>
              <a:ext cx="738" cy="288"/>
              <a:chOff x="1282" y="2126"/>
              <a:chExt cx="738" cy="288"/>
            </a:xfrm>
          </p:grpSpPr>
          <p:grpSp>
            <p:nvGrpSpPr>
              <p:cNvPr id="32808" name="Group 130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32815" name="Rectangle 131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16" name="Text Box 132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1</a:t>
                  </a:r>
                </a:p>
              </p:txBody>
            </p:sp>
          </p:grpSp>
          <p:grpSp>
            <p:nvGrpSpPr>
              <p:cNvPr id="32809" name="Group 133"/>
              <p:cNvGrpSpPr>
                <a:grpSpLocks/>
              </p:cNvGrpSpPr>
              <p:nvPr/>
            </p:nvGrpSpPr>
            <p:grpSpPr bwMode="auto">
              <a:xfrm>
                <a:off x="1528" y="2126"/>
                <a:ext cx="246" cy="288"/>
                <a:chOff x="1287" y="1865"/>
                <a:chExt cx="246" cy="288"/>
              </a:xfrm>
            </p:grpSpPr>
            <p:sp>
              <p:nvSpPr>
                <p:cNvPr id="32813" name="Rectangle 134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14" name="Text Box 135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2</a:t>
                  </a:r>
                </a:p>
              </p:txBody>
            </p:sp>
          </p:grpSp>
          <p:grpSp>
            <p:nvGrpSpPr>
              <p:cNvPr id="32810" name="Group 136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32811" name="Rectangle 137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12" name="Text Box 138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5</a:t>
                  </a:r>
                </a:p>
              </p:txBody>
            </p:sp>
          </p:grpSp>
        </p:grpSp>
        <p:grpSp>
          <p:nvGrpSpPr>
            <p:cNvPr id="32788" name="Group 139"/>
            <p:cNvGrpSpPr>
              <a:grpSpLocks/>
            </p:cNvGrpSpPr>
            <p:nvPr/>
          </p:nvGrpSpPr>
          <p:grpSpPr bwMode="auto">
            <a:xfrm>
              <a:off x="3524" y="2141"/>
              <a:ext cx="738" cy="288"/>
              <a:chOff x="1282" y="2126"/>
              <a:chExt cx="738" cy="288"/>
            </a:xfrm>
          </p:grpSpPr>
          <p:grpSp>
            <p:nvGrpSpPr>
              <p:cNvPr id="32799" name="Group 140"/>
              <p:cNvGrpSpPr>
                <a:grpSpLocks/>
              </p:cNvGrpSpPr>
              <p:nvPr/>
            </p:nvGrpSpPr>
            <p:grpSpPr bwMode="auto">
              <a:xfrm>
                <a:off x="1282" y="2126"/>
                <a:ext cx="289" cy="288"/>
                <a:chOff x="1287" y="1865"/>
                <a:chExt cx="289" cy="288"/>
              </a:xfrm>
            </p:grpSpPr>
            <p:sp>
              <p:nvSpPr>
                <p:cNvPr id="32806" name="Rectangle 141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07" name="Text Box 142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6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 8</a:t>
                  </a:r>
                </a:p>
              </p:txBody>
            </p:sp>
          </p:grpSp>
          <p:grpSp>
            <p:nvGrpSpPr>
              <p:cNvPr id="32800" name="Group 143"/>
              <p:cNvGrpSpPr>
                <a:grpSpLocks/>
              </p:cNvGrpSpPr>
              <p:nvPr/>
            </p:nvGrpSpPr>
            <p:grpSpPr bwMode="auto">
              <a:xfrm>
                <a:off x="1528" y="2126"/>
                <a:ext cx="246" cy="288"/>
                <a:chOff x="1287" y="1865"/>
                <a:chExt cx="246" cy="288"/>
              </a:xfrm>
            </p:grpSpPr>
            <p:sp>
              <p:nvSpPr>
                <p:cNvPr id="32804" name="Rectangle 144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05" name="Text Box 145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7</a:t>
                  </a:r>
                </a:p>
              </p:txBody>
            </p:sp>
          </p:grpSp>
          <p:grpSp>
            <p:nvGrpSpPr>
              <p:cNvPr id="32801" name="Group 146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32802" name="Rectangle 147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03" name="Text Box 148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4</a:t>
                  </a:r>
                </a:p>
              </p:txBody>
            </p:sp>
          </p:grpSp>
        </p:grpSp>
        <p:grpSp>
          <p:nvGrpSpPr>
            <p:cNvPr id="32789" name="Group 149"/>
            <p:cNvGrpSpPr>
              <a:grpSpLocks/>
            </p:cNvGrpSpPr>
            <p:nvPr/>
          </p:nvGrpSpPr>
          <p:grpSpPr bwMode="auto">
            <a:xfrm>
              <a:off x="3519" y="2402"/>
              <a:ext cx="738" cy="288"/>
              <a:chOff x="1282" y="2126"/>
              <a:chExt cx="738" cy="288"/>
            </a:xfrm>
          </p:grpSpPr>
          <p:grpSp>
            <p:nvGrpSpPr>
              <p:cNvPr id="32790" name="Group 150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32797" name="Rectangle 151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798" name="Text Box 152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11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32791" name="Group 153"/>
              <p:cNvGrpSpPr>
                <a:grpSpLocks/>
              </p:cNvGrpSpPr>
              <p:nvPr/>
            </p:nvGrpSpPr>
            <p:grpSpPr bwMode="auto">
              <a:xfrm>
                <a:off x="1528" y="2126"/>
                <a:ext cx="289" cy="288"/>
                <a:chOff x="1287" y="1865"/>
                <a:chExt cx="289" cy="288"/>
              </a:xfrm>
            </p:grpSpPr>
            <p:sp>
              <p:nvSpPr>
                <p:cNvPr id="32795" name="Rectangle 154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796" name="Text Box 155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6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6 </a:t>
                  </a:r>
                </a:p>
              </p:txBody>
            </p:sp>
          </p:grpSp>
          <p:grpSp>
            <p:nvGrpSpPr>
              <p:cNvPr id="32792" name="Group 156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32793" name="Rectangle 157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794" name="Text Box 158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3</a:t>
                  </a:r>
                </a:p>
              </p:txBody>
            </p:sp>
          </p:grpSp>
        </p:grpSp>
      </p:grpSp>
      <p:sp>
        <p:nvSpPr>
          <p:cNvPr id="85151" name="Line 159"/>
          <p:cNvSpPr>
            <a:spLocks noChangeShapeType="1"/>
          </p:cNvSpPr>
          <p:nvPr/>
        </p:nvSpPr>
        <p:spPr bwMode="auto">
          <a:xfrm>
            <a:off x="1935163" y="4267200"/>
            <a:ext cx="13096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152" name="Line 160"/>
          <p:cNvSpPr>
            <a:spLocks noChangeShapeType="1"/>
          </p:cNvSpPr>
          <p:nvPr/>
        </p:nvSpPr>
        <p:spPr bwMode="auto">
          <a:xfrm flipV="1">
            <a:off x="1935163" y="2971800"/>
            <a:ext cx="1189037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153" name="Line 161"/>
          <p:cNvSpPr>
            <a:spLocks noChangeShapeType="1"/>
          </p:cNvSpPr>
          <p:nvPr/>
        </p:nvSpPr>
        <p:spPr bwMode="auto">
          <a:xfrm>
            <a:off x="1935163" y="4267200"/>
            <a:ext cx="1309687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0" name="Text Box 162"/>
          <p:cNvSpPr txBox="1">
            <a:spLocks noChangeArrowheads="1"/>
          </p:cNvSpPr>
          <p:nvPr/>
        </p:nvSpPr>
        <p:spPr bwMode="auto">
          <a:xfrm>
            <a:off x="1062038" y="4926013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F0000"/>
                </a:solidFill>
              </a:rPr>
              <a:t>-3</a:t>
            </a:r>
          </a:p>
        </p:txBody>
      </p:sp>
      <p:sp>
        <p:nvSpPr>
          <p:cNvPr id="85155" name="Text Box 163"/>
          <p:cNvSpPr txBox="1">
            <a:spLocks noChangeArrowheads="1"/>
          </p:cNvSpPr>
          <p:nvPr/>
        </p:nvSpPr>
        <p:spPr bwMode="auto">
          <a:xfrm>
            <a:off x="4572000" y="2362200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F0000"/>
                </a:solidFill>
              </a:rPr>
              <a:t>-4</a:t>
            </a:r>
          </a:p>
        </p:txBody>
      </p:sp>
      <p:sp>
        <p:nvSpPr>
          <p:cNvPr id="85156" name="Text Box 164"/>
          <p:cNvSpPr txBox="1">
            <a:spLocks noChangeArrowheads="1"/>
          </p:cNvSpPr>
          <p:nvPr/>
        </p:nvSpPr>
        <p:spPr bwMode="auto">
          <a:xfrm>
            <a:off x="4572000" y="4035425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F0000"/>
                </a:solidFill>
              </a:rPr>
              <a:t>-4</a:t>
            </a:r>
          </a:p>
        </p:txBody>
      </p:sp>
      <p:sp>
        <p:nvSpPr>
          <p:cNvPr id="85157" name="Text Box 165"/>
          <p:cNvSpPr txBox="1">
            <a:spLocks noChangeArrowheads="1"/>
          </p:cNvSpPr>
          <p:nvPr/>
        </p:nvSpPr>
        <p:spPr bwMode="auto">
          <a:xfrm>
            <a:off x="4572000" y="5476875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F0000"/>
                </a:solidFill>
              </a:rPr>
              <a:t>-4</a:t>
            </a:r>
          </a:p>
        </p:txBody>
      </p:sp>
      <p:sp>
        <p:nvSpPr>
          <p:cNvPr id="32784" name="Text Box 166"/>
          <p:cNvSpPr txBox="1">
            <a:spLocks noChangeArrowheads="1"/>
          </p:cNvSpPr>
          <p:nvPr/>
        </p:nvSpPr>
        <p:spPr bwMode="auto">
          <a:xfrm>
            <a:off x="8458200" y="40544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2785" name="Text Box 167"/>
          <p:cNvSpPr txBox="1">
            <a:spLocks noChangeArrowheads="1"/>
          </p:cNvSpPr>
          <p:nvPr/>
        </p:nvSpPr>
        <p:spPr bwMode="auto">
          <a:xfrm>
            <a:off x="854075" y="3014663"/>
            <a:ext cx="742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 i="1">
                <a:solidFill>
                  <a:schemeClr val="accent2"/>
                </a:solidFill>
              </a:rPr>
              <a:t>start</a:t>
            </a:r>
          </a:p>
        </p:txBody>
      </p:sp>
      <p:sp>
        <p:nvSpPr>
          <p:cNvPr id="32786" name="Text Box 168"/>
          <p:cNvSpPr txBox="1">
            <a:spLocks noChangeArrowheads="1"/>
          </p:cNvSpPr>
          <p:nvPr/>
        </p:nvSpPr>
        <p:spPr bwMode="auto">
          <a:xfrm>
            <a:off x="7585075" y="3014663"/>
            <a:ext cx="725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 i="1">
                <a:solidFill>
                  <a:schemeClr val="accent2"/>
                </a:solidFill>
              </a:rPr>
              <a:t>goal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5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5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5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5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5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5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5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5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5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5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151" grpId="0" animBg="1"/>
      <p:bldP spid="85152" grpId="0" animBg="1"/>
      <p:bldP spid="85153" grpId="0" animBg="1"/>
      <p:bldP spid="85155" grpId="0"/>
      <p:bldP spid="85156" grpId="0"/>
      <p:bldP spid="8515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Hill Climbing and 8 Queens</a:t>
            </a:r>
          </a:p>
        </p:txBody>
      </p:sp>
      <p:pic>
        <p:nvPicPr>
          <p:cNvPr id="4" name="Picture 3" descr="Screen Shot 2017-02-20 at 2.52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600200"/>
            <a:ext cx="3530600" cy="3505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4800" y="1219200"/>
            <a:ext cx="49530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 8 Queens problem often setup as follows: </a:t>
            </a:r>
          </a:p>
          <a:p>
            <a:pPr marL="342900" indent="-234950">
              <a:buFont typeface="Arial"/>
              <a:buChar char="•"/>
            </a:pPr>
            <a:r>
              <a:rPr lang="en-US" dirty="0"/>
              <a:t>Randomly put one queen in each column</a:t>
            </a:r>
          </a:p>
          <a:p>
            <a:pPr marL="342900" indent="-234950">
              <a:buFont typeface="Arial"/>
              <a:buChar char="•"/>
            </a:pPr>
            <a:r>
              <a:rPr lang="en-US" dirty="0"/>
              <a:t>Goal state: no two queens attack one another</a:t>
            </a:r>
          </a:p>
          <a:p>
            <a:pPr marL="342900" indent="-234950">
              <a:buFont typeface="Arial"/>
              <a:buChar char="•"/>
            </a:pPr>
            <a:r>
              <a:rPr lang="en-US" dirty="0"/>
              <a:t>Actions: moving any queen to a different row</a:t>
            </a:r>
          </a:p>
          <a:p>
            <a:pPr marL="342900" indent="-234950">
              <a:buFont typeface="Arial"/>
              <a:buChar char="•"/>
            </a:pPr>
            <a:r>
              <a:rPr lang="en-US" dirty="0"/>
              <a:t>Each state thus has 65 successors</a:t>
            </a:r>
          </a:p>
          <a:p>
            <a:pPr marL="342900" indent="-234950">
              <a:buFont typeface="Arial"/>
              <a:buChar char="•"/>
            </a:pPr>
            <a:r>
              <a:rPr lang="en-US" dirty="0"/>
              <a:t>Heuristic h: # of pairs attacking one another</a:t>
            </a:r>
          </a:p>
          <a:p>
            <a:pPr marL="342900" indent="-234950">
              <a:buFont typeface="Arial"/>
              <a:buChar char="•"/>
            </a:pPr>
            <a:r>
              <a:rPr lang="en-US" dirty="0"/>
              <a:t>Current state: h= 17</a:t>
            </a:r>
          </a:p>
          <a:p>
            <a:pPr marL="342900" indent="-234950">
              <a:buFont typeface="Arial"/>
              <a:buChar char="•"/>
            </a:pPr>
            <a:r>
              <a:rPr lang="en-US" dirty="0"/>
              <a:t>h=0 =&gt; solution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Hill Climbing and 8 Queens</a:t>
            </a:r>
          </a:p>
        </p:txBody>
      </p:sp>
      <p:pic>
        <p:nvPicPr>
          <p:cNvPr id="34818" name="Content Placeholder 3" descr="Picture 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92" r="-2892"/>
          <a:stretch>
            <a:fillRect/>
          </a:stretch>
        </p:blipFill>
        <p:spPr>
          <a:xfrm>
            <a:off x="0" y="990600"/>
            <a:ext cx="9164638" cy="5854700"/>
          </a:xfrm>
        </p:spPr>
      </p:pic>
      <p:sp>
        <p:nvSpPr>
          <p:cNvPr id="2" name="Rectangle 1"/>
          <p:cNvSpPr/>
          <p:nvPr/>
        </p:nvSpPr>
        <p:spPr>
          <a:xfrm>
            <a:off x="2667000" y="1219200"/>
            <a:ext cx="381000" cy="381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09800" y="1676400"/>
            <a:ext cx="381000" cy="381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67000" y="2133600"/>
            <a:ext cx="381000" cy="3048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24200" y="1676400"/>
            <a:ext cx="381000" cy="381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14400" y="1219200"/>
            <a:ext cx="304800" cy="381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14400" y="2133600"/>
            <a:ext cx="304800" cy="3048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09800" y="4343400"/>
            <a:ext cx="381000" cy="381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124200" y="4343400"/>
            <a:ext cx="381000" cy="381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177F436-5A50-F840-AB0D-2FD97D3FD23D}"/>
              </a:ext>
            </a:extLst>
          </p:cNvPr>
          <p:cNvCxnSpPr>
            <a:cxnSpLocks/>
          </p:cNvCxnSpPr>
          <p:nvPr/>
        </p:nvCxnSpPr>
        <p:spPr>
          <a:xfrm flipV="1">
            <a:off x="6934200" y="1676400"/>
            <a:ext cx="838200" cy="838200"/>
          </a:xfrm>
          <a:prstGeom prst="straightConnector1">
            <a:avLst/>
          </a:prstGeom>
          <a:ln w="50800"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6576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6B137-BCC3-E94D-96A7-8F9466324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argmax and </a:t>
            </a:r>
            <a:r>
              <a:rPr lang="en-US" dirty="0" err="1"/>
              <a:t>argmin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43C1EC-A400-C849-B57B-9D0A2811C3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argmax and </a:t>
            </a:r>
            <a:r>
              <a:rPr lang="en-US" dirty="0" err="1"/>
              <a:t>argmin</a:t>
            </a:r>
            <a:r>
              <a:rPr lang="en-US" dirty="0"/>
              <a:t> concept is common in many AI and machine learning algorithms</a:t>
            </a:r>
          </a:p>
          <a:p>
            <a:r>
              <a:rPr lang="en-US" dirty="0"/>
              <a:t>See </a:t>
            </a:r>
            <a:r>
              <a:rPr lang="en-US" dirty="0">
                <a:hlinkClick r:id="rId2"/>
              </a:rPr>
              <a:t>argmax</a:t>
            </a:r>
            <a:r>
              <a:rPr lang="en-US" dirty="0"/>
              <a:t> on Wikipedia (</a:t>
            </a:r>
            <a:r>
              <a:rPr lang="en-US" dirty="0" err="1"/>
              <a:t>argmin</a:t>
            </a:r>
            <a:r>
              <a:rPr lang="en-US" dirty="0"/>
              <a:t> is similar)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Argmax</a:t>
            </a:r>
            <a:r>
              <a:rPr lang="en-US" baseline="-25000" dirty="0" err="1"/>
              <a:t>x</a:t>
            </a:r>
            <a:r>
              <a:rPr lang="en-US" baseline="-25000" dirty="0"/>
              <a:t> </a:t>
            </a:r>
            <a:r>
              <a:rPr lang="en-US" dirty="0"/>
              <a:t>f(x) finds the value of x for which f(x) is largest</a:t>
            </a:r>
          </a:p>
        </p:txBody>
      </p:sp>
      <p:pic>
        <p:nvPicPr>
          <p:cNvPr id="5" name="Picture 4" descr="A picture containing object&#13;&#10;&#13;&#10;Description automatically generated">
            <a:extLst>
              <a:ext uri="{FF2B5EF4-FFF2-40B4-BE49-F238E27FC236}">
                <a16:creationId xmlns:a16="http://schemas.microsoft.com/office/drawing/2014/main" id="{70AB1139-0F2C-384F-9F8D-AD3FE37AC0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3219450"/>
            <a:ext cx="5656873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615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3" name="Group 22"/>
          <p:cNvGrpSpPr>
            <a:grpSpLocks/>
          </p:cNvGrpSpPr>
          <p:nvPr/>
        </p:nvGrpSpPr>
        <p:grpSpPr bwMode="auto">
          <a:xfrm>
            <a:off x="3126581" y="76200"/>
            <a:ext cx="5618162" cy="2857500"/>
            <a:chOff x="1111" y="608"/>
            <a:chExt cx="3539" cy="1800"/>
          </a:xfrm>
        </p:grpSpPr>
        <p:grpSp>
          <p:nvGrpSpPr>
            <p:cNvPr id="35845" name="Group 21"/>
            <p:cNvGrpSpPr>
              <a:grpSpLocks/>
            </p:cNvGrpSpPr>
            <p:nvPr/>
          </p:nvGrpSpPr>
          <p:grpSpPr bwMode="auto">
            <a:xfrm>
              <a:off x="1111" y="608"/>
              <a:ext cx="3539" cy="1800"/>
              <a:chOff x="1111" y="608"/>
              <a:chExt cx="3539" cy="1800"/>
            </a:xfrm>
          </p:grpSpPr>
          <p:pic>
            <p:nvPicPr>
              <p:cNvPr id="35855" name="Picture 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54" y="608"/>
                <a:ext cx="2196" cy="1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856" name="Picture 4"/>
              <p:cNvPicPr>
                <a:picLocks noChangeAspect="1" noChangeArrowheads="1"/>
              </p:cNvPicPr>
              <p:nvPr/>
            </p:nvPicPr>
            <p:blipFill>
              <a:blip r:embed="rId4">
                <a:lum bright="-22000" contrast="1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1111" y="831"/>
                <a:ext cx="1396" cy="138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5846" name="Line 9"/>
            <p:cNvSpPr>
              <a:spLocks noChangeShapeType="1"/>
            </p:cNvSpPr>
            <p:nvPr/>
          </p:nvSpPr>
          <p:spPr bwMode="auto">
            <a:xfrm flipH="1" flipV="1">
              <a:off x="3429" y="1370"/>
              <a:ext cx="85" cy="12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47" name="Line 10"/>
            <p:cNvSpPr>
              <a:spLocks noChangeShapeType="1"/>
            </p:cNvSpPr>
            <p:nvPr/>
          </p:nvSpPr>
          <p:spPr bwMode="auto">
            <a:xfrm flipH="1">
              <a:off x="3272" y="1375"/>
              <a:ext cx="163" cy="1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48" name="Line 11"/>
            <p:cNvSpPr>
              <a:spLocks noChangeShapeType="1"/>
            </p:cNvSpPr>
            <p:nvPr/>
          </p:nvSpPr>
          <p:spPr bwMode="auto">
            <a:xfrm flipH="1" flipV="1">
              <a:off x="3247" y="1358"/>
              <a:ext cx="30" cy="3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49" name="Line 12"/>
            <p:cNvSpPr>
              <a:spLocks noChangeShapeType="1"/>
            </p:cNvSpPr>
            <p:nvPr/>
          </p:nvSpPr>
          <p:spPr bwMode="auto">
            <a:xfrm flipH="1">
              <a:off x="3196" y="1357"/>
              <a:ext cx="54" cy="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0" name="Oval 13"/>
            <p:cNvSpPr>
              <a:spLocks noChangeArrowheads="1"/>
            </p:cNvSpPr>
            <p:nvPr/>
          </p:nvSpPr>
          <p:spPr bwMode="auto">
            <a:xfrm>
              <a:off x="3496" y="1476"/>
              <a:ext cx="37" cy="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1" name="Oval 14"/>
            <p:cNvSpPr>
              <a:spLocks noChangeArrowheads="1"/>
            </p:cNvSpPr>
            <p:nvPr/>
          </p:nvSpPr>
          <p:spPr bwMode="auto">
            <a:xfrm>
              <a:off x="3413" y="1356"/>
              <a:ext cx="37" cy="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2" name="Oval 15"/>
            <p:cNvSpPr>
              <a:spLocks noChangeArrowheads="1"/>
            </p:cNvSpPr>
            <p:nvPr/>
          </p:nvSpPr>
          <p:spPr bwMode="auto">
            <a:xfrm>
              <a:off x="3259" y="1368"/>
              <a:ext cx="31" cy="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3" name="Oval 16"/>
            <p:cNvSpPr>
              <a:spLocks noChangeArrowheads="1"/>
            </p:cNvSpPr>
            <p:nvPr/>
          </p:nvSpPr>
          <p:spPr bwMode="auto">
            <a:xfrm>
              <a:off x="3232" y="1345"/>
              <a:ext cx="29" cy="2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4" name="Oval 17"/>
            <p:cNvSpPr>
              <a:spLocks noChangeArrowheads="1"/>
            </p:cNvSpPr>
            <p:nvPr/>
          </p:nvSpPr>
          <p:spPr bwMode="auto">
            <a:xfrm>
              <a:off x="3184" y="1350"/>
              <a:ext cx="23" cy="2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184149" y="343297"/>
            <a:ext cx="2821781" cy="2282032"/>
          </a:xfrm>
        </p:spPr>
        <p:txBody>
          <a:bodyPr/>
          <a:lstStyle/>
          <a:p>
            <a:pPr algn="l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Gradient</a:t>
            </a:r>
            <a:b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ascent</a:t>
            </a:r>
            <a:b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or descent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78" y="3117913"/>
            <a:ext cx="8458200" cy="3600811"/>
          </a:xfrm>
        </p:spPr>
        <p:txBody>
          <a:bodyPr/>
          <a:lstStyle/>
          <a:p>
            <a:pPr marL="231775" indent="-231775">
              <a:spcBef>
                <a:spcPts val="400"/>
              </a:spcBef>
            </a:pP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hlinkClick r:id="rId5"/>
              </a:rPr>
              <a:t>Gradient descent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 procedure for finding the </a:t>
            </a:r>
            <a:r>
              <a:rPr lang="en-US" sz="2800" i="1" dirty="0" err="1">
                <a:latin typeface="Calibri" charset="0"/>
                <a:ea typeface="ＭＳ Ｐゴシック" charset="0"/>
                <a:cs typeface="ＭＳ Ｐゴシック" charset="0"/>
              </a:rPr>
              <a:t>arg</a:t>
            </a:r>
            <a:r>
              <a:rPr lang="en-US" sz="2800" baseline="-25000" dirty="0" err="1">
                <a:latin typeface="Calibri" charset="0"/>
                <a:ea typeface="ＭＳ Ｐゴシック" charset="0"/>
                <a:cs typeface="ＭＳ Ｐゴシック" charset="0"/>
              </a:rPr>
              <a:t>x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i="1" dirty="0">
                <a:latin typeface="Calibri" charset="0"/>
                <a:ea typeface="ＭＳ Ｐゴシック" charset="0"/>
                <a:cs typeface="ＭＳ Ｐゴシック" charset="0"/>
              </a:rPr>
              <a:t>min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i="1" dirty="0">
                <a:latin typeface="Calibri" charset="0"/>
                <a:ea typeface="ＭＳ Ｐゴシック" charset="0"/>
                <a:cs typeface="ＭＳ Ｐゴシック" charset="0"/>
              </a:rPr>
              <a:t>f(x)</a:t>
            </a:r>
          </a:p>
          <a:p>
            <a:pPr marL="454025" lvl="1" indent="-222250">
              <a:spcBef>
                <a:spcPts val="400"/>
              </a:spcBef>
            </a:pPr>
            <a:r>
              <a:rPr lang="en-US" sz="2600" dirty="0">
                <a:latin typeface="Calibri" charset="0"/>
                <a:ea typeface="ＭＳ Ｐゴシック" charset="0"/>
              </a:rPr>
              <a:t>choose initial x</a:t>
            </a:r>
            <a:r>
              <a:rPr lang="en-US" sz="2600" baseline="-25000" dirty="0">
                <a:latin typeface="Calibri" charset="0"/>
                <a:ea typeface="ＭＳ Ｐゴシック" charset="0"/>
              </a:rPr>
              <a:t>0</a:t>
            </a:r>
            <a:r>
              <a:rPr lang="en-US" sz="2600" dirty="0">
                <a:latin typeface="Calibri" charset="0"/>
                <a:ea typeface="ＭＳ Ｐゴシック" charset="0"/>
              </a:rPr>
              <a:t> randomly</a:t>
            </a:r>
          </a:p>
          <a:p>
            <a:pPr marL="454025" lvl="1" indent="-222250">
              <a:spcBef>
                <a:spcPts val="400"/>
              </a:spcBef>
            </a:pPr>
            <a:r>
              <a:rPr lang="en-US" sz="2600" dirty="0">
                <a:latin typeface="Calibri" charset="0"/>
                <a:ea typeface="ＭＳ Ｐゴシック" charset="0"/>
              </a:rPr>
              <a:t>Repeat </a:t>
            </a:r>
            <a:r>
              <a:rPr lang="en-US" sz="2600" dirty="0">
                <a:latin typeface="Calibri" charset="0"/>
                <a:ea typeface="ＭＳ Ｐゴシック" charset="0"/>
                <a:cs typeface="Times New Roman" charset="0"/>
              </a:rPr>
              <a:t>x</a:t>
            </a:r>
            <a:r>
              <a:rPr lang="en-US" sz="2600" baseline="-25000" dirty="0">
                <a:latin typeface="Calibri" charset="0"/>
                <a:ea typeface="ＭＳ Ｐゴシック" charset="0"/>
                <a:cs typeface="Times New Roman" charset="0"/>
              </a:rPr>
              <a:t>i+1</a:t>
            </a:r>
            <a:r>
              <a:rPr lang="en-US" sz="2600" dirty="0">
                <a:latin typeface="Calibri" charset="0"/>
                <a:ea typeface="ＭＳ Ｐゴシック" charset="0"/>
                <a:cs typeface="Times New Roman" charset="0"/>
              </a:rPr>
              <a:t> ← x</a:t>
            </a:r>
            <a:r>
              <a:rPr lang="en-US" sz="2600" baseline="-25000" dirty="0">
                <a:latin typeface="Calibri" charset="0"/>
                <a:ea typeface="ＭＳ Ｐゴシック" charset="0"/>
                <a:cs typeface="Times New Roman" charset="0"/>
              </a:rPr>
              <a:t>i</a:t>
            </a:r>
            <a:r>
              <a:rPr lang="en-US" sz="2600" dirty="0">
                <a:latin typeface="Calibri" charset="0"/>
                <a:ea typeface="ＭＳ Ｐゴシック" charset="0"/>
                <a:cs typeface="Times New Roman" charset="0"/>
              </a:rPr>
              <a:t> – </a:t>
            </a:r>
            <a:r>
              <a:rPr lang="el-GR" sz="2600" dirty="0">
                <a:latin typeface="Calibri" charset="0"/>
                <a:ea typeface="ＭＳ Ｐゴシック" charset="0"/>
                <a:cs typeface="Times New Roman" charset="0"/>
              </a:rPr>
              <a:t>η</a:t>
            </a:r>
            <a:r>
              <a:rPr lang="en-US" sz="2600" dirty="0">
                <a:latin typeface="Calibri" charset="0"/>
                <a:ea typeface="ＭＳ Ｐゴシック" charset="0"/>
                <a:cs typeface="Times New Roman" charset="0"/>
              </a:rPr>
              <a:t> </a:t>
            </a:r>
            <a:r>
              <a:rPr lang="en-US" sz="2600" i="1" dirty="0">
                <a:latin typeface="Calibri" charset="0"/>
                <a:ea typeface="ＭＳ Ｐゴシック" charset="0"/>
                <a:cs typeface="Times New Roman" charset="0"/>
              </a:rPr>
              <a:t>f '</a:t>
            </a:r>
            <a:r>
              <a:rPr lang="en-US" sz="2600" dirty="0">
                <a:latin typeface="Calibri" charset="0"/>
                <a:ea typeface="ＭＳ Ｐゴシック" charset="0"/>
                <a:cs typeface="Times New Roman" charset="0"/>
              </a:rPr>
              <a:t>(x</a:t>
            </a:r>
            <a:r>
              <a:rPr lang="en-US" sz="2600" baseline="-25000" dirty="0">
                <a:latin typeface="Calibri" charset="0"/>
                <a:ea typeface="ＭＳ Ｐゴシック" charset="0"/>
                <a:cs typeface="Times New Roman" charset="0"/>
              </a:rPr>
              <a:t>i</a:t>
            </a:r>
            <a:r>
              <a:rPr lang="en-US" sz="2600" dirty="0">
                <a:latin typeface="Calibri" charset="0"/>
                <a:ea typeface="ＭＳ Ｐゴシック" charset="0"/>
                <a:cs typeface="Times New Roman" charset="0"/>
              </a:rPr>
              <a:t>)</a:t>
            </a:r>
          </a:p>
          <a:p>
            <a:pPr marL="454025" lvl="1" indent="-222250">
              <a:spcBef>
                <a:spcPts val="400"/>
              </a:spcBef>
            </a:pPr>
            <a:r>
              <a:rPr lang="en-US" sz="2600" dirty="0">
                <a:latin typeface="Calibri" charset="0"/>
                <a:ea typeface="ＭＳ Ｐゴシック" charset="0"/>
                <a:cs typeface="Times New Roman" charset="0"/>
              </a:rPr>
              <a:t>until the sequence x</a:t>
            </a:r>
            <a:r>
              <a:rPr lang="en-US" sz="2600" baseline="-25000" dirty="0">
                <a:latin typeface="Calibri" charset="0"/>
                <a:ea typeface="ＭＳ Ｐゴシック" charset="0"/>
                <a:cs typeface="Times New Roman" charset="0"/>
              </a:rPr>
              <a:t>0</a:t>
            </a:r>
            <a:r>
              <a:rPr lang="en-US" sz="2600" dirty="0">
                <a:latin typeface="Calibri" charset="0"/>
                <a:ea typeface="ＭＳ Ｐゴシック" charset="0"/>
                <a:cs typeface="Times New Roman" charset="0"/>
              </a:rPr>
              <a:t>, x</a:t>
            </a:r>
            <a:r>
              <a:rPr lang="en-US" sz="2600" baseline="-25000" dirty="0">
                <a:latin typeface="Calibri" charset="0"/>
                <a:ea typeface="ＭＳ Ｐゴシック" charset="0"/>
                <a:cs typeface="Times New Roman" charset="0"/>
              </a:rPr>
              <a:t>1</a:t>
            </a:r>
            <a:r>
              <a:rPr lang="en-US" sz="2600" dirty="0">
                <a:latin typeface="Calibri" charset="0"/>
                <a:ea typeface="ＭＳ Ｐゴシック" charset="0"/>
                <a:cs typeface="Times New Roman" charset="0"/>
              </a:rPr>
              <a:t>, …, x</a:t>
            </a:r>
            <a:r>
              <a:rPr lang="en-US" sz="2600" baseline="-25000" dirty="0">
                <a:latin typeface="Calibri" charset="0"/>
                <a:ea typeface="ＭＳ Ｐゴシック" charset="0"/>
                <a:cs typeface="Times New Roman" charset="0"/>
              </a:rPr>
              <a:t>i</a:t>
            </a:r>
            <a:r>
              <a:rPr lang="en-US" sz="2600" dirty="0">
                <a:latin typeface="Calibri" charset="0"/>
                <a:ea typeface="ＭＳ Ｐゴシック" charset="0"/>
                <a:cs typeface="Times New Roman" charset="0"/>
              </a:rPr>
              <a:t>, x</a:t>
            </a:r>
            <a:r>
              <a:rPr lang="en-US" sz="2600" baseline="-25000" dirty="0">
                <a:latin typeface="Calibri" charset="0"/>
                <a:ea typeface="ＭＳ Ｐゴシック" charset="0"/>
                <a:cs typeface="Times New Roman" charset="0"/>
              </a:rPr>
              <a:t>i+1</a:t>
            </a:r>
            <a:r>
              <a:rPr lang="en-US" sz="2600" dirty="0">
                <a:latin typeface="Calibri" charset="0"/>
                <a:ea typeface="ＭＳ Ｐゴシック" charset="0"/>
                <a:cs typeface="Times New Roman" charset="0"/>
              </a:rPr>
              <a:t> converges</a:t>
            </a:r>
          </a:p>
          <a:p>
            <a:pPr marL="231775" indent="-231775">
              <a:spcBef>
                <a:spcPts val="400"/>
              </a:spcBef>
            </a:pPr>
            <a:r>
              <a:rPr lang="en-US" sz="2800" dirty="0">
                <a:latin typeface="Calibri" charset="0"/>
                <a:ea typeface="ＭＳ Ｐゴシック" charset="0"/>
                <a:cs typeface="Times New Roman" charset="0"/>
              </a:rPr>
              <a:t>Step size is proportional to first derivative or slope; </a:t>
            </a:r>
          </a:p>
          <a:p>
            <a:pPr marL="400050" lvl="1" indent="0">
              <a:spcBef>
                <a:spcPts val="400"/>
              </a:spcBef>
              <a:buNone/>
            </a:pPr>
            <a:r>
              <a:rPr lang="en-US" sz="2600" dirty="0">
                <a:latin typeface="Calibri" charset="0"/>
                <a:ea typeface="ＭＳ Ｐゴシック" charset="0"/>
                <a:cs typeface="Times New Roman" charset="0"/>
              </a:rPr>
              <a:t>Steeper slope =&gt; bigger step</a:t>
            </a:r>
          </a:p>
          <a:p>
            <a:pPr marL="231775" indent="-231775">
              <a:spcBef>
                <a:spcPts val="400"/>
              </a:spcBef>
            </a:pPr>
            <a:r>
              <a:rPr lang="en-US" sz="2800" dirty="0">
                <a:latin typeface="Calibri" charset="0"/>
                <a:ea typeface="ＭＳ Ｐゴシック" charset="0"/>
                <a:cs typeface="Times New Roman" charset="0"/>
              </a:rPr>
              <a:t>Often used in machine learning algorithms</a:t>
            </a:r>
          </a:p>
          <a:p>
            <a:pPr marL="631825" lvl="1" indent="-231775">
              <a:spcBef>
                <a:spcPts val="400"/>
              </a:spcBef>
            </a:pPr>
            <a:r>
              <a:rPr lang="en-US" sz="2400" dirty="0">
                <a:latin typeface="Calibri" charset="0"/>
                <a:ea typeface="ＭＳ Ｐゴシック" charset="0"/>
                <a:cs typeface="Times New Roman" charset="0"/>
              </a:rPr>
              <a:t>Cheaper to compute than Newton’s method</a:t>
            </a:r>
            <a:endParaRPr lang="el-GR" sz="2400" dirty="0">
              <a:latin typeface="Calibri" charset="0"/>
              <a:ea typeface="ＭＳ Ｐゴシック" charset="0"/>
              <a:cs typeface="Times New Roman" charset="0"/>
            </a:endParaRPr>
          </a:p>
          <a:p>
            <a:pPr marL="798513" lvl="2" indent="-171450">
              <a:spcBef>
                <a:spcPts val="400"/>
              </a:spcBef>
            </a:pPr>
            <a:endParaRPr lang="el-GR" dirty="0">
              <a:latin typeface="Calibri" charset="0"/>
              <a:ea typeface="ＭＳ Ｐゴシック" charset="0"/>
              <a:cs typeface="Times New Roman" charset="0"/>
            </a:endParaRPr>
          </a:p>
        </p:txBody>
      </p:sp>
      <p:sp>
        <p:nvSpPr>
          <p:cNvPr id="35844" name="Text Box 7"/>
          <p:cNvSpPr txBox="1">
            <a:spLocks noChangeArrowheads="1"/>
          </p:cNvSpPr>
          <p:nvPr/>
        </p:nvSpPr>
        <p:spPr bwMode="auto">
          <a:xfrm>
            <a:off x="5630862" y="2841625"/>
            <a:ext cx="32083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000" dirty="0"/>
              <a:t>Images from http://</a:t>
            </a:r>
            <a:r>
              <a:rPr lang="en-US" sz="1000" dirty="0" err="1"/>
              <a:t>en.wikipedia.org</a:t>
            </a:r>
            <a:r>
              <a:rPr lang="en-US" sz="1000" dirty="0"/>
              <a:t>/wiki/</a:t>
            </a:r>
            <a:r>
              <a:rPr lang="en-US" sz="1000" dirty="0" err="1"/>
              <a:t>Gradient_descent</a:t>
            </a:r>
            <a:endParaRPr lang="en-US" sz="1000" dirty="0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>
            <a:off x="541338" y="381000"/>
            <a:ext cx="8061325" cy="1143000"/>
          </a:xfrm>
        </p:spPr>
        <p:txBody>
          <a:bodyPr/>
          <a:lstStyle/>
          <a:p>
            <a:r>
              <a:rPr lang="en-US" sz="3600" dirty="0">
                <a:latin typeface="Calibri" charset="0"/>
                <a:ea typeface="ＭＳ Ｐゴシック" charset="0"/>
                <a:cs typeface="ＭＳ Ｐゴシック" charset="0"/>
              </a:rPr>
              <a:t>Gradient methods vs. Newton’</a:t>
            </a:r>
            <a:r>
              <a:rPr lang="en-US" altLang="ja-JP" sz="3600" dirty="0">
                <a:latin typeface="Calibri" charset="0"/>
                <a:ea typeface="ＭＳ Ｐゴシック" charset="0"/>
                <a:cs typeface="ＭＳ Ｐゴシック" charset="0"/>
              </a:rPr>
              <a:t>s method</a:t>
            </a:r>
            <a:endParaRPr lang="en-US" sz="36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3768725" cy="5029200"/>
          </a:xfrm>
        </p:spPr>
        <p:txBody>
          <a:bodyPr/>
          <a:lstStyle/>
          <a:p>
            <a:pPr marL="171450" indent="-171450"/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A reminder of Newton</a:t>
            </a:r>
            <a:r>
              <a:rPr lang="ja-JP" altLang="en-US" sz="2400">
                <a:latin typeface="Calibri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2400" dirty="0">
                <a:latin typeface="Calibri" charset="0"/>
                <a:ea typeface="ＭＳ Ｐゴシック" charset="0"/>
                <a:cs typeface="ＭＳ Ｐゴシック" charset="0"/>
              </a:rPr>
              <a:t>s method from Calculus:</a:t>
            </a:r>
          </a:p>
          <a:p>
            <a:pPr marL="571500" lvl="2" indent="-171450">
              <a:buFontTx/>
              <a:buNone/>
            </a:pPr>
            <a:r>
              <a:rPr lang="en-US" sz="1800" dirty="0">
                <a:latin typeface="Calibri" charset="0"/>
                <a:ea typeface="ＭＳ Ｐゴシック" charset="0"/>
                <a:cs typeface="Times New Roman" charset="0"/>
              </a:rPr>
              <a:t>x</a:t>
            </a:r>
            <a:r>
              <a:rPr lang="en-US" sz="1800" baseline="-25000" dirty="0">
                <a:latin typeface="Calibri" charset="0"/>
                <a:ea typeface="ＭＳ Ｐゴシック" charset="0"/>
                <a:cs typeface="Times New Roman" charset="0"/>
              </a:rPr>
              <a:t>i+1</a:t>
            </a:r>
            <a:r>
              <a:rPr lang="en-US" sz="1800" dirty="0">
                <a:latin typeface="Calibri" charset="0"/>
                <a:ea typeface="ＭＳ Ｐゴシック" charset="0"/>
                <a:cs typeface="Times New Roman" charset="0"/>
              </a:rPr>
              <a:t> ← x</a:t>
            </a:r>
            <a:r>
              <a:rPr lang="en-US" sz="1800" baseline="-25000" dirty="0">
                <a:latin typeface="Calibri" charset="0"/>
                <a:ea typeface="ＭＳ Ｐゴシック" charset="0"/>
                <a:cs typeface="Times New Roman" charset="0"/>
              </a:rPr>
              <a:t>i</a:t>
            </a:r>
            <a:r>
              <a:rPr lang="en-US" sz="1800" dirty="0">
                <a:latin typeface="Calibri" charset="0"/>
                <a:ea typeface="ＭＳ Ｐゴシック" charset="0"/>
                <a:cs typeface="Times New Roman" charset="0"/>
              </a:rPr>
              <a:t> – </a:t>
            </a:r>
            <a:r>
              <a:rPr lang="el-GR" sz="1800" dirty="0">
                <a:latin typeface="Calibri" charset="0"/>
                <a:ea typeface="ＭＳ Ｐゴシック" charset="0"/>
                <a:cs typeface="Times New Roman" charset="0"/>
              </a:rPr>
              <a:t>η</a:t>
            </a:r>
            <a:r>
              <a:rPr lang="en-US" sz="1800" dirty="0">
                <a:latin typeface="Calibri" charset="0"/>
                <a:ea typeface="ＭＳ Ｐゴシック" charset="0"/>
                <a:cs typeface="Times New Roman" charset="0"/>
              </a:rPr>
              <a:t> </a:t>
            </a:r>
            <a:r>
              <a:rPr lang="en-US" sz="1800" i="1" dirty="0">
                <a:latin typeface="Calibri" charset="0"/>
                <a:ea typeface="ＭＳ Ｐゴシック" charset="0"/>
                <a:cs typeface="Times New Roman" charset="0"/>
              </a:rPr>
              <a:t>f '</a:t>
            </a:r>
            <a:r>
              <a:rPr lang="en-US" sz="1800" dirty="0">
                <a:latin typeface="Calibri" charset="0"/>
                <a:ea typeface="ＭＳ Ｐゴシック" charset="0"/>
                <a:cs typeface="Times New Roman" charset="0"/>
              </a:rPr>
              <a:t>(x</a:t>
            </a:r>
            <a:r>
              <a:rPr lang="en-US" sz="1800" baseline="-25000" dirty="0">
                <a:latin typeface="Calibri" charset="0"/>
                <a:ea typeface="ＭＳ Ｐゴシック" charset="0"/>
                <a:cs typeface="Times New Roman" charset="0"/>
              </a:rPr>
              <a:t>i</a:t>
            </a:r>
            <a:r>
              <a:rPr lang="en-US" sz="1800" dirty="0">
                <a:latin typeface="Calibri" charset="0"/>
                <a:ea typeface="ＭＳ Ｐゴシック" charset="0"/>
                <a:cs typeface="Times New Roman" charset="0"/>
              </a:rPr>
              <a:t>) / </a:t>
            </a:r>
            <a:r>
              <a:rPr lang="en-US" sz="1800" i="1" dirty="0">
                <a:latin typeface="Calibri" charset="0"/>
                <a:ea typeface="ＭＳ Ｐゴシック" charset="0"/>
                <a:cs typeface="Times New Roman" charset="0"/>
              </a:rPr>
              <a:t>f ''</a:t>
            </a:r>
            <a:r>
              <a:rPr lang="en-US" sz="1800" dirty="0">
                <a:latin typeface="Calibri" charset="0"/>
                <a:ea typeface="ＭＳ Ｐゴシック" charset="0"/>
                <a:cs typeface="Times New Roman" charset="0"/>
              </a:rPr>
              <a:t>(x</a:t>
            </a:r>
            <a:r>
              <a:rPr lang="en-US" sz="1800" baseline="-25000" dirty="0">
                <a:latin typeface="Calibri" charset="0"/>
                <a:ea typeface="ＭＳ Ｐゴシック" charset="0"/>
                <a:cs typeface="Times New Roman" charset="0"/>
              </a:rPr>
              <a:t>i</a:t>
            </a:r>
            <a:r>
              <a:rPr lang="en-US" sz="1800" dirty="0">
                <a:latin typeface="Calibri" charset="0"/>
                <a:ea typeface="ＭＳ Ｐゴシック" charset="0"/>
                <a:cs typeface="Times New Roman" charset="0"/>
              </a:rPr>
              <a:t>) </a:t>
            </a:r>
            <a:endParaRPr lang="en-US" sz="1100" dirty="0">
              <a:latin typeface="Calibri" charset="0"/>
              <a:ea typeface="ＭＳ Ｐゴシック" charset="0"/>
            </a:endParaRPr>
          </a:p>
          <a:p>
            <a:pPr marL="171450" indent="-171450"/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Newton</a:t>
            </a:r>
            <a:r>
              <a:rPr lang="ja-JP" altLang="en-US" sz="2400">
                <a:latin typeface="Calibri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2400" dirty="0">
                <a:latin typeface="Calibri" charset="0"/>
                <a:ea typeface="ＭＳ Ｐゴシック" charset="0"/>
                <a:cs typeface="ＭＳ Ｐゴシック" charset="0"/>
              </a:rPr>
              <a:t>s method uses 2</a:t>
            </a:r>
            <a:r>
              <a:rPr lang="en-US" altLang="ja-JP" sz="2400" baseline="30000" dirty="0">
                <a:latin typeface="Calibri" charset="0"/>
                <a:ea typeface="ＭＳ Ｐゴシック" charset="0"/>
                <a:cs typeface="ＭＳ Ｐゴシック" charset="0"/>
              </a:rPr>
              <a:t>nd</a:t>
            </a:r>
            <a:r>
              <a:rPr lang="en-US" altLang="ja-JP" sz="2400" dirty="0">
                <a:latin typeface="Calibri" charset="0"/>
                <a:ea typeface="ＭＳ Ｐゴシック" charset="0"/>
                <a:cs typeface="ＭＳ Ｐゴシック" charset="0"/>
              </a:rPr>
              <a:t> order information (e.g., 2nd derivative) to take a faster route to a minimum</a:t>
            </a:r>
            <a:endParaRPr lang="en-US" altLang="ja-JP" sz="1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171450" indent="-171450"/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Second-order info. is more expensive to compute, but converges quicker</a:t>
            </a:r>
          </a:p>
          <a:p>
            <a:pPr marL="171450" indent="-171450"/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See 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  <a:hlinkClick r:id="rId3"/>
              </a:rPr>
              <a:t>gradient descent</a:t>
            </a:r>
            <a:endParaRPr lang="en-US" sz="24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789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575" y="1965325"/>
            <a:ext cx="3970338" cy="27654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 Box 5"/>
          <p:cNvSpPr txBox="1">
            <a:spLocks noChangeArrowheads="1"/>
          </p:cNvSpPr>
          <p:nvPr/>
        </p:nvSpPr>
        <p:spPr bwMode="auto">
          <a:xfrm>
            <a:off x="4445000" y="4776788"/>
            <a:ext cx="4052888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/>
              <a:t>Contour lines of a function</a:t>
            </a:r>
          </a:p>
          <a:p>
            <a:pPr algn="ctr"/>
            <a:r>
              <a:rPr lang="en-US"/>
              <a:t>Gradient descent (green)</a:t>
            </a:r>
          </a:p>
          <a:p>
            <a:pPr algn="ctr"/>
            <a:r>
              <a:rPr lang="en-US"/>
              <a:t>Newton</a:t>
            </a:r>
            <a:r>
              <a:rPr lang="ja-JP" altLang="en-US"/>
              <a:t>’</a:t>
            </a:r>
            <a:r>
              <a:rPr lang="en-US" altLang="ja-JP"/>
              <a:t>s method (red)</a:t>
            </a:r>
          </a:p>
          <a:p>
            <a:pPr algn="ctr"/>
            <a:r>
              <a:rPr lang="en-US" sz="1000"/>
              <a:t>Image from http://en.wikipedia.org/wiki/Newton's_method_in_optimization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0038"/>
            <a:ext cx="7772400" cy="1143000"/>
          </a:xfrm>
        </p:spPr>
        <p:txBody>
          <a:bodyPr/>
          <a:lstStyle/>
          <a:p>
            <a:pPr algn="l"/>
            <a:r>
              <a:rPr lang="en-US" sz="4800">
                <a:latin typeface="Calibri" charset="0"/>
                <a:ea typeface="ＭＳ Ｐゴシック" charset="0"/>
                <a:cs typeface="ＭＳ Ｐゴシック" charset="0"/>
              </a:rPr>
              <a:t>Annealing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8382000" cy="4953000"/>
          </a:xfrm>
        </p:spPr>
        <p:txBody>
          <a:bodyPr/>
          <a:lstStyle/>
          <a:p>
            <a:pPr marL="236538" indent="-236538"/>
            <a:r>
              <a:rPr lang="en-US" sz="3000" dirty="0">
                <a:latin typeface="Calibri" charset="0"/>
                <a:ea typeface="ＭＳ Ｐゴシック" charset="0"/>
                <a:cs typeface="ＭＳ Ｐゴシック" charset="0"/>
              </a:rPr>
              <a:t>In metallurgy, annealing is a technique</a:t>
            </a:r>
            <a:br>
              <a:rPr lang="en-US" sz="3000" dirty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3000" dirty="0">
                <a:latin typeface="Calibri" charset="0"/>
                <a:ea typeface="ＭＳ Ｐゴシック" charset="0"/>
                <a:cs typeface="ＭＳ Ｐゴシック" charset="0"/>
              </a:rPr>
              <a:t>involving heating &amp; controlled cooling of a material to increase size of its crystals &amp; reduce defects </a:t>
            </a:r>
          </a:p>
          <a:p>
            <a:pPr marL="236538" indent="-236538"/>
            <a:r>
              <a:rPr lang="en-US" sz="3000" dirty="0">
                <a:latin typeface="Calibri" charset="0"/>
                <a:ea typeface="ＭＳ Ｐゴシック" charset="0"/>
                <a:cs typeface="ＭＳ Ｐゴシック" charset="0"/>
              </a:rPr>
              <a:t>Heat causes atoms to become unstuck from initial positions (local minima of internal energy) and wander randomly through states of higher energy</a:t>
            </a:r>
          </a:p>
          <a:p>
            <a:pPr marL="236538" indent="-236538"/>
            <a:r>
              <a:rPr lang="en-US" sz="3000" dirty="0">
                <a:latin typeface="Calibri" charset="0"/>
                <a:ea typeface="ＭＳ Ｐゴシック" charset="0"/>
                <a:cs typeface="ＭＳ Ｐゴシック" charset="0"/>
              </a:rPr>
              <a:t>Slow cooling gives them more chances of finding configurations with lower internal energy than initial one</a:t>
            </a:r>
          </a:p>
        </p:txBody>
      </p:sp>
      <p:pic>
        <p:nvPicPr>
          <p:cNvPr id="3993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52400"/>
            <a:ext cx="2057400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Simulated annealing (SA)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458200" cy="5105400"/>
          </a:xfrm>
        </p:spPr>
        <p:txBody>
          <a:bodyPr/>
          <a:lstStyle/>
          <a:p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SA exploits analogy between how metal cools and freezes into a minimum-energy crystalline structure &amp; search for a minimum/maximum in a general system</a:t>
            </a:r>
          </a:p>
          <a:p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SA can avoid becoming trapped at local minima</a:t>
            </a:r>
          </a:p>
          <a:p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SA uses random search accepting changes decreasing objective function f &amp; some that </a:t>
            </a:r>
            <a:r>
              <a:rPr lang="en-US" sz="2800" b="1" dirty="0">
                <a:latin typeface="Calibri" charset="0"/>
                <a:ea typeface="ＭＳ Ｐゴシック" charset="0"/>
                <a:cs typeface="ＭＳ Ｐゴシック" charset="0"/>
              </a:rPr>
              <a:t>increase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 it</a:t>
            </a:r>
          </a:p>
          <a:p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SA uses a control parameter T, which by analogy with the original application, is known as the system </a:t>
            </a:r>
            <a:r>
              <a:rPr lang="en-US" altLang="ja-JP" sz="2800" b="1" i="1" dirty="0">
                <a:latin typeface="Calibri" charset="0"/>
                <a:ea typeface="ＭＳ Ｐゴシック" charset="0"/>
                <a:cs typeface="ＭＳ Ｐゴシック" charset="0"/>
              </a:rPr>
              <a:t>temperature</a:t>
            </a:r>
            <a:endParaRPr lang="en-US" altLang="ja-JP" sz="2800" i="1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T starts out high and gradually decreases toward 0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SA intuitions</a:t>
            </a:r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5257800"/>
          </a:xfrm>
        </p:spPr>
        <p:txBody>
          <a:bodyPr/>
          <a:lstStyle/>
          <a:p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Combines </a:t>
            </a:r>
            <a:r>
              <a:rPr lang="en-US" sz="2800" b="1" dirty="0">
                <a:latin typeface="Calibri" charset="0"/>
                <a:ea typeface="ＭＳ Ｐゴシック" charset="0"/>
                <a:cs typeface="ＭＳ Ｐゴシック" charset="0"/>
              </a:rPr>
              <a:t>hill climbing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 (for efficiency) with </a:t>
            </a:r>
            <a:r>
              <a:rPr lang="en-US" sz="2800" b="1" dirty="0">
                <a:latin typeface="Calibri" charset="0"/>
                <a:ea typeface="ＭＳ Ｐゴシック" charset="0"/>
                <a:cs typeface="ＭＳ Ｐゴシック" charset="0"/>
                <a:hlinkClick r:id="rId2"/>
              </a:rPr>
              <a:t>random walk</a:t>
            </a:r>
            <a:r>
              <a:rPr lang="en-US" sz="2800" b="1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(for completeness)</a:t>
            </a:r>
          </a:p>
          <a:p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Analogy: getting a </a:t>
            </a:r>
            <a:r>
              <a:rPr lang="en-US" sz="2800" dirty="0" err="1">
                <a:latin typeface="Calibri" charset="0"/>
                <a:ea typeface="ＭＳ Ｐゴシック" charset="0"/>
                <a:cs typeface="ＭＳ Ｐゴシック" charset="0"/>
              </a:rPr>
              <a:t>ping-pong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 ball into the deepest depression in a bumpy surface</a:t>
            </a:r>
          </a:p>
          <a:p>
            <a:pPr marL="576263" lvl="1" indent="-228600"/>
            <a:r>
              <a:rPr lang="en-US" sz="2600" dirty="0">
                <a:latin typeface="Calibri" charset="0"/>
                <a:ea typeface="ＭＳ Ｐゴシック" charset="0"/>
              </a:rPr>
              <a:t>Shake the surface to get the ball out of local minima</a:t>
            </a:r>
          </a:p>
          <a:p>
            <a:pPr marL="576263" lvl="1" indent="-228600"/>
            <a:r>
              <a:rPr lang="en-US" sz="2600" dirty="0">
                <a:latin typeface="Calibri" charset="0"/>
                <a:ea typeface="ＭＳ Ｐゴシック" charset="0"/>
              </a:rPr>
              <a:t>Don’t shake too hard to dislodge it from global minimum</a:t>
            </a:r>
          </a:p>
          <a:p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Simulated annealing:</a:t>
            </a:r>
          </a:p>
          <a:p>
            <a:pPr marL="576263" lvl="1" indent="-228600"/>
            <a:r>
              <a:rPr lang="en-US" sz="2600" dirty="0">
                <a:latin typeface="Calibri" charset="0"/>
                <a:ea typeface="ＭＳ Ｐゴシック" charset="0"/>
              </a:rPr>
              <a:t>Start shaking hard (high temperature) and gradually reduce shaking intensity (lower temperature)</a:t>
            </a:r>
          </a:p>
          <a:p>
            <a:pPr marL="576263" lvl="1" indent="-228600"/>
            <a:r>
              <a:rPr lang="en-US" sz="2600" dirty="0">
                <a:latin typeface="Calibri" charset="0"/>
                <a:ea typeface="ＭＳ Ｐゴシック" charset="0"/>
              </a:rPr>
              <a:t>Escape local minima by allowing some </a:t>
            </a:r>
            <a:r>
              <a:rPr lang="ja-JP" altLang="en-US" sz="2600" dirty="0">
                <a:latin typeface="Calibri" charset="0"/>
                <a:ea typeface="ＭＳ Ｐゴシック" charset="0"/>
              </a:rPr>
              <a:t>“</a:t>
            </a:r>
            <a:r>
              <a:rPr lang="en-US" altLang="ja-JP" sz="2600" dirty="0">
                <a:latin typeface="Calibri" charset="0"/>
                <a:ea typeface="ＭＳ Ｐゴシック" charset="0"/>
              </a:rPr>
              <a:t>bad</a:t>
            </a:r>
            <a:r>
              <a:rPr lang="ja-JP" altLang="en-US" sz="2600" dirty="0">
                <a:latin typeface="Calibri" charset="0"/>
                <a:ea typeface="ＭＳ Ｐゴシック" charset="0"/>
              </a:rPr>
              <a:t>”</a:t>
            </a:r>
            <a:r>
              <a:rPr lang="en-US" altLang="ja-JP" sz="2600" dirty="0">
                <a:latin typeface="Calibri" charset="0"/>
                <a:ea typeface="ＭＳ Ｐゴシック" charset="0"/>
              </a:rPr>
              <a:t> moves</a:t>
            </a:r>
          </a:p>
          <a:p>
            <a:pPr marL="576263" lvl="1" indent="-228600"/>
            <a:r>
              <a:rPr lang="en-US" sz="2600" dirty="0">
                <a:latin typeface="Calibri" charset="0"/>
                <a:ea typeface="ＭＳ Ｐゴシック" charset="0"/>
              </a:rPr>
              <a:t>But gradually reduce their size and frequency</a:t>
            </a:r>
          </a:p>
          <a:p>
            <a:endParaRPr lang="en-US" sz="28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Simulated annealing</a:t>
            </a:r>
          </a:p>
        </p:txBody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077200" cy="4724400"/>
          </a:xfrm>
        </p:spPr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A </a:t>
            </a:r>
            <a:r>
              <a:rPr lang="ja-JP" altLang="en-US" dirty="0">
                <a:latin typeface="Calibri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dirty="0">
                <a:latin typeface="Calibri" charset="0"/>
                <a:ea typeface="ＭＳ Ｐゴシック" charset="0"/>
                <a:cs typeface="ＭＳ Ｐゴシック" charset="0"/>
              </a:rPr>
              <a:t>bad</a:t>
            </a:r>
            <a:r>
              <a:rPr lang="ja-JP" altLang="en-US" dirty="0">
                <a:latin typeface="Calibri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dirty="0">
                <a:latin typeface="Calibri" charset="0"/>
                <a:ea typeface="ＭＳ Ｐゴシック" charset="0"/>
                <a:cs typeface="ＭＳ Ｐゴシック" charset="0"/>
              </a:rPr>
              <a:t> move from A to B is accepted with a probability</a:t>
            </a:r>
          </a:p>
          <a:p>
            <a:pPr lvl="4">
              <a:lnSpc>
                <a:spcPct val="40000"/>
              </a:lnSpc>
              <a:buFontTx/>
              <a:buNone/>
            </a:pPr>
            <a:r>
              <a:rPr lang="en-US" sz="3200" dirty="0">
                <a:latin typeface="Calibri" charset="0"/>
                <a:ea typeface="ＭＳ Ｐゴシック" charset="0"/>
              </a:rPr>
              <a:t>    -</a:t>
            </a:r>
            <a:r>
              <a:rPr lang="en-US" sz="2800" dirty="0">
                <a:latin typeface="Calibri" charset="0"/>
                <a:ea typeface="ＭＳ Ｐゴシック" charset="0"/>
              </a:rPr>
              <a:t>(f(B)-f(A)/T)</a:t>
            </a:r>
          </a:p>
          <a:p>
            <a:pPr lvl="4">
              <a:lnSpc>
                <a:spcPct val="40000"/>
              </a:lnSpc>
              <a:buFontTx/>
              <a:buNone/>
            </a:pPr>
            <a:r>
              <a:rPr lang="en-US" sz="4400" dirty="0">
                <a:latin typeface="Calibri" charset="0"/>
                <a:ea typeface="ＭＳ Ｐゴシック" charset="0"/>
              </a:rPr>
              <a:t>e</a:t>
            </a: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The higher the temperature, the more likely it is that a bad move can be made</a:t>
            </a: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As T tends to zero, probability tends to zero, and SA becomes more like hill climbing</a:t>
            </a: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If T lowered slowly enough, SA is complete and admissible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latin typeface="Calibri" charset="0"/>
                <a:ea typeface="ＭＳ Ｐゴシック" charset="0"/>
                <a:cs typeface="ＭＳ Ｐゴシック" charset="0"/>
              </a:rPr>
              <a:t>Today’</a:t>
            </a:r>
            <a:r>
              <a:rPr lang="en-US" altLang="ja-JP" sz="4800" dirty="0">
                <a:latin typeface="Calibri" charset="0"/>
                <a:ea typeface="ＭＳ Ｐゴシック" charset="0"/>
                <a:cs typeface="ＭＳ Ｐゴシック" charset="0"/>
              </a:rPr>
              <a:t>s class: local search</a:t>
            </a:r>
            <a:endParaRPr lang="en-US" sz="48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229600" cy="51816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Iterative improvement methods (aka local search) move from potential solution to potential solution until a goal is reached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Examples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Calibri" charset="0"/>
                <a:ea typeface="ＭＳ Ｐゴシック" charset="0"/>
              </a:rPr>
              <a:t>Hill climbing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Calibri" charset="0"/>
                <a:ea typeface="ＭＳ Ｐゴシック" charset="0"/>
              </a:rPr>
              <a:t>Simulated annealing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Calibri" charset="0"/>
                <a:ea typeface="ＭＳ Ｐゴシック" charset="0"/>
              </a:rPr>
              <a:t>Local beam search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Calibri" charset="0"/>
                <a:ea typeface="ＭＳ Ｐゴシック" charset="0"/>
              </a:rPr>
              <a:t>Genetic algorithms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Online search</a:t>
            </a:r>
          </a:p>
          <a:p>
            <a:pPr marL="0" indent="0">
              <a:lnSpc>
                <a:spcPct val="110000"/>
              </a:lnSpc>
              <a:buNone/>
            </a:pPr>
            <a:endParaRPr lang="en-US" sz="4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110000"/>
              </a:lnSpc>
            </a:pPr>
            <a:endParaRPr lang="en-US" sz="3600" dirty="0"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077200" cy="1143000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Simulated annealing algorithm </a:t>
            </a:r>
          </a:p>
        </p:txBody>
      </p:sp>
      <p:pic>
        <p:nvPicPr>
          <p:cNvPr id="47106" name="Picture 3" descr="Picture 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6225"/>
            <a:ext cx="9144000" cy="51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Local beam search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1371600"/>
            <a:ext cx="8001000" cy="5181600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Basic idea</a:t>
            </a:r>
          </a:p>
          <a:p>
            <a:pPr lvl="1"/>
            <a:r>
              <a:rPr lang="en-US" sz="3200">
                <a:latin typeface="Calibri" charset="0"/>
                <a:ea typeface="ＭＳ Ｐゴシック" charset="0"/>
              </a:rPr>
              <a:t>Begin with k random states</a:t>
            </a:r>
          </a:p>
          <a:p>
            <a:pPr lvl="1"/>
            <a:r>
              <a:rPr lang="en-US" sz="3200">
                <a:latin typeface="Calibri" charset="0"/>
                <a:ea typeface="ＭＳ Ｐゴシック" charset="0"/>
              </a:rPr>
              <a:t>Generate all successors of these states</a:t>
            </a:r>
          </a:p>
          <a:p>
            <a:pPr lvl="1"/>
            <a:r>
              <a:rPr lang="en-US" sz="3200">
                <a:latin typeface="Calibri" charset="0"/>
                <a:ea typeface="ＭＳ Ｐゴシック" charset="0"/>
              </a:rPr>
              <a:t>Keep the k best states generated by them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Provides a simple, efficient way to share some knowledge across a set of searches</a:t>
            </a:r>
          </a:p>
          <a:p>
            <a:r>
              <a:rPr lang="en-US" i="1">
                <a:latin typeface="Calibri" charset="0"/>
                <a:ea typeface="ＭＳ Ｐゴシック" charset="0"/>
                <a:cs typeface="ＭＳ Ｐゴシック" charset="0"/>
              </a:rPr>
              <a:t>Stochastic beam search 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is a variation:</a:t>
            </a:r>
          </a:p>
          <a:p>
            <a:pPr lvl="1"/>
            <a:r>
              <a:rPr lang="en-US" sz="3200">
                <a:latin typeface="Calibri" charset="0"/>
                <a:ea typeface="ＭＳ Ｐゴシック" charset="0"/>
              </a:rPr>
              <a:t> Probability of keeping a state is </a:t>
            </a:r>
            <a:r>
              <a:rPr lang="en-US" sz="3200" i="1">
                <a:latin typeface="Calibri" charset="0"/>
                <a:ea typeface="ＭＳ Ｐゴシック" charset="0"/>
              </a:rPr>
              <a:t>a function</a:t>
            </a:r>
            <a:r>
              <a:rPr lang="en-US" sz="3200">
                <a:latin typeface="Calibri" charset="0"/>
                <a:ea typeface="ＭＳ Ｐゴシック" charset="0"/>
              </a:rPr>
              <a:t> of its heuristic value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Genetic algorithms (GA)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153400" cy="5105400"/>
          </a:xfrm>
        </p:spPr>
        <p:txBody>
          <a:bodyPr/>
          <a:lstStyle/>
          <a:p>
            <a:pPr marL="228600" indent="-228600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Search technique inspired by </a:t>
            </a:r>
            <a:r>
              <a:rPr lang="en-US" i="1" dirty="0">
                <a:latin typeface="Calibri" charset="0"/>
                <a:ea typeface="ＭＳ Ｐゴシック" charset="0"/>
                <a:cs typeface="ＭＳ Ｐゴシック" charset="0"/>
              </a:rPr>
              <a:t>evolution</a:t>
            </a:r>
          </a:p>
          <a:p>
            <a:pPr marL="228600" indent="-228600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Similar to stochastic beam search</a:t>
            </a:r>
          </a:p>
          <a:p>
            <a:pPr marL="228600" indent="-228600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Start with </a:t>
            </a:r>
            <a:r>
              <a:rPr lang="en-US" i="1" dirty="0">
                <a:latin typeface="Calibri" charset="0"/>
                <a:ea typeface="ＭＳ Ｐゴシック" charset="0"/>
                <a:cs typeface="ＭＳ Ｐゴシック" charset="0"/>
              </a:rPr>
              <a:t>initial population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of k random states</a:t>
            </a:r>
          </a:p>
          <a:p>
            <a:pPr marL="228600" indent="-228600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New states generated by </a:t>
            </a:r>
            <a:r>
              <a:rPr lang="en-US" altLang="ja-JP" i="1" dirty="0">
                <a:latin typeface="Calibri" charset="0"/>
                <a:ea typeface="ＭＳ Ｐゴシック" charset="0"/>
                <a:cs typeface="ＭＳ Ｐゴシック" charset="0"/>
              </a:rPr>
              <a:t>mutating</a:t>
            </a:r>
            <a:r>
              <a:rPr lang="en-US" altLang="ja-JP" dirty="0">
                <a:latin typeface="Calibri" charset="0"/>
                <a:ea typeface="ＭＳ Ｐゴシック" charset="0"/>
                <a:cs typeface="ＭＳ Ｐゴシック" charset="0"/>
              </a:rPr>
              <a:t> a single state or </a:t>
            </a:r>
            <a:r>
              <a:rPr lang="en-US" altLang="ja-JP" i="1" dirty="0">
                <a:latin typeface="Calibri" charset="0"/>
                <a:ea typeface="ＭＳ Ｐゴシック" charset="0"/>
                <a:cs typeface="ＭＳ Ｐゴシック" charset="0"/>
              </a:rPr>
              <a:t>reproducing</a:t>
            </a:r>
            <a:r>
              <a:rPr lang="en-US" altLang="ja-JP" dirty="0">
                <a:latin typeface="Calibri" charset="0"/>
                <a:ea typeface="ＭＳ Ｐゴシック" charset="0"/>
                <a:cs typeface="ＭＳ Ｐゴシック" charset="0"/>
              </a:rPr>
              <a:t> (combining) two parent states, selected according to their </a:t>
            </a:r>
            <a:r>
              <a:rPr lang="en-US" altLang="ja-JP" i="1" dirty="0">
                <a:latin typeface="Calibri" charset="0"/>
                <a:ea typeface="ＭＳ Ｐゴシック" charset="0"/>
                <a:cs typeface="ＭＳ Ｐゴシック" charset="0"/>
              </a:rPr>
              <a:t>fitness</a:t>
            </a:r>
            <a:endParaRPr lang="en-US" altLang="ja-JP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228600" indent="-228600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Encoding used for </a:t>
            </a:r>
            <a:r>
              <a:rPr lang="en-US" altLang="ja-JP" i="1" dirty="0">
                <a:latin typeface="Calibri" charset="0"/>
                <a:ea typeface="ＭＳ Ｐゴシック" charset="0"/>
                <a:cs typeface="ＭＳ Ｐゴシック" charset="0"/>
              </a:rPr>
              <a:t>genome</a:t>
            </a:r>
            <a:r>
              <a:rPr lang="en-US" altLang="ja-JP" dirty="0">
                <a:latin typeface="Calibri" charset="0"/>
                <a:ea typeface="ＭＳ Ｐゴシック" charset="0"/>
                <a:cs typeface="ＭＳ Ｐゴシック" charset="0"/>
              </a:rPr>
              <a:t> of an individual strongly affects the behavior of search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Ma and Pa solutions</a:t>
            </a:r>
          </a:p>
        </p:txBody>
      </p:sp>
      <p:pic>
        <p:nvPicPr>
          <p:cNvPr id="53250" name="Content Placeholder 3" descr="Picture 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95" r="-26295"/>
          <a:stretch>
            <a:fillRect/>
          </a:stretch>
        </p:blipFill>
        <p:spPr>
          <a:xfrm>
            <a:off x="2255838" y="1828800"/>
            <a:ext cx="4630737" cy="2959100"/>
          </a:xfrm>
        </p:spPr>
      </p:pic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8 Queens problem</a:t>
            </a:r>
          </a:p>
        </p:txBody>
      </p:sp>
      <p:sp>
        <p:nvSpPr>
          <p:cNvPr id="54274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6324600" cy="5257800"/>
          </a:xfrm>
        </p:spPr>
        <p:txBody>
          <a:bodyPr/>
          <a:lstStyle/>
          <a:p>
            <a:pPr marL="233363" indent="-233363"/>
            <a:r>
              <a:rPr lang="en-US" sz="3600" dirty="0">
                <a:latin typeface="Calibri" charset="0"/>
                <a:ea typeface="ＭＳ Ｐゴシック" charset="0"/>
                <a:cs typeface="ＭＳ Ｐゴシック" charset="0"/>
              </a:rPr>
              <a:t>Represent state by a</a:t>
            </a:r>
            <a:br>
              <a:rPr lang="en-US" sz="3600" dirty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3600" dirty="0">
                <a:latin typeface="Calibri" charset="0"/>
                <a:ea typeface="ＭＳ Ｐゴシック" charset="0"/>
                <a:cs typeface="ＭＳ Ｐゴシック" charset="0"/>
              </a:rPr>
              <a:t>string of 8 digits in {1..8}</a:t>
            </a:r>
          </a:p>
          <a:p>
            <a:pPr marL="233363" indent="-233363"/>
            <a:r>
              <a:rPr lang="en-US" sz="3600" dirty="0">
                <a:latin typeface="Calibri" charset="0"/>
                <a:ea typeface="ＭＳ Ｐゴシック" charset="0"/>
                <a:cs typeface="ＭＳ Ｐゴシック" charset="0"/>
              </a:rPr>
              <a:t>S = </a:t>
            </a:r>
            <a:r>
              <a:rPr lang="ja-JP" altLang="en-US" sz="3600">
                <a:latin typeface="Calibri" charset="0"/>
                <a:ea typeface="ＭＳ Ｐゴシック" charset="0"/>
                <a:cs typeface="ＭＳ Ｐゴシック" charset="0"/>
              </a:rPr>
              <a:t>‘</a:t>
            </a:r>
            <a:r>
              <a:rPr lang="en-US" altLang="ja-JP" sz="3600" dirty="0">
                <a:latin typeface="Calibri" charset="0"/>
                <a:ea typeface="ＭＳ Ｐゴシック" charset="0"/>
                <a:cs typeface="ＭＳ Ｐゴシック" charset="0"/>
              </a:rPr>
              <a:t>32752411</a:t>
            </a:r>
            <a:r>
              <a:rPr lang="ja-JP" altLang="en-US" sz="3600">
                <a:latin typeface="Calibri" charset="0"/>
                <a:ea typeface="ＭＳ Ｐゴシック" charset="0"/>
                <a:cs typeface="ＭＳ Ｐゴシック" charset="0"/>
              </a:rPr>
              <a:t>’</a:t>
            </a:r>
            <a:endParaRPr lang="en-US" altLang="ja-JP" sz="36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233363" indent="-233363"/>
            <a:r>
              <a:rPr lang="en-US" sz="3600" dirty="0">
                <a:latin typeface="Calibri" charset="0"/>
                <a:ea typeface="ＭＳ Ｐゴシック" charset="0"/>
                <a:cs typeface="ＭＳ Ｐゴシック" charset="0"/>
              </a:rPr>
              <a:t>Fitness function = # of</a:t>
            </a:r>
            <a:br>
              <a:rPr lang="en-US" sz="3600" dirty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3600" dirty="0">
                <a:latin typeface="Calibri" charset="0"/>
                <a:ea typeface="ＭＳ Ｐゴシック" charset="0"/>
                <a:cs typeface="ＭＳ Ｐゴシック" charset="0"/>
              </a:rPr>
              <a:t>non-attacking pairs</a:t>
            </a:r>
          </a:p>
          <a:p>
            <a:pPr marL="233363" indent="-233363"/>
            <a:r>
              <a:rPr lang="en-US" sz="3600" dirty="0">
                <a:latin typeface="Calibri" charset="0"/>
                <a:ea typeface="ＭＳ Ｐゴシック" charset="0"/>
                <a:cs typeface="ＭＳ Ｐゴシック" charset="0"/>
              </a:rPr>
              <a:t>F(</a:t>
            </a:r>
            <a:r>
              <a:rPr lang="en-US" sz="3600" dirty="0" err="1">
                <a:latin typeface="Calibri" charset="0"/>
                <a:ea typeface="ＭＳ Ｐゴシック" charset="0"/>
                <a:cs typeface="ＭＳ Ｐゴシック" charset="0"/>
              </a:rPr>
              <a:t>S</a:t>
            </a:r>
            <a:r>
              <a:rPr lang="en-US" sz="3600" baseline="-25000" dirty="0" err="1">
                <a:latin typeface="Calibri" charset="0"/>
                <a:ea typeface="ＭＳ Ｐゴシック" charset="0"/>
                <a:cs typeface="ＭＳ Ｐゴシック" charset="0"/>
              </a:rPr>
              <a:t>solution</a:t>
            </a:r>
            <a:r>
              <a:rPr lang="en-US" sz="3600" dirty="0">
                <a:latin typeface="Calibri" charset="0"/>
                <a:ea typeface="ＭＳ Ｐゴシック" charset="0"/>
                <a:cs typeface="ＭＳ Ｐゴシック" charset="0"/>
              </a:rPr>
              <a:t>) = 8*7/2 = 28</a:t>
            </a:r>
          </a:p>
          <a:p>
            <a:pPr marL="233363" indent="-233363"/>
            <a:r>
              <a:rPr lang="en-US" sz="3600" dirty="0">
                <a:latin typeface="Calibri" charset="0"/>
                <a:ea typeface="ＭＳ Ｐゴシック" charset="0"/>
                <a:cs typeface="ＭＳ Ｐゴシック" charset="0"/>
              </a:rPr>
              <a:t>F(S</a:t>
            </a:r>
            <a:r>
              <a:rPr lang="en-US" sz="3600" baseline="-25000" dirty="0">
                <a:latin typeface="Calibri" charset="0"/>
                <a:ea typeface="ＭＳ Ｐゴシック" charset="0"/>
                <a:cs typeface="ＭＳ Ｐゴシック" charset="0"/>
              </a:rPr>
              <a:t>1</a:t>
            </a:r>
            <a:r>
              <a:rPr lang="en-US" sz="3600" dirty="0">
                <a:latin typeface="Calibri" charset="0"/>
                <a:ea typeface="ＭＳ Ｐゴシック" charset="0"/>
                <a:cs typeface="ＭＳ Ｐゴシック" charset="0"/>
              </a:rPr>
              <a:t>) = 24</a:t>
            </a:r>
          </a:p>
        </p:txBody>
      </p:sp>
      <p:pic>
        <p:nvPicPr>
          <p:cNvPr id="54275" name="Picture 3" descr="Picture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949450"/>
            <a:ext cx="3035300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2EE05AA-518C-4E49-B99F-3910107CA59F}"/>
              </a:ext>
            </a:extLst>
          </p:cNvPr>
          <p:cNvSpPr txBox="1"/>
          <p:nvPr/>
        </p:nvSpPr>
        <p:spPr>
          <a:xfrm>
            <a:off x="6709968" y="4953000"/>
            <a:ext cx="1197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State </a:t>
            </a:r>
            <a:r>
              <a:rPr lang="en-US" dirty="0">
                <a:latin typeface="Calibri" charset="0"/>
              </a:rPr>
              <a:t>S</a:t>
            </a:r>
            <a:r>
              <a:rPr lang="en-US" baseline="-25000" dirty="0">
                <a:latin typeface="Calibri" charset="0"/>
              </a:rPr>
              <a:t>1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Genetic algorithms</a:t>
            </a:r>
          </a:p>
        </p:txBody>
      </p:sp>
      <p:pic>
        <p:nvPicPr>
          <p:cNvPr id="55298" name="Picture 3" descr="Picture 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71700"/>
            <a:ext cx="914400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TextBox 1"/>
          <p:cNvSpPr txBox="1">
            <a:spLocks noChangeArrowheads="1"/>
          </p:cNvSpPr>
          <p:nvPr/>
        </p:nvSpPr>
        <p:spPr bwMode="auto">
          <a:xfrm>
            <a:off x="1143000" y="1439863"/>
            <a:ext cx="94138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4400"/>
              <a:t>Ma</a:t>
            </a:r>
          </a:p>
        </p:txBody>
      </p:sp>
      <p:sp>
        <p:nvSpPr>
          <p:cNvPr id="55300" name="TextBox 4"/>
          <p:cNvSpPr txBox="1">
            <a:spLocks noChangeArrowheads="1"/>
          </p:cNvSpPr>
          <p:nvPr/>
        </p:nvSpPr>
        <p:spPr bwMode="auto">
          <a:xfrm>
            <a:off x="4102100" y="1447800"/>
            <a:ext cx="7477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4400"/>
              <a:t>Pa</a:t>
            </a:r>
          </a:p>
        </p:txBody>
      </p:sp>
      <p:sp>
        <p:nvSpPr>
          <p:cNvPr id="55301" name="TextBox 5"/>
          <p:cNvSpPr txBox="1">
            <a:spLocks noChangeArrowheads="1"/>
          </p:cNvSpPr>
          <p:nvPr/>
        </p:nvSpPr>
        <p:spPr bwMode="auto">
          <a:xfrm>
            <a:off x="6470650" y="1371600"/>
            <a:ext cx="23685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4400"/>
              <a:t>Offspring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Genetic algorithms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4343400"/>
            <a:ext cx="8763000" cy="2514600"/>
          </a:xfrm>
        </p:spPr>
        <p:txBody>
          <a:bodyPr/>
          <a:lstStyle/>
          <a:p>
            <a:pPr>
              <a:buFont typeface="Arial" charset="0"/>
              <a:buNone/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Fitness function: number of non-attacking pairs of queens (min=0, max=(8 </a:t>
            </a:r>
            <a:r>
              <a:rPr lang="en-US" sz="2400" dirty="0">
                <a:latin typeface="Calibri" charset="0"/>
                <a:ea typeface="ＭＳ Ｐゴシック" charset="0"/>
                <a:cs typeface="Arial" charset="0"/>
              </a:rPr>
              <a:t>× 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7)/2 = 28)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Probability of mating is a function of fitness score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Cross-over point for a mating pair chosen randomly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Resulting offspring subject to a random mutation with probability</a:t>
            </a:r>
          </a:p>
        </p:txBody>
      </p:sp>
      <p:pic>
        <p:nvPicPr>
          <p:cNvPr id="56323" name="Picture 4" descr="Picture 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400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GA pseudo-code</a:t>
            </a:r>
          </a:p>
        </p:txBody>
      </p:sp>
      <p:pic>
        <p:nvPicPr>
          <p:cNvPr id="57346" name="Content Placeholder 5" descr="Picture 6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70" r="-6470"/>
          <a:stretch>
            <a:fillRect/>
          </a:stretch>
        </p:blipFill>
        <p:spPr>
          <a:xfrm>
            <a:off x="122238" y="1143000"/>
            <a:ext cx="8945562" cy="5715000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  <a:hlinkClick r:id="rId2"/>
              </a:rPr>
              <a:t>Ant Colony Optimization </a:t>
            </a: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8370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05800" cy="52578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A probabilistic search technique for problems reducible to finding good paths through graphs</a:t>
            </a:r>
          </a:p>
        </p:txBody>
      </p:sp>
      <p:pic>
        <p:nvPicPr>
          <p:cNvPr id="5837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133600"/>
            <a:ext cx="56388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" y="2209800"/>
            <a:ext cx="2971800" cy="3662363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3200" b="1" dirty="0">
                <a:latin typeface="Calibri" charset="0"/>
              </a:rPr>
              <a:t>Inspiration</a:t>
            </a:r>
          </a:p>
          <a:p>
            <a:pPr algn="ctr">
              <a:defRPr/>
            </a:pPr>
            <a:endParaRPr lang="en-US" sz="800" b="1" dirty="0">
              <a:latin typeface="Calibri" charset="0"/>
            </a:endParaRPr>
          </a:p>
          <a:p>
            <a:pPr marL="223838" indent="-223838">
              <a:buFont typeface="Arial" charset="0"/>
              <a:buChar char="•"/>
              <a:defRPr/>
            </a:pPr>
            <a:r>
              <a:rPr lang="en-US" dirty="0">
                <a:latin typeface="Calibri" charset="0"/>
              </a:rPr>
              <a:t>Ants leave nest</a:t>
            </a:r>
          </a:p>
          <a:p>
            <a:pPr marL="223838" indent="-223838">
              <a:buFont typeface="Arial" charset="0"/>
              <a:buChar char="•"/>
              <a:defRPr/>
            </a:pPr>
            <a:r>
              <a:rPr lang="en-US" dirty="0">
                <a:latin typeface="Calibri" charset="0"/>
              </a:rPr>
              <a:t>Discover food</a:t>
            </a:r>
          </a:p>
          <a:p>
            <a:pPr marL="223838" indent="-223838">
              <a:buFont typeface="Arial" charset="0"/>
              <a:buChar char="•"/>
              <a:defRPr/>
            </a:pPr>
            <a:r>
              <a:rPr lang="en-US" dirty="0">
                <a:latin typeface="Calibri" charset="0"/>
              </a:rPr>
              <a:t>Return to nest, pre-</a:t>
            </a:r>
            <a:r>
              <a:rPr lang="en-US" dirty="0" err="1">
                <a:latin typeface="Calibri" charset="0"/>
              </a:rPr>
              <a:t>ferring</a:t>
            </a:r>
            <a:r>
              <a:rPr lang="en-US" dirty="0">
                <a:latin typeface="Calibri" charset="0"/>
              </a:rPr>
              <a:t> shorter paths</a:t>
            </a:r>
          </a:p>
          <a:p>
            <a:pPr marL="223838" indent="-223838">
              <a:buFont typeface="Arial" charset="0"/>
              <a:buChar char="•"/>
              <a:defRPr/>
            </a:pPr>
            <a:r>
              <a:rPr lang="en-US" dirty="0">
                <a:latin typeface="Calibri" charset="0"/>
              </a:rPr>
              <a:t>Leave </a:t>
            </a:r>
            <a:r>
              <a:rPr lang="en-US" dirty="0"/>
              <a:t>pheromone trail</a:t>
            </a:r>
          </a:p>
          <a:p>
            <a:pPr marL="223838" indent="-223838">
              <a:buFont typeface="Arial" charset="0"/>
              <a:buChar char="•"/>
              <a:defRPr/>
            </a:pPr>
            <a:r>
              <a:rPr lang="en-US" dirty="0">
                <a:latin typeface="Calibri" charset="0"/>
              </a:rPr>
              <a:t>Shortest path is reinforced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6248400"/>
            <a:ext cx="91440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+mn-lt"/>
              </a:rPr>
              <a:t>An example of agents communicating through their environment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  <a:hlinkClick r:id="rId3"/>
              </a:rPr>
              <a:t>Taboo search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>
                <a:latin typeface="Calibri" charset="0"/>
                <a:ea typeface="ＭＳ Ｐゴシック" charset="0"/>
                <a:cs typeface="ＭＳ Ｐゴシック" charset="0"/>
              </a:rPr>
              <a:t>Problem:  Hill climbing can get stuck on local maxima</a:t>
            </a:r>
          </a:p>
          <a:p>
            <a:r>
              <a:rPr lang="en-US" sz="3600" dirty="0">
                <a:latin typeface="Calibri" charset="0"/>
                <a:ea typeface="ＭＳ Ｐゴシック" charset="0"/>
                <a:cs typeface="ＭＳ Ｐゴシック" charset="0"/>
              </a:rPr>
              <a:t>Solution:  Maintain a list of </a:t>
            </a:r>
            <a:r>
              <a:rPr lang="en-US" sz="3600" i="1" dirty="0">
                <a:latin typeface="Calibri" charset="0"/>
                <a:ea typeface="ＭＳ Ｐゴシック" charset="0"/>
                <a:cs typeface="ＭＳ Ｐゴシック" charset="0"/>
              </a:rPr>
              <a:t>k </a:t>
            </a:r>
            <a:r>
              <a:rPr lang="en-US" sz="3600" dirty="0">
                <a:latin typeface="Calibri" charset="0"/>
                <a:ea typeface="ＭＳ Ｐゴシック" charset="0"/>
                <a:cs typeface="ＭＳ Ｐゴシック" charset="0"/>
              </a:rPr>
              <a:t>previously visited states, and prevent the search from revisiting them</a:t>
            </a:r>
          </a:p>
          <a:p>
            <a:r>
              <a:rPr lang="en-US" sz="3600" dirty="0">
                <a:latin typeface="Calibri" charset="0"/>
                <a:ea typeface="ＭＳ Ｐゴシック" charset="0"/>
                <a:cs typeface="ＭＳ Ｐゴシック" charset="0"/>
              </a:rPr>
              <a:t>An example of a </a:t>
            </a:r>
            <a:r>
              <a:rPr lang="en-US" sz="3600" b="1" dirty="0">
                <a:latin typeface="Calibri" charset="0"/>
                <a:ea typeface="ＭＳ Ｐゴシック" charset="0"/>
                <a:cs typeface="ＭＳ Ｐゴシック" charset="0"/>
                <a:hlinkClick r:id="rId4"/>
              </a:rPr>
              <a:t>metaheuristic</a:t>
            </a:r>
            <a:endParaRPr lang="en-US" sz="3600" b="1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Hill Climbing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19200"/>
            <a:ext cx="8001000" cy="5181600"/>
          </a:xfrm>
        </p:spPr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Extended current path with successor that’s closer to solution than end of current path</a:t>
            </a: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If goal is to get to the top of a hill, then always take a step that leads you up</a:t>
            </a: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Simple hill climbing: take any upward step</a:t>
            </a: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Steepest ascent hill climbing: consider all possible steps, take one that goes up most</a:t>
            </a: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No memory required</a:t>
            </a:r>
          </a:p>
        </p:txBody>
      </p:sp>
      <p:pic>
        <p:nvPicPr>
          <p:cNvPr id="3" name="Picture 2" descr="Local_maximu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5029200"/>
            <a:ext cx="3532332" cy="1602295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CLASS EXERCISE</a:t>
            </a:r>
          </a:p>
        </p:txBody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What would a local search approach to solving a Sudoku problem look like?</a:t>
            </a:r>
          </a:p>
        </p:txBody>
      </p:sp>
      <p:graphicFrame>
        <p:nvGraphicFramePr>
          <p:cNvPr id="103428" name="Group 4"/>
          <p:cNvGraphicFramePr>
            <a:graphicFrameLocks noGrp="1"/>
          </p:cNvGraphicFramePr>
          <p:nvPr/>
        </p:nvGraphicFramePr>
        <p:xfrm>
          <a:off x="3048000" y="3416300"/>
          <a:ext cx="3124200" cy="2489200"/>
        </p:xfrm>
        <a:graphic>
          <a:graphicData uri="http://schemas.openxmlformats.org/drawingml/2006/table">
            <a:tbl>
              <a:tblPr/>
              <a:tblGrid>
                <a:gridCol w="781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23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Online search</a:t>
            </a:r>
          </a:p>
        </p:txBody>
      </p:sp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6230" y="1371600"/>
            <a:ext cx="81534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Nothing to do with Web search!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Involves interleave computation AND action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search some, act some, repeat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Exploration: Can’</a:t>
            </a:r>
            <a:r>
              <a:rPr lang="en-US" altLang="ja-JP" dirty="0">
                <a:latin typeface="Calibri" charset="0"/>
                <a:ea typeface="ＭＳ Ｐゴシック" charset="0"/>
                <a:cs typeface="ＭＳ Ｐゴシック" charset="0"/>
              </a:rPr>
              <a:t>t be sure of action out-comes; must perform them to know result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Relatively easy if actions are reversible (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ONLINE-DFS-AGENT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LRTA* (Learning Real-Time A*): Update h(s) (in state table) based on experience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Other topics</a:t>
            </a:r>
          </a:p>
        </p:txBody>
      </p:sp>
      <p:sp>
        <p:nvSpPr>
          <p:cNvPr id="655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>
                <a:latin typeface="Calibri" charset="0"/>
                <a:ea typeface="ＭＳ Ｐゴシック" charset="0"/>
                <a:cs typeface="ＭＳ Ｐゴシック" charset="0"/>
              </a:rPr>
              <a:t>Search in continuous spaces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Different math</a:t>
            </a:r>
          </a:p>
          <a:p>
            <a:r>
              <a:rPr lang="en-US" sz="3600">
                <a:latin typeface="Calibri" charset="0"/>
                <a:ea typeface="ＭＳ Ｐゴシック" charset="0"/>
                <a:cs typeface="ＭＳ Ｐゴシック" charset="0"/>
              </a:rPr>
              <a:t>Search with uncertain actions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Must model the probabilities of an actions results</a:t>
            </a:r>
          </a:p>
          <a:p>
            <a:r>
              <a:rPr lang="en-US" sz="3600">
                <a:latin typeface="Calibri" charset="0"/>
                <a:ea typeface="ＭＳ Ｐゴシック" charset="0"/>
                <a:cs typeface="ＭＳ Ｐゴシック" charset="0"/>
              </a:rPr>
              <a:t>Search with partial observations</a:t>
            </a:r>
          </a:p>
          <a:p>
            <a:pPr lvl="1"/>
            <a:r>
              <a:rPr lang="en-US" sz="3200">
                <a:latin typeface="Calibri" charset="0"/>
                <a:ea typeface="ＭＳ Ｐゴシック" charset="0"/>
              </a:rPr>
              <a:t>Acquiring knowledge as a result of search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Summary: Informed search</a:t>
            </a:r>
          </a:p>
        </p:txBody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534400" cy="5181600"/>
          </a:xfrm>
        </p:spPr>
        <p:txBody>
          <a:bodyPr/>
          <a:lstStyle/>
          <a:p>
            <a:pPr marL="228600" indent="-228600"/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Hill-climbing algorithms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keep only a single state in memory, but can get stuck on local optima</a:t>
            </a:r>
          </a:p>
          <a:p>
            <a:pPr marL="228600" indent="-228600"/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Simulated annealing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escapes local optima, and is complete and optimal given a </a:t>
            </a:r>
            <a:r>
              <a:rPr lang="ja-JP" altLang="en-US">
                <a:latin typeface="Calibri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dirty="0">
                <a:latin typeface="Calibri" charset="0"/>
                <a:ea typeface="ＭＳ Ｐゴシック" charset="0"/>
                <a:cs typeface="ＭＳ Ｐゴシック" charset="0"/>
              </a:rPr>
              <a:t>long enough</a:t>
            </a:r>
            <a:r>
              <a:rPr lang="ja-JP" altLang="en-US">
                <a:latin typeface="Calibri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dirty="0">
                <a:latin typeface="Calibri" charset="0"/>
                <a:ea typeface="ＭＳ Ｐゴシック" charset="0"/>
                <a:cs typeface="ＭＳ Ｐゴシック" charset="0"/>
              </a:rPr>
              <a:t> cooling schedule</a:t>
            </a:r>
          </a:p>
          <a:p>
            <a:pPr marL="228600" indent="-228600"/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Genetic algorithms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can search a large space by modeling biological evolution</a:t>
            </a:r>
          </a:p>
          <a:p>
            <a:pPr marL="228600" indent="-228600"/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Online search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algorithms are useful in state spaces with partial/no information</a:t>
            </a:r>
            <a:endParaRPr lang="en-US" b="1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534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1143000"/>
          </a:xfrm>
        </p:spPr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Hill climbing on a surface of states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91200" y="4868238"/>
            <a:ext cx="3200400" cy="1717675"/>
          </a:xfrm>
        </p:spPr>
        <p:txBody>
          <a:bodyPr/>
          <a:lstStyle/>
          <a:p>
            <a:pPr marL="9525" indent="-9525">
              <a:buFontTx/>
              <a:buNone/>
            </a:pP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Height defined by an evaluation function that takes a state &amp; returns a number</a:t>
            </a:r>
          </a:p>
        </p:txBody>
      </p:sp>
      <p:pic>
        <p:nvPicPr>
          <p:cNvPr id="22531" name="Picture 4" descr="img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71600"/>
            <a:ext cx="6934200" cy="522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3BD3E98-29FD-8746-9046-C2330655A8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E6DF3-330E-9946-A1BE-CC6530D4E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Hill climbing for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411E3-81A9-8946-90A6-71E2CFC7B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648200"/>
          </a:xfrm>
        </p:spPr>
        <p:txBody>
          <a:bodyPr/>
          <a:lstStyle/>
          <a:p>
            <a:r>
              <a:rPr lang="en-US" dirty="0"/>
              <a:t>For informed search and many other problems (e.g., neural network training) we want to find a </a:t>
            </a:r>
            <a:r>
              <a:rPr lang="en-US" b="1" dirty="0"/>
              <a:t>global</a:t>
            </a:r>
            <a:r>
              <a:rPr lang="en-US" dirty="0"/>
              <a:t> </a:t>
            </a:r>
            <a:r>
              <a:rPr lang="en-US" b="1" dirty="0"/>
              <a:t>minimum</a:t>
            </a:r>
          </a:p>
          <a:p>
            <a:pPr lvl="1"/>
            <a:r>
              <a:rPr lang="en-US" dirty="0"/>
              <a:t>Search evaluation function: measure of how far the current state is from a goal</a:t>
            </a:r>
          </a:p>
          <a:p>
            <a:r>
              <a:rPr lang="en-US" dirty="0"/>
              <a:t>It’s an easy change to make in the algorithm, or we can just negate the evaluation function</a:t>
            </a:r>
          </a:p>
          <a:p>
            <a:r>
              <a:rPr lang="en-US" dirty="0"/>
              <a:t>We still call it hill </a:t>
            </a:r>
            <a:r>
              <a:rPr lang="en-US" i="1" dirty="0"/>
              <a:t>climbing</a:t>
            </a:r>
            <a:r>
              <a:rPr lang="en-US" dirty="0"/>
              <a:t> though</a:t>
            </a:r>
          </a:p>
        </p:txBody>
      </p:sp>
    </p:spTree>
    <p:extLst>
      <p:ext uri="{BB962C8B-B14F-4D97-AF65-F5344CB8AC3E}">
        <p14:creationId xmlns:p14="http://schemas.microsoft.com/office/powerpoint/2010/main" val="1524353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Hill-climbing search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763000" cy="5562600"/>
          </a:xfrm>
        </p:spPr>
        <p:txBody>
          <a:bodyPr/>
          <a:lstStyle/>
          <a:p>
            <a:pPr marL="169863" indent="-169863"/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If there’s successor </a:t>
            </a:r>
            <a:r>
              <a:rPr lang="en-US" sz="2800" b="1" dirty="0">
                <a:latin typeface="Calibri" charset="0"/>
                <a:ea typeface="ＭＳ Ｐゴシック" charset="0"/>
                <a:cs typeface="ＭＳ Ｐゴシック" charset="0"/>
              </a:rPr>
              <a:t>s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 for current state </a:t>
            </a:r>
            <a:r>
              <a:rPr lang="en-US" sz="2800" b="1" dirty="0">
                <a:latin typeface="Calibri" charset="0"/>
                <a:ea typeface="ＭＳ Ｐゴシック" charset="0"/>
                <a:cs typeface="ＭＳ Ｐゴシック" charset="0"/>
              </a:rPr>
              <a:t>n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 such that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h(s) &lt; h(n) and  h(s) &lt;= h(t) for all successors t</a:t>
            </a:r>
          </a:p>
          <a:p>
            <a:pPr marL="169863" indent="-169863">
              <a:buFontTx/>
              <a:buNone/>
            </a:pP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	then move from </a:t>
            </a:r>
            <a:r>
              <a:rPr lang="en-US" sz="2800" b="1" dirty="0">
                <a:latin typeface="Calibri" charset="0"/>
                <a:ea typeface="ＭＳ Ｐゴシック" charset="0"/>
                <a:cs typeface="ＭＳ Ｐゴシック" charset="0"/>
              </a:rPr>
              <a:t>n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 to </a:t>
            </a:r>
            <a:r>
              <a:rPr lang="en-US" sz="2800" b="1" dirty="0">
                <a:latin typeface="Calibri" charset="0"/>
                <a:ea typeface="ＭＳ Ｐゴシック" charset="0"/>
                <a:cs typeface="ＭＳ Ｐゴシック" charset="0"/>
              </a:rPr>
              <a:t>s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; otherwise, halt at </a:t>
            </a:r>
            <a:r>
              <a:rPr lang="en-US" sz="2800" b="1" dirty="0">
                <a:latin typeface="Calibri" charset="0"/>
                <a:ea typeface="ＭＳ Ｐゴシック" charset="0"/>
                <a:cs typeface="ＭＳ Ｐゴシック" charset="0"/>
              </a:rPr>
              <a:t>n</a:t>
            </a:r>
          </a:p>
          <a:p>
            <a:pPr marL="400050" lvl="1" indent="0">
              <a:buNone/>
            </a:pP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i.e.: Look one step ahead to decide if a successor is better than current state; if so, move to best successor</a:t>
            </a:r>
          </a:p>
          <a:p>
            <a:pPr marL="169863" indent="-169863"/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Like </a:t>
            </a:r>
            <a:r>
              <a:rPr lang="en-US" sz="2800" i="1" dirty="0">
                <a:latin typeface="Calibri" charset="0"/>
                <a:ea typeface="ＭＳ Ｐゴシック" charset="0"/>
                <a:cs typeface="ＭＳ Ｐゴシック" charset="0"/>
              </a:rPr>
              <a:t>greedy search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, but doesn’</a:t>
            </a:r>
            <a:r>
              <a:rPr lang="en-US" altLang="ja-JP" sz="2800" dirty="0">
                <a:latin typeface="Calibri" charset="0"/>
                <a:ea typeface="ＭＳ Ｐゴシック" charset="0"/>
                <a:cs typeface="ＭＳ Ｐゴシック" charset="0"/>
              </a:rPr>
              <a:t>t allow backtracking or jumping to alternative path since it has no memory</a:t>
            </a:r>
          </a:p>
          <a:p>
            <a:pPr marL="169863" indent="-169863"/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Like beam search with a beam width of 1 (i.e., maximum size of the nodes list is 1)</a:t>
            </a:r>
          </a:p>
          <a:p>
            <a:pPr marL="169863" indent="-169863"/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Not complete since search may terminate at a local minima, plateau or ridge </a:t>
            </a:r>
          </a:p>
        </p:txBody>
      </p:sp>
      <p:pic>
        <p:nvPicPr>
          <p:cNvPr id="2457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524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650875" y="0"/>
            <a:ext cx="7772400" cy="1143000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Hill climbing example </a:t>
            </a:r>
          </a:p>
        </p:txBody>
      </p:sp>
      <p:grpSp>
        <p:nvGrpSpPr>
          <p:cNvPr id="26626" name="Group 5"/>
          <p:cNvGrpSpPr>
            <a:grpSpLocks/>
          </p:cNvGrpSpPr>
          <p:nvPr/>
        </p:nvGrpSpPr>
        <p:grpSpPr bwMode="auto">
          <a:xfrm>
            <a:off x="1555750" y="1087438"/>
            <a:ext cx="1187450" cy="1285875"/>
            <a:chOff x="3519" y="1880"/>
            <a:chExt cx="748" cy="810"/>
          </a:xfrm>
        </p:grpSpPr>
        <p:grpSp>
          <p:nvGrpSpPr>
            <p:cNvPr id="26810" name="Group 6"/>
            <p:cNvGrpSpPr>
              <a:grpSpLocks/>
            </p:cNvGrpSpPr>
            <p:nvPr/>
          </p:nvGrpSpPr>
          <p:grpSpPr bwMode="auto">
            <a:xfrm>
              <a:off x="3529" y="1880"/>
              <a:ext cx="738" cy="288"/>
              <a:chOff x="1282" y="2126"/>
              <a:chExt cx="738" cy="288"/>
            </a:xfrm>
          </p:grpSpPr>
          <p:grpSp>
            <p:nvGrpSpPr>
              <p:cNvPr id="26831" name="Group 7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26838" name="Rectangle 8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39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2</a:t>
                  </a:r>
                </a:p>
              </p:txBody>
            </p:sp>
          </p:grpSp>
          <p:grpSp>
            <p:nvGrpSpPr>
              <p:cNvPr id="26832" name="Group 10"/>
              <p:cNvGrpSpPr>
                <a:grpSpLocks/>
              </p:cNvGrpSpPr>
              <p:nvPr/>
            </p:nvGrpSpPr>
            <p:grpSpPr bwMode="auto">
              <a:xfrm>
                <a:off x="1528" y="2126"/>
                <a:ext cx="246" cy="288"/>
                <a:chOff x="1287" y="1865"/>
                <a:chExt cx="246" cy="288"/>
              </a:xfrm>
            </p:grpSpPr>
            <p:sp>
              <p:nvSpPr>
                <p:cNvPr id="26836" name="Rectangle 11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37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8</a:t>
                  </a:r>
                </a:p>
              </p:txBody>
            </p:sp>
          </p:grpSp>
          <p:grpSp>
            <p:nvGrpSpPr>
              <p:cNvPr id="26833" name="Group 13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26834" name="Rectangle 14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35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3</a:t>
                  </a:r>
                </a:p>
              </p:txBody>
            </p:sp>
          </p:grpSp>
        </p:grpSp>
        <p:grpSp>
          <p:nvGrpSpPr>
            <p:cNvPr id="26811" name="Group 16"/>
            <p:cNvGrpSpPr>
              <a:grpSpLocks/>
            </p:cNvGrpSpPr>
            <p:nvPr/>
          </p:nvGrpSpPr>
          <p:grpSpPr bwMode="auto">
            <a:xfrm>
              <a:off x="3524" y="2141"/>
              <a:ext cx="738" cy="288"/>
              <a:chOff x="1282" y="2126"/>
              <a:chExt cx="738" cy="288"/>
            </a:xfrm>
          </p:grpSpPr>
          <p:grpSp>
            <p:nvGrpSpPr>
              <p:cNvPr id="26822" name="Group 17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26829" name="Rectangle 18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30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1</a:t>
                  </a:r>
                </a:p>
              </p:txBody>
            </p:sp>
          </p:grpSp>
          <p:grpSp>
            <p:nvGrpSpPr>
              <p:cNvPr id="26823" name="Group 20"/>
              <p:cNvGrpSpPr>
                <a:grpSpLocks/>
              </p:cNvGrpSpPr>
              <p:nvPr/>
            </p:nvGrpSpPr>
            <p:grpSpPr bwMode="auto">
              <a:xfrm>
                <a:off x="1528" y="2126"/>
                <a:ext cx="246" cy="288"/>
                <a:chOff x="1287" y="1865"/>
                <a:chExt cx="246" cy="288"/>
              </a:xfrm>
            </p:grpSpPr>
            <p:sp>
              <p:nvSpPr>
                <p:cNvPr id="26827" name="Rectangle 21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28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6</a:t>
                  </a:r>
                </a:p>
              </p:txBody>
            </p:sp>
          </p:grpSp>
          <p:grpSp>
            <p:nvGrpSpPr>
              <p:cNvPr id="26824" name="Group 23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26825" name="Rectangle 24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26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4</a:t>
                  </a:r>
                </a:p>
              </p:txBody>
            </p:sp>
          </p:grpSp>
        </p:grpSp>
        <p:grpSp>
          <p:nvGrpSpPr>
            <p:cNvPr id="26812" name="Group 26"/>
            <p:cNvGrpSpPr>
              <a:grpSpLocks/>
            </p:cNvGrpSpPr>
            <p:nvPr/>
          </p:nvGrpSpPr>
          <p:grpSpPr bwMode="auto">
            <a:xfrm>
              <a:off x="3519" y="2402"/>
              <a:ext cx="738" cy="288"/>
              <a:chOff x="1282" y="2126"/>
              <a:chExt cx="738" cy="288"/>
            </a:xfrm>
          </p:grpSpPr>
          <p:grpSp>
            <p:nvGrpSpPr>
              <p:cNvPr id="26813" name="Group 27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26820" name="Rectangle 28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21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7</a:t>
                  </a:r>
                </a:p>
              </p:txBody>
            </p:sp>
          </p:grpSp>
          <p:grpSp>
            <p:nvGrpSpPr>
              <p:cNvPr id="26814" name="Group 30"/>
              <p:cNvGrpSpPr>
                <a:grpSpLocks/>
              </p:cNvGrpSpPr>
              <p:nvPr/>
            </p:nvGrpSpPr>
            <p:grpSpPr bwMode="auto">
              <a:xfrm>
                <a:off x="1528" y="2126"/>
                <a:ext cx="246" cy="288"/>
                <a:chOff x="1287" y="1865"/>
                <a:chExt cx="246" cy="288"/>
              </a:xfrm>
            </p:grpSpPr>
            <p:sp>
              <p:nvSpPr>
                <p:cNvPr id="26818" name="Rectangle 31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19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164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 </a:t>
                  </a:r>
                </a:p>
              </p:txBody>
            </p:sp>
          </p:grpSp>
          <p:grpSp>
            <p:nvGrpSpPr>
              <p:cNvPr id="26815" name="Group 33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26816" name="Rectangle 34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17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5</a:t>
                  </a:r>
                </a:p>
              </p:txBody>
            </p:sp>
          </p:grpSp>
        </p:grpSp>
      </p:grpSp>
      <p:grpSp>
        <p:nvGrpSpPr>
          <p:cNvPr id="15" name="Group 36"/>
          <p:cNvGrpSpPr>
            <a:grpSpLocks/>
          </p:cNvGrpSpPr>
          <p:nvPr/>
        </p:nvGrpSpPr>
        <p:grpSpPr bwMode="auto">
          <a:xfrm>
            <a:off x="1509713" y="2971800"/>
            <a:ext cx="1187450" cy="1651000"/>
            <a:chOff x="3519" y="1880"/>
            <a:chExt cx="748" cy="1040"/>
          </a:xfrm>
        </p:grpSpPr>
        <p:grpSp>
          <p:nvGrpSpPr>
            <p:cNvPr id="26780" name="Group 37"/>
            <p:cNvGrpSpPr>
              <a:grpSpLocks/>
            </p:cNvGrpSpPr>
            <p:nvPr/>
          </p:nvGrpSpPr>
          <p:grpSpPr bwMode="auto">
            <a:xfrm>
              <a:off x="3529" y="1880"/>
              <a:ext cx="738" cy="288"/>
              <a:chOff x="1282" y="2126"/>
              <a:chExt cx="738" cy="288"/>
            </a:xfrm>
          </p:grpSpPr>
          <p:grpSp>
            <p:nvGrpSpPr>
              <p:cNvPr id="26801" name="Group 38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26808" name="Rectangle 39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09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2</a:t>
                  </a:r>
                </a:p>
              </p:txBody>
            </p:sp>
          </p:grpSp>
          <p:grpSp>
            <p:nvGrpSpPr>
              <p:cNvPr id="26802" name="Group 41"/>
              <p:cNvGrpSpPr>
                <a:grpSpLocks/>
              </p:cNvGrpSpPr>
              <p:nvPr/>
            </p:nvGrpSpPr>
            <p:grpSpPr bwMode="auto">
              <a:xfrm>
                <a:off x="1528" y="2126"/>
                <a:ext cx="246" cy="288"/>
                <a:chOff x="1287" y="1865"/>
                <a:chExt cx="246" cy="288"/>
              </a:xfrm>
            </p:grpSpPr>
            <p:sp>
              <p:nvSpPr>
                <p:cNvPr id="26806" name="Rectangle 42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07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8</a:t>
                  </a:r>
                </a:p>
              </p:txBody>
            </p:sp>
          </p:grpSp>
          <p:grpSp>
            <p:nvGrpSpPr>
              <p:cNvPr id="26803" name="Group 44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26804" name="Rectangle 45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05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3</a:t>
                  </a:r>
                </a:p>
              </p:txBody>
            </p:sp>
          </p:grpSp>
        </p:grpSp>
        <p:grpSp>
          <p:nvGrpSpPr>
            <p:cNvPr id="2" name="Group 47"/>
            <p:cNvGrpSpPr>
              <a:grpSpLocks/>
            </p:cNvGrpSpPr>
            <p:nvPr/>
          </p:nvGrpSpPr>
          <p:grpSpPr bwMode="auto">
            <a:xfrm>
              <a:off x="3524" y="2141"/>
              <a:ext cx="738" cy="288"/>
              <a:chOff x="1282" y="2126"/>
              <a:chExt cx="738" cy="288"/>
            </a:xfrm>
          </p:grpSpPr>
          <p:grpSp>
            <p:nvGrpSpPr>
              <p:cNvPr id="26792" name="Group 48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26799" name="Rectangle 49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00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1</a:t>
                  </a:r>
                </a:p>
              </p:txBody>
            </p:sp>
          </p:grpSp>
          <p:grpSp>
            <p:nvGrpSpPr>
              <p:cNvPr id="26793" name="Group 51"/>
              <p:cNvGrpSpPr>
                <a:grpSpLocks/>
              </p:cNvGrpSpPr>
              <p:nvPr/>
            </p:nvGrpSpPr>
            <p:grpSpPr bwMode="auto">
              <a:xfrm>
                <a:off x="1528" y="2126"/>
                <a:ext cx="246" cy="288"/>
                <a:chOff x="1287" y="1865"/>
                <a:chExt cx="246" cy="288"/>
              </a:xfrm>
            </p:grpSpPr>
            <p:sp>
              <p:nvSpPr>
                <p:cNvPr id="26797" name="Rectangle 52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98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11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26794" name="Group 54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26795" name="Rectangle 55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96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4</a:t>
                  </a:r>
                </a:p>
              </p:txBody>
            </p:sp>
          </p:grpSp>
        </p:grpSp>
        <p:grpSp>
          <p:nvGrpSpPr>
            <p:cNvPr id="3" name="Group 57"/>
            <p:cNvGrpSpPr>
              <a:grpSpLocks/>
            </p:cNvGrpSpPr>
            <p:nvPr/>
          </p:nvGrpSpPr>
          <p:grpSpPr bwMode="auto">
            <a:xfrm>
              <a:off x="3519" y="2402"/>
              <a:ext cx="738" cy="518"/>
              <a:chOff x="1282" y="2126"/>
              <a:chExt cx="738" cy="518"/>
            </a:xfrm>
          </p:grpSpPr>
          <p:grpSp>
            <p:nvGrpSpPr>
              <p:cNvPr id="26783" name="Group 58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26790" name="Rectangle 59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91" name="Text Box 60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7</a:t>
                  </a:r>
                </a:p>
              </p:txBody>
            </p:sp>
          </p:grpSp>
          <p:grpSp>
            <p:nvGrpSpPr>
              <p:cNvPr id="26784" name="Group 61"/>
              <p:cNvGrpSpPr>
                <a:grpSpLocks/>
              </p:cNvGrpSpPr>
              <p:nvPr/>
            </p:nvGrpSpPr>
            <p:grpSpPr bwMode="auto">
              <a:xfrm>
                <a:off x="1528" y="2126"/>
                <a:ext cx="246" cy="518"/>
                <a:chOff x="1287" y="1865"/>
                <a:chExt cx="246" cy="518"/>
              </a:xfrm>
            </p:grpSpPr>
            <p:sp>
              <p:nvSpPr>
                <p:cNvPr id="26788" name="Rectangle 62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89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6</a:t>
                  </a:r>
                </a:p>
                <a:p>
                  <a:endParaRPr lang="en-US"/>
                </a:p>
              </p:txBody>
            </p:sp>
          </p:grpSp>
          <p:grpSp>
            <p:nvGrpSpPr>
              <p:cNvPr id="26785" name="Group 64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26786" name="Rectangle 65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87" name="Text Box 66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5</a:t>
                  </a:r>
                </a:p>
              </p:txBody>
            </p:sp>
          </p:grpSp>
        </p:grpSp>
      </p:grpSp>
      <p:grpSp>
        <p:nvGrpSpPr>
          <p:cNvPr id="28" name="Group 67"/>
          <p:cNvGrpSpPr>
            <a:grpSpLocks/>
          </p:cNvGrpSpPr>
          <p:nvPr/>
        </p:nvGrpSpPr>
        <p:grpSpPr bwMode="auto">
          <a:xfrm>
            <a:off x="1485900" y="4884738"/>
            <a:ext cx="1187450" cy="1285875"/>
            <a:chOff x="3519" y="1880"/>
            <a:chExt cx="748" cy="810"/>
          </a:xfrm>
        </p:grpSpPr>
        <p:grpSp>
          <p:nvGrpSpPr>
            <p:cNvPr id="26750" name="Group 68"/>
            <p:cNvGrpSpPr>
              <a:grpSpLocks/>
            </p:cNvGrpSpPr>
            <p:nvPr/>
          </p:nvGrpSpPr>
          <p:grpSpPr bwMode="auto">
            <a:xfrm>
              <a:off x="3529" y="1880"/>
              <a:ext cx="738" cy="288"/>
              <a:chOff x="1282" y="2126"/>
              <a:chExt cx="738" cy="288"/>
            </a:xfrm>
          </p:grpSpPr>
          <p:grpSp>
            <p:nvGrpSpPr>
              <p:cNvPr id="26771" name="Group 69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26778" name="Rectangle 70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79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2</a:t>
                  </a:r>
                </a:p>
              </p:txBody>
            </p:sp>
          </p:grpSp>
          <p:grpSp>
            <p:nvGrpSpPr>
              <p:cNvPr id="26772" name="Group 72"/>
              <p:cNvGrpSpPr>
                <a:grpSpLocks/>
              </p:cNvGrpSpPr>
              <p:nvPr/>
            </p:nvGrpSpPr>
            <p:grpSpPr bwMode="auto">
              <a:xfrm>
                <a:off x="1528" y="2126"/>
                <a:ext cx="246" cy="288"/>
                <a:chOff x="1287" y="1865"/>
                <a:chExt cx="246" cy="288"/>
              </a:xfrm>
            </p:grpSpPr>
            <p:sp>
              <p:nvSpPr>
                <p:cNvPr id="26776" name="Rectangle 73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77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11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26773" name="Group 75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26774" name="Rectangle 76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75" name="Text Box 77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3</a:t>
                  </a:r>
                </a:p>
              </p:txBody>
            </p:sp>
          </p:grpSp>
        </p:grpSp>
        <p:grpSp>
          <p:nvGrpSpPr>
            <p:cNvPr id="4" name="Group 78"/>
            <p:cNvGrpSpPr>
              <a:grpSpLocks/>
            </p:cNvGrpSpPr>
            <p:nvPr/>
          </p:nvGrpSpPr>
          <p:grpSpPr bwMode="auto">
            <a:xfrm>
              <a:off x="3524" y="2141"/>
              <a:ext cx="738" cy="288"/>
              <a:chOff x="1282" y="2126"/>
              <a:chExt cx="738" cy="288"/>
            </a:xfrm>
          </p:grpSpPr>
          <p:grpSp>
            <p:nvGrpSpPr>
              <p:cNvPr id="26762" name="Group 79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26769" name="Rectangle 80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70" name="Text Box 81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1</a:t>
                  </a:r>
                </a:p>
              </p:txBody>
            </p:sp>
          </p:grpSp>
          <p:grpSp>
            <p:nvGrpSpPr>
              <p:cNvPr id="26763" name="Group 82"/>
              <p:cNvGrpSpPr>
                <a:grpSpLocks/>
              </p:cNvGrpSpPr>
              <p:nvPr/>
            </p:nvGrpSpPr>
            <p:grpSpPr bwMode="auto">
              <a:xfrm>
                <a:off x="1528" y="2126"/>
                <a:ext cx="246" cy="288"/>
                <a:chOff x="1287" y="1865"/>
                <a:chExt cx="246" cy="288"/>
              </a:xfrm>
            </p:grpSpPr>
            <p:sp>
              <p:nvSpPr>
                <p:cNvPr id="26767" name="Rectangle 83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68" name="Text Box 84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8</a:t>
                  </a:r>
                </a:p>
              </p:txBody>
            </p:sp>
          </p:grpSp>
          <p:grpSp>
            <p:nvGrpSpPr>
              <p:cNvPr id="26764" name="Group 85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26765" name="Rectangle 86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66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4</a:t>
                  </a:r>
                </a:p>
              </p:txBody>
            </p:sp>
          </p:grpSp>
        </p:grpSp>
        <p:grpSp>
          <p:nvGrpSpPr>
            <p:cNvPr id="26752" name="Group 88"/>
            <p:cNvGrpSpPr>
              <a:grpSpLocks/>
            </p:cNvGrpSpPr>
            <p:nvPr/>
          </p:nvGrpSpPr>
          <p:grpSpPr bwMode="auto">
            <a:xfrm>
              <a:off x="3519" y="2402"/>
              <a:ext cx="738" cy="288"/>
              <a:chOff x="1282" y="2126"/>
              <a:chExt cx="738" cy="288"/>
            </a:xfrm>
          </p:grpSpPr>
          <p:grpSp>
            <p:nvGrpSpPr>
              <p:cNvPr id="26753" name="Group 89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26760" name="Rectangle 90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61" name="Text Box 91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7</a:t>
                  </a:r>
                </a:p>
              </p:txBody>
            </p:sp>
          </p:grpSp>
          <p:grpSp>
            <p:nvGrpSpPr>
              <p:cNvPr id="26754" name="Group 92"/>
              <p:cNvGrpSpPr>
                <a:grpSpLocks/>
              </p:cNvGrpSpPr>
              <p:nvPr/>
            </p:nvGrpSpPr>
            <p:grpSpPr bwMode="auto">
              <a:xfrm>
                <a:off x="1528" y="2126"/>
                <a:ext cx="246" cy="288"/>
                <a:chOff x="1287" y="1865"/>
                <a:chExt cx="246" cy="288"/>
              </a:xfrm>
            </p:grpSpPr>
            <p:sp>
              <p:nvSpPr>
                <p:cNvPr id="26758" name="Rectangle 93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59" name="Text Box 94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6</a:t>
                  </a:r>
                </a:p>
              </p:txBody>
            </p:sp>
          </p:grpSp>
          <p:grpSp>
            <p:nvGrpSpPr>
              <p:cNvPr id="26755" name="Group 95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26756" name="Rectangle 96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57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5</a:t>
                  </a:r>
                </a:p>
              </p:txBody>
            </p:sp>
          </p:grpSp>
        </p:grpSp>
      </p:grpSp>
      <p:grpSp>
        <p:nvGrpSpPr>
          <p:cNvPr id="26683" name="Group 98"/>
          <p:cNvGrpSpPr>
            <a:grpSpLocks/>
          </p:cNvGrpSpPr>
          <p:nvPr/>
        </p:nvGrpSpPr>
        <p:grpSpPr bwMode="auto">
          <a:xfrm>
            <a:off x="6297613" y="2995613"/>
            <a:ext cx="1187450" cy="1309687"/>
            <a:chOff x="3797" y="3132"/>
            <a:chExt cx="748" cy="825"/>
          </a:xfrm>
        </p:grpSpPr>
        <p:grpSp>
          <p:nvGrpSpPr>
            <p:cNvPr id="26720" name="Group 99"/>
            <p:cNvGrpSpPr>
              <a:grpSpLocks/>
            </p:cNvGrpSpPr>
            <p:nvPr/>
          </p:nvGrpSpPr>
          <p:grpSpPr bwMode="auto">
            <a:xfrm>
              <a:off x="3807" y="3147"/>
              <a:ext cx="738" cy="288"/>
              <a:chOff x="1282" y="2126"/>
              <a:chExt cx="738" cy="288"/>
            </a:xfrm>
          </p:grpSpPr>
          <p:grpSp>
            <p:nvGrpSpPr>
              <p:cNvPr id="26741" name="Group 100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26748" name="Rectangle 101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49" name="Text Box 102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1</a:t>
                  </a:r>
                </a:p>
              </p:txBody>
            </p:sp>
          </p:grpSp>
          <p:grpSp>
            <p:nvGrpSpPr>
              <p:cNvPr id="26742" name="Group 103"/>
              <p:cNvGrpSpPr>
                <a:grpSpLocks/>
              </p:cNvGrpSpPr>
              <p:nvPr/>
            </p:nvGrpSpPr>
            <p:grpSpPr bwMode="auto">
              <a:xfrm>
                <a:off x="1528" y="2126"/>
                <a:ext cx="246" cy="288"/>
                <a:chOff x="1287" y="1865"/>
                <a:chExt cx="246" cy="288"/>
              </a:xfrm>
            </p:grpSpPr>
            <p:sp>
              <p:nvSpPr>
                <p:cNvPr id="26746" name="Rectangle 104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47" name="Text Box 105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11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26743" name="Group 106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26744" name="Rectangle 107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45" name="Text Box 108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3</a:t>
                  </a:r>
                </a:p>
              </p:txBody>
            </p:sp>
          </p:grpSp>
        </p:grpSp>
        <p:grpSp>
          <p:nvGrpSpPr>
            <p:cNvPr id="26721" name="Group 109"/>
            <p:cNvGrpSpPr>
              <a:grpSpLocks/>
            </p:cNvGrpSpPr>
            <p:nvPr/>
          </p:nvGrpSpPr>
          <p:grpSpPr bwMode="auto">
            <a:xfrm>
              <a:off x="3802" y="3408"/>
              <a:ext cx="246" cy="288"/>
              <a:chOff x="1287" y="1865"/>
              <a:chExt cx="246" cy="288"/>
            </a:xfrm>
          </p:grpSpPr>
          <p:sp>
            <p:nvSpPr>
              <p:cNvPr id="26739" name="Rectangle 110"/>
              <p:cNvSpPr>
                <a:spLocks noChangeArrowheads="1"/>
              </p:cNvSpPr>
              <p:nvPr/>
            </p:nvSpPr>
            <p:spPr bwMode="auto">
              <a:xfrm>
                <a:off x="1287" y="1880"/>
                <a:ext cx="246" cy="24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40" name="Text Box 111"/>
              <p:cNvSpPr txBox="1">
                <a:spLocks noChangeArrowheads="1"/>
              </p:cNvSpPr>
              <p:nvPr/>
            </p:nvSpPr>
            <p:spPr bwMode="auto">
              <a:xfrm>
                <a:off x="1316" y="1865"/>
                <a:ext cx="16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/>
                  <a:t> </a:t>
                </a:r>
              </a:p>
            </p:txBody>
          </p:sp>
        </p:grpSp>
        <p:grpSp>
          <p:nvGrpSpPr>
            <p:cNvPr id="26722" name="Group 112"/>
            <p:cNvGrpSpPr>
              <a:grpSpLocks/>
            </p:cNvGrpSpPr>
            <p:nvPr/>
          </p:nvGrpSpPr>
          <p:grpSpPr bwMode="auto">
            <a:xfrm>
              <a:off x="4048" y="3408"/>
              <a:ext cx="246" cy="288"/>
              <a:chOff x="1287" y="1865"/>
              <a:chExt cx="246" cy="288"/>
            </a:xfrm>
          </p:grpSpPr>
          <p:sp>
            <p:nvSpPr>
              <p:cNvPr id="26737" name="Rectangle 113"/>
              <p:cNvSpPr>
                <a:spLocks noChangeArrowheads="1"/>
              </p:cNvSpPr>
              <p:nvPr/>
            </p:nvSpPr>
            <p:spPr bwMode="auto">
              <a:xfrm>
                <a:off x="1287" y="1880"/>
                <a:ext cx="246" cy="24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38" name="Text Box 114"/>
              <p:cNvSpPr txBox="1">
                <a:spLocks noChangeArrowheads="1"/>
              </p:cNvSpPr>
              <p:nvPr/>
            </p:nvSpPr>
            <p:spPr bwMode="auto">
              <a:xfrm>
                <a:off x="1316" y="1865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/>
                  <a:t>8</a:t>
                </a:r>
              </a:p>
            </p:txBody>
          </p:sp>
        </p:grpSp>
        <p:grpSp>
          <p:nvGrpSpPr>
            <p:cNvPr id="26723" name="Group 115"/>
            <p:cNvGrpSpPr>
              <a:grpSpLocks/>
            </p:cNvGrpSpPr>
            <p:nvPr/>
          </p:nvGrpSpPr>
          <p:grpSpPr bwMode="auto">
            <a:xfrm>
              <a:off x="4294" y="3408"/>
              <a:ext cx="246" cy="288"/>
              <a:chOff x="1287" y="1865"/>
              <a:chExt cx="246" cy="288"/>
            </a:xfrm>
          </p:grpSpPr>
          <p:sp>
            <p:nvSpPr>
              <p:cNvPr id="26735" name="Rectangle 116"/>
              <p:cNvSpPr>
                <a:spLocks noChangeArrowheads="1"/>
              </p:cNvSpPr>
              <p:nvPr/>
            </p:nvSpPr>
            <p:spPr bwMode="auto">
              <a:xfrm>
                <a:off x="1287" y="1880"/>
                <a:ext cx="246" cy="24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36" name="Text Box 117"/>
              <p:cNvSpPr txBox="1">
                <a:spLocks noChangeArrowheads="1"/>
              </p:cNvSpPr>
              <p:nvPr/>
            </p:nvSpPr>
            <p:spPr bwMode="auto">
              <a:xfrm>
                <a:off x="1316" y="1865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/>
                  <a:t>4</a:t>
                </a:r>
              </a:p>
            </p:txBody>
          </p:sp>
        </p:grpSp>
        <p:grpSp>
          <p:nvGrpSpPr>
            <p:cNvPr id="26724" name="Group 118"/>
            <p:cNvGrpSpPr>
              <a:grpSpLocks/>
            </p:cNvGrpSpPr>
            <p:nvPr/>
          </p:nvGrpSpPr>
          <p:grpSpPr bwMode="auto">
            <a:xfrm>
              <a:off x="3797" y="3669"/>
              <a:ext cx="738" cy="288"/>
              <a:chOff x="1282" y="2126"/>
              <a:chExt cx="738" cy="288"/>
            </a:xfrm>
          </p:grpSpPr>
          <p:grpSp>
            <p:nvGrpSpPr>
              <p:cNvPr id="26726" name="Group 119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26733" name="Rectangle 120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34" name="Text Box 121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7</a:t>
                  </a:r>
                </a:p>
              </p:txBody>
            </p:sp>
          </p:grpSp>
          <p:grpSp>
            <p:nvGrpSpPr>
              <p:cNvPr id="26727" name="Group 122"/>
              <p:cNvGrpSpPr>
                <a:grpSpLocks/>
              </p:cNvGrpSpPr>
              <p:nvPr/>
            </p:nvGrpSpPr>
            <p:grpSpPr bwMode="auto">
              <a:xfrm>
                <a:off x="1528" y="2126"/>
                <a:ext cx="246" cy="288"/>
                <a:chOff x="1287" y="1865"/>
                <a:chExt cx="246" cy="288"/>
              </a:xfrm>
            </p:grpSpPr>
            <p:sp>
              <p:nvSpPr>
                <p:cNvPr id="26731" name="Rectangle 123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32" name="Text Box 124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6</a:t>
                  </a:r>
                </a:p>
              </p:txBody>
            </p:sp>
          </p:grpSp>
          <p:grpSp>
            <p:nvGrpSpPr>
              <p:cNvPr id="26728" name="Group 125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26729" name="Rectangle 126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30" name="Text Box 127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5</a:t>
                  </a:r>
                </a:p>
              </p:txBody>
            </p:sp>
          </p:grpSp>
        </p:grpSp>
        <p:sp>
          <p:nvSpPr>
            <p:cNvPr id="26725" name="Text Box 128"/>
            <p:cNvSpPr txBox="1">
              <a:spLocks noChangeArrowheads="1"/>
            </p:cNvSpPr>
            <p:nvPr/>
          </p:nvSpPr>
          <p:spPr bwMode="auto">
            <a:xfrm>
              <a:off x="4072" y="3132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2</a:t>
              </a:r>
            </a:p>
          </p:txBody>
        </p:sp>
      </p:grpSp>
      <p:grpSp>
        <p:nvGrpSpPr>
          <p:cNvPr id="26714" name="Group 129"/>
          <p:cNvGrpSpPr>
            <a:grpSpLocks/>
          </p:cNvGrpSpPr>
          <p:nvPr/>
        </p:nvGrpSpPr>
        <p:grpSpPr bwMode="auto">
          <a:xfrm>
            <a:off x="6321425" y="4860925"/>
            <a:ext cx="1187450" cy="1309688"/>
            <a:chOff x="3797" y="3132"/>
            <a:chExt cx="748" cy="825"/>
          </a:xfrm>
        </p:grpSpPr>
        <p:grpSp>
          <p:nvGrpSpPr>
            <p:cNvPr id="26690" name="Group 130"/>
            <p:cNvGrpSpPr>
              <a:grpSpLocks/>
            </p:cNvGrpSpPr>
            <p:nvPr/>
          </p:nvGrpSpPr>
          <p:grpSpPr bwMode="auto">
            <a:xfrm>
              <a:off x="3807" y="3147"/>
              <a:ext cx="738" cy="288"/>
              <a:chOff x="1282" y="2126"/>
              <a:chExt cx="738" cy="288"/>
            </a:xfrm>
          </p:grpSpPr>
          <p:grpSp>
            <p:nvGrpSpPr>
              <p:cNvPr id="26711" name="Group 131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26718" name="Rectangle 132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19" name="Text Box 133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164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 </a:t>
                  </a:r>
                </a:p>
              </p:txBody>
            </p:sp>
          </p:grpSp>
          <p:grpSp>
            <p:nvGrpSpPr>
              <p:cNvPr id="26712" name="Group 134"/>
              <p:cNvGrpSpPr>
                <a:grpSpLocks/>
              </p:cNvGrpSpPr>
              <p:nvPr/>
            </p:nvGrpSpPr>
            <p:grpSpPr bwMode="auto">
              <a:xfrm>
                <a:off x="1528" y="2126"/>
                <a:ext cx="246" cy="288"/>
                <a:chOff x="1287" y="1865"/>
                <a:chExt cx="246" cy="288"/>
              </a:xfrm>
            </p:grpSpPr>
            <p:sp>
              <p:nvSpPr>
                <p:cNvPr id="26716" name="Rectangle 135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17" name="Text Box 136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11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26713" name="Group 137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5" name="Rectangle 138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15" name="Text Box 139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3</a:t>
                  </a:r>
                </a:p>
              </p:txBody>
            </p:sp>
          </p:grpSp>
        </p:grpSp>
        <p:grpSp>
          <p:nvGrpSpPr>
            <p:cNvPr id="26691" name="Group 140"/>
            <p:cNvGrpSpPr>
              <a:grpSpLocks/>
            </p:cNvGrpSpPr>
            <p:nvPr/>
          </p:nvGrpSpPr>
          <p:grpSpPr bwMode="auto">
            <a:xfrm>
              <a:off x="3802" y="3408"/>
              <a:ext cx="246" cy="288"/>
              <a:chOff x="1287" y="1865"/>
              <a:chExt cx="246" cy="288"/>
            </a:xfrm>
          </p:grpSpPr>
          <p:sp>
            <p:nvSpPr>
              <p:cNvPr id="26709" name="Rectangle 141"/>
              <p:cNvSpPr>
                <a:spLocks noChangeArrowheads="1"/>
              </p:cNvSpPr>
              <p:nvPr/>
            </p:nvSpPr>
            <p:spPr bwMode="auto">
              <a:xfrm>
                <a:off x="1287" y="1880"/>
                <a:ext cx="246" cy="24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10" name="Text Box 142"/>
              <p:cNvSpPr txBox="1">
                <a:spLocks noChangeArrowheads="1"/>
              </p:cNvSpPr>
              <p:nvPr/>
            </p:nvSpPr>
            <p:spPr bwMode="auto">
              <a:xfrm>
                <a:off x="1316" y="1865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/>
                  <a:t>1</a:t>
                </a:r>
              </a:p>
            </p:txBody>
          </p:sp>
        </p:grpSp>
        <p:grpSp>
          <p:nvGrpSpPr>
            <p:cNvPr id="26692" name="Group 143"/>
            <p:cNvGrpSpPr>
              <a:grpSpLocks/>
            </p:cNvGrpSpPr>
            <p:nvPr/>
          </p:nvGrpSpPr>
          <p:grpSpPr bwMode="auto">
            <a:xfrm>
              <a:off x="4048" y="3408"/>
              <a:ext cx="246" cy="288"/>
              <a:chOff x="1287" y="1865"/>
              <a:chExt cx="246" cy="288"/>
            </a:xfrm>
          </p:grpSpPr>
          <p:sp>
            <p:nvSpPr>
              <p:cNvPr id="26707" name="Rectangle 144"/>
              <p:cNvSpPr>
                <a:spLocks noChangeArrowheads="1"/>
              </p:cNvSpPr>
              <p:nvPr/>
            </p:nvSpPr>
            <p:spPr bwMode="auto">
              <a:xfrm>
                <a:off x="1287" y="1880"/>
                <a:ext cx="246" cy="24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08" name="Text Box 145"/>
              <p:cNvSpPr txBox="1">
                <a:spLocks noChangeArrowheads="1"/>
              </p:cNvSpPr>
              <p:nvPr/>
            </p:nvSpPr>
            <p:spPr bwMode="auto">
              <a:xfrm>
                <a:off x="1316" y="1865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/>
                  <a:t>8</a:t>
                </a:r>
              </a:p>
            </p:txBody>
          </p:sp>
        </p:grpSp>
        <p:grpSp>
          <p:nvGrpSpPr>
            <p:cNvPr id="26693" name="Group 146"/>
            <p:cNvGrpSpPr>
              <a:grpSpLocks/>
            </p:cNvGrpSpPr>
            <p:nvPr/>
          </p:nvGrpSpPr>
          <p:grpSpPr bwMode="auto">
            <a:xfrm>
              <a:off x="4294" y="3408"/>
              <a:ext cx="246" cy="288"/>
              <a:chOff x="1287" y="1865"/>
              <a:chExt cx="246" cy="288"/>
            </a:xfrm>
          </p:grpSpPr>
          <p:sp>
            <p:nvSpPr>
              <p:cNvPr id="26705" name="Rectangle 147"/>
              <p:cNvSpPr>
                <a:spLocks noChangeArrowheads="1"/>
              </p:cNvSpPr>
              <p:nvPr/>
            </p:nvSpPr>
            <p:spPr bwMode="auto">
              <a:xfrm>
                <a:off x="1287" y="1880"/>
                <a:ext cx="246" cy="24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06" name="Text Box 148"/>
              <p:cNvSpPr txBox="1">
                <a:spLocks noChangeArrowheads="1"/>
              </p:cNvSpPr>
              <p:nvPr/>
            </p:nvSpPr>
            <p:spPr bwMode="auto">
              <a:xfrm>
                <a:off x="1316" y="1865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/>
                  <a:t>4</a:t>
                </a:r>
              </a:p>
            </p:txBody>
          </p:sp>
        </p:grpSp>
        <p:grpSp>
          <p:nvGrpSpPr>
            <p:cNvPr id="26694" name="Group 149"/>
            <p:cNvGrpSpPr>
              <a:grpSpLocks/>
            </p:cNvGrpSpPr>
            <p:nvPr/>
          </p:nvGrpSpPr>
          <p:grpSpPr bwMode="auto">
            <a:xfrm>
              <a:off x="3797" y="3669"/>
              <a:ext cx="738" cy="288"/>
              <a:chOff x="1282" y="2126"/>
              <a:chExt cx="738" cy="288"/>
            </a:xfrm>
          </p:grpSpPr>
          <p:grpSp>
            <p:nvGrpSpPr>
              <p:cNvPr id="26696" name="Group 150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26703" name="Rectangle 151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04" name="Text Box 152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7</a:t>
                  </a:r>
                </a:p>
              </p:txBody>
            </p:sp>
          </p:grpSp>
          <p:grpSp>
            <p:nvGrpSpPr>
              <p:cNvPr id="26697" name="Group 153"/>
              <p:cNvGrpSpPr>
                <a:grpSpLocks/>
              </p:cNvGrpSpPr>
              <p:nvPr/>
            </p:nvGrpSpPr>
            <p:grpSpPr bwMode="auto">
              <a:xfrm>
                <a:off x="1528" y="2126"/>
                <a:ext cx="246" cy="288"/>
                <a:chOff x="1287" y="1865"/>
                <a:chExt cx="246" cy="288"/>
              </a:xfrm>
            </p:grpSpPr>
            <p:sp>
              <p:nvSpPr>
                <p:cNvPr id="26701" name="Rectangle 154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02" name="Text Box 155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6</a:t>
                  </a:r>
                </a:p>
              </p:txBody>
            </p:sp>
          </p:grpSp>
          <p:grpSp>
            <p:nvGrpSpPr>
              <p:cNvPr id="26698" name="Group 156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26699" name="Rectangle 157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00" name="Text Box 158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5</a:t>
                  </a:r>
                </a:p>
              </p:txBody>
            </p:sp>
          </p:grpSp>
        </p:grpSp>
        <p:sp>
          <p:nvSpPr>
            <p:cNvPr id="26695" name="Text Box 159"/>
            <p:cNvSpPr txBox="1">
              <a:spLocks noChangeArrowheads="1"/>
            </p:cNvSpPr>
            <p:nvPr/>
          </p:nvSpPr>
          <p:spPr bwMode="auto">
            <a:xfrm>
              <a:off x="4072" y="3132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2</a:t>
              </a:r>
            </a:p>
          </p:txBody>
        </p:sp>
      </p:grpSp>
      <p:grpSp>
        <p:nvGrpSpPr>
          <p:cNvPr id="26751" name="Group 160"/>
          <p:cNvGrpSpPr>
            <a:grpSpLocks/>
          </p:cNvGrpSpPr>
          <p:nvPr/>
        </p:nvGrpSpPr>
        <p:grpSpPr bwMode="auto">
          <a:xfrm>
            <a:off x="6230938" y="1106488"/>
            <a:ext cx="1187450" cy="1309687"/>
            <a:chOff x="3797" y="3132"/>
            <a:chExt cx="748" cy="825"/>
          </a:xfrm>
        </p:grpSpPr>
        <p:grpSp>
          <p:nvGrpSpPr>
            <p:cNvPr id="26660" name="Group 161"/>
            <p:cNvGrpSpPr>
              <a:grpSpLocks/>
            </p:cNvGrpSpPr>
            <p:nvPr/>
          </p:nvGrpSpPr>
          <p:grpSpPr bwMode="auto">
            <a:xfrm>
              <a:off x="3807" y="3147"/>
              <a:ext cx="738" cy="288"/>
              <a:chOff x="1282" y="2126"/>
              <a:chExt cx="738" cy="288"/>
            </a:xfrm>
          </p:grpSpPr>
          <p:grpSp>
            <p:nvGrpSpPr>
              <p:cNvPr id="26681" name="Group 162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26688" name="Rectangle 163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89" name="Text Box 164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1</a:t>
                  </a:r>
                </a:p>
              </p:txBody>
            </p:sp>
          </p:grpSp>
          <p:grpSp>
            <p:nvGrpSpPr>
              <p:cNvPr id="26682" name="Group 165"/>
              <p:cNvGrpSpPr>
                <a:grpSpLocks/>
              </p:cNvGrpSpPr>
              <p:nvPr/>
            </p:nvGrpSpPr>
            <p:grpSpPr bwMode="auto">
              <a:xfrm>
                <a:off x="1528" y="2126"/>
                <a:ext cx="246" cy="288"/>
                <a:chOff x="1287" y="1865"/>
                <a:chExt cx="246" cy="288"/>
              </a:xfrm>
            </p:grpSpPr>
            <p:sp>
              <p:nvSpPr>
                <p:cNvPr id="26686" name="Rectangle 166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87" name="Text Box 167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11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6" name="Group 168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26684" name="Rectangle 169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85" name="Text Box 170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3</a:t>
                  </a:r>
                </a:p>
              </p:txBody>
            </p:sp>
          </p:grpSp>
        </p:grpSp>
        <p:grpSp>
          <p:nvGrpSpPr>
            <p:cNvPr id="26661" name="Group 171"/>
            <p:cNvGrpSpPr>
              <a:grpSpLocks/>
            </p:cNvGrpSpPr>
            <p:nvPr/>
          </p:nvGrpSpPr>
          <p:grpSpPr bwMode="auto">
            <a:xfrm>
              <a:off x="3802" y="3408"/>
              <a:ext cx="289" cy="288"/>
              <a:chOff x="1287" y="1865"/>
              <a:chExt cx="289" cy="288"/>
            </a:xfrm>
          </p:grpSpPr>
          <p:sp>
            <p:nvSpPr>
              <p:cNvPr id="26679" name="Rectangle 172"/>
              <p:cNvSpPr>
                <a:spLocks noChangeArrowheads="1"/>
              </p:cNvSpPr>
              <p:nvPr/>
            </p:nvSpPr>
            <p:spPr bwMode="auto">
              <a:xfrm>
                <a:off x="1287" y="1880"/>
                <a:ext cx="246" cy="24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80" name="Text Box 173"/>
              <p:cNvSpPr txBox="1">
                <a:spLocks noChangeArrowheads="1"/>
              </p:cNvSpPr>
              <p:nvPr/>
            </p:nvSpPr>
            <p:spPr bwMode="auto">
              <a:xfrm>
                <a:off x="1316" y="1865"/>
                <a:ext cx="26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/>
                  <a:t>8 </a:t>
                </a:r>
              </a:p>
            </p:txBody>
          </p:sp>
        </p:grpSp>
        <p:grpSp>
          <p:nvGrpSpPr>
            <p:cNvPr id="26662" name="Group 174"/>
            <p:cNvGrpSpPr>
              <a:grpSpLocks/>
            </p:cNvGrpSpPr>
            <p:nvPr/>
          </p:nvGrpSpPr>
          <p:grpSpPr bwMode="auto">
            <a:xfrm>
              <a:off x="4048" y="3408"/>
              <a:ext cx="246" cy="288"/>
              <a:chOff x="1287" y="1865"/>
              <a:chExt cx="246" cy="288"/>
            </a:xfrm>
          </p:grpSpPr>
          <p:sp>
            <p:nvSpPr>
              <p:cNvPr id="26677" name="Rectangle 175"/>
              <p:cNvSpPr>
                <a:spLocks noChangeArrowheads="1"/>
              </p:cNvSpPr>
              <p:nvPr/>
            </p:nvSpPr>
            <p:spPr bwMode="auto">
              <a:xfrm>
                <a:off x="1287" y="1880"/>
                <a:ext cx="246" cy="24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78" name="Text Box 176"/>
              <p:cNvSpPr txBox="1">
                <a:spLocks noChangeArrowheads="1"/>
              </p:cNvSpPr>
              <p:nvPr/>
            </p:nvSpPr>
            <p:spPr bwMode="auto">
              <a:xfrm>
                <a:off x="1316" y="1865"/>
                <a:ext cx="16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/>
                  <a:t> </a:t>
                </a:r>
              </a:p>
            </p:txBody>
          </p:sp>
        </p:grpSp>
        <p:grpSp>
          <p:nvGrpSpPr>
            <p:cNvPr id="26663" name="Group 177"/>
            <p:cNvGrpSpPr>
              <a:grpSpLocks/>
            </p:cNvGrpSpPr>
            <p:nvPr/>
          </p:nvGrpSpPr>
          <p:grpSpPr bwMode="auto">
            <a:xfrm>
              <a:off x="4294" y="3408"/>
              <a:ext cx="246" cy="288"/>
              <a:chOff x="1287" y="1865"/>
              <a:chExt cx="246" cy="288"/>
            </a:xfrm>
          </p:grpSpPr>
          <p:sp>
            <p:nvSpPr>
              <p:cNvPr id="26675" name="Rectangle 178"/>
              <p:cNvSpPr>
                <a:spLocks noChangeArrowheads="1"/>
              </p:cNvSpPr>
              <p:nvPr/>
            </p:nvSpPr>
            <p:spPr bwMode="auto">
              <a:xfrm>
                <a:off x="1287" y="1880"/>
                <a:ext cx="246" cy="24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76" name="Text Box 179"/>
              <p:cNvSpPr txBox="1">
                <a:spLocks noChangeArrowheads="1"/>
              </p:cNvSpPr>
              <p:nvPr/>
            </p:nvSpPr>
            <p:spPr bwMode="auto">
              <a:xfrm>
                <a:off x="1316" y="1865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/>
                  <a:t>4</a:t>
                </a:r>
              </a:p>
            </p:txBody>
          </p:sp>
        </p:grpSp>
        <p:grpSp>
          <p:nvGrpSpPr>
            <p:cNvPr id="26664" name="Group 180"/>
            <p:cNvGrpSpPr>
              <a:grpSpLocks/>
            </p:cNvGrpSpPr>
            <p:nvPr/>
          </p:nvGrpSpPr>
          <p:grpSpPr bwMode="auto">
            <a:xfrm>
              <a:off x="3797" y="3669"/>
              <a:ext cx="738" cy="288"/>
              <a:chOff x="1282" y="2126"/>
              <a:chExt cx="738" cy="288"/>
            </a:xfrm>
          </p:grpSpPr>
          <p:grpSp>
            <p:nvGrpSpPr>
              <p:cNvPr id="26666" name="Group 181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26673" name="Rectangle 182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74" name="Text Box 183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7</a:t>
                  </a:r>
                </a:p>
              </p:txBody>
            </p:sp>
          </p:grpSp>
          <p:grpSp>
            <p:nvGrpSpPr>
              <p:cNvPr id="26667" name="Group 184"/>
              <p:cNvGrpSpPr>
                <a:grpSpLocks/>
              </p:cNvGrpSpPr>
              <p:nvPr/>
            </p:nvGrpSpPr>
            <p:grpSpPr bwMode="auto">
              <a:xfrm>
                <a:off x="1528" y="2126"/>
                <a:ext cx="246" cy="288"/>
                <a:chOff x="1287" y="1865"/>
                <a:chExt cx="246" cy="288"/>
              </a:xfrm>
            </p:grpSpPr>
            <p:sp>
              <p:nvSpPr>
                <p:cNvPr id="26671" name="Rectangle 185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72" name="Text Box 186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6</a:t>
                  </a:r>
                </a:p>
              </p:txBody>
            </p:sp>
          </p:grpSp>
          <p:grpSp>
            <p:nvGrpSpPr>
              <p:cNvPr id="26668" name="Group 187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26669" name="Rectangle 188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70" name="Text Box 189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5</a:t>
                  </a:r>
                </a:p>
              </p:txBody>
            </p:sp>
          </p:grpSp>
        </p:grpSp>
        <p:sp>
          <p:nvSpPr>
            <p:cNvPr id="26665" name="Text Box 190"/>
            <p:cNvSpPr txBox="1">
              <a:spLocks noChangeArrowheads="1"/>
            </p:cNvSpPr>
            <p:nvPr/>
          </p:nvSpPr>
          <p:spPr bwMode="auto">
            <a:xfrm>
              <a:off x="4072" y="3132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2</a:t>
              </a:r>
            </a:p>
          </p:txBody>
        </p:sp>
      </p:grpSp>
      <p:sp>
        <p:nvSpPr>
          <p:cNvPr id="26632" name="Text Box 191"/>
          <p:cNvSpPr txBox="1">
            <a:spLocks noChangeArrowheads="1"/>
          </p:cNvSpPr>
          <p:nvPr/>
        </p:nvSpPr>
        <p:spPr bwMode="auto">
          <a:xfrm>
            <a:off x="522288" y="1501775"/>
            <a:ext cx="708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start</a:t>
            </a:r>
          </a:p>
        </p:txBody>
      </p:sp>
      <p:sp>
        <p:nvSpPr>
          <p:cNvPr id="84160" name="Text Box 192"/>
          <p:cNvSpPr txBox="1">
            <a:spLocks noChangeArrowheads="1"/>
          </p:cNvSpPr>
          <p:nvPr/>
        </p:nvSpPr>
        <p:spPr bwMode="auto">
          <a:xfrm>
            <a:off x="5399088" y="1568450"/>
            <a:ext cx="708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goal</a:t>
            </a:r>
          </a:p>
        </p:txBody>
      </p:sp>
      <p:grpSp>
        <p:nvGrpSpPr>
          <p:cNvPr id="26781" name="Group 193"/>
          <p:cNvGrpSpPr>
            <a:grpSpLocks/>
          </p:cNvGrpSpPr>
          <p:nvPr/>
        </p:nvGrpSpPr>
        <p:grpSpPr bwMode="auto">
          <a:xfrm>
            <a:off x="1230313" y="2373313"/>
            <a:ext cx="1882775" cy="598487"/>
            <a:chOff x="686" y="1661"/>
            <a:chExt cx="1186" cy="377"/>
          </a:xfrm>
        </p:grpSpPr>
        <p:sp>
          <p:nvSpPr>
            <p:cNvPr id="26657" name="Line 194"/>
            <p:cNvSpPr>
              <a:spLocks noChangeShapeType="1"/>
            </p:cNvSpPr>
            <p:nvPr/>
          </p:nvSpPr>
          <p:spPr bwMode="auto">
            <a:xfrm>
              <a:off x="1258" y="1661"/>
              <a:ext cx="0" cy="3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8" name="Line 195"/>
            <p:cNvSpPr>
              <a:spLocks noChangeShapeType="1"/>
            </p:cNvSpPr>
            <p:nvPr/>
          </p:nvSpPr>
          <p:spPr bwMode="auto">
            <a:xfrm>
              <a:off x="1288" y="1661"/>
              <a:ext cx="584" cy="2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9" name="Line 196"/>
            <p:cNvSpPr>
              <a:spLocks noChangeShapeType="1"/>
            </p:cNvSpPr>
            <p:nvPr/>
          </p:nvSpPr>
          <p:spPr bwMode="auto">
            <a:xfrm flipH="1">
              <a:off x="686" y="1661"/>
              <a:ext cx="572" cy="2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782" name="Group 197"/>
          <p:cNvGrpSpPr>
            <a:grpSpLocks/>
          </p:cNvGrpSpPr>
          <p:nvPr/>
        </p:nvGrpSpPr>
        <p:grpSpPr bwMode="auto">
          <a:xfrm>
            <a:off x="1131888" y="4257675"/>
            <a:ext cx="1882775" cy="598488"/>
            <a:chOff x="686" y="1661"/>
            <a:chExt cx="1186" cy="377"/>
          </a:xfrm>
        </p:grpSpPr>
        <p:sp>
          <p:nvSpPr>
            <p:cNvPr id="26654" name="Line 198"/>
            <p:cNvSpPr>
              <a:spLocks noChangeShapeType="1"/>
            </p:cNvSpPr>
            <p:nvPr/>
          </p:nvSpPr>
          <p:spPr bwMode="auto">
            <a:xfrm>
              <a:off x="1258" y="1661"/>
              <a:ext cx="0" cy="3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5" name="Line 199"/>
            <p:cNvSpPr>
              <a:spLocks noChangeShapeType="1"/>
            </p:cNvSpPr>
            <p:nvPr/>
          </p:nvSpPr>
          <p:spPr bwMode="auto">
            <a:xfrm>
              <a:off x="1288" y="1661"/>
              <a:ext cx="584" cy="2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6" name="Line 200"/>
            <p:cNvSpPr>
              <a:spLocks noChangeShapeType="1"/>
            </p:cNvSpPr>
            <p:nvPr/>
          </p:nvSpPr>
          <p:spPr bwMode="auto">
            <a:xfrm flipH="1">
              <a:off x="686" y="1661"/>
              <a:ext cx="572" cy="2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4169" name="Text Box 201"/>
          <p:cNvSpPr txBox="1">
            <a:spLocks noChangeArrowheads="1"/>
          </p:cNvSpPr>
          <p:nvPr/>
        </p:nvSpPr>
        <p:spPr bwMode="auto">
          <a:xfrm>
            <a:off x="792163" y="2586038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-5</a:t>
            </a:r>
          </a:p>
        </p:txBody>
      </p:sp>
      <p:sp>
        <p:nvSpPr>
          <p:cNvPr id="84170" name="Text Box 202"/>
          <p:cNvSpPr txBox="1">
            <a:spLocks noChangeArrowheads="1"/>
          </p:cNvSpPr>
          <p:nvPr/>
        </p:nvSpPr>
        <p:spPr bwMode="auto">
          <a:xfrm>
            <a:off x="2743200" y="3367088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h = -3</a:t>
            </a:r>
          </a:p>
        </p:txBody>
      </p:sp>
      <p:sp>
        <p:nvSpPr>
          <p:cNvPr id="84171" name="Text Box 203"/>
          <p:cNvSpPr txBox="1">
            <a:spLocks noChangeArrowheads="1"/>
          </p:cNvSpPr>
          <p:nvPr/>
        </p:nvSpPr>
        <p:spPr bwMode="auto">
          <a:xfrm>
            <a:off x="595313" y="5908675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h = -3</a:t>
            </a:r>
          </a:p>
        </p:txBody>
      </p:sp>
      <p:sp>
        <p:nvSpPr>
          <p:cNvPr id="84172" name="Text Box 204"/>
          <p:cNvSpPr txBox="1">
            <a:spLocks noChangeArrowheads="1"/>
          </p:cNvSpPr>
          <p:nvPr/>
        </p:nvSpPr>
        <p:spPr bwMode="auto">
          <a:xfrm>
            <a:off x="7508875" y="5280025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h = -2</a:t>
            </a:r>
          </a:p>
        </p:txBody>
      </p:sp>
      <p:sp>
        <p:nvSpPr>
          <p:cNvPr id="84173" name="Text Box 205"/>
          <p:cNvSpPr txBox="1">
            <a:spLocks noChangeArrowheads="1"/>
          </p:cNvSpPr>
          <p:nvPr/>
        </p:nvSpPr>
        <p:spPr bwMode="auto">
          <a:xfrm>
            <a:off x="7508875" y="3433763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h = -1</a:t>
            </a:r>
          </a:p>
        </p:txBody>
      </p:sp>
      <p:sp>
        <p:nvSpPr>
          <p:cNvPr id="84174" name="Text Box 206"/>
          <p:cNvSpPr txBox="1">
            <a:spLocks noChangeArrowheads="1"/>
          </p:cNvSpPr>
          <p:nvPr/>
        </p:nvSpPr>
        <p:spPr bwMode="auto">
          <a:xfrm>
            <a:off x="7508875" y="1544638"/>
            <a:ext cx="81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h = 0</a:t>
            </a:r>
          </a:p>
        </p:txBody>
      </p:sp>
      <p:sp>
        <p:nvSpPr>
          <p:cNvPr id="26642" name="Text Box 207"/>
          <p:cNvSpPr txBox="1">
            <a:spLocks noChangeArrowheads="1"/>
          </p:cNvSpPr>
          <p:nvPr/>
        </p:nvSpPr>
        <p:spPr bwMode="auto">
          <a:xfrm>
            <a:off x="2895600" y="1611313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h = -4</a:t>
            </a:r>
          </a:p>
        </p:txBody>
      </p:sp>
      <p:sp>
        <p:nvSpPr>
          <p:cNvPr id="84176" name="Text Box 208"/>
          <p:cNvSpPr txBox="1">
            <a:spLocks noChangeArrowheads="1"/>
          </p:cNvSpPr>
          <p:nvPr/>
        </p:nvSpPr>
        <p:spPr bwMode="auto">
          <a:xfrm>
            <a:off x="3014663" y="2586038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-5</a:t>
            </a:r>
          </a:p>
        </p:txBody>
      </p:sp>
      <p:sp>
        <p:nvSpPr>
          <p:cNvPr id="84177" name="Text Box 209"/>
          <p:cNvSpPr txBox="1">
            <a:spLocks noChangeArrowheads="1"/>
          </p:cNvSpPr>
          <p:nvPr/>
        </p:nvSpPr>
        <p:spPr bwMode="auto">
          <a:xfrm>
            <a:off x="3371850" y="5908675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-4</a:t>
            </a:r>
          </a:p>
        </p:txBody>
      </p:sp>
      <p:sp>
        <p:nvSpPr>
          <p:cNvPr id="84178" name="Text Box 210"/>
          <p:cNvSpPr txBox="1">
            <a:spLocks noChangeArrowheads="1"/>
          </p:cNvSpPr>
          <p:nvPr/>
        </p:nvSpPr>
        <p:spPr bwMode="auto">
          <a:xfrm>
            <a:off x="3014663" y="4473575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-4</a:t>
            </a:r>
          </a:p>
        </p:txBody>
      </p:sp>
      <p:sp>
        <p:nvSpPr>
          <p:cNvPr id="84179" name="Text Box 211"/>
          <p:cNvSpPr txBox="1">
            <a:spLocks noChangeArrowheads="1"/>
          </p:cNvSpPr>
          <p:nvPr/>
        </p:nvSpPr>
        <p:spPr bwMode="auto">
          <a:xfrm>
            <a:off x="693738" y="4473575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-3</a:t>
            </a:r>
          </a:p>
        </p:txBody>
      </p:sp>
      <p:sp>
        <p:nvSpPr>
          <p:cNvPr id="84180" name="Text Box 212"/>
          <p:cNvSpPr txBox="1">
            <a:spLocks noChangeArrowheads="1"/>
          </p:cNvSpPr>
          <p:nvPr/>
        </p:nvSpPr>
        <p:spPr bwMode="auto">
          <a:xfrm>
            <a:off x="5265738" y="2514600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-2</a:t>
            </a:r>
          </a:p>
        </p:txBody>
      </p:sp>
      <p:sp>
        <p:nvSpPr>
          <p:cNvPr id="84181" name="Line 213"/>
          <p:cNvSpPr>
            <a:spLocks noChangeShapeType="1"/>
          </p:cNvSpPr>
          <p:nvPr/>
        </p:nvSpPr>
        <p:spPr bwMode="auto">
          <a:xfrm flipV="1">
            <a:off x="6910388" y="4305300"/>
            <a:ext cx="0" cy="579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182" name="Line 214"/>
          <p:cNvSpPr>
            <a:spLocks noChangeShapeType="1"/>
          </p:cNvSpPr>
          <p:nvPr/>
        </p:nvSpPr>
        <p:spPr bwMode="auto">
          <a:xfrm>
            <a:off x="2719388" y="5527675"/>
            <a:ext cx="3511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183" name="Line 215"/>
          <p:cNvSpPr>
            <a:spLocks noChangeShapeType="1"/>
          </p:cNvSpPr>
          <p:nvPr/>
        </p:nvSpPr>
        <p:spPr bwMode="auto">
          <a:xfrm>
            <a:off x="2719388" y="5527675"/>
            <a:ext cx="733425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184" name="Line 216"/>
          <p:cNvSpPr>
            <a:spLocks noChangeShapeType="1"/>
          </p:cNvSpPr>
          <p:nvPr/>
        </p:nvSpPr>
        <p:spPr bwMode="auto">
          <a:xfrm flipV="1">
            <a:off x="6786563" y="2416175"/>
            <a:ext cx="0" cy="579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185" name="Line 217"/>
          <p:cNvSpPr>
            <a:spLocks noChangeShapeType="1"/>
          </p:cNvSpPr>
          <p:nvPr/>
        </p:nvSpPr>
        <p:spPr bwMode="auto">
          <a:xfrm flipH="1" flipV="1">
            <a:off x="5703888" y="2784475"/>
            <a:ext cx="1054100" cy="211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53" name="Text Box 218"/>
          <p:cNvSpPr txBox="1">
            <a:spLocks noChangeArrowheads="1"/>
          </p:cNvSpPr>
          <p:nvPr/>
        </p:nvSpPr>
        <p:spPr bwMode="auto">
          <a:xfrm>
            <a:off x="2320925" y="6365875"/>
            <a:ext cx="4911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/>
              <a:t>f(n) = -(number of tiles out of place)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160" grpId="0"/>
      <p:bldP spid="84169" grpId="0"/>
      <p:bldP spid="84170" grpId="0"/>
      <p:bldP spid="84171" grpId="0"/>
      <p:bldP spid="84172" grpId="0"/>
      <p:bldP spid="84173" grpId="0"/>
      <p:bldP spid="84174" grpId="0"/>
      <p:bldP spid="84176" grpId="0"/>
      <p:bldP spid="84177" grpId="0"/>
      <p:bldP spid="84178" grpId="0"/>
      <p:bldP spid="84179" grpId="0"/>
      <p:bldP spid="84180" grpId="0"/>
      <p:bldP spid="84181" grpId="0" animBg="1"/>
      <p:bldP spid="84182" grpId="0" animBg="1"/>
      <p:bldP spid="84183" grpId="0" animBg="1"/>
      <p:bldP spid="84184" grpId="0" animBg="1"/>
      <p:bldP spid="8418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3" name="Group 19"/>
          <p:cNvGrpSpPr>
            <a:grpSpLocks/>
          </p:cNvGrpSpPr>
          <p:nvPr/>
        </p:nvGrpSpPr>
        <p:grpSpPr bwMode="auto">
          <a:xfrm>
            <a:off x="3714750" y="1025525"/>
            <a:ext cx="5581650" cy="4994275"/>
            <a:chOff x="2466" y="611"/>
            <a:chExt cx="3306" cy="2994"/>
          </a:xfrm>
        </p:grpSpPr>
        <p:grpSp>
          <p:nvGrpSpPr>
            <p:cNvPr id="28676" name="Group 18"/>
            <p:cNvGrpSpPr>
              <a:grpSpLocks/>
            </p:cNvGrpSpPr>
            <p:nvPr/>
          </p:nvGrpSpPr>
          <p:grpSpPr bwMode="auto">
            <a:xfrm>
              <a:off x="2466" y="611"/>
              <a:ext cx="3294" cy="2994"/>
              <a:chOff x="2466" y="611"/>
              <a:chExt cx="3294" cy="2994"/>
            </a:xfrm>
          </p:grpSpPr>
          <p:pic>
            <p:nvPicPr>
              <p:cNvPr id="28683" name="Picture 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66" y="611"/>
                <a:ext cx="3294" cy="29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684" name="Text Box 5"/>
              <p:cNvSpPr txBox="1">
                <a:spLocks noChangeArrowheads="1"/>
              </p:cNvSpPr>
              <p:nvPr/>
            </p:nvSpPr>
            <p:spPr bwMode="auto">
              <a:xfrm>
                <a:off x="2996" y="3117"/>
                <a:ext cx="245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1000"/>
                  <a:t>Image from: http://classes.yale.edu/fractals/CA/GA/Fitness/Fitness.html</a:t>
                </a:r>
              </a:p>
            </p:txBody>
          </p:sp>
        </p:grpSp>
        <p:sp>
          <p:nvSpPr>
            <p:cNvPr id="28677" name="Text Box 10"/>
            <p:cNvSpPr txBox="1">
              <a:spLocks noChangeArrowheads="1"/>
            </p:cNvSpPr>
            <p:nvPr/>
          </p:nvSpPr>
          <p:spPr bwMode="auto">
            <a:xfrm>
              <a:off x="4459" y="630"/>
              <a:ext cx="131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local maximum</a:t>
              </a:r>
            </a:p>
          </p:txBody>
        </p:sp>
        <p:sp>
          <p:nvSpPr>
            <p:cNvPr id="28678" name="Line 11"/>
            <p:cNvSpPr>
              <a:spLocks noChangeShapeType="1"/>
            </p:cNvSpPr>
            <p:nvPr/>
          </p:nvSpPr>
          <p:spPr bwMode="auto">
            <a:xfrm flipH="1">
              <a:off x="4849" y="942"/>
              <a:ext cx="195" cy="521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79" name="Text Box 13"/>
            <p:cNvSpPr txBox="1">
              <a:spLocks noChangeArrowheads="1"/>
            </p:cNvSpPr>
            <p:nvPr/>
          </p:nvSpPr>
          <p:spPr bwMode="auto">
            <a:xfrm>
              <a:off x="3163" y="2684"/>
              <a:ext cx="50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ridge</a:t>
              </a:r>
            </a:p>
          </p:txBody>
        </p:sp>
        <p:sp>
          <p:nvSpPr>
            <p:cNvPr id="28680" name="Text Box 14"/>
            <p:cNvSpPr txBox="1">
              <a:spLocks noChangeArrowheads="1"/>
            </p:cNvSpPr>
            <p:nvPr/>
          </p:nvSpPr>
          <p:spPr bwMode="auto">
            <a:xfrm>
              <a:off x="2832" y="1114"/>
              <a:ext cx="67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plateau</a:t>
              </a:r>
            </a:p>
          </p:txBody>
        </p:sp>
        <p:sp>
          <p:nvSpPr>
            <p:cNvPr id="28681" name="Line 15"/>
            <p:cNvSpPr>
              <a:spLocks noChangeShapeType="1"/>
            </p:cNvSpPr>
            <p:nvPr/>
          </p:nvSpPr>
          <p:spPr bwMode="auto">
            <a:xfrm flipV="1">
              <a:off x="3586" y="2374"/>
              <a:ext cx="260" cy="36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2" name="Line 16"/>
            <p:cNvSpPr>
              <a:spLocks noChangeShapeType="1"/>
            </p:cNvSpPr>
            <p:nvPr/>
          </p:nvSpPr>
          <p:spPr bwMode="auto">
            <a:xfrm>
              <a:off x="3287" y="1463"/>
              <a:ext cx="846" cy="52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674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73025"/>
            <a:ext cx="7772400" cy="1066800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Exploring the Landscape</a:t>
            </a:r>
          </a:p>
        </p:txBody>
      </p:sp>
      <p:sp>
        <p:nvSpPr>
          <p:cNvPr id="28675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95400"/>
            <a:ext cx="4267200" cy="5105400"/>
          </a:xfrm>
        </p:spPr>
        <p:txBody>
          <a:bodyPr/>
          <a:lstStyle/>
          <a:p>
            <a:pPr marL="171450" indent="-171450"/>
            <a:r>
              <a:rPr lang="en-US" sz="2800" b="1" dirty="0">
                <a:latin typeface="Calibri" charset="0"/>
                <a:ea typeface="ＭＳ Ｐゴシック" charset="0"/>
                <a:cs typeface="ＭＳ Ｐゴシック" charset="0"/>
              </a:rPr>
              <a:t>Local Maxima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: peaks not </a:t>
            </a:r>
            <a:r>
              <a:rPr lang="en-US" altLang="ja-JP" sz="2800" dirty="0">
                <a:latin typeface="Calibri" charset="0"/>
                <a:ea typeface="ＭＳ Ｐゴシック" charset="0"/>
                <a:cs typeface="ＭＳ Ｐゴシック" charset="0"/>
              </a:rPr>
              <a:t>highest point in space</a:t>
            </a:r>
            <a:endParaRPr lang="en-US" altLang="ja-JP" sz="1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171450" indent="-171450"/>
            <a:r>
              <a:rPr lang="en-US" sz="2800" b="1" dirty="0">
                <a:latin typeface="Calibri" charset="0"/>
                <a:ea typeface="ＭＳ Ｐゴシック" charset="0"/>
                <a:cs typeface="ＭＳ Ｐゴシック" charset="0"/>
              </a:rPr>
              <a:t>Plateaus: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 broad flat region giving search no guidance (use random walk)</a:t>
            </a:r>
            <a:endParaRPr lang="en-US" sz="1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171450" indent="-171450"/>
            <a:r>
              <a:rPr lang="en-US" sz="2800" b="1" dirty="0">
                <a:latin typeface="Calibri" charset="0"/>
                <a:ea typeface="ＭＳ Ｐゴシック" charset="0"/>
                <a:cs typeface="ＭＳ Ｐゴシック" charset="0"/>
              </a:rPr>
              <a:t>Ridges: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 flat like plateaus, but with drop-offs to sides; steps to North, East, South and West may go down, but step to NW may go up</a:t>
            </a:r>
          </a:p>
          <a:p>
            <a:pPr marL="171450" indent="-171450"/>
            <a:endParaRPr lang="en-US" sz="28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Drawbacks of hill climbing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447800"/>
            <a:ext cx="7772400" cy="5410200"/>
          </a:xfrm>
        </p:spPr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Problems: local maxima, plateaus, ridges</a:t>
            </a: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Possible remedies: </a:t>
            </a:r>
          </a:p>
          <a:p>
            <a:pPr lvl="1"/>
            <a:r>
              <a:rPr lang="en-US" b="1" dirty="0">
                <a:latin typeface="Calibri" charset="0"/>
                <a:ea typeface="ＭＳ Ｐゴシック" charset="0"/>
              </a:rPr>
              <a:t>Random restart:</a:t>
            </a:r>
            <a:r>
              <a:rPr lang="en-US" dirty="0">
                <a:latin typeface="Calibri" charset="0"/>
                <a:ea typeface="ＭＳ Ｐゴシック" charset="0"/>
              </a:rPr>
              <a:t>  keep restarting search from random locations until a goal is found</a:t>
            </a:r>
          </a:p>
          <a:p>
            <a:pPr marL="914400" lvl="2" indent="0">
              <a:buNone/>
            </a:pPr>
            <a:r>
              <a:rPr lang="en-US" sz="2800" dirty="0">
                <a:latin typeface="Calibri" charset="0"/>
                <a:ea typeface="ＭＳ Ｐゴシック" charset="0"/>
              </a:rPr>
              <a:t>may require an estimate – </a:t>
            </a:r>
            <a:r>
              <a:rPr lang="en-US" sz="2800" i="1" dirty="0">
                <a:latin typeface="Calibri" charset="0"/>
                <a:ea typeface="ＭＳ Ｐゴシック" charset="0"/>
              </a:rPr>
              <a:t>how low can we go</a:t>
            </a:r>
          </a:p>
          <a:p>
            <a:pPr lvl="1"/>
            <a:r>
              <a:rPr lang="en-US" b="1" dirty="0">
                <a:latin typeface="Calibri" charset="0"/>
                <a:ea typeface="ＭＳ Ｐゴシック" charset="0"/>
              </a:rPr>
              <a:t>Problem reformulation:</a:t>
            </a:r>
            <a:r>
              <a:rPr lang="en-US" dirty="0">
                <a:latin typeface="Calibri" charset="0"/>
                <a:ea typeface="ＭＳ Ｐゴシック" charset="0"/>
              </a:rPr>
              <a:t> reformulate search space to eliminate these problematic features</a:t>
            </a:r>
            <a:endParaRPr lang="en-US" b="1" dirty="0">
              <a:latin typeface="Calibri" charset="0"/>
              <a:ea typeface="ＭＳ Ｐゴシック" charset="0"/>
            </a:endParaRP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Some problem spaces are great for hill climbing and others are terrible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12903</TotalTime>
  <Words>1784</Words>
  <Application>Microsoft Macintosh PowerPoint</Application>
  <PresentationFormat>On-screen Show (4:3)</PresentationFormat>
  <Paragraphs>320</Paragraphs>
  <Slides>33</Slides>
  <Notes>21</Notes>
  <HiddenSlides>10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Times New Roman</vt:lpstr>
      <vt:lpstr>Office Theme</vt:lpstr>
      <vt:lpstr>Informed Search Chapter 4 (b)</vt:lpstr>
      <vt:lpstr>Today’s class: local search</vt:lpstr>
      <vt:lpstr>Hill Climbing</vt:lpstr>
      <vt:lpstr>Hill climbing on a surface of states</vt:lpstr>
      <vt:lpstr>Hill climbing for search</vt:lpstr>
      <vt:lpstr>Hill-climbing search</vt:lpstr>
      <vt:lpstr>Hill climbing example </vt:lpstr>
      <vt:lpstr>Exploring the Landscape</vt:lpstr>
      <vt:lpstr>Drawbacks of hill climbing</vt:lpstr>
      <vt:lpstr>Example of a local optimum</vt:lpstr>
      <vt:lpstr>Hill Climbing and 8 Queens</vt:lpstr>
      <vt:lpstr>Hill Climbing and 8 Queens</vt:lpstr>
      <vt:lpstr>argmax and argmin</vt:lpstr>
      <vt:lpstr>Gradient ascent or descent</vt:lpstr>
      <vt:lpstr>Gradient methods vs. Newton’s method</vt:lpstr>
      <vt:lpstr>Annealing</vt:lpstr>
      <vt:lpstr>Simulated annealing (SA)</vt:lpstr>
      <vt:lpstr>SA intuitions</vt:lpstr>
      <vt:lpstr>Simulated annealing</vt:lpstr>
      <vt:lpstr>Simulated annealing algorithm </vt:lpstr>
      <vt:lpstr>Local beam search</vt:lpstr>
      <vt:lpstr>Genetic algorithms (GA)</vt:lpstr>
      <vt:lpstr>Ma and Pa solutions</vt:lpstr>
      <vt:lpstr>8 Queens problem</vt:lpstr>
      <vt:lpstr>Genetic algorithms</vt:lpstr>
      <vt:lpstr>Genetic algorithms</vt:lpstr>
      <vt:lpstr>GA pseudo-code</vt:lpstr>
      <vt:lpstr>Ant Colony Optimization </vt:lpstr>
      <vt:lpstr>Taboo search</vt:lpstr>
      <vt:lpstr>CLASS EXERCISE</vt:lpstr>
      <vt:lpstr>Online search</vt:lpstr>
      <vt:lpstr>Other topics</vt:lpstr>
      <vt:lpstr>Summary: Informed search</vt:lpstr>
    </vt:vector>
  </TitlesOfParts>
  <Company>UMBC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Lisp / Intelligent Agents</dc:title>
  <dc:subject>471 Class #2, Fall 2004</dc:subject>
  <dc:creator>COGITO</dc:creator>
  <cp:lastModifiedBy>Tim Finin</cp:lastModifiedBy>
  <cp:revision>241</cp:revision>
  <cp:lastPrinted>2018-02-12T20:36:49Z</cp:lastPrinted>
  <dcterms:created xsi:type="dcterms:W3CDTF">2009-09-28T20:45:05Z</dcterms:created>
  <dcterms:modified xsi:type="dcterms:W3CDTF">2020-09-15T20:46:29Z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2</vt:i4>
  </property>
  <property fmtid="{D5CDD505-2E9C-101B-9397-08002B2CF9AE}" pid="7" name="MailAddress">
    <vt:lpwstr>finin@umbc.edu</vt:lpwstr>
  </property>
  <property fmtid="{D5CDD505-2E9C-101B-9397-08002B2CF9AE}" pid="8" name="HomePage">
    <vt:lpwstr>http://umbc.edu/~finin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C:\Users\finin\teaching\AI\RN</vt:lpwstr>
  </property>
</Properties>
</file>