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316" r:id="rId4"/>
    <p:sldId id="320" r:id="rId5"/>
    <p:sldId id="322" r:id="rId6"/>
    <p:sldId id="323" r:id="rId7"/>
    <p:sldId id="325" r:id="rId8"/>
    <p:sldId id="326" r:id="rId9"/>
    <p:sldId id="315" r:id="rId10"/>
    <p:sldId id="324" r:id="rId1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4000"/>
  </p:normalViewPr>
  <p:slideViewPr>
    <p:cSldViewPr>
      <p:cViewPr varScale="1">
        <p:scale>
          <a:sx n="34" d="100"/>
          <a:sy n="34" d="100"/>
        </p:scale>
        <p:origin x="200" y="536"/>
      </p:cViewPr>
      <p:guideLst>
        <p:guide orient="horz" pos="13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3226490-1B4B-F744-9673-E25E98039E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DDAB243-824D-C745-B009-CC0D2D1A73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77FD121-4C39-B541-AC02-DFCD3F2D95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9BB3501-CF90-1840-8AF7-95FD76C6E7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7D325D9B-00EF-7243-A9EF-770CEE776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1842B7E-B0B4-6A49-93AB-E2E6306D98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E0033F5-D0FE-4D48-919F-E2471DCC32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3248E79-163A-8145-82D7-C6510203B0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B1360732-E88B-5542-82A9-5C1CCACFB9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92CEB079-19B7-BF40-89D1-8DD1FD1EF4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5F0DCE40-157A-5C41-AB1F-90CE1E11C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0CF1EA-C125-114E-BBBF-C34176A3AF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5D456EF-AFD4-1B4A-B0F9-9F71BC457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27EAEBE-5547-1948-8E0E-66525D39D6F9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4DA603D-B2C0-2D40-947D-22FFD2E56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0782171-EAB9-FE48-A93A-D1E9C1A20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17B2B60F-E04C-C34E-998B-D320E4A71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FB2E749-5E31-524F-BF32-E5B9BF57091D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B2F50E8-359B-E047-9C8C-85CB2DCC83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3323EB8-8F5F-C542-8756-DE64CA778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B933C-2215-F74A-9D91-82E1F2A5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1F7FBD-28CB-8A41-86AF-FCEF3A60030D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024CC-F07E-CB46-9965-C5FDA2EC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FB75E-711A-6548-822E-025263B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BA4050-0010-6847-B2DE-0390A9A04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2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A3144-FA11-BF4F-AC50-A96AD3DE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A6E4D0-C4FF-AC4A-A887-DB775642152D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EADB-C645-2542-8631-6AF7D010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25B4B-4B97-B043-894F-A1FF759B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20E659-C7C5-9342-815E-CF07E1D29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3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CAEC-8CA9-2C4E-A2A2-18719A54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756E12-CB3A-BF4D-A0FA-CE54056B5D20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A1357-BB68-4646-B46E-4704CCF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D2A07-B4E5-AB4B-9C96-7B31E12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B05BEF-ADD1-4F43-973C-50ECEBB5E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7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84B7-54DC-3A49-9864-0DA70CDD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DFA1F4-74BE-3E4D-82C6-CE03DC520C84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7B2B-C9D3-9F4A-97EF-72176565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4CF0A-7DB1-324F-AA31-D3D2719A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3B3388-C96C-0E4A-A3DA-1109A9C45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51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7E7B-39E1-1D4B-BD02-E78200E8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8FBF95-292E-E548-BE9F-FDF278824222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8BD89-E7EF-E74D-A517-CB19FB71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FC770-9243-1843-ACE7-37D3FA09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4EF374-86CD-CC41-8736-A3E65D31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0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D847A-7250-C049-9746-2E57111D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9F87FC-F794-154A-838F-DC7730608C0F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8ACC-7B23-8A49-8AAB-4DFEBE9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5CEC1-E279-394E-8E4B-90DAD3ED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2D4571-7A28-EF4D-9450-3B9991B54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5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F48F1-2692-724F-8254-2BF9A071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FC0FC8-3288-764C-9245-1B2C2D5E76E5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01A1F-6EF4-F744-B659-82548028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D02B8-21F7-044D-B3B0-BAC3A002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5B8771-EF1F-6B4C-946F-E7479E08CD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0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A823E-AF49-D44E-858F-E2493F84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EDEF4B-1AA8-4E4E-8D4E-7B9117172777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F4065-1C1A-024D-BB51-532AC0E8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F844E-5F9B-2C43-B9AC-47BCFEB0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9A01D-FA07-3F48-ABF5-C1B6DBF1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750D-F38E-0C45-9518-F0000EF7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A1D2E5-461D-9C41-9416-7ED453B43D7D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ED404-3162-1E42-88F1-3F8EE941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821A0-D5B6-C643-8FFF-8D80237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BE60F94-A2F9-514B-9040-FFF6F74CE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3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0A539-364F-1040-BBC3-95276D3F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FB40E1-A11A-344C-980A-71851CAF3A1B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7376D-0B5E-1143-ABAA-331CB6B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FB1CA-57D7-A84A-88A8-569270B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5DC3C8-9F05-0341-AE72-77DBE180F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4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9D1D7-7A98-8E4A-89C8-0C9D1C0E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81E6FA-029B-4E4D-A6C9-B551356CA8F2}" type="datetime1">
              <a:rPr lang="en-US" altLang="en-US"/>
              <a:pPr/>
              <a:t>2/4/21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B9566-63DB-394E-B659-36EE25FC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AC563-9CBF-C444-B9F8-39376969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0931454-C1A6-8742-BE0B-02FE3B948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53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FDF5D9-5C07-D84A-8EBA-E7BFA815CA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9E462-1DAA-FE4D-A8B7-DB10C8B544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e.umbc.edu/courses/graduate/671/fall12/code/python/p8.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B661137-3C94-D347-9DBD-A7883A4D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14400"/>
            <a:ext cx="2751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9A9BD02-413F-E64D-961C-F01420119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P8.py</a:t>
            </a:r>
            <a:endParaRPr lang="en-US" sz="6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96082D-8658-A146-A966-F37F20514CEF}"/>
              </a:ext>
            </a:extLst>
          </p:cNvPr>
          <p:cNvSpPr txBox="1"/>
          <p:nvPr/>
        </p:nvSpPr>
        <p:spPr>
          <a:xfrm>
            <a:off x="6026727" y="74814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03D1C8FC-143F-484B-8A15-AF577FA7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80CB7747-4AF8-3349-8DB6-1357CF5E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&gt;&gt; Python p8.py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Problems using 50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No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52656 states, 19120 successors, 19122 goal tests (262.9092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Out of Place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32942 states, 12306 successors, 12308 goal tests (96.4233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Manhattan Distance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34412 states, 12633 successors, 12635 goal tests (100.9926 sec)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3010432-D0A4-E34A-84F8-27018CEBC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ea typeface="ＭＳ Ｐゴシック" panose="020B0600070205080204" pitchFamily="34" charset="-128"/>
              </a:rPr>
              <a:t>8 puzzle in python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8A39EF0-5351-A647-8E01-044995B01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420100" cy="5257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Look at a simple implementation of eight puzzle in python</a:t>
            </a:r>
          </a:p>
          <a:p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p8.py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Solve using A* with three different heuristics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NIL:    h = 1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OOP:  h = # of tiles out of place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MHD: h = sum of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manhatten</a:t>
            </a:r>
            <a:r>
              <a:rPr lang="en-US" altLang="en-US" sz="3200" dirty="0">
                <a:ea typeface="ＭＳ Ｐゴシック" panose="020B0600070205080204" pitchFamily="34" charset="-128"/>
              </a:rPr>
              <a:t> distance between each tile’s current &amp; goal positions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All three are admissible</a:t>
            </a:r>
            <a:endParaRPr lang="en-US" altLang="en-US" sz="44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4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ADC9C023-BAB0-FC42-9418-BD21CF03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must we model?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6597B10F-508B-B743-B428-65D927628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Goal test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Result of doing action in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5DDED91-73A3-DE4F-8E20-2F2BCD1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97CC885-B638-284C-8F14-5E9BF630A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76400"/>
            <a:ext cx="8153400" cy="3352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Represent state as string of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nine characters with blank as *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E.g.: </a:t>
            </a:r>
            <a:r>
              <a:rPr lang="en-US" altLang="en-US" dirty="0">
                <a:latin typeface="Courier" pitchFamily="2" charset="0"/>
                <a:ea typeface="ＭＳ Ｐゴシック" panose="020B0600070205080204" pitchFamily="34" charset="-128"/>
              </a:rPr>
              <a:t>“1234*5678”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Position of  blank in state S is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b="1" dirty="0" err="1">
                <a:latin typeface="Courier" pitchFamily="2" charset="0"/>
                <a:ea typeface="ＭＳ Ｐゴシック" panose="020B0600070205080204" pitchFamily="34" charset="-128"/>
              </a:rPr>
              <a:t>S.index</a:t>
            </a:r>
            <a:r>
              <a:rPr lang="en-US" altLang="en-US" b="1" dirty="0">
                <a:latin typeface="Courier" pitchFamily="2" charset="0"/>
                <a:ea typeface="ＭＳ Ｐゴシック" panose="020B0600070205080204" pitchFamily="34" charset="-128"/>
              </a:rPr>
              <a:t>(‘*’)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15EE50-FC8A-AE4B-B750-FF02074F8DB7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2133600"/>
          <a:ext cx="14478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2EE49B86-BD8B-D84F-A716-DF76510D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Legal Actions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E7E4F72F-A6A7-BB4B-90FA-AC6C7128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def actions8(S):  # returns list of legal actions in state 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action_table</a:t>
            </a:r>
            <a:r>
              <a:rPr lang="en-US" altLang="en-US" sz="2400" dirty="0">
                <a:ea typeface="ＭＳ Ｐゴシック" panose="020B0600070205080204" pitchFamily="34" charset="-128"/>
              </a:rPr>
              <a:t> =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0:['down',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1:['down',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2:['down',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3:['up', 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4:['up', 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5:['up', 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6:['up',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7:['up',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8:['up', 'left']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return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action_table</a:t>
            </a:r>
            <a:r>
              <a:rPr lang="en-US" altLang="en-US" sz="2400" dirty="0">
                <a:ea typeface="ＭＳ Ｐゴシック" panose="020B0600070205080204" pitchFamily="34" charset="-128"/>
              </a:rPr>
              <a:t>[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S.index</a:t>
            </a:r>
            <a:r>
              <a:rPr lang="en-US" altLang="en-US" sz="2400" dirty="0">
                <a:ea typeface="ＭＳ Ｐゴシック" panose="020B0600070205080204" pitchFamily="34" charset="-128"/>
              </a:rPr>
              <a:t>('*')]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4FBBD0-101E-BE4F-9F4F-16BC5715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54930"/>
              </p:ext>
            </p:extLst>
          </p:nvPr>
        </p:nvGraphicFramePr>
        <p:xfrm>
          <a:off x="6858000" y="2583180"/>
          <a:ext cx="1447800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01A25BA-0E14-7844-A4E0-76B49E1E39E3}"/>
              </a:ext>
            </a:extLst>
          </p:cNvPr>
          <p:cNvSpPr txBox="1"/>
          <p:nvPr/>
        </p:nvSpPr>
        <p:spPr>
          <a:xfrm>
            <a:off x="6629400" y="4076700"/>
            <a:ext cx="20574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Function maps a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position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to a list of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possible moves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for a tile in that position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56F410C-9ED5-264E-A678-B2A24187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Result of action A on state S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FF4019A8-D1CE-CA4D-81FE-221D2B662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def result8(S, A):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blank = S.index('*')    # blank position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if A == 'up':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S[swap+1:blank]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'down':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S[blank+1:swap]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'left':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'right':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raise ValueError('Unrecognized action: ' + A)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61ED5B3B-AFED-1849-BFB3-388B110E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67A3-A65F-7C45-B063-E672C4BB1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class P8_h1(P8):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""" Eight puzzle using a heuristic function that counts number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of tiles out of place"””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name = 'Out of Place Heuristic (OOP)’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0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0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def</a:t>
            </a:r>
            <a:r>
              <a:rPr lang="en-US" altLang="en-US" sz="2400" dirty="0">
                <a:ea typeface="ＭＳ Ｐゴシック" panose="020B0600070205080204" pitchFamily="34" charset="-128"/>
              </a:rPr>
              <a:t> h(self, node):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"""8 puzzle heuristic: number of tiles 'out of place'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between a node's state and the goal"""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mismatches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for (t1, t2) in zip(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node.state</a:t>
            </a:r>
            <a:r>
              <a:rPr lang="en-US" altLang="en-US" sz="2400" dirty="0">
                <a:ea typeface="ＭＳ Ｐゴシック" panose="020B0600070205080204" pitchFamily="34" charset="-128"/>
              </a:rPr>
              <a:t>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self.goal</a:t>
            </a:r>
            <a:r>
              <a:rPr lang="en-US" altLang="en-US" sz="2400" dirty="0">
                <a:ea typeface="ＭＳ Ｐゴシック" panose="020B0600070205080204" pitchFamily="34" charset="-128"/>
              </a:rPr>
              <a:t>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    if  t1 != t2: mismatches =+ 1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return mismatches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6C23EC29-0DBB-2E44-BED4-A11A2C27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Path_cost method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C95DAF58-2F31-E642-AEC1-64ECAF15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Since path cost is just the number of steps, we can use the default version define in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def path_cost(self, c, state1, action, state2):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"""Return cost of a solution path that arrives at state2 from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state1 via action, assuming cost c to get up to state1. If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is such that the path doesn't matter, this function will only look 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state2.  If the path does matter, it will consider c and maybe state1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and action. The default method costs 1 for every step in the path."""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return c + 1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49378B7-79C9-424B-9938-DDB10405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D446A0E7-7268-C84F-A306-A5F399D69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python&gt; python p8.py 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Problems using 10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No Heuristic (NIL)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72 states, 27 successors, 40 goal tests,  0.002507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Out of Place Heuristic (OOP)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32 states, 11 successors, 17 goal tests,  0.001228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Manhattan Distance Heuristic (MHD)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48 states, 16 successors, 24 goal tests,  0.002736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17216</TotalTime>
  <Words>870</Words>
  <Application>Microsoft Macintosh PowerPoint</Application>
  <PresentationFormat>On-screen Show (4:3)</PresentationFormat>
  <Paragraphs>119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</vt:lpstr>
      <vt:lpstr>Times New Roman</vt:lpstr>
      <vt:lpstr>Office Theme</vt:lpstr>
      <vt:lpstr>P8.py</vt:lpstr>
      <vt:lpstr>8 puzzle in python</vt:lpstr>
      <vt:lpstr>What must we model?</vt:lpstr>
      <vt:lpstr>A State</vt:lpstr>
      <vt:lpstr>Legal Actions</vt:lpstr>
      <vt:lpstr>Result of action A on state S</vt:lpstr>
      <vt:lpstr>Heuristic function</vt:lpstr>
      <vt:lpstr>Path_cost method</vt:lpstr>
      <vt:lpstr>Example</vt:lpstr>
      <vt:lpstr>Example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220</cp:revision>
  <cp:lastPrinted>2009-09-28T21:10:56Z</cp:lastPrinted>
  <dcterms:created xsi:type="dcterms:W3CDTF">2009-09-28T20:45:05Z</dcterms:created>
  <dcterms:modified xsi:type="dcterms:W3CDTF">2021-02-04T20:10:37Z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