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16"/>
  </p:notesMasterIdLst>
  <p:handoutMasterIdLst>
    <p:handoutMasterId r:id="rId17"/>
  </p:handoutMasterIdLst>
  <p:sldIdLst>
    <p:sldId id="257" r:id="rId2"/>
    <p:sldId id="258" r:id="rId3"/>
    <p:sldId id="324" r:id="rId4"/>
    <p:sldId id="309" r:id="rId5"/>
    <p:sldId id="310" r:id="rId6"/>
    <p:sldId id="326" r:id="rId7"/>
    <p:sldId id="312" r:id="rId8"/>
    <p:sldId id="327" r:id="rId9"/>
    <p:sldId id="321" r:id="rId10"/>
    <p:sldId id="322" r:id="rId11"/>
    <p:sldId id="314" r:id="rId12"/>
    <p:sldId id="315" r:id="rId13"/>
    <p:sldId id="317" r:id="rId14"/>
    <p:sldId id="318" r:id="rId15"/>
  </p:sldIdLst>
  <p:sldSz cx="9144000" cy="6858000" type="screen4x3"/>
  <p:notesSz cx="9601200" cy="73152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hiddenSlides="1" frameSlides="1"/>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4D23"/>
    <a:srgbClr val="921C00"/>
    <a:srgbClr val="C425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2400"/>
    <p:restoredTop sz="86349" autoAdjust="0"/>
  </p:normalViewPr>
  <p:slideViewPr>
    <p:cSldViewPr showGuides="1">
      <p:cViewPr varScale="1">
        <p:scale>
          <a:sx n="34" d="100"/>
          <a:sy n="34" d="100"/>
        </p:scale>
        <p:origin x="200" y="368"/>
      </p:cViewPr>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857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4186238" cy="360363"/>
          </a:xfrm>
          <a:prstGeom prst="rect">
            <a:avLst/>
          </a:prstGeom>
          <a:noFill/>
          <a:ln w="9525">
            <a:noFill/>
            <a:miter lim="800000"/>
            <a:headEnd/>
            <a:tailEnd/>
          </a:ln>
          <a:effectLst/>
        </p:spPr>
        <p:txBody>
          <a:bodyPr vert="horz" wrap="square" lIns="95047" tIns="47523" rIns="95047" bIns="47523" numCol="1" anchor="t" anchorCtr="0" compatLnSpc="1">
            <a:prstTxWarp prst="textNoShape">
              <a:avLst/>
            </a:prstTxWarp>
          </a:bodyPr>
          <a:lstStyle>
            <a:lvl1pPr defTabSz="949325">
              <a:defRPr sz="1300"/>
            </a:lvl1pPr>
          </a:lstStyle>
          <a:p>
            <a:pPr>
              <a:defRPr/>
            </a:pPr>
            <a:endParaRPr lang="en-US"/>
          </a:p>
        </p:txBody>
      </p:sp>
      <p:sp>
        <p:nvSpPr>
          <p:cNvPr id="30723" name="Rectangle 3"/>
          <p:cNvSpPr>
            <a:spLocks noGrp="1" noChangeArrowheads="1"/>
          </p:cNvSpPr>
          <p:nvPr>
            <p:ph type="dt" sz="quarter" idx="1"/>
          </p:nvPr>
        </p:nvSpPr>
        <p:spPr bwMode="auto">
          <a:xfrm>
            <a:off x="5440363" y="0"/>
            <a:ext cx="4187825" cy="360363"/>
          </a:xfrm>
          <a:prstGeom prst="rect">
            <a:avLst/>
          </a:prstGeom>
          <a:noFill/>
          <a:ln w="9525">
            <a:noFill/>
            <a:miter lim="800000"/>
            <a:headEnd/>
            <a:tailEnd/>
          </a:ln>
          <a:effectLst/>
        </p:spPr>
        <p:txBody>
          <a:bodyPr vert="horz" wrap="square" lIns="95047" tIns="47523" rIns="95047" bIns="47523" numCol="1" anchor="t" anchorCtr="0" compatLnSpc="1">
            <a:prstTxWarp prst="textNoShape">
              <a:avLst/>
            </a:prstTxWarp>
          </a:bodyPr>
          <a:lstStyle>
            <a:lvl1pPr algn="r" defTabSz="949325">
              <a:defRPr sz="1300"/>
            </a:lvl1pPr>
          </a:lstStyle>
          <a:p>
            <a:pPr>
              <a:defRPr/>
            </a:pPr>
            <a:endParaRPr lang="en-US"/>
          </a:p>
        </p:txBody>
      </p:sp>
      <p:sp>
        <p:nvSpPr>
          <p:cNvPr id="30724" name="Rectangle 4"/>
          <p:cNvSpPr>
            <a:spLocks noGrp="1" noChangeArrowheads="1"/>
          </p:cNvSpPr>
          <p:nvPr>
            <p:ph type="ftr" sz="quarter" idx="2"/>
          </p:nvPr>
        </p:nvSpPr>
        <p:spPr bwMode="auto">
          <a:xfrm>
            <a:off x="0" y="6965950"/>
            <a:ext cx="4186238" cy="360363"/>
          </a:xfrm>
          <a:prstGeom prst="rect">
            <a:avLst/>
          </a:prstGeom>
          <a:noFill/>
          <a:ln w="9525">
            <a:noFill/>
            <a:miter lim="800000"/>
            <a:headEnd/>
            <a:tailEnd/>
          </a:ln>
          <a:effectLst/>
        </p:spPr>
        <p:txBody>
          <a:bodyPr vert="horz" wrap="square" lIns="95047" tIns="47523" rIns="95047" bIns="47523" numCol="1" anchor="b" anchorCtr="0" compatLnSpc="1">
            <a:prstTxWarp prst="textNoShape">
              <a:avLst/>
            </a:prstTxWarp>
          </a:bodyPr>
          <a:lstStyle>
            <a:lvl1pPr defTabSz="949325">
              <a:defRPr sz="1300"/>
            </a:lvl1pPr>
          </a:lstStyle>
          <a:p>
            <a:pPr>
              <a:defRPr/>
            </a:pPr>
            <a:endParaRPr lang="en-US"/>
          </a:p>
        </p:txBody>
      </p:sp>
      <p:sp>
        <p:nvSpPr>
          <p:cNvPr id="30725" name="Rectangle 5"/>
          <p:cNvSpPr>
            <a:spLocks noGrp="1" noChangeArrowheads="1"/>
          </p:cNvSpPr>
          <p:nvPr>
            <p:ph type="sldNum" sz="quarter" idx="3"/>
          </p:nvPr>
        </p:nvSpPr>
        <p:spPr bwMode="auto">
          <a:xfrm>
            <a:off x="5440363" y="6965950"/>
            <a:ext cx="4187825" cy="360363"/>
          </a:xfrm>
          <a:prstGeom prst="rect">
            <a:avLst/>
          </a:prstGeom>
          <a:noFill/>
          <a:ln w="9525">
            <a:noFill/>
            <a:miter lim="800000"/>
            <a:headEnd/>
            <a:tailEnd/>
          </a:ln>
          <a:effectLst/>
        </p:spPr>
        <p:txBody>
          <a:bodyPr vert="horz" wrap="square" lIns="95047" tIns="47523" rIns="95047" bIns="47523" numCol="1" anchor="b" anchorCtr="0" compatLnSpc="1">
            <a:prstTxWarp prst="textNoShape">
              <a:avLst/>
            </a:prstTxWarp>
          </a:bodyPr>
          <a:lstStyle>
            <a:lvl1pPr algn="r" defTabSz="949325">
              <a:defRPr sz="1300"/>
            </a:lvl1pPr>
          </a:lstStyle>
          <a:p>
            <a:pPr>
              <a:defRPr/>
            </a:pPr>
            <a:fld id="{900DFCDA-C582-9545-A593-34FD969706C8}" type="slidenum">
              <a:rPr lang="en-US"/>
              <a:pPr>
                <a:defRPr/>
              </a:pPr>
              <a:t>‹#›</a:t>
            </a:fld>
            <a:endParaRPr lang="en-US"/>
          </a:p>
        </p:txBody>
      </p:sp>
    </p:spTree>
    <p:extLst>
      <p:ext uri="{BB962C8B-B14F-4D97-AF65-F5344CB8AC3E}">
        <p14:creationId xmlns:p14="http://schemas.microsoft.com/office/powerpoint/2010/main" val="629775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p>
        </p:txBody>
      </p:sp>
      <p:sp>
        <p:nvSpPr>
          <p:cNvPr id="80899" name="Rectangle 3"/>
          <p:cNvSpPr>
            <a:spLocks noGrp="1" noChangeArrowheads="1"/>
          </p:cNvSpPr>
          <p:nvPr>
            <p:ph type="dt" idx="1"/>
          </p:nvPr>
        </p:nvSpPr>
        <p:spPr bwMode="auto">
          <a:xfrm>
            <a:off x="5438775"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p>
        </p:txBody>
      </p:sp>
      <p:sp>
        <p:nvSpPr>
          <p:cNvPr id="15364"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80901" name="Rectangle 5"/>
          <p:cNvSpPr>
            <a:spLocks noGrp="1" noChangeArrowheads="1"/>
          </p:cNvSpPr>
          <p:nvPr>
            <p:ph type="body" sz="quarter" idx="3"/>
          </p:nvPr>
        </p:nvSpPr>
        <p:spPr bwMode="auto">
          <a:xfrm>
            <a:off x="960438" y="3475038"/>
            <a:ext cx="7680325" cy="32908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0902" name="Rectangle 6"/>
          <p:cNvSpPr>
            <a:spLocks noGrp="1" noChangeArrowheads="1"/>
          </p:cNvSpPr>
          <p:nvPr>
            <p:ph type="ftr" sz="quarter" idx="4"/>
          </p:nvPr>
        </p:nvSpPr>
        <p:spPr bwMode="auto">
          <a:xfrm>
            <a:off x="0"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p>
        </p:txBody>
      </p:sp>
      <p:sp>
        <p:nvSpPr>
          <p:cNvPr id="80903" name="Rectangle 7"/>
          <p:cNvSpPr>
            <a:spLocks noGrp="1" noChangeArrowheads="1"/>
          </p:cNvSpPr>
          <p:nvPr>
            <p:ph type="sldNum" sz="quarter" idx="5"/>
          </p:nvPr>
        </p:nvSpPr>
        <p:spPr bwMode="auto">
          <a:xfrm>
            <a:off x="5438775"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2FD89E57-87F7-D54B-9561-EBC43040A5F9}" type="slidenum">
              <a:rPr lang="en-US"/>
              <a:pPr>
                <a:defRPr/>
              </a:pPr>
              <a:t>‹#›</a:t>
            </a:fld>
            <a:endParaRPr lang="en-US"/>
          </a:p>
        </p:txBody>
      </p:sp>
    </p:spTree>
    <p:extLst>
      <p:ext uri="{BB962C8B-B14F-4D97-AF65-F5344CB8AC3E}">
        <p14:creationId xmlns:p14="http://schemas.microsoft.com/office/powerpoint/2010/main" val="16506321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E6C6578-54FA-6E41-85AF-2BE2800A9FF7}" type="slidenum">
              <a:rPr lang="en-US" sz="1300"/>
              <a:pPr/>
              <a:t>1</a:t>
            </a:fld>
            <a:endParaRPr lang="en-US" sz="130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BBAA218E-E8A9-5A41-839C-09961E586B59}" type="slidenum">
              <a:rPr lang="en-US" sz="1300"/>
              <a:pPr/>
              <a:t>4</a:t>
            </a:fld>
            <a:endParaRPr lang="en-US" sz="130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a:extLst>
              <a:ext uri="{FF2B5EF4-FFF2-40B4-BE49-F238E27FC236}">
                <a16:creationId xmlns:a16="http://schemas.microsoft.com/office/drawing/2014/main" id="{46BDC6CB-E428-E945-A7D5-A1C0F49CDB2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ea typeface="ＭＳ Ｐゴシック" panose="020B0600070205080204" pitchFamily="34" charset="-128"/>
              </a:defRPr>
            </a:lvl1pPr>
            <a:lvl2pPr marL="742950" indent="-285750" defTabSz="966788">
              <a:defRPr sz="2400">
                <a:solidFill>
                  <a:schemeClr val="tx1"/>
                </a:solidFill>
                <a:latin typeface="Times New Roman" panose="02020603050405020304" pitchFamily="18" charset="0"/>
                <a:ea typeface="ＭＳ Ｐゴシック" panose="020B0600070205080204" pitchFamily="34" charset="-128"/>
              </a:defRPr>
            </a:lvl2pPr>
            <a:lvl3pPr marL="1143000" indent="-228600" defTabSz="966788">
              <a:defRPr sz="2400">
                <a:solidFill>
                  <a:schemeClr val="tx1"/>
                </a:solidFill>
                <a:latin typeface="Times New Roman" panose="02020603050405020304" pitchFamily="18" charset="0"/>
                <a:ea typeface="ＭＳ Ｐゴシック" panose="020B0600070205080204" pitchFamily="34" charset="-128"/>
              </a:defRPr>
            </a:lvl3pPr>
            <a:lvl4pPr marL="1600200" indent="-228600" defTabSz="966788">
              <a:defRPr sz="2400">
                <a:solidFill>
                  <a:schemeClr val="tx1"/>
                </a:solidFill>
                <a:latin typeface="Times New Roman" panose="02020603050405020304" pitchFamily="18" charset="0"/>
                <a:ea typeface="ＭＳ Ｐゴシック" panose="020B0600070205080204" pitchFamily="34" charset="-128"/>
              </a:defRPr>
            </a:lvl4pPr>
            <a:lvl5pPr marL="2057400" indent="-228600" defTabSz="966788">
              <a:defRPr sz="2400">
                <a:solidFill>
                  <a:schemeClr val="tx1"/>
                </a:solidFill>
                <a:latin typeface="Times New Roman" panose="02020603050405020304" pitchFamily="18" charset="0"/>
                <a:ea typeface="ＭＳ Ｐゴシック" panose="020B0600070205080204" pitchFamily="34" charset="-128"/>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B3A5C2E8-C80A-ED43-8F5B-C2FB892EC06D}" type="slidenum">
              <a:rPr lang="en-US" altLang="en-US" sz="1300"/>
              <a:pPr/>
              <a:t>6</a:t>
            </a:fld>
            <a:endParaRPr lang="en-US" altLang="en-US" sz="1300"/>
          </a:p>
        </p:txBody>
      </p:sp>
      <p:sp>
        <p:nvSpPr>
          <p:cNvPr id="67586" name="Rectangle 2">
            <a:extLst>
              <a:ext uri="{FF2B5EF4-FFF2-40B4-BE49-F238E27FC236}">
                <a16:creationId xmlns:a16="http://schemas.microsoft.com/office/drawing/2014/main" id="{7343C848-CCB3-EC42-93C1-4951A79D7279}"/>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16F78DC1-4338-7048-B266-52E1A351461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344428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2886382-17DF-C540-8300-73B969E09852}" type="datetime1">
              <a:rPr lang="en-US"/>
              <a:pPr>
                <a:defRPr/>
              </a:pPr>
              <a:t>2/4/21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074E94E-AD6F-1F4D-B985-10387DDB591F}" type="slidenum">
              <a:rPr lang="en-US"/>
              <a:pPr>
                <a:defRPr/>
              </a:pPr>
              <a:t>‹#›</a:t>
            </a:fld>
            <a:endParaRPr lang="en-US"/>
          </a:p>
        </p:txBody>
      </p:sp>
    </p:spTree>
    <p:extLst>
      <p:ext uri="{BB962C8B-B14F-4D97-AF65-F5344CB8AC3E}">
        <p14:creationId xmlns:p14="http://schemas.microsoft.com/office/powerpoint/2010/main" val="3107767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897D46C-216A-0F4D-9C57-16FF0856A673}" type="datetime1">
              <a:rPr lang="en-US"/>
              <a:pPr>
                <a:defRPr/>
              </a:pPr>
              <a:t>2/4/21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7A17A68-56E1-784A-B8F0-949647887B35}" type="slidenum">
              <a:rPr lang="en-US"/>
              <a:pPr>
                <a:defRPr/>
              </a:pPr>
              <a:t>‹#›</a:t>
            </a:fld>
            <a:endParaRPr lang="en-US"/>
          </a:p>
        </p:txBody>
      </p:sp>
    </p:spTree>
    <p:extLst>
      <p:ext uri="{BB962C8B-B14F-4D97-AF65-F5344CB8AC3E}">
        <p14:creationId xmlns:p14="http://schemas.microsoft.com/office/powerpoint/2010/main" val="1742340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6C9546A-16F8-0B4E-A7B0-BEA66A951BD6}" type="datetime1">
              <a:rPr lang="en-US"/>
              <a:pPr>
                <a:defRPr/>
              </a:pPr>
              <a:t>2/4/21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CBF3E7D-BF4D-B84F-AFCF-9AE4042082BF}" type="slidenum">
              <a:rPr lang="en-US"/>
              <a:pPr>
                <a:defRPr/>
              </a:pPr>
              <a:t>‹#›</a:t>
            </a:fld>
            <a:endParaRPr lang="en-US"/>
          </a:p>
        </p:txBody>
      </p:sp>
    </p:spTree>
    <p:extLst>
      <p:ext uri="{BB962C8B-B14F-4D97-AF65-F5344CB8AC3E}">
        <p14:creationId xmlns:p14="http://schemas.microsoft.com/office/powerpoint/2010/main" val="706668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xfrm>
            <a:off x="7239000" y="6553200"/>
            <a:ext cx="1905000" cy="3048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C891110-FF30-9849-9351-5E95C3CB24DF}" type="slidenum">
              <a:rPr lang="en-US"/>
              <a:pPr>
                <a:defRPr/>
              </a:pPr>
              <a:t>‹#›</a:t>
            </a:fld>
            <a:endParaRPr lang="en-US"/>
          </a:p>
        </p:txBody>
      </p:sp>
    </p:spTree>
    <p:extLst>
      <p:ext uri="{BB962C8B-B14F-4D97-AF65-F5344CB8AC3E}">
        <p14:creationId xmlns:p14="http://schemas.microsoft.com/office/powerpoint/2010/main" val="3377264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41423BE-B57A-4248-B5D5-C0F6A420575B}" type="datetime1">
              <a:rPr lang="en-US"/>
              <a:pPr>
                <a:defRPr/>
              </a:pPr>
              <a:t>2/4/21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6CC94FB-83FD-0A42-83B7-14CDED0C5058}" type="slidenum">
              <a:rPr lang="en-US"/>
              <a:pPr>
                <a:defRPr/>
              </a:pPr>
              <a:t>‹#›</a:t>
            </a:fld>
            <a:endParaRPr lang="en-US"/>
          </a:p>
        </p:txBody>
      </p:sp>
    </p:spTree>
    <p:extLst>
      <p:ext uri="{BB962C8B-B14F-4D97-AF65-F5344CB8AC3E}">
        <p14:creationId xmlns:p14="http://schemas.microsoft.com/office/powerpoint/2010/main" val="3915635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A5591A2-DE36-9847-A0DA-FD2D8780DA8C}" type="datetime1">
              <a:rPr lang="en-US"/>
              <a:pPr>
                <a:defRPr/>
              </a:pPr>
              <a:t>2/4/21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0584E62-13EB-F34D-ACDC-4F42279E64B8}" type="slidenum">
              <a:rPr lang="en-US"/>
              <a:pPr>
                <a:defRPr/>
              </a:pPr>
              <a:t>‹#›</a:t>
            </a:fld>
            <a:endParaRPr lang="en-US"/>
          </a:p>
        </p:txBody>
      </p:sp>
    </p:spTree>
    <p:extLst>
      <p:ext uri="{BB962C8B-B14F-4D97-AF65-F5344CB8AC3E}">
        <p14:creationId xmlns:p14="http://schemas.microsoft.com/office/powerpoint/2010/main" val="2731564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217F212-EDAE-AF41-B3DD-1162CE03EA67}" type="datetime1">
              <a:rPr lang="en-US"/>
              <a:pPr>
                <a:defRPr/>
              </a:pPr>
              <a:t>2/4/21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F3E2A7F-42A2-1240-8150-FE74F3B5E60D}" type="slidenum">
              <a:rPr lang="en-US"/>
              <a:pPr>
                <a:defRPr/>
              </a:pPr>
              <a:t>‹#›</a:t>
            </a:fld>
            <a:endParaRPr lang="en-US"/>
          </a:p>
        </p:txBody>
      </p:sp>
    </p:spTree>
    <p:extLst>
      <p:ext uri="{BB962C8B-B14F-4D97-AF65-F5344CB8AC3E}">
        <p14:creationId xmlns:p14="http://schemas.microsoft.com/office/powerpoint/2010/main" val="2935124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FC5BFB4-48CB-8E4A-B027-A769128FEA73}" type="datetime1">
              <a:rPr lang="en-US"/>
              <a:pPr>
                <a:defRPr/>
              </a:pPr>
              <a:t>2/4/21</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9695276-6B2E-154E-AA16-CAA8E4927073}" type="slidenum">
              <a:rPr lang="en-US"/>
              <a:pPr>
                <a:defRPr/>
              </a:pPr>
              <a:t>‹#›</a:t>
            </a:fld>
            <a:endParaRPr lang="en-US"/>
          </a:p>
        </p:txBody>
      </p:sp>
    </p:spTree>
    <p:extLst>
      <p:ext uri="{BB962C8B-B14F-4D97-AF65-F5344CB8AC3E}">
        <p14:creationId xmlns:p14="http://schemas.microsoft.com/office/powerpoint/2010/main" val="2911951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3C7C9C8-4584-0F4B-845A-BD1EFF718406}" type="datetime1">
              <a:rPr lang="en-US"/>
              <a:pPr>
                <a:defRPr/>
              </a:pPr>
              <a:t>2/4/21</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6B11A64-DBD9-F547-B454-417AA3643995}" type="slidenum">
              <a:rPr lang="en-US"/>
              <a:pPr>
                <a:defRPr/>
              </a:pPr>
              <a:t>‹#›</a:t>
            </a:fld>
            <a:endParaRPr lang="en-US"/>
          </a:p>
        </p:txBody>
      </p:sp>
    </p:spTree>
    <p:extLst>
      <p:ext uri="{BB962C8B-B14F-4D97-AF65-F5344CB8AC3E}">
        <p14:creationId xmlns:p14="http://schemas.microsoft.com/office/powerpoint/2010/main" val="511613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D09C457-F102-B94E-8BE5-3BEB3796F666}" type="datetime1">
              <a:rPr lang="en-US"/>
              <a:pPr>
                <a:defRPr/>
              </a:pPr>
              <a:t>2/4/21</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608058F-C1E1-9B4F-B18A-6A57BAFE5F0C}" type="slidenum">
              <a:rPr lang="en-US"/>
              <a:pPr>
                <a:defRPr/>
              </a:pPr>
              <a:t>‹#›</a:t>
            </a:fld>
            <a:endParaRPr lang="en-US"/>
          </a:p>
        </p:txBody>
      </p:sp>
    </p:spTree>
    <p:extLst>
      <p:ext uri="{BB962C8B-B14F-4D97-AF65-F5344CB8AC3E}">
        <p14:creationId xmlns:p14="http://schemas.microsoft.com/office/powerpoint/2010/main" val="437976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38BFFAB-A291-0A46-923D-0EB88F19FF36}" type="datetime1">
              <a:rPr lang="en-US"/>
              <a:pPr>
                <a:defRPr/>
              </a:pPr>
              <a:t>2/4/21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DF57E83-5806-C94A-A825-D7FC6E8AD406}" type="slidenum">
              <a:rPr lang="en-US"/>
              <a:pPr>
                <a:defRPr/>
              </a:pPr>
              <a:t>‹#›</a:t>
            </a:fld>
            <a:endParaRPr lang="en-US"/>
          </a:p>
        </p:txBody>
      </p:sp>
    </p:spTree>
    <p:extLst>
      <p:ext uri="{BB962C8B-B14F-4D97-AF65-F5344CB8AC3E}">
        <p14:creationId xmlns:p14="http://schemas.microsoft.com/office/powerpoint/2010/main" val="3832831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76B4DF6-F105-064A-8059-91E9FCDBF739}" type="datetime1">
              <a:rPr lang="en-US"/>
              <a:pPr>
                <a:defRPr/>
              </a:pPr>
              <a:t>2/4/21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D1CDFA6-1E39-7D4C-BCD1-1949A05ED3B9}" type="slidenum">
              <a:rPr lang="en-US"/>
              <a:pPr>
                <a:defRPr/>
              </a:pPr>
              <a:t>‹#›</a:t>
            </a:fld>
            <a:endParaRPr lang="en-US"/>
          </a:p>
        </p:txBody>
      </p:sp>
    </p:spTree>
    <p:extLst>
      <p:ext uri="{BB962C8B-B14F-4D97-AF65-F5344CB8AC3E}">
        <p14:creationId xmlns:p14="http://schemas.microsoft.com/office/powerpoint/2010/main" val="1022047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52400"/>
            <a:ext cx="8229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295400"/>
            <a:ext cx="8229600" cy="5257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974" r:id="rId1"/>
    <p:sldLayoutId id="2147483975" r:id="rId2"/>
    <p:sldLayoutId id="2147483976" r:id="rId3"/>
    <p:sldLayoutId id="2147483977" r:id="rId4"/>
    <p:sldLayoutId id="2147483978" r:id="rId5"/>
    <p:sldLayoutId id="2147483979" r:id="rId6"/>
    <p:sldLayoutId id="2147483980" r:id="rId7"/>
    <p:sldLayoutId id="2147483981" r:id="rId8"/>
    <p:sldLayoutId id="2147483982" r:id="rId9"/>
    <p:sldLayoutId id="2147483983" r:id="rId10"/>
    <p:sldLayoutId id="2147483984" r:id="rId11"/>
    <p:sldLayoutId id="2147483985" r:id="rId12"/>
  </p:sldLayoutIdLst>
  <p:txStyles>
    <p:titleStyle>
      <a:lvl1pPr algn="ctr" defTabSz="457200" rtl="0" eaLnBrk="0" fontAlgn="base" hangingPunct="0">
        <a:spcBef>
          <a:spcPct val="0"/>
        </a:spcBef>
        <a:spcAft>
          <a:spcPct val="0"/>
        </a:spcAft>
        <a:defRPr sz="4400" b="1" kern="1200">
          <a:solidFill>
            <a:schemeClr val="tx1"/>
          </a:solidFill>
          <a:latin typeface="+mj-lt"/>
          <a:ea typeface="ＭＳ Ｐゴシック" pitchFamily="-65" charset="-128"/>
          <a:cs typeface="ＭＳ Ｐゴシック" pitchFamily="-65" charset="-128"/>
        </a:defRPr>
      </a:lvl1pPr>
      <a:lvl2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2pPr>
      <a:lvl3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3pPr>
      <a:lvl4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4pPr>
      <a:lvl5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norvig.com/" TargetMode="External"/><Relationship Id="rId2" Type="http://schemas.openxmlformats.org/officeDocument/2006/relationships/hyperlink" Target="https://github.com/aimacode/aima-python" TargetMode="External"/><Relationship Id="rId1" Type="http://schemas.openxmlformats.org/officeDocument/2006/relationships/slideLayout" Target="../slideLayouts/slideLayout2.xml"/><Relationship Id="rId6" Type="http://schemas.openxmlformats.org/officeDocument/2006/relationships/hyperlink" Target="https://mybinder.org/" TargetMode="External"/><Relationship Id="rId5" Type="http://schemas.openxmlformats.org/officeDocument/2006/relationships/hyperlink" Target="https://www.devdungeon.com/content/python-import-syspath-and-pythonpath-tutorial#toc-13" TargetMode="External"/><Relationship Id="rId4" Type="http://schemas.openxmlformats.org/officeDocument/2006/relationships/hyperlink" Target="https://github.com/aimacode/aima-python/blob/master/README.md"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751138" cy="312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170" name="Rectangle 2"/>
          <p:cNvSpPr>
            <a:spLocks noGrp="1" noChangeArrowheads="1"/>
          </p:cNvSpPr>
          <p:nvPr>
            <p:ph type="ctrTitle"/>
          </p:nvPr>
        </p:nvSpPr>
        <p:spPr>
          <a:xfrm>
            <a:off x="1371600" y="1447800"/>
            <a:ext cx="7772400" cy="2819400"/>
          </a:xfrm>
        </p:spPr>
        <p:txBody>
          <a:bodyPr/>
          <a:lstStyle/>
          <a:p>
            <a:pPr eaLnBrk="1" hangingPunct="1">
              <a:defRPr/>
            </a:pPr>
            <a:r>
              <a:rPr lang="en-US" sz="9600" dirty="0">
                <a:effectLst>
                  <a:outerShdw blurRad="38100" dist="38100" dir="2700000" algn="tl">
                    <a:srgbClr val="DDDDDD"/>
                  </a:outerShdw>
                </a:effectLst>
                <a:latin typeface="Calibri" charset="0"/>
                <a:ea typeface="ＭＳ Ｐゴシック" charset="0"/>
                <a:cs typeface="ＭＳ Ｐゴシック" charset="0"/>
              </a:rPr>
              <a:t>Search in Python</a:t>
            </a:r>
            <a:endParaRPr lang="en-US" sz="6600" dirty="0">
              <a:effectLst>
                <a:outerShdw blurRad="38100" dist="38100" dir="2700000" algn="tl">
                  <a:srgbClr val="DDDDDD"/>
                </a:outerShdw>
              </a:effectLst>
              <a:latin typeface="Calibri" charset="0"/>
              <a:ea typeface="ＭＳ Ｐゴシック" charset="0"/>
              <a:cs typeface="ＭＳ Ｐゴシック" charset="0"/>
            </a:endParaRPr>
          </a:p>
        </p:txBody>
      </p:sp>
      <p:sp>
        <p:nvSpPr>
          <p:cNvPr id="16387" name="Rectangle 3"/>
          <p:cNvSpPr>
            <a:spLocks noGrp="1" noChangeArrowheads="1"/>
          </p:cNvSpPr>
          <p:nvPr>
            <p:ph type="subTitle" idx="1"/>
          </p:nvPr>
        </p:nvSpPr>
        <p:spPr>
          <a:xfrm>
            <a:off x="1676400" y="4419600"/>
            <a:ext cx="6400800" cy="1752600"/>
          </a:xfrm>
        </p:spPr>
        <p:txBody>
          <a:bodyPr/>
          <a:lstStyle/>
          <a:p>
            <a:pPr eaLnBrk="1" hangingPunct="1"/>
            <a:r>
              <a:rPr lang="en-US" sz="4400">
                <a:solidFill>
                  <a:srgbClr val="898989"/>
                </a:solidFill>
                <a:latin typeface="Calibri" charset="0"/>
                <a:ea typeface="ＭＳ Ｐゴシック" charset="0"/>
                <a:cs typeface="ＭＳ Ｐゴシック" charset="0"/>
              </a:rPr>
              <a:t>Chapter 3</a:t>
            </a:r>
            <a:endParaRPr lang="en-US">
              <a:solidFill>
                <a:srgbClr val="898989"/>
              </a:solidFill>
              <a:latin typeface="Calibri" charset="0"/>
              <a:ea typeface="ＭＳ Ｐゴシック" charset="0"/>
              <a:cs typeface="ＭＳ Ｐゴシック"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a:latin typeface="Calibri" charset="0"/>
                <a:ea typeface="ＭＳ Ｐゴシック" charset="0"/>
                <a:cs typeface="ＭＳ Ｐゴシック" charset="0"/>
              </a:rPr>
              <a:t>Our WJ problem class</a:t>
            </a:r>
          </a:p>
        </p:txBody>
      </p:sp>
      <p:sp>
        <p:nvSpPr>
          <p:cNvPr id="2" name="Content Placeholder 1"/>
          <p:cNvSpPr>
            <a:spLocks noGrp="1"/>
          </p:cNvSpPr>
          <p:nvPr>
            <p:ph idx="1"/>
          </p:nvPr>
        </p:nvSpPr>
        <p:spPr/>
        <p:txBody>
          <a:bodyPr/>
          <a:lstStyle/>
          <a:p>
            <a:pPr marL="0" indent="0">
              <a:buNone/>
            </a:pPr>
            <a:r>
              <a:rPr lang="en-US" dirty="0"/>
              <a:t> </a:t>
            </a:r>
            <a:r>
              <a:rPr lang="en-US" dirty="0" err="1"/>
              <a:t>def</a:t>
            </a:r>
            <a:r>
              <a:rPr lang="en-US" dirty="0"/>
              <a:t> h(self, node):</a:t>
            </a:r>
          </a:p>
          <a:p>
            <a:pPr marL="0" indent="0">
              <a:buNone/>
            </a:pPr>
            <a:r>
              <a:rPr lang="en-US" dirty="0"/>
              <a:t>        # heuristic function that estimates distance</a:t>
            </a:r>
            <a:br>
              <a:rPr lang="en-US" dirty="0"/>
            </a:br>
            <a:r>
              <a:rPr lang="en-US" dirty="0"/>
              <a:t>        # to a goal node</a:t>
            </a:r>
          </a:p>
          <a:p>
            <a:pPr marL="0" indent="0">
              <a:buNone/>
            </a:pPr>
            <a:r>
              <a:rPr lang="en-US" dirty="0"/>
              <a:t>        return 0 if </a:t>
            </a:r>
            <a:r>
              <a:rPr lang="en-US" dirty="0" err="1"/>
              <a:t>self.goal_test</a:t>
            </a:r>
            <a:r>
              <a:rPr lang="en-US" dirty="0"/>
              <a:t>(</a:t>
            </a:r>
            <a:r>
              <a:rPr lang="en-US" dirty="0" err="1"/>
              <a:t>node.state</a:t>
            </a:r>
            <a:r>
              <a:rPr lang="en-US" dirty="0"/>
              <a:t>) else 1</a:t>
            </a:r>
          </a:p>
        </p:txBody>
      </p:sp>
      <p:sp>
        <p:nvSpPr>
          <p:cNvPr id="4" name="TextBox 3">
            <a:extLst>
              <a:ext uri="{FF2B5EF4-FFF2-40B4-BE49-F238E27FC236}">
                <a16:creationId xmlns:a16="http://schemas.microsoft.com/office/drawing/2014/main" id="{07022254-26A9-A145-894E-7E2A59D7C3CA}"/>
              </a:ext>
            </a:extLst>
          </p:cNvPr>
          <p:cNvSpPr txBox="1"/>
          <p:nvPr/>
        </p:nvSpPr>
        <p:spPr>
          <a:xfrm>
            <a:off x="5943600" y="3904608"/>
            <a:ext cx="2743200" cy="1200329"/>
          </a:xfrm>
          <a:prstGeom prst="rect">
            <a:avLst/>
          </a:prstGeom>
          <a:solidFill>
            <a:schemeClr val="bg1">
              <a:lumMod val="85000"/>
            </a:schemeClr>
          </a:solidFill>
          <a:ln w="3175">
            <a:solidFill>
              <a:schemeClr val="tx1"/>
            </a:solidFill>
          </a:ln>
          <a:effectLst>
            <a:outerShdw blurRad="50800" dist="38100" dir="2700000" algn="tl" rotWithShape="0">
              <a:prstClr val="black">
                <a:alpha val="40000"/>
              </a:prstClr>
            </a:outerShdw>
          </a:effectLst>
        </p:spPr>
        <p:txBody>
          <a:bodyPr wrap="square" rtlCol="0">
            <a:spAutoFit/>
          </a:bodyPr>
          <a:lstStyle/>
          <a:p>
            <a:r>
              <a:rPr lang="en-US" i="1" dirty="0"/>
              <a:t>Note: this is only useful for informed search algorithms</a:t>
            </a:r>
          </a:p>
        </p:txBody>
      </p:sp>
    </p:spTree>
    <p:extLst>
      <p:ext uri="{BB962C8B-B14F-4D97-AF65-F5344CB8AC3E}">
        <p14:creationId xmlns:p14="http://schemas.microsoft.com/office/powerpoint/2010/main" val="2512982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a:latin typeface="Calibri" charset="0"/>
                <a:ea typeface="ＭＳ Ｐゴシック" charset="0"/>
                <a:cs typeface="ＭＳ Ｐゴシック" charset="0"/>
              </a:rPr>
              <a:t>Solving a WJP</a:t>
            </a:r>
          </a:p>
        </p:txBody>
      </p:sp>
      <p:sp>
        <p:nvSpPr>
          <p:cNvPr id="28674" name="Content Placeholder 2"/>
          <p:cNvSpPr>
            <a:spLocks noGrp="1"/>
          </p:cNvSpPr>
          <p:nvPr>
            <p:ph idx="1"/>
          </p:nvPr>
        </p:nvSpPr>
        <p:spPr>
          <a:xfrm>
            <a:off x="457200" y="1295400"/>
            <a:ext cx="8534400" cy="5257800"/>
          </a:xfrm>
        </p:spPr>
        <p:txBody>
          <a:bodyPr/>
          <a:lstStyle/>
          <a:p>
            <a:pPr marL="0" indent="0">
              <a:buFont typeface="Arial" charset="0"/>
              <a:buNone/>
            </a:pPr>
            <a:r>
              <a:rPr lang="en-US" sz="1600" dirty="0">
                <a:latin typeface="Calibri" charset="0"/>
                <a:ea typeface="ＭＳ Ｐゴシック" charset="0"/>
                <a:cs typeface="ＭＳ Ｐゴシック" charset="0"/>
              </a:rPr>
              <a:t>code&gt; python</a:t>
            </a:r>
          </a:p>
          <a:p>
            <a:pPr marL="0" indent="0">
              <a:buNone/>
            </a:pPr>
            <a:r>
              <a:rPr lang="en-US" sz="1600" dirty="0">
                <a:latin typeface="Calibri" charset="0"/>
                <a:ea typeface="ＭＳ Ｐゴシック" charset="0"/>
                <a:cs typeface="ＭＳ Ｐゴシック" charset="0"/>
              </a:rPr>
              <a:t>&gt;&gt;&gt; from </a:t>
            </a:r>
            <a:r>
              <a:rPr lang="en-US" sz="1600" dirty="0" err="1">
                <a:latin typeface="Calibri" charset="0"/>
                <a:ea typeface="ＭＳ Ｐゴシック" charset="0"/>
                <a:cs typeface="ＭＳ Ｐゴシック" charset="0"/>
              </a:rPr>
              <a:t>wj</a:t>
            </a:r>
            <a:r>
              <a:rPr lang="en-US" sz="1600" dirty="0">
                <a:latin typeface="Calibri" charset="0"/>
                <a:ea typeface="ＭＳ Ｐゴシック" charset="0"/>
                <a:cs typeface="ＭＳ Ｐゴシック" charset="0"/>
              </a:rPr>
              <a:t> import *                                                   </a:t>
            </a:r>
            <a:r>
              <a:rPr lang="en-US" sz="1600" dirty="0">
                <a:solidFill>
                  <a:srgbClr val="7F7F7F"/>
                </a:solidFill>
                <a:latin typeface="Calibri" charset="0"/>
                <a:ea typeface="ＭＳ Ｐゴシック" charset="0"/>
                <a:cs typeface="ＭＳ Ｐゴシック" charset="0"/>
              </a:rPr>
              <a:t># Import </a:t>
            </a:r>
            <a:r>
              <a:rPr lang="en-US" sz="1600" b="1" dirty="0" err="1">
                <a:solidFill>
                  <a:srgbClr val="7F7F7F"/>
                </a:solidFill>
                <a:latin typeface="Calibri" charset="0"/>
                <a:ea typeface="ＭＳ Ｐゴシック" charset="0"/>
                <a:cs typeface="ＭＳ Ｐゴシック" charset="0"/>
              </a:rPr>
              <a:t>wj.py</a:t>
            </a:r>
            <a:r>
              <a:rPr lang="en-US" sz="1600" dirty="0">
                <a:solidFill>
                  <a:srgbClr val="7F7F7F"/>
                </a:solidFill>
                <a:latin typeface="Calibri" charset="0"/>
                <a:ea typeface="ＭＳ Ｐゴシック" charset="0"/>
                <a:cs typeface="ＭＳ Ｐゴシック" charset="0"/>
              </a:rPr>
              <a:t> and </a:t>
            </a:r>
            <a:r>
              <a:rPr lang="en-US" sz="1600" b="1" dirty="0" err="1">
                <a:solidFill>
                  <a:srgbClr val="7F7F7F"/>
                </a:solidFill>
                <a:latin typeface="Calibri" charset="0"/>
                <a:ea typeface="ＭＳ Ｐゴシック" charset="0"/>
                <a:cs typeface="ＭＳ Ｐゴシック" charset="0"/>
              </a:rPr>
              <a:t>search.py</a:t>
            </a:r>
            <a:endParaRPr lang="en-US" sz="1600" dirty="0">
              <a:latin typeface="Calibri" charset="0"/>
              <a:ea typeface="ＭＳ Ｐゴシック" charset="0"/>
              <a:cs typeface="ＭＳ Ｐゴシック" charset="0"/>
            </a:endParaRPr>
          </a:p>
          <a:p>
            <a:pPr marL="0" indent="0">
              <a:buFont typeface="Arial" charset="0"/>
              <a:buNone/>
            </a:pPr>
            <a:r>
              <a:rPr lang="en-US" sz="1600" dirty="0">
                <a:latin typeface="Calibri" charset="0"/>
                <a:ea typeface="ＭＳ Ｐゴシック" charset="0"/>
                <a:cs typeface="ＭＳ Ｐゴシック" charset="0"/>
              </a:rPr>
              <a:t>&gt;&gt;&gt; from search import *        </a:t>
            </a:r>
          </a:p>
          <a:p>
            <a:pPr marL="0" indent="0">
              <a:buFont typeface="Arial" charset="0"/>
              <a:buNone/>
            </a:pPr>
            <a:r>
              <a:rPr lang="en-US" sz="1600" dirty="0">
                <a:latin typeface="Calibri" charset="0"/>
                <a:ea typeface="ＭＳ Ｐゴシック" charset="0"/>
                <a:cs typeface="ＭＳ Ｐゴシック" charset="0"/>
              </a:rPr>
              <a:t>&gt;&gt;&gt; p1 = WJ((5,2), (5,2), (-1, 1))                                </a:t>
            </a:r>
            <a:r>
              <a:rPr lang="en-US" sz="1600" dirty="0">
                <a:solidFill>
                  <a:srgbClr val="7F7F7F"/>
                </a:solidFill>
                <a:latin typeface="Calibri" charset="0"/>
                <a:ea typeface="ＭＳ Ｐゴシック" charset="0"/>
                <a:cs typeface="ＭＳ Ｐゴシック" charset="0"/>
              </a:rPr>
              <a:t># Create a problem instance</a:t>
            </a:r>
          </a:p>
          <a:p>
            <a:pPr marL="0" indent="0">
              <a:buFont typeface="Arial" charset="0"/>
              <a:buNone/>
            </a:pPr>
            <a:r>
              <a:rPr lang="en-US" sz="1600" dirty="0">
                <a:latin typeface="Calibri" charset="0"/>
                <a:ea typeface="ＭＳ Ｐゴシック" charset="0"/>
                <a:cs typeface="ＭＳ Ｐゴシック" charset="0"/>
              </a:rPr>
              <a:t>&gt;&gt;&gt; p1                                                               </a:t>
            </a:r>
          </a:p>
          <a:p>
            <a:pPr marL="0" indent="0">
              <a:buFont typeface="Arial" charset="0"/>
              <a:buNone/>
            </a:pPr>
            <a:r>
              <a:rPr lang="en-US" sz="1600" dirty="0">
                <a:latin typeface="Calibri" charset="0"/>
                <a:ea typeface="ＭＳ Ｐゴシック" charset="0"/>
                <a:cs typeface="ＭＳ Ｐゴシック" charset="0"/>
              </a:rPr>
              <a:t>WJ((5, 2),(5, 2),(-1, 1))</a:t>
            </a:r>
          </a:p>
          <a:p>
            <a:pPr marL="0" indent="0">
              <a:buFont typeface="Arial" charset="0"/>
              <a:buNone/>
            </a:pPr>
            <a:r>
              <a:rPr lang="en-US" sz="1600" dirty="0">
                <a:latin typeface="Calibri" charset="0"/>
                <a:ea typeface="ＭＳ Ｐゴシック" charset="0"/>
                <a:cs typeface="ＭＳ Ｐゴシック" charset="0"/>
              </a:rPr>
              <a:t>&gt;&gt;&gt; answer = </a:t>
            </a:r>
            <a:r>
              <a:rPr lang="en-US" sz="1600" b="1" dirty="0" err="1">
                <a:latin typeface="Calibri" charset="0"/>
                <a:ea typeface="ＭＳ Ｐゴシック" charset="0"/>
                <a:cs typeface="ＭＳ Ｐゴシック" charset="0"/>
              </a:rPr>
              <a:t>breadth_first_search</a:t>
            </a:r>
            <a:r>
              <a:rPr lang="en-US" sz="1600" dirty="0">
                <a:latin typeface="Calibri" charset="0"/>
                <a:ea typeface="ＭＳ Ｐゴシック" charset="0"/>
                <a:cs typeface="ＭＳ Ｐゴシック" charset="0"/>
              </a:rPr>
              <a:t>(p1)                  </a:t>
            </a:r>
            <a:r>
              <a:rPr lang="en-US" sz="1600" dirty="0">
                <a:solidFill>
                  <a:srgbClr val="7F7F7F"/>
                </a:solidFill>
                <a:latin typeface="Calibri" charset="0"/>
                <a:ea typeface="ＭＳ Ｐゴシック" charset="0"/>
                <a:cs typeface="ＭＳ Ｐゴシック" charset="0"/>
              </a:rPr>
              <a:t># Used the breadth 1</a:t>
            </a:r>
            <a:r>
              <a:rPr lang="en-US" sz="1600" baseline="30000" dirty="0">
                <a:solidFill>
                  <a:srgbClr val="7F7F7F"/>
                </a:solidFill>
                <a:latin typeface="Calibri" charset="0"/>
                <a:ea typeface="ＭＳ Ｐゴシック" charset="0"/>
                <a:cs typeface="ＭＳ Ｐゴシック" charset="0"/>
              </a:rPr>
              <a:t>st</a:t>
            </a:r>
            <a:r>
              <a:rPr lang="en-US" sz="1600" dirty="0">
                <a:solidFill>
                  <a:srgbClr val="7F7F7F"/>
                </a:solidFill>
                <a:latin typeface="Calibri" charset="0"/>
                <a:ea typeface="ＭＳ Ｐゴシック" charset="0"/>
                <a:cs typeface="ＭＳ Ｐゴシック" charset="0"/>
              </a:rPr>
              <a:t> search function</a:t>
            </a:r>
          </a:p>
          <a:p>
            <a:pPr marL="0" indent="0">
              <a:buFont typeface="Arial" charset="0"/>
              <a:buNone/>
            </a:pPr>
            <a:r>
              <a:rPr lang="en-US" sz="1600" dirty="0">
                <a:latin typeface="Calibri" charset="0"/>
                <a:ea typeface="ＭＳ Ｐゴシック" charset="0"/>
                <a:cs typeface="ＭＳ Ｐゴシック" charset="0"/>
              </a:rPr>
              <a:t>&gt;&gt;&gt; answer                                                                    </a:t>
            </a:r>
            <a:r>
              <a:rPr lang="en-US" sz="1600" dirty="0">
                <a:solidFill>
                  <a:srgbClr val="7F7F7F"/>
                </a:solidFill>
                <a:latin typeface="Calibri" charset="0"/>
                <a:ea typeface="ＭＳ Ｐゴシック" charset="0"/>
                <a:cs typeface="ＭＳ Ｐゴシック" charset="0"/>
              </a:rPr>
              <a:t># Will be </a:t>
            </a:r>
            <a:r>
              <a:rPr lang="en-US" sz="1600" i="1" dirty="0">
                <a:solidFill>
                  <a:srgbClr val="7F7F7F"/>
                </a:solidFill>
                <a:latin typeface="Calibri" charset="0"/>
                <a:ea typeface="ＭＳ Ｐゴシック" charset="0"/>
                <a:cs typeface="ＭＳ Ｐゴシック" charset="0"/>
              </a:rPr>
              <a:t>None</a:t>
            </a:r>
            <a:r>
              <a:rPr lang="en-US" sz="1600" dirty="0">
                <a:solidFill>
                  <a:srgbClr val="7F7F7F"/>
                </a:solidFill>
                <a:latin typeface="Calibri" charset="0"/>
                <a:ea typeface="ＭＳ Ｐゴシック" charset="0"/>
                <a:cs typeface="ＭＳ Ｐゴシック" charset="0"/>
              </a:rPr>
              <a:t> if the search failed or a                                                </a:t>
            </a:r>
          </a:p>
          <a:p>
            <a:pPr marL="0" indent="0">
              <a:buFont typeface="Arial" charset="0"/>
              <a:buNone/>
            </a:pPr>
            <a:r>
              <a:rPr lang="en-US" sz="1600" dirty="0">
                <a:latin typeface="Calibri" charset="0"/>
                <a:ea typeface="ＭＳ Ｐゴシック" charset="0"/>
                <a:cs typeface="ＭＳ Ｐゴシック" charset="0"/>
              </a:rPr>
              <a:t>&lt;Node (0, 1)&gt;                                                                </a:t>
            </a:r>
            <a:r>
              <a:rPr lang="en-US" sz="1600" dirty="0">
                <a:solidFill>
                  <a:srgbClr val="7F7F7F"/>
                </a:solidFill>
                <a:latin typeface="Calibri" charset="0"/>
                <a:ea typeface="ＭＳ Ｐゴシック" charset="0"/>
                <a:cs typeface="ＭＳ Ｐゴシック" charset="0"/>
              </a:rPr>
              <a:t>#    a goal node in the search graph if successful</a:t>
            </a:r>
          </a:p>
          <a:p>
            <a:pPr marL="0" indent="0">
              <a:buFont typeface="Arial" charset="0"/>
              <a:buNone/>
            </a:pPr>
            <a:r>
              <a:rPr lang="en-US" sz="1600" dirty="0">
                <a:latin typeface="Calibri" charset="0"/>
                <a:ea typeface="ＭＳ Ｐゴシック" charset="0"/>
                <a:cs typeface="ＭＳ Ｐゴシック" charset="0"/>
              </a:rPr>
              <a:t>&gt;&gt;&gt; </a:t>
            </a:r>
            <a:r>
              <a:rPr lang="en-US" sz="1600" dirty="0" err="1">
                <a:latin typeface="Calibri" charset="0"/>
                <a:ea typeface="ＭＳ Ｐゴシック" charset="0"/>
                <a:cs typeface="ＭＳ Ｐゴシック" charset="0"/>
              </a:rPr>
              <a:t>answer.path_cost</a:t>
            </a:r>
            <a:r>
              <a:rPr lang="en-US" sz="1600" dirty="0">
                <a:latin typeface="Calibri" charset="0"/>
                <a:ea typeface="ＭＳ Ｐゴシック" charset="0"/>
                <a:cs typeface="ＭＳ Ｐゴシック" charset="0"/>
              </a:rPr>
              <a:t>                                                 </a:t>
            </a:r>
            <a:r>
              <a:rPr lang="en-US" sz="1600" dirty="0">
                <a:solidFill>
                  <a:srgbClr val="7F7F7F"/>
                </a:solidFill>
                <a:latin typeface="Calibri" charset="0"/>
                <a:ea typeface="ＭＳ Ｐゴシック" charset="0"/>
                <a:cs typeface="ＭＳ Ｐゴシック" charset="0"/>
              </a:rPr>
              <a:t># The </a:t>
            </a:r>
            <a:r>
              <a:rPr lang="en-US" sz="1600" b="1" dirty="0">
                <a:solidFill>
                  <a:srgbClr val="7F7F7F"/>
                </a:solidFill>
                <a:latin typeface="Calibri" charset="0"/>
                <a:ea typeface="ＭＳ Ｐゴシック" charset="0"/>
                <a:cs typeface="ＭＳ Ｐゴシック" charset="0"/>
              </a:rPr>
              <a:t>cost</a:t>
            </a:r>
            <a:r>
              <a:rPr lang="en-US" sz="1600" dirty="0">
                <a:solidFill>
                  <a:srgbClr val="7F7F7F"/>
                </a:solidFill>
                <a:latin typeface="Calibri" charset="0"/>
                <a:ea typeface="ＭＳ Ｐゴシック" charset="0"/>
                <a:cs typeface="ＭＳ Ｐゴシック" charset="0"/>
              </a:rPr>
              <a:t> to get to every node in the search graph</a:t>
            </a:r>
          </a:p>
          <a:p>
            <a:pPr marL="0" indent="0">
              <a:buFont typeface="Arial" charset="0"/>
              <a:buNone/>
            </a:pPr>
            <a:r>
              <a:rPr lang="en-US" sz="1600" dirty="0">
                <a:latin typeface="Calibri" charset="0"/>
                <a:ea typeface="ＭＳ Ｐゴシック" charset="0"/>
                <a:cs typeface="ＭＳ Ｐゴシック" charset="0"/>
              </a:rPr>
              <a:t>6                                                                                      </a:t>
            </a:r>
            <a:r>
              <a:rPr lang="en-US" sz="1600" dirty="0">
                <a:solidFill>
                  <a:srgbClr val="7F7F7F"/>
                </a:solidFill>
                <a:latin typeface="Calibri" charset="0"/>
                <a:ea typeface="ＭＳ Ｐゴシック" charset="0"/>
                <a:cs typeface="ＭＳ Ｐゴシック" charset="0"/>
              </a:rPr>
              <a:t>#  is maintained by the search procedure</a:t>
            </a:r>
          </a:p>
          <a:p>
            <a:pPr marL="0" indent="0">
              <a:buFont typeface="Arial" charset="0"/>
              <a:buNone/>
            </a:pPr>
            <a:r>
              <a:rPr lang="en-US" sz="1600" dirty="0">
                <a:latin typeface="Calibri" charset="0"/>
                <a:ea typeface="ＭＳ Ｐゴシック" charset="0"/>
                <a:cs typeface="ＭＳ Ｐゴシック" charset="0"/>
              </a:rPr>
              <a:t>&gt;&gt;&gt; path = </a:t>
            </a:r>
            <a:r>
              <a:rPr lang="en-US" sz="1600" dirty="0" err="1">
                <a:latin typeface="Calibri" charset="0"/>
                <a:ea typeface="ＭＳ Ｐゴシック" charset="0"/>
                <a:cs typeface="ＭＳ Ｐゴシック" charset="0"/>
              </a:rPr>
              <a:t>answer.path</a:t>
            </a:r>
            <a:r>
              <a:rPr lang="en-US" sz="1600" dirty="0">
                <a:latin typeface="Calibri" charset="0"/>
                <a:ea typeface="ＭＳ Ｐゴシック" charset="0"/>
                <a:cs typeface="ＭＳ Ｐゴシック" charset="0"/>
              </a:rPr>
              <a:t>()                                           </a:t>
            </a:r>
            <a:r>
              <a:rPr lang="en-US" sz="1600" dirty="0">
                <a:solidFill>
                  <a:srgbClr val="7F7F7F"/>
                </a:solidFill>
                <a:latin typeface="Calibri" charset="0"/>
                <a:ea typeface="ＭＳ Ｐゴシック" charset="0"/>
                <a:cs typeface="ＭＳ Ｐゴシック" charset="0"/>
              </a:rPr>
              <a:t># A node’s </a:t>
            </a:r>
            <a:r>
              <a:rPr lang="en-US" sz="1600" b="1" dirty="0">
                <a:solidFill>
                  <a:srgbClr val="7F7F7F"/>
                </a:solidFill>
                <a:latin typeface="Calibri" charset="0"/>
                <a:ea typeface="ＭＳ Ｐゴシック" charset="0"/>
                <a:cs typeface="ＭＳ Ｐゴシック" charset="0"/>
              </a:rPr>
              <a:t>path</a:t>
            </a:r>
            <a:r>
              <a:rPr lang="en-US" sz="1600" dirty="0">
                <a:solidFill>
                  <a:srgbClr val="7F7F7F"/>
                </a:solidFill>
                <a:latin typeface="Calibri" charset="0"/>
                <a:ea typeface="ＭＳ Ｐゴシック" charset="0"/>
                <a:cs typeface="ＭＳ Ｐゴシック" charset="0"/>
              </a:rPr>
              <a:t> is the best way to get to it from</a:t>
            </a:r>
          </a:p>
          <a:p>
            <a:pPr marL="0" indent="0">
              <a:buFont typeface="Arial" charset="0"/>
              <a:buNone/>
            </a:pPr>
            <a:r>
              <a:rPr lang="en-US" sz="1600" dirty="0">
                <a:latin typeface="Calibri" charset="0"/>
                <a:ea typeface="ＭＳ Ｐゴシック" charset="0"/>
                <a:cs typeface="ＭＳ Ｐゴシック" charset="0"/>
              </a:rPr>
              <a:t>&gt;&gt;&gt; path                                                                        </a:t>
            </a:r>
            <a:r>
              <a:rPr lang="en-US" sz="1600" dirty="0">
                <a:solidFill>
                  <a:srgbClr val="7F7F7F"/>
                </a:solidFill>
                <a:latin typeface="Calibri" charset="0"/>
                <a:ea typeface="ＭＳ Ｐゴシック" charset="0"/>
                <a:cs typeface="ＭＳ Ｐゴシック" charset="0"/>
              </a:rPr>
              <a:t> #   the start node, i.e., a solution</a:t>
            </a:r>
          </a:p>
          <a:p>
            <a:pPr marL="0" indent="0">
              <a:buNone/>
            </a:pPr>
            <a:r>
              <a:rPr lang="en-US" sz="1600" dirty="0">
                <a:latin typeface="Calibri" charset="0"/>
                <a:ea typeface="ＭＳ Ｐゴシック" charset="0"/>
                <a:cs typeface="ＭＳ Ｐゴシック" charset="0"/>
              </a:rPr>
              <a:t>[&lt;Node (5, 2)&gt;, &lt;Node (5, 0)&gt;, &lt;Node (3, 2)&gt;, &lt;Node (3, 0)&gt;, &lt;Node (1, 2)&gt;, &lt;Node (1, 0)&gt;, &lt;Node (0, 1)&gt;]</a:t>
            </a:r>
          </a:p>
          <a:p>
            <a:pPr marL="0" indent="0">
              <a:buFont typeface="Arial" charset="0"/>
              <a:buNone/>
            </a:pPr>
            <a:endParaRPr lang="en-US" sz="1600" dirty="0">
              <a:latin typeface="Calibri" charset="0"/>
              <a:ea typeface="ＭＳ Ｐゴシック" charset="0"/>
              <a:cs typeface="ＭＳ Ｐゴシック" charset="0"/>
            </a:endParaRPr>
          </a:p>
          <a:p>
            <a:pPr marL="0" indent="0">
              <a:buFont typeface="Arial" charset="0"/>
              <a:buNone/>
            </a:pPr>
            <a:endParaRPr lang="en-US" sz="1600" dirty="0">
              <a:latin typeface="Calibri" charset="0"/>
              <a:ea typeface="ＭＳ Ｐゴシック" charset="0"/>
              <a:cs typeface="ＭＳ Ｐゴシック"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228600" y="152400"/>
            <a:ext cx="8686800" cy="990600"/>
          </a:xfrm>
        </p:spPr>
        <p:txBody>
          <a:bodyPr/>
          <a:lstStyle/>
          <a:p>
            <a:r>
              <a:rPr lang="en-US" sz="4200">
                <a:latin typeface="Calibri" charset="0"/>
                <a:ea typeface="ＭＳ Ｐゴシック" charset="0"/>
                <a:cs typeface="ＭＳ Ｐゴシック" charset="0"/>
              </a:rPr>
              <a:t>Comparing Search Algorithms Results</a:t>
            </a:r>
          </a:p>
        </p:txBody>
      </p:sp>
      <p:sp>
        <p:nvSpPr>
          <p:cNvPr id="28674" name="Content Placeholder 2"/>
          <p:cNvSpPr>
            <a:spLocks noGrp="1"/>
          </p:cNvSpPr>
          <p:nvPr>
            <p:ph idx="1"/>
          </p:nvPr>
        </p:nvSpPr>
        <p:spPr>
          <a:xfrm>
            <a:off x="457200" y="1295400"/>
            <a:ext cx="8534400" cy="5257800"/>
          </a:xfrm>
        </p:spPr>
        <p:txBody>
          <a:bodyPr/>
          <a:lstStyle/>
          <a:p>
            <a:pPr marL="0" indent="0">
              <a:buFont typeface="Arial" charset="0"/>
              <a:buNone/>
              <a:defRPr/>
            </a:pPr>
            <a:r>
              <a:rPr lang="en-US" sz="3000" b="1" dirty="0">
                <a:latin typeface="Calibri" charset="0"/>
                <a:ea typeface="ＭＳ Ｐゴシック" charset="0"/>
                <a:cs typeface="ＭＳ Ｐゴシック" charset="0"/>
              </a:rPr>
              <a:t>Uninformed searches: </a:t>
            </a:r>
            <a:r>
              <a:rPr lang="en-US" sz="3000" dirty="0" err="1">
                <a:latin typeface="Calibri" charset="0"/>
                <a:ea typeface="ＭＳ Ｐゴシック" charset="0"/>
                <a:cs typeface="ＭＳ Ｐゴシック" charset="0"/>
              </a:rPr>
              <a:t>breadth_first_tree_search</a:t>
            </a:r>
            <a:r>
              <a:rPr lang="en-US" sz="3000" dirty="0">
                <a:latin typeface="Calibri" charset="0"/>
                <a:ea typeface="ＭＳ Ｐゴシック" charset="0"/>
                <a:cs typeface="ＭＳ Ｐゴシック" charset="0"/>
              </a:rPr>
              <a:t>, </a:t>
            </a:r>
            <a:r>
              <a:rPr lang="en-US" sz="3000" dirty="0" err="1">
                <a:latin typeface="Calibri" charset="0"/>
                <a:ea typeface="ＭＳ Ｐゴシック" charset="0"/>
                <a:cs typeface="ＭＳ Ｐゴシック" charset="0"/>
              </a:rPr>
              <a:t>breadth_first_search</a:t>
            </a:r>
            <a:r>
              <a:rPr lang="en-US" sz="3000" dirty="0">
                <a:latin typeface="Calibri" charset="0"/>
                <a:ea typeface="ＭＳ Ｐゴシック" charset="0"/>
                <a:cs typeface="ＭＳ Ｐゴシック" charset="0"/>
              </a:rPr>
              <a:t>, </a:t>
            </a:r>
            <a:r>
              <a:rPr lang="en-US" sz="3000" dirty="0" err="1">
                <a:latin typeface="Calibri" charset="0"/>
                <a:ea typeface="ＭＳ Ｐゴシック" charset="0"/>
                <a:cs typeface="ＭＳ Ｐゴシック" charset="0"/>
              </a:rPr>
              <a:t>depth_first_graph</a:t>
            </a:r>
            <a:r>
              <a:rPr lang="en-US" sz="3000" dirty="0">
                <a:latin typeface="Calibri" charset="0"/>
                <a:ea typeface="ＭＳ Ｐゴシック" charset="0"/>
                <a:cs typeface="ＭＳ Ｐゴシック" charset="0"/>
              </a:rPr>
              <a:t>_ search, </a:t>
            </a:r>
            <a:r>
              <a:rPr lang="en-US" sz="3000" dirty="0" err="1">
                <a:latin typeface="Calibri" charset="0"/>
                <a:ea typeface="ＭＳ Ｐゴシック" charset="0"/>
                <a:cs typeface="ＭＳ Ｐゴシック" charset="0"/>
              </a:rPr>
              <a:t>iterative_deepening_search</a:t>
            </a:r>
            <a:r>
              <a:rPr lang="en-US" sz="3000" dirty="0">
                <a:latin typeface="Calibri" charset="0"/>
                <a:ea typeface="ＭＳ Ｐゴシック" charset="0"/>
                <a:cs typeface="ＭＳ Ｐゴシック" charset="0"/>
              </a:rPr>
              <a:t>, </a:t>
            </a:r>
            <a:r>
              <a:rPr lang="en-US" sz="3000" dirty="0" err="1">
                <a:latin typeface="Calibri" charset="0"/>
                <a:ea typeface="ＭＳ Ｐゴシック" charset="0"/>
                <a:cs typeface="ＭＳ Ｐゴシック" charset="0"/>
              </a:rPr>
              <a:t>depth_limited</a:t>
            </a:r>
            <a:r>
              <a:rPr lang="en-US" sz="3000" dirty="0">
                <a:latin typeface="Calibri" charset="0"/>
                <a:ea typeface="ＭＳ Ｐゴシック" charset="0"/>
                <a:cs typeface="ＭＳ Ｐゴシック" charset="0"/>
              </a:rPr>
              <a:t>_ search</a:t>
            </a:r>
          </a:p>
          <a:p>
            <a:pPr marL="231775" indent="-231775">
              <a:defRPr/>
            </a:pPr>
            <a:r>
              <a:rPr lang="en-US" sz="3000" dirty="0">
                <a:latin typeface="Calibri" charset="0"/>
                <a:ea typeface="ＭＳ Ｐゴシック" charset="0"/>
                <a:cs typeface="ＭＳ Ｐゴシック" charset="0"/>
              </a:rPr>
              <a:t>All but </a:t>
            </a:r>
            <a:r>
              <a:rPr lang="en-US" sz="3000" dirty="0" err="1">
                <a:latin typeface="Calibri" charset="0"/>
                <a:ea typeface="ＭＳ Ｐゴシック" charset="0"/>
                <a:cs typeface="ＭＳ Ｐゴシック" charset="0"/>
              </a:rPr>
              <a:t>depth_limited_search</a:t>
            </a:r>
            <a:r>
              <a:rPr lang="en-US" sz="3000" dirty="0">
                <a:latin typeface="Calibri" charset="0"/>
                <a:ea typeface="ＭＳ Ｐゴシック" charset="0"/>
                <a:cs typeface="ＭＳ Ｐゴシック" charset="0"/>
              </a:rPr>
              <a:t> are </a:t>
            </a:r>
            <a:r>
              <a:rPr lang="en-US" sz="3000" b="1" dirty="0">
                <a:latin typeface="Calibri" charset="0"/>
                <a:ea typeface="ＭＳ Ｐゴシック" charset="0"/>
                <a:cs typeface="ＭＳ Ｐゴシック" charset="0"/>
              </a:rPr>
              <a:t>sound</a:t>
            </a:r>
            <a:r>
              <a:rPr lang="en-US" sz="3000" dirty="0">
                <a:latin typeface="Calibri" charset="0"/>
                <a:ea typeface="ＭＳ Ｐゴシック" charset="0"/>
                <a:cs typeface="ＭＳ Ｐゴシック" charset="0"/>
              </a:rPr>
              <a:t> (i.e., solutions found are correct)</a:t>
            </a:r>
          </a:p>
          <a:p>
            <a:pPr marL="231775" indent="-231775">
              <a:defRPr/>
            </a:pPr>
            <a:r>
              <a:rPr lang="en-US" sz="3000" dirty="0">
                <a:latin typeface="Calibri" charset="0"/>
                <a:ea typeface="ＭＳ Ｐゴシック" charset="0"/>
                <a:cs typeface="ＭＳ Ｐゴシック" charset="0"/>
              </a:rPr>
              <a:t>Not all are </a:t>
            </a:r>
            <a:r>
              <a:rPr lang="en-US" sz="3000" b="1" dirty="0">
                <a:latin typeface="Calibri" charset="0"/>
                <a:ea typeface="ＭＳ Ｐゴシック" charset="0"/>
                <a:cs typeface="ＭＳ Ｐゴシック" charset="0"/>
              </a:rPr>
              <a:t>complete</a:t>
            </a:r>
            <a:r>
              <a:rPr lang="en-US" sz="3000" dirty="0">
                <a:latin typeface="Calibri" charset="0"/>
                <a:ea typeface="ＭＳ Ｐゴシック" charset="0"/>
                <a:cs typeface="ＭＳ Ｐゴシック" charset="0"/>
              </a:rPr>
              <a:t> (i.e., can find all solutions)</a:t>
            </a:r>
          </a:p>
          <a:p>
            <a:pPr marL="231775" indent="-231775">
              <a:defRPr/>
            </a:pPr>
            <a:r>
              <a:rPr lang="en-US" sz="3000" dirty="0">
                <a:latin typeface="Calibri" charset="0"/>
                <a:ea typeface="ＭＳ Ｐゴシック" charset="0"/>
                <a:cs typeface="ＭＳ Ｐゴシック" charset="0"/>
              </a:rPr>
              <a:t>Not all are </a:t>
            </a:r>
            <a:r>
              <a:rPr lang="en-US" sz="3000" b="1" dirty="0">
                <a:latin typeface="Calibri" charset="0"/>
                <a:ea typeface="ＭＳ Ｐゴシック" charset="0"/>
                <a:cs typeface="ＭＳ Ｐゴシック" charset="0"/>
              </a:rPr>
              <a:t>optimal</a:t>
            </a:r>
            <a:r>
              <a:rPr lang="en-US" sz="3000" dirty="0">
                <a:latin typeface="Calibri" charset="0"/>
                <a:ea typeface="ＭＳ Ｐゴシック" charset="0"/>
                <a:cs typeface="ＭＳ Ｐゴシック" charset="0"/>
              </a:rPr>
              <a:t> (find best possible solution)</a:t>
            </a:r>
          </a:p>
          <a:p>
            <a:pPr marL="231775" indent="-231775">
              <a:defRPr/>
            </a:pPr>
            <a:r>
              <a:rPr lang="en-US" sz="3000" dirty="0">
                <a:latin typeface="Calibri" charset="0"/>
                <a:ea typeface="ＭＳ Ｐゴシック" charset="0"/>
                <a:cs typeface="ＭＳ Ｐゴシック" charset="0"/>
              </a:rPr>
              <a:t>Not all are </a:t>
            </a:r>
            <a:r>
              <a:rPr lang="en-US" sz="3000" b="1" dirty="0">
                <a:latin typeface="Calibri" charset="0"/>
                <a:ea typeface="ＭＳ Ｐゴシック" charset="0"/>
                <a:cs typeface="ＭＳ Ｐゴシック" charset="0"/>
              </a:rPr>
              <a:t>efficient</a:t>
            </a:r>
          </a:p>
          <a:p>
            <a:pPr marL="231775" indent="-231775">
              <a:defRPr/>
            </a:pPr>
            <a:r>
              <a:rPr lang="en-US" sz="3000" dirty="0">
                <a:latin typeface="Calibri" charset="0"/>
                <a:ea typeface="ＭＳ Ｐゴシック" charset="0"/>
                <a:cs typeface="ＭＳ Ｐゴシック" charset="0"/>
              </a:rPr>
              <a:t>AIMA code has a comparison function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228600" y="152400"/>
            <a:ext cx="8686800" cy="990600"/>
          </a:xfrm>
        </p:spPr>
        <p:txBody>
          <a:bodyPr/>
          <a:lstStyle/>
          <a:p>
            <a:r>
              <a:rPr lang="en-US" sz="4200">
                <a:latin typeface="Calibri" charset="0"/>
                <a:ea typeface="ＭＳ Ｐゴシック" charset="0"/>
                <a:cs typeface="ＭＳ Ｐゴシック" charset="0"/>
              </a:rPr>
              <a:t>Comparing Search Algorithms Results</a:t>
            </a:r>
          </a:p>
        </p:txBody>
      </p:sp>
      <p:sp>
        <p:nvSpPr>
          <p:cNvPr id="30722" name="Content Placeholder 2"/>
          <p:cNvSpPr>
            <a:spLocks noGrp="1"/>
          </p:cNvSpPr>
          <p:nvPr>
            <p:ph idx="1"/>
          </p:nvPr>
        </p:nvSpPr>
        <p:spPr>
          <a:xfrm>
            <a:off x="228600" y="1295400"/>
            <a:ext cx="8686800" cy="5257800"/>
          </a:xfrm>
        </p:spPr>
        <p:txBody>
          <a:bodyPr/>
          <a:lstStyle/>
          <a:p>
            <a:pPr marL="0" indent="0">
              <a:buNone/>
            </a:pPr>
            <a:r>
              <a:rPr lang="en-US" sz="2000" dirty="0"/>
              <a:t>HW2&gt; python</a:t>
            </a:r>
          </a:p>
          <a:p>
            <a:pPr marL="0" indent="0">
              <a:buNone/>
            </a:pPr>
            <a:r>
              <a:rPr lang="hr-HR" sz="2000" dirty="0"/>
              <a:t>Python 2.7.6 |Anaconda 1.8.0 (x86_64)| ...</a:t>
            </a:r>
          </a:p>
          <a:p>
            <a:pPr marL="0" indent="0">
              <a:buNone/>
            </a:pPr>
            <a:r>
              <a:rPr lang="en-US" sz="2000" dirty="0"/>
              <a:t>&gt;&gt;&gt; from </a:t>
            </a:r>
            <a:r>
              <a:rPr lang="en-US" sz="2000" dirty="0" err="1"/>
              <a:t>wj</a:t>
            </a:r>
            <a:r>
              <a:rPr lang="en-US" sz="2000" dirty="0"/>
              <a:t> import *</a:t>
            </a:r>
          </a:p>
          <a:p>
            <a:pPr marL="0" indent="0">
              <a:buNone/>
            </a:pPr>
            <a:r>
              <a:rPr lang="en-US" sz="2000" dirty="0"/>
              <a:t>&gt;&gt;&gt; searchers=[</a:t>
            </a:r>
            <a:r>
              <a:rPr lang="en-US" sz="2000" dirty="0" err="1"/>
              <a:t>breadth_first_search</a:t>
            </a:r>
            <a:r>
              <a:rPr lang="en-US" sz="2000" dirty="0"/>
              <a:t>, </a:t>
            </a:r>
            <a:r>
              <a:rPr lang="en-US" sz="2000" dirty="0" err="1"/>
              <a:t>depth_first_graph_search</a:t>
            </a:r>
            <a:r>
              <a:rPr lang="en-US" sz="2000" dirty="0"/>
              <a:t>, </a:t>
            </a:r>
            <a:r>
              <a:rPr lang="en-US" sz="2000" dirty="0" err="1"/>
              <a:t>iterative_deepening_search</a:t>
            </a:r>
            <a:r>
              <a:rPr lang="en-US" sz="2000" dirty="0"/>
              <a:t>] </a:t>
            </a:r>
          </a:p>
          <a:p>
            <a:pPr marL="0" indent="0">
              <a:buNone/>
            </a:pPr>
            <a:r>
              <a:rPr lang="en-US" sz="2000" dirty="0"/>
              <a:t>&gt;&gt;&gt; </a:t>
            </a:r>
            <a:r>
              <a:rPr lang="en-US" sz="2000" dirty="0" err="1"/>
              <a:t>compare_searchers</a:t>
            </a:r>
            <a:r>
              <a:rPr lang="en-US" sz="2000" dirty="0"/>
              <a:t>([WJ((5,2), (5,0), (0,1))], ['SEARCH ALGORITHM', 'successors/goal tests/states generated/solution'], searchers)</a:t>
            </a:r>
          </a:p>
          <a:p>
            <a:pPr marL="0" indent="0">
              <a:buNone/>
            </a:pPr>
            <a:r>
              <a:rPr lang="en-US" sz="2000" dirty="0"/>
              <a:t>SEARCH ALGORITHM             successors/goal tests/states generated/solution</a:t>
            </a:r>
          </a:p>
          <a:p>
            <a:pPr marL="0" indent="0">
              <a:buNone/>
            </a:pPr>
            <a:r>
              <a:rPr lang="de-DE" sz="2000" dirty="0" err="1"/>
              <a:t>breadth_first_search</a:t>
            </a:r>
            <a:r>
              <a:rPr lang="de-DE" sz="2000" dirty="0"/>
              <a:t>         &lt;   8/   9/  16/(0, &gt;                          </a:t>
            </a:r>
          </a:p>
          <a:p>
            <a:pPr marL="0" indent="0">
              <a:buNone/>
            </a:pPr>
            <a:r>
              <a:rPr lang="de-DE" sz="2000" dirty="0" err="1"/>
              <a:t>depth_first_graph_search</a:t>
            </a:r>
            <a:r>
              <a:rPr lang="de-DE" sz="2000" dirty="0"/>
              <a:t>     &lt;   5/   6/  12/(0, &gt;                          </a:t>
            </a:r>
          </a:p>
          <a:p>
            <a:pPr marL="0" indent="0">
              <a:buNone/>
            </a:pPr>
            <a:r>
              <a:rPr lang="de-DE" sz="2000" dirty="0" err="1"/>
              <a:t>iterative_deepening_search</a:t>
            </a:r>
            <a:r>
              <a:rPr lang="de-DE" sz="2000" dirty="0"/>
              <a:t>   &lt;  35/  61/  57/(0, &gt;                          </a:t>
            </a:r>
          </a:p>
          <a:p>
            <a:pPr marL="0" indent="0">
              <a:buNone/>
            </a:pPr>
            <a:r>
              <a:rPr lang="en-US" sz="2000" dirty="0"/>
              <a:t>&gt;&gt;&gt; </a:t>
            </a:r>
          </a:p>
          <a:p>
            <a:pPr marL="0" indent="0">
              <a:buFont typeface="Arial" charset="0"/>
              <a:buNone/>
            </a:pPr>
            <a:endParaRPr lang="en-US" sz="1600" dirty="0">
              <a:latin typeface="Calibri" charset="0"/>
              <a:ea typeface="ＭＳ Ｐゴシック" charset="0"/>
              <a:cs typeface="ＭＳ Ｐゴシック"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a:latin typeface="Calibri" charset="0"/>
                <a:ea typeface="ＭＳ Ｐゴシック" charset="0"/>
                <a:cs typeface="ＭＳ Ｐゴシック" charset="0"/>
              </a:rPr>
              <a:t>The Output</a:t>
            </a:r>
          </a:p>
        </p:txBody>
      </p:sp>
      <p:sp>
        <p:nvSpPr>
          <p:cNvPr id="31746" name="Content Placeholder 2"/>
          <p:cNvSpPr>
            <a:spLocks noGrp="1"/>
          </p:cNvSpPr>
          <p:nvPr>
            <p:ph idx="1"/>
          </p:nvPr>
        </p:nvSpPr>
        <p:spPr>
          <a:xfrm>
            <a:off x="228600" y="1143000"/>
            <a:ext cx="8839200" cy="5562600"/>
          </a:xfrm>
        </p:spPr>
        <p:txBody>
          <a:bodyPr/>
          <a:lstStyle/>
          <a:p>
            <a:pPr marL="0" indent="0">
              <a:buNone/>
            </a:pPr>
            <a:r>
              <a:rPr lang="pl-PL" sz="2200" dirty="0"/>
              <a:t>hhw2&gt; </a:t>
            </a:r>
            <a:r>
              <a:rPr lang="pl-PL" sz="2200" dirty="0" err="1"/>
              <a:t>python</a:t>
            </a:r>
            <a:r>
              <a:rPr lang="pl-PL" sz="2200" dirty="0"/>
              <a:t> </a:t>
            </a:r>
            <a:r>
              <a:rPr lang="pl-PL" sz="2200" dirty="0" err="1"/>
              <a:t>wjtest.py</a:t>
            </a:r>
            <a:r>
              <a:rPr lang="pl-PL" sz="2200" dirty="0"/>
              <a:t> -s 5 0 -g 0 1</a:t>
            </a:r>
          </a:p>
          <a:p>
            <a:pPr marL="0" indent="0">
              <a:buNone/>
            </a:pPr>
            <a:r>
              <a:rPr lang="en-US" sz="2200" dirty="0"/>
              <a:t>Solving WJ((5, 2),(5, 0),(0, 1)</a:t>
            </a:r>
          </a:p>
          <a:p>
            <a:pPr marL="0" indent="0">
              <a:buNone/>
            </a:pPr>
            <a:r>
              <a:rPr lang="en-US" sz="2200" dirty="0"/>
              <a:t>   </a:t>
            </a:r>
            <a:r>
              <a:rPr lang="en-US" sz="2200" dirty="0" err="1"/>
              <a:t>breadth_first_tree_search</a:t>
            </a:r>
            <a:r>
              <a:rPr lang="en-US" sz="2200" dirty="0"/>
              <a:t> cost 5: (5, 0) (3, 2) (3, 0) (1, 2) (1, 0) (0, 1)</a:t>
            </a:r>
          </a:p>
          <a:p>
            <a:pPr marL="0" indent="0">
              <a:buNone/>
            </a:pPr>
            <a:r>
              <a:rPr lang="en-US" sz="2200" dirty="0"/>
              <a:t>   </a:t>
            </a:r>
            <a:r>
              <a:rPr lang="en-US" sz="2200" dirty="0" err="1"/>
              <a:t>breadth_first_search</a:t>
            </a:r>
            <a:r>
              <a:rPr lang="en-US" sz="2200" dirty="0"/>
              <a:t> cost 5: (5, 0) (3, 2) (3, 0) (1, 2) (1, 0) (0, 1)</a:t>
            </a:r>
          </a:p>
          <a:p>
            <a:pPr marL="0" indent="0">
              <a:buNone/>
            </a:pPr>
            <a:r>
              <a:rPr lang="en-US" sz="2200" dirty="0"/>
              <a:t>   </a:t>
            </a:r>
            <a:r>
              <a:rPr lang="en-US" sz="2200" dirty="0" err="1"/>
              <a:t>depth_first_graph_search</a:t>
            </a:r>
            <a:r>
              <a:rPr lang="en-US" sz="2200" dirty="0"/>
              <a:t> cost 5: (5, 0) (3, 2) (3, 0) (1, 2) (1, 0) (0, 1)</a:t>
            </a:r>
          </a:p>
          <a:p>
            <a:pPr marL="0" indent="0">
              <a:buNone/>
            </a:pPr>
            <a:r>
              <a:rPr lang="en-US" sz="2200" dirty="0"/>
              <a:t>   </a:t>
            </a:r>
            <a:r>
              <a:rPr lang="en-US" sz="2200" dirty="0" err="1"/>
              <a:t>iterative_deepening_search</a:t>
            </a:r>
            <a:r>
              <a:rPr lang="en-US" sz="2200" dirty="0"/>
              <a:t> cost 5: (5, 0) (3, 2) (3, 0) (1, 2) (1, 0) (0, 1)</a:t>
            </a:r>
          </a:p>
          <a:p>
            <a:pPr marL="0" indent="0">
              <a:buNone/>
            </a:pPr>
            <a:r>
              <a:rPr lang="en-US" sz="2200" dirty="0"/>
              <a:t>   </a:t>
            </a:r>
            <a:r>
              <a:rPr lang="en-US" sz="2200" dirty="0" err="1"/>
              <a:t>astar_search</a:t>
            </a:r>
            <a:r>
              <a:rPr lang="en-US" sz="2200" dirty="0"/>
              <a:t> cost 5: (5, 0) (3, 2) (3, 0) (1, 2) (1, 0) (0, 1)</a:t>
            </a:r>
          </a:p>
          <a:p>
            <a:pPr marL="0" indent="0">
              <a:buNone/>
            </a:pPr>
            <a:r>
              <a:rPr lang="en-US" sz="2200" dirty="0"/>
              <a:t>SUMMARY: successors/goal tests/states generated/solution</a:t>
            </a:r>
          </a:p>
          <a:p>
            <a:pPr marL="0" indent="0">
              <a:buNone/>
            </a:pPr>
            <a:r>
              <a:rPr lang="de-DE" sz="2200" dirty="0" err="1"/>
              <a:t>breadth_first_tree_search</a:t>
            </a:r>
            <a:r>
              <a:rPr lang="de-DE" sz="2200" dirty="0"/>
              <a:t>     &lt;  25/  26/  37/(0, &gt;</a:t>
            </a:r>
          </a:p>
          <a:p>
            <a:pPr marL="0" indent="0">
              <a:buNone/>
            </a:pPr>
            <a:r>
              <a:rPr lang="de-DE" sz="2200" dirty="0" err="1"/>
              <a:t>breadth_first_search</a:t>
            </a:r>
            <a:r>
              <a:rPr lang="de-DE" sz="2200" dirty="0"/>
              <a:t>               &lt;   8/   9/  16/(0, &gt;</a:t>
            </a:r>
          </a:p>
          <a:p>
            <a:pPr marL="0" indent="0">
              <a:buNone/>
            </a:pPr>
            <a:r>
              <a:rPr lang="en-US" sz="2200" dirty="0" err="1"/>
              <a:t>depth_first_graph_search</a:t>
            </a:r>
            <a:r>
              <a:rPr lang="en-US" sz="2200" dirty="0"/>
              <a:t>      &lt;   5/   6/  12/(0, &gt;</a:t>
            </a:r>
          </a:p>
          <a:p>
            <a:pPr marL="0" indent="0">
              <a:buNone/>
            </a:pPr>
            <a:r>
              <a:rPr lang="de-DE" sz="2200" dirty="0" err="1"/>
              <a:t>iterative_deepening_search</a:t>
            </a:r>
            <a:r>
              <a:rPr lang="de-DE" sz="2200" dirty="0"/>
              <a:t>  &lt;  35/  61/  57/(0, &gt;</a:t>
            </a:r>
          </a:p>
          <a:p>
            <a:pPr marL="0" indent="0">
              <a:buNone/>
            </a:pPr>
            <a:r>
              <a:rPr lang="de-DE" sz="2200" dirty="0" err="1"/>
              <a:t>astar_search</a:t>
            </a:r>
            <a:r>
              <a:rPr lang="de-DE" sz="2200" dirty="0"/>
              <a:t>                             &lt;   8/  10/  16/(0, &gt;</a:t>
            </a:r>
          </a:p>
          <a:p>
            <a:pPr marL="0" indent="0">
              <a:buNone/>
            </a:pPr>
            <a:endParaRPr lang="en-US" sz="2200" dirty="0">
              <a:latin typeface="Calibri" charset="0"/>
              <a:ea typeface="ＭＳ Ｐゴシック" charset="0"/>
              <a:cs typeface="ＭＳ Ｐゴシック"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026"/>
          <p:cNvSpPr>
            <a:spLocks noGrp="1" noChangeArrowheads="1"/>
          </p:cNvSpPr>
          <p:nvPr>
            <p:ph type="title"/>
          </p:nvPr>
        </p:nvSpPr>
        <p:spPr>
          <a:xfrm>
            <a:off x="685800" y="228600"/>
            <a:ext cx="7772400" cy="1143000"/>
          </a:xfrm>
        </p:spPr>
        <p:txBody>
          <a:bodyPr/>
          <a:lstStyle/>
          <a:p>
            <a:pPr eaLnBrk="1" hangingPunct="1"/>
            <a:r>
              <a:rPr lang="en-US" dirty="0">
                <a:latin typeface="Calibri" charset="0"/>
                <a:ea typeface="ＭＳ Ｐゴシック" charset="0"/>
                <a:cs typeface="ＭＳ Ｐゴシック" charset="0"/>
              </a:rPr>
              <a:t>Today’</a:t>
            </a:r>
            <a:r>
              <a:rPr lang="en-US" altLang="ja-JP" dirty="0">
                <a:latin typeface="Calibri" charset="0"/>
                <a:ea typeface="ＭＳ Ｐゴシック" charset="0"/>
                <a:cs typeface="ＭＳ Ｐゴシック" charset="0"/>
              </a:rPr>
              <a:t>s topics</a:t>
            </a:r>
            <a:endParaRPr lang="en-US" dirty="0">
              <a:latin typeface="Calibri" charset="0"/>
              <a:ea typeface="ＭＳ Ｐゴシック" charset="0"/>
              <a:cs typeface="ＭＳ Ｐゴシック" charset="0"/>
            </a:endParaRPr>
          </a:p>
        </p:txBody>
      </p:sp>
      <p:sp>
        <p:nvSpPr>
          <p:cNvPr id="18434" name="Rectangle 1027"/>
          <p:cNvSpPr>
            <a:spLocks noGrp="1" noChangeArrowheads="1"/>
          </p:cNvSpPr>
          <p:nvPr>
            <p:ph type="body" idx="1"/>
          </p:nvPr>
        </p:nvSpPr>
        <p:spPr>
          <a:xfrm>
            <a:off x="1447800" y="1905000"/>
            <a:ext cx="6019800" cy="4114800"/>
          </a:xfrm>
        </p:spPr>
        <p:txBody>
          <a:bodyPr/>
          <a:lstStyle/>
          <a:p>
            <a:pPr eaLnBrk="1" hangingPunct="1"/>
            <a:r>
              <a:rPr lang="en-US" dirty="0">
                <a:latin typeface="Calibri" charset="0"/>
                <a:ea typeface="ＭＳ Ｐゴシック" charset="0"/>
                <a:cs typeface="ＭＳ Ｐゴシック" charset="0"/>
              </a:rPr>
              <a:t>AIMA Python code</a:t>
            </a:r>
          </a:p>
          <a:p>
            <a:pPr eaLnBrk="1" hangingPunct="1"/>
            <a:r>
              <a:rPr lang="en-US" dirty="0">
                <a:latin typeface="Calibri" charset="0"/>
                <a:ea typeface="ＭＳ Ｐゴシック" charset="0"/>
                <a:cs typeface="ＭＳ Ｐゴシック" charset="0"/>
              </a:rPr>
              <a:t>What it does</a:t>
            </a:r>
          </a:p>
          <a:p>
            <a:pPr eaLnBrk="1" hangingPunct="1"/>
            <a:r>
              <a:rPr lang="en-US" dirty="0">
                <a:latin typeface="Calibri" charset="0"/>
                <a:ea typeface="ＭＳ Ｐゴシック" charset="0"/>
                <a:cs typeface="ＭＳ Ｐゴシック" charset="0"/>
              </a:rPr>
              <a:t>How to use it</a:t>
            </a:r>
          </a:p>
          <a:p>
            <a:pPr eaLnBrk="1" hangingPunct="1"/>
            <a:r>
              <a:rPr lang="en-US" dirty="0">
                <a:latin typeface="Calibri" charset="0"/>
                <a:ea typeface="ＭＳ Ｐゴシック" charset="0"/>
                <a:cs typeface="ＭＳ Ｐゴシック" charset="0"/>
              </a:rPr>
              <a:t>Worked example: water jug program</a:t>
            </a:r>
          </a:p>
        </p:txBody>
      </p:sp>
      <p:pic>
        <p:nvPicPr>
          <p:cNvPr id="18435"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609600"/>
            <a:ext cx="1905000" cy="2540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a:xfrm>
            <a:off x="457200" y="304800"/>
            <a:ext cx="8229600" cy="990600"/>
          </a:xfrm>
        </p:spPr>
        <p:txBody>
          <a:bodyPr/>
          <a:lstStyle/>
          <a:p>
            <a:r>
              <a:rPr lang="en-US" dirty="0">
                <a:latin typeface="Calibri" charset="0"/>
                <a:ea typeface="ＭＳ Ｐゴシック" charset="0"/>
                <a:cs typeface="ＭＳ Ｐゴシック" charset="0"/>
              </a:rPr>
              <a:t>Install AIMA Python ?</a:t>
            </a:r>
          </a:p>
        </p:txBody>
      </p:sp>
      <p:sp>
        <p:nvSpPr>
          <p:cNvPr id="3" name="Content Placeholder 2"/>
          <p:cNvSpPr>
            <a:spLocks noGrp="1"/>
          </p:cNvSpPr>
          <p:nvPr>
            <p:ph idx="1"/>
          </p:nvPr>
        </p:nvSpPr>
        <p:spPr>
          <a:xfrm>
            <a:off x="304800" y="1447800"/>
            <a:ext cx="8686800" cy="5334000"/>
          </a:xfrm>
        </p:spPr>
        <p:txBody>
          <a:bodyPr/>
          <a:lstStyle/>
          <a:p>
            <a:pPr marL="285750" indent="-285750">
              <a:lnSpc>
                <a:spcPct val="110000"/>
              </a:lnSpc>
              <a:defRPr/>
            </a:pPr>
            <a:r>
              <a:rPr lang="en-US" dirty="0">
                <a:hlinkClick r:id="rId2"/>
              </a:rPr>
              <a:t>Aimacode</a:t>
            </a:r>
            <a:r>
              <a:rPr lang="en-US" dirty="0"/>
              <a:t> is a GitHub repo of python code linked to the AIMA book</a:t>
            </a:r>
          </a:p>
          <a:p>
            <a:pPr marL="285750" indent="-285750">
              <a:lnSpc>
                <a:spcPct val="110000"/>
              </a:lnSpc>
              <a:defRPr/>
            </a:pPr>
            <a:r>
              <a:rPr lang="en-US" sz="3200" dirty="0">
                <a:sym typeface="Wingdings"/>
              </a:rPr>
              <a:t>It’s not available for pip installing </a:t>
            </a:r>
            <a:r>
              <a:rPr lang="en-US" sz="3200" dirty="0">
                <a:sym typeface="Wingdings" pitchFamily="2" charset="2"/>
              </a:rPr>
              <a:t></a:t>
            </a:r>
          </a:p>
          <a:p>
            <a:pPr marL="685800" lvl="1">
              <a:lnSpc>
                <a:spcPct val="110000"/>
              </a:lnSpc>
              <a:defRPr/>
            </a:pPr>
            <a:r>
              <a:rPr lang="en-US" dirty="0">
                <a:sym typeface="Wingdings" pitchFamily="2" charset="2"/>
              </a:rPr>
              <a:t>Per </a:t>
            </a:r>
            <a:r>
              <a:rPr lang="en-US" dirty="0">
                <a:sym typeface="Wingdings" pitchFamily="2" charset="2"/>
                <a:hlinkClick r:id="rId3"/>
              </a:rPr>
              <a:t>Peter </a:t>
            </a:r>
            <a:r>
              <a:rPr lang="en-US" dirty="0" err="1">
                <a:sym typeface="Wingdings" pitchFamily="2" charset="2"/>
                <a:hlinkClick r:id="rId3"/>
              </a:rPr>
              <a:t>Norvig</a:t>
            </a:r>
            <a:r>
              <a:rPr lang="en-US" dirty="0" err="1">
                <a:sym typeface="Wingdings" pitchFamily="2" charset="2"/>
              </a:rPr>
              <a:t>’s</a:t>
            </a:r>
            <a:r>
              <a:rPr lang="en-US" dirty="0">
                <a:sym typeface="Wingdings" pitchFamily="2" charset="2"/>
              </a:rPr>
              <a:t> recommendation</a:t>
            </a:r>
          </a:p>
          <a:p>
            <a:pPr marL="285750" indent="-285750">
              <a:lnSpc>
                <a:spcPct val="110000"/>
              </a:lnSpc>
              <a:defRPr/>
            </a:pPr>
            <a:r>
              <a:rPr lang="en-US" dirty="0">
                <a:sym typeface="Wingdings" pitchFamily="2" charset="2"/>
              </a:rPr>
              <a:t>One workaround is to:</a:t>
            </a:r>
            <a:endParaRPr lang="en-US" sz="3200" dirty="0">
              <a:sym typeface="Wingdings" pitchFamily="2" charset="2"/>
            </a:endParaRPr>
          </a:p>
          <a:p>
            <a:pPr marL="685800" lvl="1">
              <a:lnSpc>
                <a:spcPct val="110000"/>
              </a:lnSpc>
              <a:defRPr/>
            </a:pPr>
            <a:r>
              <a:rPr lang="en-US" sz="2600" dirty="0">
                <a:sym typeface="Wingdings" pitchFamily="2" charset="2"/>
              </a:rPr>
              <a:t>Clone repo on your computer and follow instructions in its </a:t>
            </a:r>
            <a:r>
              <a:rPr lang="en-US" sz="2600" dirty="0">
                <a:sym typeface="Wingdings" pitchFamily="2" charset="2"/>
                <a:hlinkClick r:id="rId4"/>
              </a:rPr>
              <a:t>readme file</a:t>
            </a:r>
            <a:endParaRPr lang="en-US" sz="2600" dirty="0">
              <a:sym typeface="Wingdings" pitchFamily="2" charset="2"/>
            </a:endParaRPr>
          </a:p>
          <a:p>
            <a:pPr marL="685800" lvl="1">
              <a:lnSpc>
                <a:spcPct val="110000"/>
              </a:lnSpc>
              <a:defRPr/>
            </a:pPr>
            <a:r>
              <a:rPr lang="en-US" sz="2600" dirty="0">
                <a:sym typeface="Wingdings" pitchFamily="2" charset="2"/>
              </a:rPr>
              <a:t>Add directory to your </a:t>
            </a:r>
            <a:r>
              <a:rPr lang="en-US" sz="2600" dirty="0">
                <a:sym typeface="Wingdings" pitchFamily="2" charset="2"/>
                <a:hlinkClick r:id="rId5"/>
              </a:rPr>
              <a:t>PYTHONPATH</a:t>
            </a:r>
            <a:r>
              <a:rPr lang="en-US" sz="2600" dirty="0">
                <a:sym typeface="Wingdings" pitchFamily="2" charset="2"/>
              </a:rPr>
              <a:t> environment variable </a:t>
            </a:r>
          </a:p>
          <a:p>
            <a:pPr marL="685800" lvl="1">
              <a:lnSpc>
                <a:spcPct val="110000"/>
              </a:lnSpc>
              <a:defRPr/>
            </a:pPr>
            <a:r>
              <a:rPr lang="en-US" sz="2600" dirty="0">
                <a:sym typeface="Wingdings" pitchFamily="2" charset="2"/>
              </a:rPr>
              <a:t>Use it with </a:t>
            </a:r>
            <a:r>
              <a:rPr lang="en-US" sz="2600" dirty="0">
                <a:sym typeface="Wingdings" pitchFamily="2" charset="2"/>
                <a:hlinkClick r:id="rId6"/>
              </a:rPr>
              <a:t>Binder</a:t>
            </a:r>
            <a:r>
              <a:rPr lang="en-US" sz="2600" dirty="0">
                <a:sym typeface="Wingdings" pitchFamily="2" charset="2"/>
              </a:rPr>
              <a:t> </a:t>
            </a:r>
          </a:p>
          <a:p>
            <a:pPr marL="685800" lvl="1">
              <a:lnSpc>
                <a:spcPct val="110000"/>
              </a:lnSpc>
              <a:defRPr/>
            </a:pPr>
            <a:endParaRPr lang="en-US" dirty="0">
              <a:sym typeface="Wingdings"/>
            </a:endParaRPr>
          </a:p>
          <a:p>
            <a:pPr marL="57150" indent="0">
              <a:lnSpc>
                <a:spcPct val="110000"/>
              </a:lnSpc>
              <a:buFont typeface="Arial" charset="0"/>
              <a:buNone/>
              <a:defRPr/>
            </a:pPr>
            <a:endParaRPr lang="en-US" dirty="0"/>
          </a:p>
          <a:p>
            <a:pPr lvl="1">
              <a:lnSpc>
                <a:spcPct val="110000"/>
              </a:lnSpc>
              <a:defRPr/>
            </a:pPr>
            <a:endParaRPr lang="en-US" sz="3200" dirty="0"/>
          </a:p>
        </p:txBody>
      </p:sp>
    </p:spTree>
    <p:extLst>
      <p:ext uri="{BB962C8B-B14F-4D97-AF65-F5344CB8AC3E}">
        <p14:creationId xmlns:p14="http://schemas.microsoft.com/office/powerpoint/2010/main" val="2828249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685800" y="152400"/>
            <a:ext cx="7772400" cy="1143000"/>
          </a:xfrm>
        </p:spPr>
        <p:txBody>
          <a:bodyPr/>
          <a:lstStyle/>
          <a:p>
            <a:pPr algn="l" eaLnBrk="1" hangingPunct="1"/>
            <a:r>
              <a:rPr lang="en-US">
                <a:latin typeface="Calibri" charset="0"/>
                <a:ea typeface="ＭＳ Ｐゴシック" charset="0"/>
                <a:cs typeface="ＭＳ Ｐゴシック" charset="0"/>
              </a:rPr>
              <a:t>Two Water Jugs Problem</a:t>
            </a:r>
          </a:p>
        </p:txBody>
      </p:sp>
      <p:sp>
        <p:nvSpPr>
          <p:cNvPr id="21506" name="Rectangle 3"/>
          <p:cNvSpPr>
            <a:spLocks noGrp="1" noChangeArrowheads="1"/>
          </p:cNvSpPr>
          <p:nvPr>
            <p:ph type="body" sz="half" idx="1"/>
          </p:nvPr>
        </p:nvSpPr>
        <p:spPr>
          <a:xfrm>
            <a:off x="304800" y="1447800"/>
            <a:ext cx="8153400" cy="5181600"/>
          </a:xfrm>
        </p:spPr>
        <p:txBody>
          <a:bodyPr/>
          <a:lstStyle/>
          <a:p>
            <a:pPr eaLnBrk="1" hangingPunct="1"/>
            <a:r>
              <a:rPr lang="en-US" dirty="0">
                <a:latin typeface="Calibri" charset="0"/>
                <a:ea typeface="ＭＳ Ｐゴシック" charset="0"/>
                <a:cs typeface="ＭＳ Ｐゴシック" charset="0"/>
              </a:rPr>
              <a:t>Given two water jugs, J1 and J2, with capacities C1 and C2 and initial amounts W1 and W2, find actions to end up with amounts W1’ and W2’ in the jugs</a:t>
            </a:r>
          </a:p>
          <a:p>
            <a:pPr eaLnBrk="1" hangingPunct="1"/>
            <a:r>
              <a:rPr lang="en-US" dirty="0">
                <a:latin typeface="Calibri" charset="0"/>
                <a:ea typeface="ＭＳ Ｐゴシック" charset="0"/>
                <a:cs typeface="ＭＳ Ｐゴシック" charset="0"/>
              </a:rPr>
              <a:t>Example  problem: </a:t>
            </a:r>
          </a:p>
          <a:p>
            <a:pPr lvl="1" eaLnBrk="1" hangingPunct="1"/>
            <a:r>
              <a:rPr lang="en-US" sz="3200" dirty="0">
                <a:latin typeface="Calibri" charset="0"/>
                <a:ea typeface="ＭＳ Ｐゴシック" charset="0"/>
                <a:cs typeface="ＭＳ Ｐゴシック" charset="0"/>
              </a:rPr>
              <a:t>We have a 5 gallon and 2 gallon jug</a:t>
            </a:r>
          </a:p>
          <a:p>
            <a:pPr lvl="1" eaLnBrk="1" hangingPunct="1"/>
            <a:r>
              <a:rPr lang="en-US" sz="3200" dirty="0">
                <a:latin typeface="Calibri" charset="0"/>
                <a:ea typeface="ＭＳ Ｐゴシック" charset="0"/>
                <a:cs typeface="ＭＳ Ｐゴシック" charset="0"/>
              </a:rPr>
              <a:t>Initially both are full</a:t>
            </a:r>
          </a:p>
          <a:p>
            <a:pPr lvl="1" eaLnBrk="1" hangingPunct="1"/>
            <a:r>
              <a:rPr lang="en-US" sz="3200" dirty="0">
                <a:latin typeface="Calibri" charset="0"/>
                <a:ea typeface="ＭＳ Ｐゴシック" charset="0"/>
                <a:cs typeface="ＭＳ Ｐゴシック" charset="0"/>
              </a:rPr>
              <a:t>We want to end up with exactly one gallon in J2 and don’t care how much is in J1</a:t>
            </a:r>
          </a:p>
        </p:txBody>
      </p:sp>
      <p:grpSp>
        <p:nvGrpSpPr>
          <p:cNvPr id="6" name="Group 5">
            <a:extLst>
              <a:ext uri="{FF2B5EF4-FFF2-40B4-BE49-F238E27FC236}">
                <a16:creationId xmlns:a16="http://schemas.microsoft.com/office/drawing/2014/main" id="{24567D40-331E-B548-A146-130021C9ABB9}"/>
              </a:ext>
            </a:extLst>
          </p:cNvPr>
          <p:cNvGrpSpPr/>
          <p:nvPr/>
        </p:nvGrpSpPr>
        <p:grpSpPr>
          <a:xfrm>
            <a:off x="7239000" y="105098"/>
            <a:ext cx="1879600" cy="1489075"/>
            <a:chOff x="7239000" y="105098"/>
            <a:chExt cx="1879600" cy="1489075"/>
          </a:xfrm>
        </p:grpSpPr>
        <p:grpSp>
          <p:nvGrpSpPr>
            <p:cNvPr id="7" name="Group 6">
              <a:extLst>
                <a:ext uri="{FF2B5EF4-FFF2-40B4-BE49-F238E27FC236}">
                  <a16:creationId xmlns:a16="http://schemas.microsoft.com/office/drawing/2014/main" id="{D1736ED5-7C19-0745-B96F-309792CF16B3}"/>
                </a:ext>
              </a:extLst>
            </p:cNvPr>
            <p:cNvGrpSpPr/>
            <p:nvPr/>
          </p:nvGrpSpPr>
          <p:grpSpPr>
            <a:xfrm>
              <a:off x="7239000" y="105098"/>
              <a:ext cx="1270000" cy="1489075"/>
              <a:chOff x="6841162" y="105098"/>
              <a:chExt cx="1270000" cy="1489075"/>
            </a:xfrm>
          </p:grpSpPr>
          <p:pic>
            <p:nvPicPr>
              <p:cNvPr id="11" name="Picture 1">
                <a:extLst>
                  <a:ext uri="{FF2B5EF4-FFF2-40B4-BE49-F238E27FC236}">
                    <a16:creationId xmlns:a16="http://schemas.microsoft.com/office/drawing/2014/main" id="{E83275D9-01E3-4A4A-A901-BDFAC89240A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41162" y="105098"/>
                <a:ext cx="1270000" cy="148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8A7CD397-B597-984B-A5A4-F1233A1712EA}"/>
                  </a:ext>
                </a:extLst>
              </p:cNvPr>
              <p:cNvSpPr txBox="1"/>
              <p:nvPr/>
            </p:nvSpPr>
            <p:spPr>
              <a:xfrm>
                <a:off x="7137608" y="548253"/>
                <a:ext cx="338554" cy="461665"/>
              </a:xfrm>
              <a:prstGeom prst="rect">
                <a:avLst/>
              </a:prstGeom>
              <a:noFill/>
            </p:spPr>
            <p:txBody>
              <a:bodyPr wrap="square" rtlCol="0">
                <a:spAutoFit/>
              </a:bodyPr>
              <a:lstStyle/>
              <a:p>
                <a:r>
                  <a:rPr lang="en-US" b="1" dirty="0">
                    <a:solidFill>
                      <a:srgbClr val="FF0000"/>
                    </a:solidFill>
                  </a:rPr>
                  <a:t>5</a:t>
                </a:r>
              </a:p>
            </p:txBody>
          </p:sp>
        </p:grpSp>
        <p:grpSp>
          <p:nvGrpSpPr>
            <p:cNvPr id="8" name="Group 7">
              <a:extLst>
                <a:ext uri="{FF2B5EF4-FFF2-40B4-BE49-F238E27FC236}">
                  <a16:creationId xmlns:a16="http://schemas.microsoft.com/office/drawing/2014/main" id="{167E4016-BF4A-0445-BDB3-93819D9BFB95}"/>
                </a:ext>
              </a:extLst>
            </p:cNvPr>
            <p:cNvGrpSpPr/>
            <p:nvPr/>
          </p:nvGrpSpPr>
          <p:grpSpPr>
            <a:xfrm>
              <a:off x="8305800" y="373131"/>
              <a:ext cx="812800" cy="953008"/>
              <a:chOff x="8102600" y="508057"/>
              <a:chExt cx="812800" cy="953008"/>
            </a:xfrm>
          </p:grpSpPr>
          <p:pic>
            <p:nvPicPr>
              <p:cNvPr id="9" name="Picture 1">
                <a:extLst>
                  <a:ext uri="{FF2B5EF4-FFF2-40B4-BE49-F238E27FC236}">
                    <a16:creationId xmlns:a16="http://schemas.microsoft.com/office/drawing/2014/main" id="{D73DB338-7441-0F45-BC7E-E18E757D8E6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02600" y="508057"/>
                <a:ext cx="812800" cy="953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a:extLst>
                  <a:ext uri="{FF2B5EF4-FFF2-40B4-BE49-F238E27FC236}">
                    <a16:creationId xmlns:a16="http://schemas.microsoft.com/office/drawing/2014/main" id="{86F559E6-8165-B943-80D2-6E5A19190B1B}"/>
                  </a:ext>
                </a:extLst>
              </p:cNvPr>
              <p:cNvSpPr txBox="1"/>
              <p:nvPr/>
            </p:nvSpPr>
            <p:spPr>
              <a:xfrm>
                <a:off x="8221246" y="753728"/>
                <a:ext cx="338554" cy="461665"/>
              </a:xfrm>
              <a:prstGeom prst="rect">
                <a:avLst/>
              </a:prstGeom>
              <a:noFill/>
            </p:spPr>
            <p:txBody>
              <a:bodyPr wrap="square" rtlCol="0">
                <a:spAutoFit/>
              </a:bodyPr>
              <a:lstStyle/>
              <a:p>
                <a:r>
                  <a:rPr lang="en-US" b="1" dirty="0">
                    <a:solidFill>
                      <a:srgbClr val="FF0000"/>
                    </a:solidFill>
                  </a:rPr>
                  <a:t>2</a:t>
                </a:r>
              </a:p>
            </p:txBody>
          </p:sp>
        </p:gr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dirty="0">
                <a:latin typeface="Calibri" charset="0"/>
                <a:ea typeface="ＭＳ Ｐゴシック" charset="0"/>
                <a:cs typeface="ＭＳ Ｐゴシック" charset="0"/>
              </a:rPr>
              <a:t>AIMA’s </a:t>
            </a:r>
            <a:r>
              <a:rPr lang="en-US" dirty="0" err="1">
                <a:latin typeface="Calibri" charset="0"/>
                <a:ea typeface="ＭＳ Ｐゴシック" charset="0"/>
                <a:cs typeface="ＭＳ Ｐゴシック" charset="0"/>
              </a:rPr>
              <a:t>search.py</a:t>
            </a:r>
            <a:endParaRPr lang="en-US" dirty="0">
              <a:latin typeface="Calibri" charset="0"/>
              <a:ea typeface="ＭＳ Ｐゴシック" charset="0"/>
              <a:cs typeface="ＭＳ Ｐゴシック" charset="0"/>
            </a:endParaRPr>
          </a:p>
        </p:txBody>
      </p:sp>
      <p:sp>
        <p:nvSpPr>
          <p:cNvPr id="23554" name="Content Placeholder 2"/>
          <p:cNvSpPr>
            <a:spLocks noGrp="1"/>
          </p:cNvSpPr>
          <p:nvPr>
            <p:ph idx="1"/>
          </p:nvPr>
        </p:nvSpPr>
        <p:spPr>
          <a:xfrm>
            <a:off x="457200" y="1295400"/>
            <a:ext cx="8458200" cy="5257800"/>
          </a:xfrm>
        </p:spPr>
        <p:txBody>
          <a:bodyPr/>
          <a:lstStyle/>
          <a:p>
            <a:pPr marL="225425" indent="-225425"/>
            <a:r>
              <a:rPr lang="en-US" sz="3100" dirty="0">
                <a:latin typeface="Calibri" charset="0"/>
                <a:ea typeface="ＭＳ Ｐゴシック" charset="0"/>
                <a:cs typeface="ＭＳ Ｐゴシック" charset="0"/>
              </a:rPr>
              <a:t>Defines a </a:t>
            </a:r>
            <a:r>
              <a:rPr lang="en-US" sz="3100" i="1" dirty="0">
                <a:latin typeface="Calibri" charset="0"/>
                <a:ea typeface="ＭＳ Ｐゴシック" charset="0"/>
                <a:cs typeface="ＭＳ Ｐゴシック" charset="0"/>
              </a:rPr>
              <a:t>Problem</a:t>
            </a:r>
            <a:r>
              <a:rPr lang="en-US" sz="3100" dirty="0">
                <a:latin typeface="Calibri" charset="0"/>
                <a:ea typeface="ＭＳ Ｐゴシック" charset="0"/>
                <a:cs typeface="ＭＳ Ｐゴシック" charset="0"/>
              </a:rPr>
              <a:t> class for a search problem</a:t>
            </a:r>
          </a:p>
          <a:p>
            <a:pPr marL="225425" indent="-225425"/>
            <a:r>
              <a:rPr lang="en-US" sz="3100" dirty="0">
                <a:latin typeface="Calibri" charset="0"/>
                <a:ea typeface="ＭＳ Ｐゴシック" charset="0"/>
                <a:cs typeface="ＭＳ Ｐゴシック" charset="0"/>
              </a:rPr>
              <a:t>Has functions to do various kinds of search given an instance of a Problem, e.g., BFS, DFS, &amp; more</a:t>
            </a:r>
          </a:p>
          <a:p>
            <a:pPr marL="225425" indent="-225425"/>
            <a:r>
              <a:rPr lang="en-US" sz="3100" i="1" dirty="0" err="1">
                <a:latin typeface="Calibri" charset="0"/>
                <a:ea typeface="ＭＳ Ｐゴシック" charset="0"/>
                <a:cs typeface="ＭＳ Ｐゴシック" charset="0"/>
              </a:rPr>
              <a:t>InstrumentedProblem</a:t>
            </a:r>
            <a:r>
              <a:rPr lang="en-US" sz="3100" dirty="0">
                <a:latin typeface="Calibri" charset="0"/>
                <a:ea typeface="ＭＳ Ｐゴシック" charset="0"/>
                <a:cs typeface="ＭＳ Ｐゴシック" charset="0"/>
              </a:rPr>
              <a:t> subclasses </a:t>
            </a:r>
            <a:r>
              <a:rPr lang="en-US" sz="3100" i="1" dirty="0">
                <a:latin typeface="Calibri" charset="0"/>
                <a:ea typeface="ＭＳ Ｐゴシック" charset="0"/>
                <a:cs typeface="ＭＳ Ｐゴシック" charset="0"/>
              </a:rPr>
              <a:t>Problem</a:t>
            </a:r>
            <a:r>
              <a:rPr lang="en-US" sz="3100" dirty="0">
                <a:latin typeface="Calibri" charset="0"/>
                <a:ea typeface="ＭＳ Ｐゴシック" charset="0"/>
                <a:cs typeface="ＭＳ Ｐゴシック" charset="0"/>
              </a:rPr>
              <a:t> and is used with </a:t>
            </a:r>
            <a:r>
              <a:rPr lang="en-US" sz="3100" i="1" dirty="0" err="1">
                <a:latin typeface="Calibri" charset="0"/>
                <a:ea typeface="ＭＳ Ｐゴシック" charset="0"/>
                <a:cs typeface="ＭＳ Ｐゴシック" charset="0"/>
              </a:rPr>
              <a:t>compare_searchers</a:t>
            </a:r>
            <a:r>
              <a:rPr lang="en-US" sz="3100" dirty="0">
                <a:latin typeface="Calibri" charset="0"/>
                <a:ea typeface="ＭＳ Ｐゴシック" charset="0"/>
                <a:cs typeface="ＭＳ Ｐゴシック" charset="0"/>
              </a:rPr>
              <a:t> for evaluation</a:t>
            </a:r>
          </a:p>
          <a:p>
            <a:pPr marL="225425" indent="-225425"/>
            <a:r>
              <a:rPr lang="en-US" sz="3100" dirty="0">
                <a:latin typeface="Calibri" charset="0"/>
                <a:ea typeface="ＭＳ Ｐゴシック" charset="0"/>
                <a:cs typeface="ＭＳ Ｐゴシック" charset="0"/>
              </a:rPr>
              <a:t>To use for WJP: </a:t>
            </a:r>
          </a:p>
          <a:p>
            <a:pPr marL="347663" lvl="1" indent="-287338">
              <a:buFont typeface="+mj-lt"/>
              <a:buAutoNum type="arabicPeriod"/>
            </a:pPr>
            <a:r>
              <a:rPr lang="en-US" sz="2700" dirty="0">
                <a:latin typeface="Calibri" charset="0"/>
                <a:ea typeface="ＭＳ Ｐゴシック" charset="0"/>
                <a:cs typeface="ＭＳ Ｐゴシック" charset="0"/>
              </a:rPr>
              <a:t>Decide how to represent it (i.e., state, actions, goal);</a:t>
            </a:r>
          </a:p>
          <a:p>
            <a:pPr marL="347663" lvl="1" indent="-287338">
              <a:buFont typeface="+mj-lt"/>
              <a:buAutoNum type="arabicPeriod"/>
            </a:pPr>
            <a:r>
              <a:rPr lang="en-US" sz="2700" dirty="0">
                <a:latin typeface="Calibri" charset="0"/>
                <a:ea typeface="ＭＳ Ｐゴシック" charset="0"/>
                <a:cs typeface="ＭＳ Ｐゴシック" charset="0"/>
              </a:rPr>
              <a:t>Define </a:t>
            </a:r>
            <a:r>
              <a:rPr lang="en-US" sz="2700" i="1" dirty="0">
                <a:latin typeface="Calibri" charset="0"/>
                <a:ea typeface="ＭＳ Ｐゴシック" charset="0"/>
                <a:cs typeface="ＭＳ Ｐゴシック" charset="0"/>
              </a:rPr>
              <a:t>WJP</a:t>
            </a:r>
            <a:r>
              <a:rPr lang="en-US" sz="2700" dirty="0">
                <a:latin typeface="Calibri" charset="0"/>
                <a:ea typeface="ＭＳ Ｐゴシック" charset="0"/>
                <a:cs typeface="ＭＳ Ｐゴシック" charset="0"/>
              </a:rPr>
              <a:t> as a subclass of </a:t>
            </a:r>
            <a:r>
              <a:rPr lang="en-US" sz="2700" i="1" dirty="0">
                <a:latin typeface="Calibri" charset="0"/>
                <a:ea typeface="ＭＳ Ｐゴシック" charset="0"/>
                <a:cs typeface="ＭＳ Ｐゴシック" charset="0"/>
              </a:rPr>
              <a:t>Problem; and </a:t>
            </a:r>
          </a:p>
          <a:p>
            <a:pPr marL="347663" lvl="1" indent="-287338">
              <a:buFont typeface="+mj-lt"/>
              <a:buAutoNum type="arabicPeriod"/>
            </a:pPr>
            <a:r>
              <a:rPr lang="en-US" sz="2700" dirty="0">
                <a:latin typeface="Calibri" charset="0"/>
                <a:ea typeface="ＭＳ Ｐゴシック" charset="0"/>
                <a:cs typeface="ＭＳ Ｐゴシック" charset="0"/>
              </a:rPr>
              <a:t>Provide methods to (a) create a WJP instance, (b) compute state successors, and (c) test for a goal</a:t>
            </a:r>
          </a:p>
          <a:p>
            <a:pPr marL="457200" lvl="1" indent="0">
              <a:buFont typeface="Arial" charset="0"/>
              <a:buNone/>
            </a:pPr>
            <a:endParaRPr lang="en-US" sz="3100" dirty="0">
              <a:latin typeface="Calibri" charset="0"/>
              <a:ea typeface="ＭＳ Ｐゴシック" charset="0"/>
              <a:cs typeface="ＭＳ Ｐゴシック"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a:extLst>
              <a:ext uri="{FF2B5EF4-FFF2-40B4-BE49-F238E27FC236}">
                <a16:creationId xmlns:a16="http://schemas.microsoft.com/office/drawing/2014/main" id="{5728B493-F85E-4546-A0F4-847010C9A493}"/>
              </a:ext>
            </a:extLst>
          </p:cNvPr>
          <p:cNvSpPr>
            <a:spLocks noGrp="1" noChangeArrowheads="1"/>
          </p:cNvSpPr>
          <p:nvPr>
            <p:ph type="title"/>
          </p:nvPr>
        </p:nvSpPr>
        <p:spPr>
          <a:xfrm>
            <a:off x="304800" y="131762"/>
            <a:ext cx="7772400" cy="1143000"/>
          </a:xfrm>
        </p:spPr>
        <p:txBody>
          <a:bodyPr/>
          <a:lstStyle/>
          <a:p>
            <a:pPr algn="l" eaLnBrk="1" hangingPunct="1"/>
            <a:r>
              <a:rPr lang="en-US" altLang="en-US" dirty="0">
                <a:ea typeface="ＭＳ Ｐゴシック" panose="020B0600070205080204" pitchFamily="34" charset="-128"/>
              </a:rPr>
              <a:t>Example: Water Jug Problem</a:t>
            </a:r>
          </a:p>
        </p:txBody>
      </p:sp>
      <p:sp>
        <p:nvSpPr>
          <p:cNvPr id="66562" name="Rectangle 3">
            <a:extLst>
              <a:ext uri="{FF2B5EF4-FFF2-40B4-BE49-F238E27FC236}">
                <a16:creationId xmlns:a16="http://schemas.microsoft.com/office/drawing/2014/main" id="{842E09F8-62E6-A140-BF93-A99CE5E3DFFF}"/>
              </a:ext>
            </a:extLst>
          </p:cNvPr>
          <p:cNvSpPr>
            <a:spLocks noGrp="1" noChangeArrowheads="1"/>
          </p:cNvSpPr>
          <p:nvPr>
            <p:ph type="body" sz="half" idx="1"/>
          </p:nvPr>
        </p:nvSpPr>
        <p:spPr>
          <a:xfrm>
            <a:off x="304800" y="1447800"/>
            <a:ext cx="2971800" cy="5181600"/>
          </a:xfrm>
        </p:spPr>
        <p:txBody>
          <a:bodyPr/>
          <a:lstStyle/>
          <a:p>
            <a:pPr marL="0" indent="0" eaLnBrk="1" hangingPunct="1">
              <a:buFontTx/>
              <a:buNone/>
            </a:pPr>
            <a:r>
              <a:rPr lang="en-US" altLang="en-US" sz="2400" dirty="0">
                <a:ea typeface="ＭＳ Ｐゴシック" panose="020B0600070205080204" pitchFamily="34" charset="-128"/>
              </a:rPr>
              <a:t>Given full 5-gal. jug and empty 2-gal. jug, fill 2-gal jug with one gallon</a:t>
            </a:r>
          </a:p>
          <a:p>
            <a:pPr marL="117475" indent="-111125" eaLnBrk="1" hangingPunct="1"/>
            <a:r>
              <a:rPr lang="en-US" altLang="en-US" sz="2000" dirty="0">
                <a:ea typeface="ＭＳ Ｐゴシック" panose="020B0600070205080204" pitchFamily="34" charset="-128"/>
              </a:rPr>
              <a:t>State = (</a:t>
            </a:r>
            <a:r>
              <a:rPr lang="en-US" altLang="en-US" sz="2000" dirty="0" err="1">
                <a:ea typeface="ＭＳ Ｐゴシック" panose="020B0600070205080204" pitchFamily="34" charset="-128"/>
              </a:rPr>
              <a:t>x,y</a:t>
            </a:r>
            <a:r>
              <a:rPr lang="en-US" altLang="en-US" sz="2000" dirty="0">
                <a:ea typeface="ＭＳ Ｐゴシック" panose="020B0600070205080204" pitchFamily="34" charset="-128"/>
              </a:rPr>
              <a:t>), where x is water in jug 1; y is water in jug 2</a:t>
            </a:r>
          </a:p>
          <a:p>
            <a:pPr marL="117475" indent="-111125" eaLnBrk="1" hangingPunct="1"/>
            <a:r>
              <a:rPr lang="en-US" altLang="en-US" sz="2000" dirty="0">
                <a:ea typeface="ＭＳ Ｐゴシック" panose="020B0600070205080204" pitchFamily="34" charset="-128"/>
              </a:rPr>
              <a:t>Initial State = (5,0) </a:t>
            </a:r>
          </a:p>
          <a:p>
            <a:pPr marL="117475" indent="-111125" eaLnBrk="1" hangingPunct="1"/>
            <a:r>
              <a:rPr lang="en-US" altLang="en-US" sz="2000" dirty="0">
                <a:ea typeface="ＭＳ Ｐゴシック" panose="020B0600070205080204" pitchFamily="34" charset="-128"/>
              </a:rPr>
              <a:t>Goal State = (-1,1), where -1 means any amount </a:t>
            </a:r>
          </a:p>
        </p:txBody>
      </p:sp>
      <p:graphicFrame>
        <p:nvGraphicFramePr>
          <p:cNvPr id="19603" name="Group 147">
            <a:extLst>
              <a:ext uri="{FF2B5EF4-FFF2-40B4-BE49-F238E27FC236}">
                <a16:creationId xmlns:a16="http://schemas.microsoft.com/office/drawing/2014/main" id="{FCA552B8-FAC7-3244-BDB6-258208F91D63}"/>
              </a:ext>
            </a:extLst>
          </p:cNvPr>
          <p:cNvGraphicFramePr>
            <a:graphicFrameLocks noGrp="1"/>
          </p:cNvGraphicFramePr>
          <p:nvPr>
            <p:ph sz="half" idx="2"/>
          </p:nvPr>
        </p:nvGraphicFramePr>
        <p:xfrm>
          <a:off x="3276600" y="2078038"/>
          <a:ext cx="5791200" cy="3476625"/>
        </p:xfrm>
        <a:graphic>
          <a:graphicData uri="http://schemas.openxmlformats.org/drawingml/2006/table">
            <a:tbl>
              <a:tblPr/>
              <a:tblGrid>
                <a:gridCol w="1066800">
                  <a:extLst>
                    <a:ext uri="{9D8B030D-6E8A-4147-A177-3AD203B41FA5}">
                      <a16:colId xmlns:a16="http://schemas.microsoft.com/office/drawing/2014/main" val="1756782909"/>
                    </a:ext>
                  </a:extLst>
                </a:gridCol>
                <a:gridCol w="990600">
                  <a:extLst>
                    <a:ext uri="{9D8B030D-6E8A-4147-A177-3AD203B41FA5}">
                      <a16:colId xmlns:a16="http://schemas.microsoft.com/office/drawing/2014/main" val="3113660172"/>
                    </a:ext>
                  </a:extLst>
                </a:gridCol>
                <a:gridCol w="2133600">
                  <a:extLst>
                    <a:ext uri="{9D8B030D-6E8A-4147-A177-3AD203B41FA5}">
                      <a16:colId xmlns:a16="http://schemas.microsoft.com/office/drawing/2014/main" val="3647209070"/>
                    </a:ext>
                  </a:extLst>
                </a:gridCol>
                <a:gridCol w="1600200">
                  <a:extLst>
                    <a:ext uri="{9D8B030D-6E8A-4147-A177-3AD203B41FA5}">
                      <a16:colId xmlns:a16="http://schemas.microsoft.com/office/drawing/2014/main" val="1052247818"/>
                    </a:ext>
                  </a:extLst>
                </a:gridCol>
              </a:tblGrid>
              <a:tr h="609600">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Name</a:t>
                      </a:r>
                    </a:p>
                  </a:txBody>
                  <a:tcPr marT="45697" marB="456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Cond.</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Transition</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Effect</a:t>
                      </a:r>
                    </a:p>
                  </a:txBody>
                  <a:tcPr marT="45697" marB="456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30087994"/>
                  </a:ext>
                </a:extLst>
              </a:tr>
              <a:tr h="701675">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dump1</a:t>
                      </a:r>
                    </a:p>
                  </a:txBody>
                  <a:tcPr marT="45697" marB="456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x&gt;0</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(x,y)</a:t>
                      </a:r>
                      <a:r>
                        <a:rPr kumimoji="0" lang="en-US" altLang="en-US" sz="1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a:t>
                      </a:r>
                      <a:r>
                        <a:rPr kumimoji="0" lang="en-US"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(0,y)</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Empty Jug 1</a:t>
                      </a:r>
                    </a:p>
                  </a:txBody>
                  <a:tcPr marT="45697" marB="456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82266687"/>
                  </a:ext>
                </a:extLst>
              </a:tr>
              <a:tr h="762000">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dump2</a:t>
                      </a:r>
                    </a:p>
                  </a:txBody>
                  <a:tcPr marT="45697" marB="456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y&gt;0</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(x,y)→(x,0)</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Empty Jug 2</a:t>
                      </a:r>
                    </a:p>
                  </a:txBody>
                  <a:tcPr marT="45697" marB="456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67310666"/>
                  </a:ext>
                </a:extLst>
              </a:tr>
              <a:tr h="701675">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pour_1_2</a:t>
                      </a:r>
                    </a:p>
                  </a:txBody>
                  <a:tcPr marT="45697" marB="456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x&gt;0 &amp;</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y&lt;C2</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a:t>
                      </a:r>
                      <a:r>
                        <a:rPr kumimoji="0" lang="en-US" altLang="en-US" sz="1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34" charset="-128"/>
                        </a:rPr>
                        <a:t>x,y</a:t>
                      </a: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a:t>
                      </a:r>
                      <a:r>
                        <a:rPr kumimoji="0" lang="en-US" altLang="en-US" sz="1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34" charset="-128"/>
                        </a:rPr>
                        <a:t>x-D,y+D</a:t>
                      </a: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a:t>
                      </a:r>
                      <a:b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br>
                      <a:r>
                        <a:rPr kumimoji="0" lang="en-US" altLang="en-US" sz="1800" b="0" i="1"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D = min(x,C2-y)</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Pour from Jug 1 to Jug 2</a:t>
                      </a:r>
                    </a:p>
                  </a:txBody>
                  <a:tcPr marT="45697" marB="456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72290366"/>
                  </a:ext>
                </a:extLst>
              </a:tr>
              <a:tr h="701675">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pour_2_1</a:t>
                      </a:r>
                    </a:p>
                  </a:txBody>
                  <a:tcPr marT="45697" marB="456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y&gt;0 &amp;</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X&lt;C1</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a:t>
                      </a:r>
                      <a:r>
                        <a:rPr kumimoji="0" lang="en-US" altLang="en-US" sz="1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34" charset="-128"/>
                        </a:rPr>
                        <a:t>x,y</a:t>
                      </a: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a:t>
                      </a:r>
                      <a:r>
                        <a:rPr kumimoji="0" lang="en-US" altLang="en-US" sz="1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34" charset="-128"/>
                        </a:rPr>
                        <a:t>x+D,y-D</a:t>
                      </a: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a:t>
                      </a:r>
                      <a:b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br>
                      <a:r>
                        <a:rPr kumimoji="0" lang="en-US" altLang="en-US" sz="1800" b="0" i="1"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D = min(y,C1-x)</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Pour from Jug 2 to Jug 1</a:t>
                      </a:r>
                    </a:p>
                  </a:txBody>
                  <a:tcPr marT="45697" marB="456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9009962"/>
                  </a:ext>
                </a:extLst>
              </a:tr>
            </a:tbl>
          </a:graphicData>
        </a:graphic>
      </p:graphicFrame>
      <p:sp>
        <p:nvSpPr>
          <p:cNvPr id="66600" name="Text Box 142">
            <a:extLst>
              <a:ext uri="{FF2B5EF4-FFF2-40B4-BE49-F238E27FC236}">
                <a16:creationId xmlns:a16="http://schemas.microsoft.com/office/drawing/2014/main" id="{8AD6067D-9119-BB46-B6AB-9D49694CED9D}"/>
              </a:ext>
            </a:extLst>
          </p:cNvPr>
          <p:cNvSpPr txBox="1">
            <a:spLocks noChangeArrowheads="1"/>
          </p:cNvSpPr>
          <p:nvPr/>
        </p:nvSpPr>
        <p:spPr bwMode="auto">
          <a:xfrm>
            <a:off x="5341105" y="1482887"/>
            <a:ext cx="16946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altLang="en-US" dirty="0"/>
              <a:t>Action table</a:t>
            </a:r>
          </a:p>
        </p:txBody>
      </p:sp>
      <p:grpSp>
        <p:nvGrpSpPr>
          <p:cNvPr id="9" name="Group 8">
            <a:extLst>
              <a:ext uri="{FF2B5EF4-FFF2-40B4-BE49-F238E27FC236}">
                <a16:creationId xmlns:a16="http://schemas.microsoft.com/office/drawing/2014/main" id="{82A01517-8E22-9446-BDE6-673CED3FE5B7}"/>
              </a:ext>
            </a:extLst>
          </p:cNvPr>
          <p:cNvGrpSpPr/>
          <p:nvPr/>
        </p:nvGrpSpPr>
        <p:grpSpPr>
          <a:xfrm>
            <a:off x="7239000" y="105098"/>
            <a:ext cx="1879600" cy="1489075"/>
            <a:chOff x="7239000" y="105098"/>
            <a:chExt cx="1879600" cy="1489075"/>
          </a:xfrm>
        </p:grpSpPr>
        <p:grpSp>
          <p:nvGrpSpPr>
            <p:cNvPr id="10" name="Group 9">
              <a:extLst>
                <a:ext uri="{FF2B5EF4-FFF2-40B4-BE49-F238E27FC236}">
                  <a16:creationId xmlns:a16="http://schemas.microsoft.com/office/drawing/2014/main" id="{DDDBB5A1-4424-1347-B2FA-3290DBF0EEB5}"/>
                </a:ext>
              </a:extLst>
            </p:cNvPr>
            <p:cNvGrpSpPr/>
            <p:nvPr/>
          </p:nvGrpSpPr>
          <p:grpSpPr>
            <a:xfrm>
              <a:off x="7239000" y="105098"/>
              <a:ext cx="1270000" cy="1489075"/>
              <a:chOff x="6841162" y="105098"/>
              <a:chExt cx="1270000" cy="1489075"/>
            </a:xfrm>
          </p:grpSpPr>
          <p:pic>
            <p:nvPicPr>
              <p:cNvPr id="14" name="Picture 1">
                <a:extLst>
                  <a:ext uri="{FF2B5EF4-FFF2-40B4-BE49-F238E27FC236}">
                    <a16:creationId xmlns:a16="http://schemas.microsoft.com/office/drawing/2014/main" id="{3048103D-367C-DB4A-B7DE-26992B48BE0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41162" y="105098"/>
                <a:ext cx="1270000" cy="148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14">
                <a:extLst>
                  <a:ext uri="{FF2B5EF4-FFF2-40B4-BE49-F238E27FC236}">
                    <a16:creationId xmlns:a16="http://schemas.microsoft.com/office/drawing/2014/main" id="{14D60B39-F296-EF4E-B6BA-DE933E9BAE34}"/>
                  </a:ext>
                </a:extLst>
              </p:cNvPr>
              <p:cNvSpPr txBox="1"/>
              <p:nvPr/>
            </p:nvSpPr>
            <p:spPr>
              <a:xfrm>
                <a:off x="7137608" y="548253"/>
                <a:ext cx="338554" cy="461665"/>
              </a:xfrm>
              <a:prstGeom prst="rect">
                <a:avLst/>
              </a:prstGeom>
              <a:noFill/>
            </p:spPr>
            <p:txBody>
              <a:bodyPr wrap="square" rtlCol="0">
                <a:spAutoFit/>
              </a:bodyPr>
              <a:lstStyle/>
              <a:p>
                <a:r>
                  <a:rPr lang="en-US" b="1" dirty="0">
                    <a:solidFill>
                      <a:srgbClr val="FF0000"/>
                    </a:solidFill>
                  </a:rPr>
                  <a:t>5</a:t>
                </a:r>
              </a:p>
            </p:txBody>
          </p:sp>
        </p:grpSp>
        <p:grpSp>
          <p:nvGrpSpPr>
            <p:cNvPr id="11" name="Group 10">
              <a:extLst>
                <a:ext uri="{FF2B5EF4-FFF2-40B4-BE49-F238E27FC236}">
                  <a16:creationId xmlns:a16="http://schemas.microsoft.com/office/drawing/2014/main" id="{96DF82E2-6B37-EE48-9D0A-3FF74CAF2F2E}"/>
                </a:ext>
              </a:extLst>
            </p:cNvPr>
            <p:cNvGrpSpPr/>
            <p:nvPr/>
          </p:nvGrpSpPr>
          <p:grpSpPr>
            <a:xfrm>
              <a:off x="8305800" y="373131"/>
              <a:ext cx="812800" cy="953008"/>
              <a:chOff x="8102600" y="508057"/>
              <a:chExt cx="812800" cy="953008"/>
            </a:xfrm>
          </p:grpSpPr>
          <p:pic>
            <p:nvPicPr>
              <p:cNvPr id="12" name="Picture 1">
                <a:extLst>
                  <a:ext uri="{FF2B5EF4-FFF2-40B4-BE49-F238E27FC236}">
                    <a16:creationId xmlns:a16="http://schemas.microsoft.com/office/drawing/2014/main" id="{1FB7F1C7-C72A-5B40-903D-811FE8DF98F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02600" y="508057"/>
                <a:ext cx="812800" cy="953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a:extLst>
                  <a:ext uri="{FF2B5EF4-FFF2-40B4-BE49-F238E27FC236}">
                    <a16:creationId xmlns:a16="http://schemas.microsoft.com/office/drawing/2014/main" id="{34DF13B5-DB54-894E-AB89-24E2C78F93C1}"/>
                  </a:ext>
                </a:extLst>
              </p:cNvPr>
              <p:cNvSpPr txBox="1"/>
              <p:nvPr/>
            </p:nvSpPr>
            <p:spPr>
              <a:xfrm>
                <a:off x="8221246" y="753728"/>
                <a:ext cx="338554" cy="461665"/>
              </a:xfrm>
              <a:prstGeom prst="rect">
                <a:avLst/>
              </a:prstGeom>
              <a:noFill/>
            </p:spPr>
            <p:txBody>
              <a:bodyPr wrap="square" rtlCol="0">
                <a:spAutoFit/>
              </a:bodyPr>
              <a:lstStyle/>
              <a:p>
                <a:r>
                  <a:rPr lang="en-US" b="1" dirty="0">
                    <a:solidFill>
                      <a:srgbClr val="FF0000"/>
                    </a:solidFill>
                  </a:rPr>
                  <a:t>2</a:t>
                </a:r>
              </a:p>
            </p:txBody>
          </p:sp>
        </p:grpSp>
      </p:grpSp>
    </p:spTree>
    <p:extLst>
      <p:ext uri="{BB962C8B-B14F-4D97-AF65-F5344CB8AC3E}">
        <p14:creationId xmlns:p14="http://schemas.microsoft.com/office/powerpoint/2010/main" val="3827544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algn="l"/>
            <a:r>
              <a:rPr lang="en-US" dirty="0">
                <a:latin typeface="Calibri" charset="0"/>
                <a:ea typeface="ＭＳ Ｐゴシック" charset="0"/>
                <a:cs typeface="ＭＳ Ｐゴシック" charset="0"/>
              </a:rPr>
              <a:t>Our WJ problem class</a:t>
            </a:r>
          </a:p>
        </p:txBody>
      </p:sp>
      <p:sp>
        <p:nvSpPr>
          <p:cNvPr id="3" name="Content Placeholder 2"/>
          <p:cNvSpPr>
            <a:spLocks noGrp="1"/>
          </p:cNvSpPr>
          <p:nvPr>
            <p:ph idx="1"/>
          </p:nvPr>
        </p:nvSpPr>
        <p:spPr>
          <a:xfrm>
            <a:off x="457200" y="1371600"/>
            <a:ext cx="8686800" cy="5257800"/>
          </a:xfrm>
        </p:spPr>
        <p:txBody>
          <a:bodyPr/>
          <a:lstStyle/>
          <a:p>
            <a:pPr marL="0" indent="0">
              <a:buFont typeface="Arial" charset="0"/>
              <a:buNone/>
              <a:defRPr/>
            </a:pPr>
            <a:r>
              <a:rPr lang="en-US" sz="2400" dirty="0"/>
              <a:t>class WJ(Problem):</a:t>
            </a:r>
          </a:p>
          <a:p>
            <a:pPr marL="0" indent="0">
              <a:buFont typeface="Arial" charset="0"/>
              <a:buNone/>
              <a:defRPr/>
            </a:pPr>
            <a:endParaRPr lang="en-US" sz="100" dirty="0"/>
          </a:p>
          <a:p>
            <a:pPr marL="0" indent="0">
              <a:buFont typeface="Arial" charset="0"/>
              <a:buNone/>
              <a:defRPr/>
            </a:pPr>
            <a:r>
              <a:rPr lang="en-US" sz="2400" dirty="0"/>
              <a:t>    </a:t>
            </a:r>
            <a:r>
              <a:rPr lang="en-US" sz="2400" dirty="0" err="1"/>
              <a:t>def</a:t>
            </a:r>
            <a:r>
              <a:rPr lang="en-US" sz="2400" dirty="0"/>
              <a:t> __</a:t>
            </a:r>
            <a:r>
              <a:rPr lang="en-US" sz="2400" dirty="0" err="1"/>
              <a:t>init</a:t>
            </a:r>
            <a:r>
              <a:rPr lang="en-US" sz="2400" dirty="0"/>
              <a:t>__(self, </a:t>
            </a:r>
            <a:r>
              <a:rPr lang="en-US" sz="2400" b="1" dirty="0"/>
              <a:t>capacities</a:t>
            </a:r>
            <a:r>
              <a:rPr lang="en-US" sz="2400" dirty="0"/>
              <a:t>=(5,2), </a:t>
            </a:r>
            <a:r>
              <a:rPr lang="en-US" sz="2400" b="1" dirty="0"/>
              <a:t>initial</a:t>
            </a:r>
            <a:r>
              <a:rPr lang="en-US" sz="2400" dirty="0"/>
              <a:t>=(5,0), </a:t>
            </a:r>
            <a:r>
              <a:rPr lang="en-US" sz="2400" b="1" dirty="0"/>
              <a:t>goal</a:t>
            </a:r>
            <a:r>
              <a:rPr lang="en-US" sz="2400" dirty="0"/>
              <a:t>=(0,1)):</a:t>
            </a:r>
          </a:p>
          <a:p>
            <a:pPr marL="0" indent="0">
              <a:buFont typeface="Arial" charset="0"/>
              <a:buNone/>
              <a:defRPr/>
            </a:pPr>
            <a:r>
              <a:rPr lang="en-US" sz="2400" dirty="0"/>
              <a:t>        </a:t>
            </a:r>
            <a:r>
              <a:rPr lang="en-US" sz="2400" dirty="0" err="1"/>
              <a:t>self.capacities</a:t>
            </a:r>
            <a:r>
              <a:rPr lang="en-US" sz="2400" dirty="0"/>
              <a:t> = capacities</a:t>
            </a:r>
          </a:p>
          <a:p>
            <a:pPr marL="0" indent="0">
              <a:buFont typeface="Arial" charset="0"/>
              <a:buNone/>
              <a:defRPr/>
            </a:pPr>
            <a:r>
              <a:rPr lang="en-US" sz="2400" dirty="0"/>
              <a:t>        </a:t>
            </a:r>
            <a:r>
              <a:rPr lang="en-US" sz="2400" dirty="0" err="1"/>
              <a:t>self.initial</a:t>
            </a:r>
            <a:r>
              <a:rPr lang="en-US" sz="2400" dirty="0"/>
              <a:t> = initial</a:t>
            </a:r>
          </a:p>
          <a:p>
            <a:pPr marL="0" indent="0">
              <a:buFont typeface="Arial" charset="0"/>
              <a:buNone/>
              <a:defRPr/>
            </a:pPr>
            <a:r>
              <a:rPr lang="en-US" sz="2400" dirty="0"/>
              <a:t>        </a:t>
            </a:r>
            <a:r>
              <a:rPr lang="en-US" sz="2400" dirty="0" err="1"/>
              <a:t>self.goal</a:t>
            </a:r>
            <a:r>
              <a:rPr lang="en-US" sz="2400" dirty="0"/>
              <a:t> = goal</a:t>
            </a:r>
            <a:endParaRPr lang="en-US" sz="800" dirty="0"/>
          </a:p>
          <a:p>
            <a:pPr marL="0" indent="0">
              <a:buFont typeface="Arial" charset="0"/>
              <a:buNone/>
              <a:defRPr/>
            </a:pPr>
            <a:r>
              <a:rPr lang="en-US" sz="2400" dirty="0"/>
              <a:t>    </a:t>
            </a:r>
            <a:r>
              <a:rPr lang="en-US" sz="2400" dirty="0" err="1"/>
              <a:t>def</a:t>
            </a:r>
            <a:r>
              <a:rPr lang="en-US" sz="2400" dirty="0"/>
              <a:t> </a:t>
            </a:r>
            <a:r>
              <a:rPr lang="en-US" sz="2400" b="1" dirty="0" err="1"/>
              <a:t>goal_test</a:t>
            </a:r>
            <a:r>
              <a:rPr lang="en-US" sz="2400" dirty="0"/>
              <a:t>(self, state):  </a:t>
            </a:r>
            <a:r>
              <a:rPr lang="en-US" sz="2400" dirty="0">
                <a:solidFill>
                  <a:srgbClr val="7F7F7F"/>
                </a:solidFill>
              </a:rPr>
              <a:t># returns True </a:t>
            </a:r>
            <a:r>
              <a:rPr lang="en-US" sz="2400" dirty="0" err="1">
                <a:solidFill>
                  <a:srgbClr val="7F7F7F"/>
                </a:solidFill>
              </a:rPr>
              <a:t>iff</a:t>
            </a:r>
            <a:r>
              <a:rPr lang="en-US" sz="2400" dirty="0">
                <a:solidFill>
                  <a:srgbClr val="7F7F7F"/>
                </a:solidFill>
              </a:rPr>
              <a:t> state is a goal state</a:t>
            </a:r>
          </a:p>
          <a:p>
            <a:pPr marL="0" indent="0">
              <a:buNone/>
              <a:defRPr/>
            </a:pPr>
            <a:r>
              <a:rPr lang="en-US" sz="2400" dirty="0"/>
              <a:t>        g = </a:t>
            </a:r>
            <a:r>
              <a:rPr lang="en-US" sz="2400" dirty="0" err="1"/>
              <a:t>self.goal</a:t>
            </a:r>
            <a:r>
              <a:rPr lang="en-US" sz="2400" dirty="0"/>
              <a:t>                    </a:t>
            </a:r>
            <a:r>
              <a:rPr lang="en-US" sz="2400" i="1" dirty="0">
                <a:solidFill>
                  <a:schemeClr val="tx1">
                    <a:lumMod val="50000"/>
                    <a:lumOff val="50000"/>
                  </a:schemeClr>
                </a:solidFill>
              </a:rPr>
              <a:t># -1 is a don’t care</a:t>
            </a:r>
            <a:endParaRPr lang="en-US" sz="2400" dirty="0"/>
          </a:p>
          <a:p>
            <a:pPr marL="0" indent="0">
              <a:buFont typeface="Arial" charset="0"/>
              <a:buNone/>
              <a:defRPr/>
            </a:pPr>
            <a:r>
              <a:rPr lang="en-US" sz="2400" dirty="0"/>
              <a:t>        return (state[0] == g[0] or g[0] == -1 ) and </a:t>
            </a:r>
          </a:p>
          <a:p>
            <a:pPr marL="0" indent="0">
              <a:buFont typeface="Arial" charset="0"/>
              <a:buNone/>
              <a:defRPr/>
            </a:pPr>
            <a:r>
              <a:rPr lang="en-US" sz="2400" dirty="0"/>
              <a:t>                    (state[1] == g[1] or g[1] == -1)</a:t>
            </a:r>
          </a:p>
          <a:p>
            <a:pPr marL="0" indent="0">
              <a:buFont typeface="Arial" charset="0"/>
              <a:buNone/>
              <a:defRPr/>
            </a:pPr>
            <a:endParaRPr lang="en-US" sz="800" dirty="0"/>
          </a:p>
          <a:p>
            <a:pPr marL="0" indent="0">
              <a:buFont typeface="Arial" charset="0"/>
              <a:buNone/>
              <a:defRPr/>
            </a:pPr>
            <a:r>
              <a:rPr lang="en-US" sz="2400" dirty="0"/>
              <a:t> </a:t>
            </a:r>
            <a:r>
              <a:rPr lang="en-US" sz="2400" dirty="0" err="1"/>
              <a:t>def</a:t>
            </a:r>
            <a:r>
              <a:rPr lang="en-US" sz="2400" dirty="0"/>
              <a:t> __</a:t>
            </a:r>
            <a:r>
              <a:rPr lang="en-US" sz="2400" dirty="0" err="1"/>
              <a:t>repr</a:t>
            </a:r>
            <a:r>
              <a:rPr lang="en-US" sz="2400" dirty="0"/>
              <a:t>__(self):     </a:t>
            </a:r>
            <a:r>
              <a:rPr lang="en-US" sz="2400" dirty="0">
                <a:solidFill>
                  <a:schemeClr val="tx1">
                    <a:lumMod val="50000"/>
                    <a:lumOff val="50000"/>
                  </a:schemeClr>
                </a:solidFill>
              </a:rPr>
              <a:t># returns string representing the object</a:t>
            </a:r>
          </a:p>
          <a:p>
            <a:pPr marL="0" indent="0">
              <a:buNone/>
              <a:defRPr/>
            </a:pPr>
            <a:r>
              <a:rPr lang="en-US" sz="2400" dirty="0"/>
              <a:t>        return </a:t>
            </a:r>
            <a:r>
              <a:rPr lang="en-US" sz="2400" dirty="0" err="1"/>
              <a:t>f"WJ</a:t>
            </a:r>
            <a:r>
              <a:rPr lang="en-US" sz="2400" dirty="0"/>
              <a:t>({</a:t>
            </a:r>
            <a:r>
              <a:rPr lang="en-US" sz="2400" dirty="0" err="1"/>
              <a:t>self.capacities</a:t>
            </a:r>
            <a:r>
              <a:rPr lang="en-US" sz="2400" dirty="0"/>
              <a:t>},{</a:t>
            </a:r>
            <a:r>
              <a:rPr lang="en-US" sz="2400" dirty="0" err="1"/>
              <a:t>self.initial</a:t>
            </a:r>
            <a:r>
              <a:rPr lang="en-US" sz="2400" dirty="0"/>
              <a:t>},{</a:t>
            </a:r>
            <a:r>
              <a:rPr lang="en-US" sz="2400" dirty="0" err="1"/>
              <a:t>self.goal</a:t>
            </a:r>
            <a:r>
              <a:rPr lang="en-US" sz="2400" dirty="0"/>
              <a:t>}"</a:t>
            </a:r>
          </a:p>
        </p:txBody>
      </p:sp>
      <p:grpSp>
        <p:nvGrpSpPr>
          <p:cNvPr id="6" name="Group 5">
            <a:extLst>
              <a:ext uri="{FF2B5EF4-FFF2-40B4-BE49-F238E27FC236}">
                <a16:creationId xmlns:a16="http://schemas.microsoft.com/office/drawing/2014/main" id="{AB5D6D37-C0DE-A040-AAAF-665DF6693D90}"/>
              </a:ext>
            </a:extLst>
          </p:cNvPr>
          <p:cNvGrpSpPr/>
          <p:nvPr/>
        </p:nvGrpSpPr>
        <p:grpSpPr>
          <a:xfrm>
            <a:off x="7239000" y="105098"/>
            <a:ext cx="1879600" cy="1489075"/>
            <a:chOff x="7239000" y="105098"/>
            <a:chExt cx="1879600" cy="1489075"/>
          </a:xfrm>
        </p:grpSpPr>
        <p:grpSp>
          <p:nvGrpSpPr>
            <p:cNvPr id="7" name="Group 6">
              <a:extLst>
                <a:ext uri="{FF2B5EF4-FFF2-40B4-BE49-F238E27FC236}">
                  <a16:creationId xmlns:a16="http://schemas.microsoft.com/office/drawing/2014/main" id="{6B2C8530-F9A1-354C-A438-15FF687F5774}"/>
                </a:ext>
              </a:extLst>
            </p:cNvPr>
            <p:cNvGrpSpPr/>
            <p:nvPr/>
          </p:nvGrpSpPr>
          <p:grpSpPr>
            <a:xfrm>
              <a:off x="7239000" y="105098"/>
              <a:ext cx="1270000" cy="1489075"/>
              <a:chOff x="6841162" y="105098"/>
              <a:chExt cx="1270000" cy="1489075"/>
            </a:xfrm>
          </p:grpSpPr>
          <p:pic>
            <p:nvPicPr>
              <p:cNvPr id="11" name="Picture 1">
                <a:extLst>
                  <a:ext uri="{FF2B5EF4-FFF2-40B4-BE49-F238E27FC236}">
                    <a16:creationId xmlns:a16="http://schemas.microsoft.com/office/drawing/2014/main" id="{48B6C467-5F1B-B847-9DDE-85CE087A801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41162" y="105098"/>
                <a:ext cx="1270000" cy="148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D33C3CC9-B038-1640-B1C4-88A8AE6C1C53}"/>
                  </a:ext>
                </a:extLst>
              </p:cNvPr>
              <p:cNvSpPr txBox="1"/>
              <p:nvPr/>
            </p:nvSpPr>
            <p:spPr>
              <a:xfrm>
                <a:off x="7137608" y="548253"/>
                <a:ext cx="338554" cy="461665"/>
              </a:xfrm>
              <a:prstGeom prst="rect">
                <a:avLst/>
              </a:prstGeom>
              <a:noFill/>
            </p:spPr>
            <p:txBody>
              <a:bodyPr wrap="square" rtlCol="0">
                <a:spAutoFit/>
              </a:bodyPr>
              <a:lstStyle/>
              <a:p>
                <a:r>
                  <a:rPr lang="en-US" b="1" dirty="0">
                    <a:solidFill>
                      <a:srgbClr val="FF0000"/>
                    </a:solidFill>
                  </a:rPr>
                  <a:t>5</a:t>
                </a:r>
              </a:p>
            </p:txBody>
          </p:sp>
        </p:grpSp>
        <p:grpSp>
          <p:nvGrpSpPr>
            <p:cNvPr id="8" name="Group 7">
              <a:extLst>
                <a:ext uri="{FF2B5EF4-FFF2-40B4-BE49-F238E27FC236}">
                  <a16:creationId xmlns:a16="http://schemas.microsoft.com/office/drawing/2014/main" id="{9B2071CE-1EE0-044D-A75E-CBBFDE34A824}"/>
                </a:ext>
              </a:extLst>
            </p:cNvPr>
            <p:cNvGrpSpPr/>
            <p:nvPr/>
          </p:nvGrpSpPr>
          <p:grpSpPr>
            <a:xfrm>
              <a:off x="8305800" y="373131"/>
              <a:ext cx="812800" cy="953008"/>
              <a:chOff x="8102600" y="508057"/>
              <a:chExt cx="812800" cy="953008"/>
            </a:xfrm>
          </p:grpSpPr>
          <p:pic>
            <p:nvPicPr>
              <p:cNvPr id="9" name="Picture 1">
                <a:extLst>
                  <a:ext uri="{FF2B5EF4-FFF2-40B4-BE49-F238E27FC236}">
                    <a16:creationId xmlns:a16="http://schemas.microsoft.com/office/drawing/2014/main" id="{D3F8452D-2EB9-E84C-8C3E-B1A4440DF4E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102600" y="508057"/>
                <a:ext cx="812800" cy="953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a:extLst>
                  <a:ext uri="{FF2B5EF4-FFF2-40B4-BE49-F238E27FC236}">
                    <a16:creationId xmlns:a16="http://schemas.microsoft.com/office/drawing/2014/main" id="{C7DB7D5E-3113-1941-AC62-D5F2075D9073}"/>
                  </a:ext>
                </a:extLst>
              </p:cNvPr>
              <p:cNvSpPr txBox="1"/>
              <p:nvPr/>
            </p:nvSpPr>
            <p:spPr>
              <a:xfrm>
                <a:off x="8221246" y="753728"/>
                <a:ext cx="338554" cy="461665"/>
              </a:xfrm>
              <a:prstGeom prst="rect">
                <a:avLst/>
              </a:prstGeom>
              <a:noFill/>
            </p:spPr>
            <p:txBody>
              <a:bodyPr wrap="square" rtlCol="0">
                <a:spAutoFit/>
              </a:bodyPr>
              <a:lstStyle/>
              <a:p>
                <a:r>
                  <a:rPr lang="en-US" b="1" dirty="0">
                    <a:solidFill>
                      <a:srgbClr val="FF0000"/>
                    </a:solidFill>
                  </a:rPr>
                  <a:t>2</a:t>
                </a:r>
              </a:p>
            </p:txBody>
          </p:sp>
        </p:grpSp>
      </p:grpSp>
      <p:sp>
        <p:nvSpPr>
          <p:cNvPr id="2" name="TextBox 1">
            <a:extLst>
              <a:ext uri="{FF2B5EF4-FFF2-40B4-BE49-F238E27FC236}">
                <a16:creationId xmlns:a16="http://schemas.microsoft.com/office/drawing/2014/main" id="{9164C0E3-5D61-8047-B62D-579162CD0EA9}"/>
              </a:ext>
            </a:extLst>
          </p:cNvPr>
          <p:cNvSpPr txBox="1"/>
          <p:nvPr/>
        </p:nvSpPr>
        <p:spPr>
          <a:xfrm>
            <a:off x="7010400" y="6384795"/>
            <a:ext cx="1850186" cy="461665"/>
          </a:xfrm>
          <a:prstGeom prst="rect">
            <a:avLst/>
          </a:prstGeom>
          <a:noFill/>
        </p:spPr>
        <p:txBody>
          <a:bodyPr wrap="none" rtlCol="0">
            <a:spAutoFit/>
          </a:bodyPr>
          <a:lstStyle/>
          <a:p>
            <a:r>
              <a:rPr lang="en-US" dirty="0">
                <a:solidFill>
                  <a:schemeClr val="tx1">
                    <a:lumMod val="50000"/>
                    <a:lumOff val="50000"/>
                  </a:schemeClr>
                </a:solidFill>
              </a:rPr>
              <a:t>Note: f-string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76200" y="152400"/>
            <a:ext cx="9144000" cy="1219200"/>
          </a:xfrm>
        </p:spPr>
        <p:txBody>
          <a:bodyPr/>
          <a:lstStyle/>
          <a:p>
            <a:r>
              <a:rPr lang="en-US" sz="4000" dirty="0">
                <a:latin typeface="Calibri" charset="0"/>
                <a:ea typeface="ＭＳ Ｐゴシック" charset="0"/>
                <a:cs typeface="ＭＳ Ｐゴシック" charset="0"/>
              </a:rPr>
              <a:t>Returns list of possible actions in state</a:t>
            </a:r>
          </a:p>
        </p:txBody>
      </p:sp>
      <p:sp>
        <p:nvSpPr>
          <p:cNvPr id="2" name="Content Placeholder 1"/>
          <p:cNvSpPr>
            <a:spLocks noGrp="1"/>
          </p:cNvSpPr>
          <p:nvPr>
            <p:ph idx="1"/>
          </p:nvPr>
        </p:nvSpPr>
        <p:spPr>
          <a:xfrm>
            <a:off x="228600" y="1371600"/>
            <a:ext cx="8686800" cy="4343400"/>
          </a:xfrm>
        </p:spPr>
        <p:txBody>
          <a:bodyPr/>
          <a:lstStyle/>
          <a:p>
            <a:pPr marL="0" indent="0">
              <a:buNone/>
            </a:pPr>
            <a:r>
              <a:rPr lang="en-US" dirty="0"/>
              <a:t>def </a:t>
            </a:r>
            <a:r>
              <a:rPr lang="en-US" b="1" dirty="0"/>
              <a:t>actions</a:t>
            </a:r>
            <a:r>
              <a:rPr lang="en-US" dirty="0"/>
              <a:t>(self, state):</a:t>
            </a:r>
          </a:p>
          <a:p>
            <a:pPr marL="0" indent="0">
              <a:buNone/>
            </a:pPr>
            <a:r>
              <a:rPr lang="en-US" dirty="0"/>
              <a:t>    (J1, J2) = state</a:t>
            </a:r>
          </a:p>
          <a:p>
            <a:pPr marL="0" indent="0">
              <a:buNone/>
            </a:pPr>
            <a:r>
              <a:rPr lang="en-US" dirty="0"/>
              <a:t>    (C1, C2) = </a:t>
            </a:r>
            <a:r>
              <a:rPr lang="en-US" dirty="0" err="1"/>
              <a:t>self.capacities</a:t>
            </a:r>
            <a:endParaRPr lang="en-US" dirty="0"/>
          </a:p>
          <a:p>
            <a:pPr marL="0" indent="0">
              <a:buNone/>
            </a:pPr>
            <a:r>
              <a:rPr lang="en-US" dirty="0"/>
              <a:t>    acts = []</a:t>
            </a:r>
          </a:p>
          <a:p>
            <a:pPr marL="0" indent="0">
              <a:buNone/>
            </a:pPr>
            <a:r>
              <a:rPr lang="en-US" dirty="0"/>
              <a:t>    if J1&gt;0: </a:t>
            </a:r>
            <a:r>
              <a:rPr lang="en-US" dirty="0" err="1"/>
              <a:t>acts.append</a:t>
            </a:r>
            <a:r>
              <a:rPr lang="en-US" dirty="0"/>
              <a:t>(('dump', 1))</a:t>
            </a:r>
          </a:p>
          <a:p>
            <a:pPr marL="0" indent="0">
              <a:buNone/>
            </a:pPr>
            <a:r>
              <a:rPr lang="en-US" dirty="0"/>
              <a:t>    if J2&gt;0: </a:t>
            </a:r>
            <a:r>
              <a:rPr lang="en-US" dirty="0" err="1"/>
              <a:t>acts.append</a:t>
            </a:r>
            <a:r>
              <a:rPr lang="en-US" dirty="0"/>
              <a:t>(('dump', 2))</a:t>
            </a:r>
          </a:p>
          <a:p>
            <a:pPr marL="0" indent="0">
              <a:buNone/>
            </a:pPr>
            <a:r>
              <a:rPr lang="en-US" dirty="0"/>
              <a:t>    if J2&lt;C2 and J1&gt;0: </a:t>
            </a:r>
            <a:r>
              <a:rPr lang="en-US" dirty="0" err="1"/>
              <a:t>acts.append</a:t>
            </a:r>
            <a:r>
              <a:rPr lang="en-US" dirty="0"/>
              <a:t>(('pour', 1, 2))</a:t>
            </a:r>
          </a:p>
          <a:p>
            <a:pPr marL="0" indent="0">
              <a:buNone/>
            </a:pPr>
            <a:r>
              <a:rPr lang="en-US" dirty="0"/>
              <a:t>    if J1&lt;C1 and J2&gt;0: </a:t>
            </a:r>
            <a:r>
              <a:rPr lang="en-US" dirty="0" err="1"/>
              <a:t>acts.append</a:t>
            </a:r>
            <a:r>
              <a:rPr lang="en-US" dirty="0"/>
              <a:t>(('pour', 2, 1))</a:t>
            </a:r>
          </a:p>
          <a:p>
            <a:pPr marL="0" indent="0">
              <a:buNone/>
            </a:pPr>
            <a:r>
              <a:rPr lang="en-US" dirty="0"/>
              <a:t>    return acts</a:t>
            </a:r>
          </a:p>
        </p:txBody>
      </p:sp>
      <p:sp>
        <p:nvSpPr>
          <p:cNvPr id="3" name="TextBox 2">
            <a:extLst>
              <a:ext uri="{FF2B5EF4-FFF2-40B4-BE49-F238E27FC236}">
                <a16:creationId xmlns:a16="http://schemas.microsoft.com/office/drawing/2014/main" id="{2B76DB88-B073-D643-84CE-2F12C86A3DE5}"/>
              </a:ext>
            </a:extLst>
          </p:cNvPr>
          <p:cNvSpPr txBox="1"/>
          <p:nvPr/>
        </p:nvSpPr>
        <p:spPr>
          <a:xfrm>
            <a:off x="6172200" y="1295400"/>
            <a:ext cx="2743200" cy="2308324"/>
          </a:xfrm>
          <a:prstGeom prst="rect">
            <a:avLst/>
          </a:prstGeom>
          <a:solidFill>
            <a:schemeClr val="bg1">
              <a:lumMod val="85000"/>
            </a:schemeClr>
          </a:solidFill>
          <a:ln w="3175">
            <a:solidFill>
              <a:schemeClr val="tx1"/>
            </a:solidFill>
          </a:ln>
          <a:effectLst>
            <a:outerShdw blurRad="50800" dist="38100" dir="2700000" algn="tl" rotWithShape="0">
              <a:prstClr val="black">
                <a:alpha val="40000"/>
              </a:prstClr>
            </a:outerShdw>
          </a:effectLst>
        </p:spPr>
        <p:txBody>
          <a:bodyPr wrap="square" rtlCol="0">
            <a:spAutoFit/>
          </a:bodyPr>
          <a:lstStyle/>
          <a:p>
            <a:r>
              <a:rPr lang="en-US" i="1" dirty="0"/>
              <a:t>Note: we represent an action as a tuple of its name and arguments, e.g.</a:t>
            </a:r>
          </a:p>
          <a:p>
            <a:pPr marL="342900" indent="-282575">
              <a:buFont typeface="Arial" panose="020B0604020202020204" pitchFamily="34" charset="0"/>
              <a:buChar char="•"/>
            </a:pPr>
            <a:r>
              <a:rPr lang="en-US" i="1" dirty="0"/>
              <a:t>(dump, 1)</a:t>
            </a:r>
          </a:p>
          <a:p>
            <a:pPr marL="342900" indent="-282575">
              <a:buFont typeface="Arial" panose="020B0604020202020204" pitchFamily="34" charset="0"/>
              <a:buChar char="•"/>
            </a:pPr>
            <a:r>
              <a:rPr lang="en-US" i="1" dirty="0"/>
              <a:t>(pour 2, 1)</a:t>
            </a:r>
          </a:p>
        </p:txBody>
      </p:sp>
    </p:spTree>
    <p:extLst>
      <p:ext uri="{BB962C8B-B14F-4D97-AF65-F5344CB8AC3E}">
        <p14:creationId xmlns:p14="http://schemas.microsoft.com/office/powerpoint/2010/main" val="3998755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5334000" y="135834"/>
            <a:ext cx="3733800" cy="2302566"/>
          </a:xfrm>
        </p:spPr>
        <p:txBody>
          <a:bodyPr/>
          <a:lstStyle/>
          <a:p>
            <a:r>
              <a:rPr lang="en-US" dirty="0">
                <a:latin typeface="Calibri" charset="0"/>
                <a:ea typeface="ＭＳ Ｐゴシック" charset="0"/>
                <a:cs typeface="ＭＳ Ｐゴシック" charset="0"/>
              </a:rPr>
              <a:t>Result returns</a:t>
            </a:r>
            <a:br>
              <a:rPr lang="en-US" dirty="0">
                <a:latin typeface="Calibri" charset="0"/>
                <a:ea typeface="ＭＳ Ｐゴシック" charset="0"/>
                <a:cs typeface="ＭＳ Ｐゴシック" charset="0"/>
              </a:rPr>
            </a:br>
            <a:r>
              <a:rPr lang="en-US" dirty="0">
                <a:latin typeface="Calibri" charset="0"/>
                <a:ea typeface="ＭＳ Ｐゴシック" charset="0"/>
                <a:cs typeface="ＭＳ Ｐゴシック" charset="0"/>
              </a:rPr>
              <a:t> successor</a:t>
            </a:r>
            <a:br>
              <a:rPr lang="en-US" dirty="0">
                <a:latin typeface="Calibri" charset="0"/>
                <a:ea typeface="ＭＳ Ｐゴシック" charset="0"/>
                <a:cs typeface="ＭＳ Ｐゴシック" charset="0"/>
              </a:rPr>
            </a:br>
            <a:r>
              <a:rPr lang="en-US" dirty="0">
                <a:latin typeface="Calibri" charset="0"/>
                <a:ea typeface="ＭＳ Ｐゴシック" charset="0"/>
                <a:cs typeface="ＭＳ Ｐゴシック" charset="0"/>
              </a:rPr>
              <a:t>state</a:t>
            </a:r>
          </a:p>
        </p:txBody>
      </p:sp>
      <p:sp>
        <p:nvSpPr>
          <p:cNvPr id="2" name="Content Placeholder 1"/>
          <p:cNvSpPr>
            <a:spLocks noGrp="1"/>
          </p:cNvSpPr>
          <p:nvPr>
            <p:ph idx="1"/>
          </p:nvPr>
        </p:nvSpPr>
        <p:spPr>
          <a:xfrm>
            <a:off x="76200" y="304800"/>
            <a:ext cx="5562600" cy="6553200"/>
          </a:xfrm>
        </p:spPr>
        <p:txBody>
          <a:bodyPr/>
          <a:lstStyle/>
          <a:p>
            <a:pPr marL="0" indent="0">
              <a:buNone/>
            </a:pPr>
            <a:r>
              <a:rPr lang="en-US" sz="2100" dirty="0"/>
              <a:t>def </a:t>
            </a:r>
            <a:r>
              <a:rPr lang="en-US" sz="2100" b="1" dirty="0"/>
              <a:t>result</a:t>
            </a:r>
            <a:r>
              <a:rPr lang="en-US" sz="2100" dirty="0"/>
              <a:t>(self, state, action):</a:t>
            </a:r>
          </a:p>
          <a:p>
            <a:pPr marL="0" indent="0">
              <a:buNone/>
            </a:pPr>
            <a:r>
              <a:rPr lang="en-US" sz="2100" dirty="0"/>
              <a:t>    """ Given state and action, returns successor</a:t>
            </a:r>
            <a:br>
              <a:rPr lang="en-US" sz="2100" dirty="0"/>
            </a:br>
            <a:r>
              <a:rPr lang="en-US" sz="2100" dirty="0"/>
              <a:t>          after doing action"""</a:t>
            </a:r>
          </a:p>
          <a:p>
            <a:pPr marL="0" indent="0">
              <a:buNone/>
            </a:pPr>
            <a:r>
              <a:rPr lang="en-US" sz="2100" dirty="0"/>
              <a:t>    if </a:t>
            </a:r>
            <a:r>
              <a:rPr lang="en-US" sz="2100" dirty="0" err="1"/>
              <a:t>len</a:t>
            </a:r>
            <a:r>
              <a:rPr lang="en-US" sz="2100" dirty="0"/>
              <a:t>(action) == 2:     </a:t>
            </a:r>
            <a:r>
              <a:rPr lang="en-US" sz="2100" dirty="0">
                <a:solidFill>
                  <a:schemeClr val="tx1">
                    <a:lumMod val="50000"/>
                    <a:lumOff val="50000"/>
                  </a:schemeClr>
                </a:solidFill>
              </a:rPr>
              <a:t># </a:t>
            </a:r>
            <a:r>
              <a:rPr lang="en-US" sz="2100" dirty="0" err="1">
                <a:solidFill>
                  <a:schemeClr val="tx1">
                    <a:lumMod val="50000"/>
                    <a:lumOff val="50000"/>
                  </a:schemeClr>
                </a:solidFill>
              </a:rPr>
              <a:t>eg</a:t>
            </a:r>
            <a:r>
              <a:rPr lang="en-US" sz="2100" dirty="0">
                <a:solidFill>
                  <a:schemeClr val="tx1">
                    <a:lumMod val="50000"/>
                    <a:lumOff val="50000"/>
                  </a:schemeClr>
                </a:solidFill>
              </a:rPr>
              <a:t> (‘dump’, 1)</a:t>
            </a:r>
          </a:p>
          <a:p>
            <a:pPr marL="0" indent="0">
              <a:buNone/>
            </a:pPr>
            <a:r>
              <a:rPr lang="en-US" sz="2100" dirty="0"/>
              <a:t>        act, arg1 = action</a:t>
            </a:r>
          </a:p>
          <a:p>
            <a:pPr marL="0" indent="0">
              <a:buNone/>
            </a:pPr>
            <a:r>
              <a:rPr lang="en-US" sz="2100" dirty="0"/>
              <a:t>    else:                             </a:t>
            </a:r>
            <a:r>
              <a:rPr lang="en-US" sz="2100" dirty="0">
                <a:solidFill>
                  <a:schemeClr val="tx1">
                    <a:lumMod val="50000"/>
                    <a:lumOff val="50000"/>
                  </a:schemeClr>
                </a:solidFill>
              </a:rPr>
              <a:t># </a:t>
            </a:r>
            <a:r>
              <a:rPr lang="en-US" sz="2100" dirty="0" err="1">
                <a:solidFill>
                  <a:schemeClr val="tx1">
                    <a:lumMod val="50000"/>
                    <a:lumOff val="50000"/>
                  </a:schemeClr>
                </a:solidFill>
              </a:rPr>
              <a:t>eg</a:t>
            </a:r>
            <a:r>
              <a:rPr lang="en-US" sz="2100" dirty="0">
                <a:solidFill>
                  <a:schemeClr val="tx1">
                    <a:lumMod val="50000"/>
                    <a:lumOff val="50000"/>
                  </a:schemeClr>
                </a:solidFill>
              </a:rPr>
              <a:t> (‘pour’, 1, 2)</a:t>
            </a:r>
          </a:p>
          <a:p>
            <a:pPr marL="0" indent="0">
              <a:buNone/>
            </a:pPr>
            <a:r>
              <a:rPr lang="en-US" sz="2100" dirty="0"/>
              <a:t>        act, arg1, arg2 = action</a:t>
            </a:r>
          </a:p>
          <a:p>
            <a:pPr marL="0" indent="0">
              <a:buNone/>
            </a:pPr>
            <a:r>
              <a:rPr lang="en-US" sz="2100" dirty="0"/>
              <a:t>    (J1, J2), (C1, C2) = state, </a:t>
            </a:r>
            <a:r>
              <a:rPr lang="en-US" sz="2100" dirty="0" err="1"/>
              <a:t>self.capacities</a:t>
            </a:r>
            <a:endParaRPr lang="en-US" sz="2100" dirty="0"/>
          </a:p>
          <a:p>
            <a:pPr marL="0" indent="0">
              <a:buNone/>
            </a:pPr>
            <a:r>
              <a:rPr lang="en-US" sz="2100" dirty="0"/>
              <a:t>    if act == 'dump':</a:t>
            </a:r>
          </a:p>
          <a:p>
            <a:pPr marL="0" indent="0">
              <a:buNone/>
            </a:pPr>
            <a:r>
              <a:rPr lang="en-US" sz="2100" dirty="0"/>
              <a:t>        return (0, J2) if arg1 == 1 else (J1, 0)</a:t>
            </a:r>
          </a:p>
          <a:p>
            <a:pPr marL="0" indent="0">
              <a:buNone/>
            </a:pPr>
            <a:r>
              <a:rPr lang="en-US" sz="2100" dirty="0"/>
              <a:t>    </a:t>
            </a:r>
            <a:r>
              <a:rPr lang="en-US" sz="2100" dirty="0" err="1"/>
              <a:t>elif</a:t>
            </a:r>
            <a:r>
              <a:rPr lang="en-US" sz="2100" dirty="0"/>
              <a:t> act == 'pour':</a:t>
            </a:r>
          </a:p>
          <a:p>
            <a:pPr marL="0" indent="0">
              <a:buNone/>
            </a:pPr>
            <a:r>
              <a:rPr lang="en-US" sz="2100" dirty="0"/>
              <a:t>        if arg1 == 1:</a:t>
            </a:r>
          </a:p>
          <a:p>
            <a:pPr marL="0" indent="0">
              <a:buNone/>
            </a:pPr>
            <a:r>
              <a:rPr lang="en-US" sz="2100" dirty="0"/>
              <a:t>            delta = min(J1, C2-J2)</a:t>
            </a:r>
          </a:p>
          <a:p>
            <a:pPr marL="0" indent="0">
              <a:buNone/>
            </a:pPr>
            <a:r>
              <a:rPr lang="en-US" sz="2100" dirty="0"/>
              <a:t>            return (J1-delta, J2+delta)</a:t>
            </a:r>
          </a:p>
          <a:p>
            <a:pPr marL="0" indent="0">
              <a:buNone/>
            </a:pPr>
            <a:r>
              <a:rPr lang="en-US" sz="2100" dirty="0"/>
              <a:t>        else:</a:t>
            </a:r>
          </a:p>
          <a:p>
            <a:pPr marL="0" indent="0">
              <a:buNone/>
            </a:pPr>
            <a:r>
              <a:rPr lang="en-US" sz="2100" dirty="0"/>
              <a:t>            delta = min(J2, C1-J1)</a:t>
            </a:r>
          </a:p>
          <a:p>
            <a:pPr marL="0" indent="0">
              <a:buNone/>
            </a:pPr>
            <a:r>
              <a:rPr lang="en-US" sz="2100" dirty="0"/>
              <a:t>            return (J1+delta, J2-delta)</a:t>
            </a:r>
          </a:p>
          <a:p>
            <a:pPr marL="0" indent="0">
              <a:buNone/>
            </a:pPr>
            <a:endParaRPr lang="en-US" sz="2200" dirty="0"/>
          </a:p>
        </p:txBody>
      </p:sp>
      <p:sp>
        <p:nvSpPr>
          <p:cNvPr id="4" name="TextBox 3">
            <a:extLst>
              <a:ext uri="{FF2B5EF4-FFF2-40B4-BE49-F238E27FC236}">
                <a16:creationId xmlns:a16="http://schemas.microsoft.com/office/drawing/2014/main" id="{638E194B-7EB4-0448-A6DD-CE13D9C41602}"/>
              </a:ext>
            </a:extLst>
          </p:cNvPr>
          <p:cNvSpPr txBox="1"/>
          <p:nvPr/>
        </p:nvSpPr>
        <p:spPr>
          <a:xfrm>
            <a:off x="5974851" y="2895600"/>
            <a:ext cx="2743200" cy="1938992"/>
          </a:xfrm>
          <a:prstGeom prst="rect">
            <a:avLst/>
          </a:prstGeom>
          <a:solidFill>
            <a:schemeClr val="bg1">
              <a:lumMod val="85000"/>
            </a:schemeClr>
          </a:solidFill>
          <a:ln w="3175">
            <a:solidFill>
              <a:schemeClr val="tx1"/>
            </a:solidFill>
          </a:ln>
          <a:effectLst>
            <a:outerShdw blurRad="50800" dist="38100" dir="2700000" algn="tl" rotWithShape="0">
              <a:prstClr val="black">
                <a:alpha val="40000"/>
              </a:prstClr>
            </a:outerShdw>
          </a:effectLst>
        </p:spPr>
        <p:txBody>
          <a:bodyPr wrap="square" rtlCol="0">
            <a:spAutoFit/>
          </a:bodyPr>
          <a:lstStyle/>
          <a:p>
            <a:r>
              <a:rPr lang="en-US" i="1" dirty="0"/>
              <a:t>Note: the AIMA code will call this for </a:t>
            </a:r>
            <a:r>
              <a:rPr lang="en-US" b="1" i="1" dirty="0"/>
              <a:t>each possible action</a:t>
            </a:r>
            <a:r>
              <a:rPr lang="en-US" i="1" dirty="0"/>
              <a:t> that can be done in a state</a:t>
            </a:r>
          </a:p>
        </p:txBody>
      </p:sp>
    </p:spTree>
    <p:extLst>
      <p:ext uri="{BB962C8B-B14F-4D97-AF65-F5344CB8AC3E}">
        <p14:creationId xmlns:p14="http://schemas.microsoft.com/office/powerpoint/2010/main" val="14039092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23560</TotalTime>
  <Words>1727</Words>
  <Application>Microsoft Macintosh PowerPoint</Application>
  <PresentationFormat>On-screen Show (4:3)</PresentationFormat>
  <Paragraphs>165</Paragraphs>
  <Slides>14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Office Theme</vt:lpstr>
      <vt:lpstr>Search in Python</vt:lpstr>
      <vt:lpstr>Today’s topics</vt:lpstr>
      <vt:lpstr>Install AIMA Python ?</vt:lpstr>
      <vt:lpstr>Two Water Jugs Problem</vt:lpstr>
      <vt:lpstr>AIMA’s search.py</vt:lpstr>
      <vt:lpstr>Example: Water Jug Problem</vt:lpstr>
      <vt:lpstr>Our WJ problem class</vt:lpstr>
      <vt:lpstr>Returns list of possible actions in state</vt:lpstr>
      <vt:lpstr>Result returns  successor state</vt:lpstr>
      <vt:lpstr>Our WJ problem class</vt:lpstr>
      <vt:lpstr>Solving a WJP</vt:lpstr>
      <vt:lpstr>Comparing Search Algorithms Results</vt:lpstr>
      <vt:lpstr>Comparing Search Algorithms Results</vt:lpstr>
      <vt:lpstr>The Output</vt:lpstr>
    </vt:vector>
  </TitlesOfParts>
  <Company>UMBC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Lisp / Intelligent Agents</dc:title>
  <dc:subject>471 Class #2, Fall 2004</dc:subject>
  <dc:creator>COGITO</dc:creator>
  <cp:lastModifiedBy>Tim Finin</cp:lastModifiedBy>
  <cp:revision>265</cp:revision>
  <cp:lastPrinted>2009-09-21T21:09:25Z</cp:lastPrinted>
  <dcterms:created xsi:type="dcterms:W3CDTF">2009-09-18T23:34:15Z</dcterms:created>
  <dcterms:modified xsi:type="dcterms:W3CDTF">2021-02-04T20:09:35Z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2</vt:i4>
  </property>
  <property fmtid="{D5CDD505-2E9C-101B-9397-08002B2CF9AE}" pid="7" name="MailAddress">
    <vt:lpwstr>finin@umbc.edu</vt:lpwstr>
  </property>
  <property fmtid="{D5CDD505-2E9C-101B-9397-08002B2CF9AE}" pid="8" name="HomePage">
    <vt:lpwstr>http://umbc.edu/~finin</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C:\Users\finin\teaching\AI\RN</vt:lpwstr>
  </property>
</Properties>
</file>