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7" r:id="rId5"/>
    <p:sldId id="260" r:id="rId6"/>
    <p:sldId id="261" r:id="rId7"/>
    <p:sldId id="262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/>
    <p:restoredTop sz="86327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328" y="192"/>
      </p:cViewPr>
      <p:guideLst>
        <p:guide orient="horz" pos="15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6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471s2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85" y="472607"/>
            <a:ext cx="5954456" cy="3633283"/>
          </a:xfrm>
        </p:spPr>
        <p:txBody>
          <a:bodyPr>
            <a:normAutofit/>
          </a:bodyPr>
          <a:lstStyle/>
          <a:p>
            <a:r>
              <a:rPr lang="en-US" sz="6000" b="1" dirty="0"/>
              <a:t>CMSC 471</a:t>
            </a:r>
            <a:br>
              <a:rPr lang="en-US" b="1" dirty="0"/>
            </a:br>
            <a:r>
              <a:rPr lang="en-US" sz="3675" b="1" dirty="0"/>
              <a:t>Introduction to</a:t>
            </a:r>
            <a:br>
              <a:rPr lang="en-US" sz="3675" b="1" dirty="0"/>
            </a:br>
            <a:r>
              <a:rPr lang="en-US" sz="3675" b="1" dirty="0"/>
              <a:t>Artificial Intelligence</a:t>
            </a:r>
            <a:br>
              <a:rPr lang="en-US" sz="2700" b="1" dirty="0"/>
            </a:br>
            <a:r>
              <a:rPr lang="en-US" sz="27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105891"/>
            <a:ext cx="4800600" cy="84457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Spring  2021</a:t>
            </a:r>
          </a:p>
          <a:p>
            <a:r>
              <a:rPr lang="en-US" b="1" dirty="0">
                <a:solidFill>
                  <a:schemeClr val="tx1"/>
                </a:solidFill>
              </a:rPr>
              <a:t>Section 02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DA26DC1-37DC-B648-949B-190EB537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27" y="1172858"/>
            <a:ext cx="2005382" cy="20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 </a:t>
            </a:r>
            <a:r>
              <a:rPr lang="en-US" sz="2700" i="1" dirty="0">
                <a:latin typeface="Helvetica" charset="0"/>
                <a:ea typeface="ＭＳ Ｐゴシック" charset="0"/>
              </a:rPr>
              <a:t>is</a:t>
            </a:r>
            <a:r>
              <a:rPr lang="en-US" sz="27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45E4F7B-3C03-1D4A-91D6-880A794D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1" y="270588"/>
            <a:ext cx="871502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522" y="0"/>
            <a:ext cx="68580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hlinkClick r:id="rId4"/>
              </a:rPr>
              <a:t>http://bit.ly/471s21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EC08-40C3-4E41-838F-98CE3E7D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Text, CMI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DEA4D8-1E0B-1046-85EB-F53779B23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229" y="163214"/>
            <a:ext cx="5017794" cy="49802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1FC5B-D3B4-B94D-946B-08AB5848D3B1}"/>
              </a:ext>
            </a:extLst>
          </p:cNvPr>
          <p:cNvSpPr txBox="1"/>
          <p:nvPr/>
        </p:nvSpPr>
        <p:spPr>
          <a:xfrm>
            <a:off x="49299" y="1214399"/>
            <a:ext cx="4356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 4</a:t>
            </a:r>
            <a:r>
              <a:rPr lang="en-US" sz="2400" baseline="30000" dirty="0"/>
              <a:t>th</a:t>
            </a:r>
            <a:r>
              <a:rPr lang="en-US" sz="2400" dirty="0"/>
              <a:t> edition of AIMA (2020) has  lots of new material since the 2009 3</a:t>
            </a:r>
            <a:r>
              <a:rPr lang="en-US" sz="2400" baseline="30000" dirty="0"/>
              <a:t>rd</a:t>
            </a:r>
            <a:r>
              <a:rPr lang="en-US" sz="2400" dirty="0"/>
              <a:t> edition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UMBC CMI program charges   </a:t>
            </a:r>
          </a:p>
          <a:p>
            <a:r>
              <a:rPr lang="en-US" sz="2400" dirty="0"/>
              <a:t>   $44 for a digital version, $160  </a:t>
            </a:r>
            <a:br>
              <a:rPr lang="en-US" sz="2400" dirty="0"/>
            </a:br>
            <a:r>
              <a:rPr lang="en-US" sz="2400" dirty="0"/>
              <a:t>   on Amazon for hardcopy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/>
              <a:t>Access on Blackboard </a:t>
            </a:r>
            <a:r>
              <a:rPr lang="en-US" sz="2400" dirty="0" err="1"/>
              <a:t>ordown</a:t>
            </a:r>
            <a:r>
              <a:rPr lang="en-US" sz="2400" dirty="0"/>
              <a:t>- load </a:t>
            </a:r>
            <a:r>
              <a:rPr lang="en-US" sz="2400" dirty="0" err="1"/>
              <a:t>epub</a:t>
            </a:r>
            <a:r>
              <a:rPr lang="en-US" sz="2400" dirty="0"/>
              <a:t> to computer/phone</a:t>
            </a:r>
          </a:p>
          <a:p>
            <a:pPr marL="234950" indent="-227013">
              <a:buFont typeface="Arial" panose="020B0604020202020204" pitchFamily="34" charset="0"/>
              <a:buChar char="•"/>
            </a:pPr>
            <a:r>
              <a:rPr lang="en-US" sz="2400" dirty="0"/>
              <a:t>Opt-out of CMI via form</a:t>
            </a:r>
          </a:p>
        </p:txBody>
      </p:sp>
    </p:spTree>
    <p:extLst>
      <p:ext uri="{BB962C8B-B14F-4D97-AF65-F5344CB8AC3E}">
        <p14:creationId xmlns:p14="http://schemas.microsoft.com/office/powerpoint/2010/main" val="170763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295491"/>
            <a:ext cx="7827264" cy="31576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Six to eight short homework assignments (mix of written and programming)</a:t>
            </a: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400" b="1" dirty="0">
              <a:latin typeface="Helvetica" charset="0"/>
              <a:ea typeface="ＭＳ Ｐゴシック" charset="0"/>
            </a:endParaRP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28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21792" y="1063230"/>
            <a:ext cx="8065008" cy="408026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We’ll use Python 3 in the notes and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Jupyter</a:t>
            </a:r>
            <a:r>
              <a:rPr lang="en-US" sz="2800" dirty="0">
                <a:latin typeface="Helvetica" charset="0"/>
                <a:ea typeface="ＭＳ Ｐゴシック" charset="0"/>
              </a:rPr>
              <a:t> notebooks and for HW submission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Some assignments may require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E.g., C5 decision tree learning system,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Exams and </a:t>
            </a:r>
            <a:r>
              <a:rPr lang="en-US" sz="4400" b="1" dirty="0" err="1">
                <a:latin typeface="Helvetica" charset="0"/>
                <a:ea typeface="ＭＳ Ｐゴシック" charset="0"/>
              </a:rPr>
              <a:t>Quizes</a:t>
            </a:r>
            <a:endParaRPr lang="en-US" sz="4400" b="1" dirty="0">
              <a:latin typeface="Helvetica" charset="0"/>
              <a:ea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94944" y="1085850"/>
            <a:ext cx="7991856" cy="3771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Periodic short quizzes (10%)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 Blackboard every other week or so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Midterm exam (15%)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 Blackboard, October 10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Final exam (25%)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 Blackboard, December 15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Comprehensive with an emphasis on last half of material (e.g., 30/70 split)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C3A6B-935D-1740-9967-6C446DBF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072" y="1063228"/>
            <a:ext cx="8229600" cy="408027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Professor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600" dirty="0">
                <a:latin typeface="Helvetica" charset="0"/>
                <a:ea typeface="ＭＳ Ｐゴシック" charset="0"/>
              </a:rPr>
              <a:t>,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6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Office hours: Tue/Fri 9-10 on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Webex</a:t>
            </a:r>
            <a:endParaRPr lang="en-US" sz="2600" dirty="0">
              <a:latin typeface="Helvetica" charset="0"/>
              <a:ea typeface="ＭＳ Ｐゴシック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900" dirty="0">
                <a:latin typeface="Helvetica" charset="0"/>
                <a:ea typeface="ＭＳ Ｐゴシック" charset="0"/>
              </a:rPr>
              <a:t>Direct general questions to Piazza first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We’ll try to respond within 24 hours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  <a:ea typeface="ＭＳ Ｐゴシック" charset="0"/>
              </a:rPr>
              <a:t>TA: </a:t>
            </a:r>
            <a:r>
              <a:rPr lang="en-US" sz="2600" dirty="0">
                <a:latin typeface="Helvetica" pitchFamily="2" charset="0"/>
              </a:rPr>
              <a:t>TBD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Grader: TBD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If needed, we may try holding help session on Discord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304</Words>
  <Application>Microsoft Macintosh PowerPoint</Application>
  <PresentationFormat>On-screen Show (16:9)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CMSC 471 Introduction to Artificial Intelligence Course Overview</vt:lpstr>
      <vt:lpstr>Today’s Class</vt:lpstr>
      <vt:lpstr>http://bit.ly/471s21</vt:lpstr>
      <vt:lpstr>Text, CMI</vt:lpstr>
      <vt:lpstr>Homework and grading policies</vt:lpstr>
      <vt:lpstr>Programming</vt:lpstr>
      <vt:lpstr>Exams and Quizes</vt:lpstr>
      <vt:lpstr>Instructor availability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35</cp:revision>
  <cp:lastPrinted>2018-01-23T05:25:08Z</cp:lastPrinted>
  <dcterms:created xsi:type="dcterms:W3CDTF">2012-08-24T00:08:25Z</dcterms:created>
  <dcterms:modified xsi:type="dcterms:W3CDTF">2021-01-09T22:48:40Z</dcterms:modified>
</cp:coreProperties>
</file>