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0" r:id="rId3"/>
    <p:sldId id="293" r:id="rId4"/>
    <p:sldId id="261" r:id="rId5"/>
    <p:sldId id="262" r:id="rId6"/>
    <p:sldId id="263" r:id="rId7"/>
    <p:sldId id="291" r:id="rId8"/>
    <p:sldId id="292" r:id="rId9"/>
  </p:sldIdLst>
  <p:sldSz cx="9144000" cy="6858000" type="screen4x3"/>
  <p:notesSz cx="9282113" cy="69913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00CC00"/>
    <a:srgbClr val="EAEAEA"/>
    <a:srgbClr val="DDD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02"/>
    <p:restoredTop sz="84755"/>
  </p:normalViewPr>
  <p:slideViewPr>
    <p:cSldViewPr showGuides="1">
      <p:cViewPr varScale="1">
        <p:scale>
          <a:sx n="109" d="100"/>
          <a:sy n="109" d="100"/>
        </p:scale>
        <p:origin x="45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0975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0975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3063C2-7FB8-9043-B863-3EC6DFAE0F5E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5769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0975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43213" y="515938"/>
            <a:ext cx="3519487" cy="2640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4438" y="3328988"/>
            <a:ext cx="6878637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0975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E5F2CAAE-8D7E-3049-AA7B-5E6F801707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41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F2CAAE-8D7E-3049-AA7B-5E6F8017075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138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941B1-5B04-C343-8973-999E035FA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48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266B6-0F7A-9F46-B60C-84F7B3E2A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6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B791E-88D2-5545-B9AC-A5710BD8C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17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09348-41AA-B14A-80C2-68C443067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1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136B1-AE2F-2148-B18F-C02AEC536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7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6DC9E-26EA-F340-912C-3EC33178A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8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E7B2A-4353-C44B-B34F-B92601C3E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0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0EE47-38F9-8045-BD3B-D50DAB21D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7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385F5-FEAD-D845-8616-45CEF1334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8718F-DD3B-0A4A-9044-98E0738C3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0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EEAF1-F2C7-6046-95E1-2FB0C2B92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0C249-820C-2748-8104-756FFDFAC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5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/>
              </a:defRPr>
            </a:lvl1pPr>
          </a:lstStyle>
          <a:p>
            <a:pPr>
              <a:defRPr/>
            </a:pPr>
            <a:fld id="{5297025D-2A41-894A-AF3D-DD7EC42C64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radient_desce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4763" y="609600"/>
            <a:ext cx="9144000" cy="2286000"/>
          </a:xfrm>
        </p:spPr>
        <p:txBody>
          <a:bodyPr/>
          <a:lstStyle/>
          <a:p>
            <a:r>
              <a:rPr lang="en-US" sz="6600" dirty="0">
                <a:ea typeface="ＭＳ Ｐゴシック" charset="0"/>
                <a:cs typeface="ＭＳ Ｐゴシック" charset="0"/>
              </a:rPr>
              <a:t>Neural Networks</a:t>
            </a:r>
            <a:br>
              <a:rPr lang="en-US" sz="6600" dirty="0">
                <a:ea typeface="ＭＳ Ｐゴシック" charset="0"/>
                <a:cs typeface="ＭＳ Ｐゴシック" charset="0"/>
              </a:rPr>
            </a:br>
            <a:r>
              <a:rPr lang="en-US" sz="5400" dirty="0">
                <a:ea typeface="ＭＳ Ｐゴシック" charset="0"/>
                <a:cs typeface="ＭＳ Ｐゴシック" charset="0"/>
              </a:rPr>
              <a:t>History</a:t>
            </a:r>
            <a:endParaRPr lang="en-US" sz="66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BF07AD-E472-7A41-A4FC-03390881A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" y="3733800"/>
            <a:ext cx="7543800" cy="27723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295400"/>
          </a:xfrm>
        </p:spPr>
        <p:txBody>
          <a:bodyPr/>
          <a:lstStyle/>
          <a:p>
            <a:r>
              <a:rPr lang="en-US" sz="4400" dirty="0"/>
              <a:t>Pitts &amp; McCulloch (1943) </a:t>
            </a:r>
            <a:endParaRPr lang="en-US" sz="4400" b="1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295400"/>
            <a:ext cx="7543800" cy="4762500"/>
          </a:xfrm>
        </p:spPr>
        <p:txBody>
          <a:bodyPr/>
          <a:lstStyle/>
          <a:p>
            <a:pPr marL="0" indent="0">
              <a:buNone/>
            </a:pPr>
            <a:endParaRPr lang="en-US" sz="3200" b="1" dirty="0"/>
          </a:p>
          <a:p>
            <a:r>
              <a:rPr lang="en-US" sz="3200" dirty="0"/>
              <a:t>First mathematical model of biological neurons</a:t>
            </a:r>
          </a:p>
          <a:p>
            <a:r>
              <a:rPr lang="en-US" sz="3200" dirty="0"/>
              <a:t>All Boolean operations can be implemented by these neuron-like nodes</a:t>
            </a:r>
          </a:p>
          <a:p>
            <a:r>
              <a:rPr lang="en-US" sz="3200" dirty="0"/>
              <a:t>Competitor to Von Neumann model for general purpose computing device </a:t>
            </a:r>
          </a:p>
          <a:p>
            <a:r>
              <a:rPr lang="en-US" sz="3200" dirty="0"/>
              <a:t>Origin of automata theory</a:t>
            </a:r>
          </a:p>
        </p:txBody>
      </p:sp>
    </p:spTree>
    <p:extLst>
      <p:ext uri="{BB962C8B-B14F-4D97-AF65-F5344CB8AC3E}">
        <p14:creationId xmlns:p14="http://schemas.microsoft.com/office/powerpoint/2010/main" val="1824632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59B1C-B6EB-5D43-A521-7AD592C6E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Hebb (1949)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70807-4E66-7844-B1BD-FE8F6AA4B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543800" cy="4114800"/>
          </a:xfrm>
        </p:spPr>
        <p:txBody>
          <a:bodyPr/>
          <a:lstStyle/>
          <a:p>
            <a:r>
              <a:rPr lang="en-US" sz="3200" dirty="0"/>
              <a:t>Hebbian rule of learning: increase connection strength between neurons </a:t>
            </a:r>
            <a:r>
              <a:rPr lang="en-US" sz="3200" dirty="0" err="1"/>
              <a:t>i</a:t>
            </a:r>
            <a:r>
              <a:rPr lang="en-US" sz="3200" dirty="0"/>
              <a:t> and j whenever both are activated</a:t>
            </a:r>
          </a:p>
          <a:p>
            <a:r>
              <a:rPr lang="en-US" sz="3200" dirty="0"/>
              <a:t>Or increase connection strength between nodes </a:t>
            </a:r>
            <a:r>
              <a:rPr lang="en-US" sz="3200" dirty="0" err="1"/>
              <a:t>i</a:t>
            </a:r>
            <a:r>
              <a:rPr lang="en-US" sz="3200" dirty="0"/>
              <a:t> and j whenever both are simultaneously ON or OFF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5A84B-A777-9047-BC03-6ABD253A91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12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533400"/>
          </a:xfrm>
        </p:spPr>
        <p:txBody>
          <a:bodyPr/>
          <a:lstStyle/>
          <a:p>
            <a:pPr algn="l"/>
            <a:r>
              <a:rPr lang="en-US" dirty="0"/>
              <a:t>Early booming (50s – early 60s)</a:t>
            </a:r>
            <a:r>
              <a:rPr lang="en-US" b="1" dirty="0"/>
              <a:t>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165225"/>
            <a:ext cx="8368495" cy="5357813"/>
          </a:xfrm>
        </p:spPr>
        <p:txBody>
          <a:bodyPr/>
          <a:lstStyle/>
          <a:p>
            <a:r>
              <a:rPr lang="en-US" sz="3200" b="1" dirty="0"/>
              <a:t>Rosenblatt (1958-1960)</a:t>
            </a:r>
          </a:p>
          <a:p>
            <a:pPr marL="350838" lvl="1"/>
            <a:r>
              <a:rPr lang="en-US" sz="2800" dirty="0"/>
              <a:t>Perceptron: network of threshold nodes</a:t>
            </a:r>
            <a:br>
              <a:rPr lang="en-US" sz="2800" dirty="0"/>
            </a:br>
            <a:r>
              <a:rPr lang="en-US" sz="2800" dirty="0"/>
              <a:t>for pattern classification; perceptron</a:t>
            </a:r>
            <a:br>
              <a:rPr lang="en-US" sz="2800" dirty="0"/>
            </a:br>
            <a:r>
              <a:rPr lang="en-US" sz="2800" dirty="0"/>
              <a:t>learning rule</a:t>
            </a:r>
          </a:p>
          <a:p>
            <a:pPr marL="350838" lvl="1"/>
            <a:r>
              <a:rPr lang="en-US" sz="2800" dirty="0"/>
              <a:t>Mark 1 perceptron computer</a:t>
            </a:r>
          </a:p>
          <a:p>
            <a:r>
              <a:rPr lang="en-US" sz="3200" b="1" dirty="0" err="1"/>
              <a:t>Widrow</a:t>
            </a:r>
            <a:r>
              <a:rPr lang="en-US" sz="3200" b="1" dirty="0"/>
              <a:t> and Hoff (1960, 1962)</a:t>
            </a:r>
          </a:p>
          <a:p>
            <a:pPr marL="293688" lvl="1" indent="-169863"/>
            <a:r>
              <a:rPr lang="en-US" sz="2800" dirty="0"/>
              <a:t>Learning rule based on </a:t>
            </a:r>
            <a:r>
              <a:rPr lang="en-US" sz="2800" dirty="0">
                <a:hlinkClick r:id="rId3"/>
              </a:rPr>
              <a:t>gradient descent </a:t>
            </a:r>
            <a:r>
              <a:rPr lang="en-US" sz="2800" dirty="0"/>
              <a:t>(differentiable unit)</a:t>
            </a:r>
          </a:p>
          <a:p>
            <a:r>
              <a:rPr lang="en-US" sz="3200" dirty="0"/>
              <a:t>Minsky </a:t>
            </a:r>
            <a:r>
              <a:rPr lang="en-US" sz="3200" dirty="0" err="1"/>
              <a:t>trys</a:t>
            </a:r>
            <a:r>
              <a:rPr lang="en-US" sz="3200" dirty="0"/>
              <a:t> to build general purpose machine with Pitts/</a:t>
            </a:r>
            <a:r>
              <a:rPr lang="en-US" sz="3200" dirty="0" err="1"/>
              <a:t>McCullock</a:t>
            </a:r>
            <a:r>
              <a:rPr lang="en-US" sz="3200" dirty="0"/>
              <a:t> units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92325E-F2BC-3B49-A559-E798FDA8C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9510" y="144462"/>
            <a:ext cx="2117490" cy="259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28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/>
          <a:lstStyle/>
          <a:p>
            <a:r>
              <a:rPr lang="en-US" b="1" dirty="0"/>
              <a:t>History: </a:t>
            </a:r>
            <a:r>
              <a:rPr lang="en-US" dirty="0"/>
              <a:t>setback in mid 60s – late 70s)</a:t>
            </a:r>
            <a:endParaRPr lang="en-US" b="1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00187"/>
            <a:ext cx="8229600" cy="53578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Serious problems with perceptron model (Minsky’s book 1969)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Single layer </a:t>
            </a:r>
            <a:r>
              <a:rPr lang="en-US" sz="2400" dirty="0" err="1"/>
              <a:t>perceptrons</a:t>
            </a:r>
            <a:r>
              <a:rPr lang="en-US" sz="2400" dirty="0"/>
              <a:t> cannot represent (learn) simple functions such as XOR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Multi-layer of non-linear units may have greater power but there is no learning rule for such nets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Scaling problem: connection weights may grow infinitely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First two problems overcame by latter effort in 80s, but  scaling problem persists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Death of Rosenblatt (1964)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Striving of Von Neumann machine and AI</a:t>
            </a:r>
          </a:p>
        </p:txBody>
      </p:sp>
    </p:spTree>
    <p:extLst>
      <p:ext uri="{BB962C8B-B14F-4D97-AF65-F5344CB8AC3E}">
        <p14:creationId xmlns:p14="http://schemas.microsoft.com/office/powerpoint/2010/main" val="3983692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800100"/>
          </a:xfrm>
        </p:spPr>
        <p:txBody>
          <a:bodyPr/>
          <a:lstStyle/>
          <a:p>
            <a:r>
              <a:rPr lang="en-US" dirty="0"/>
              <a:t>Renewed enthusiasm 80s</a:t>
            </a:r>
            <a:r>
              <a:rPr lang="en-US" b="1" dirty="0"/>
              <a:t>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04900"/>
            <a:ext cx="8229600" cy="5524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New techniques</a:t>
            </a:r>
          </a:p>
          <a:p>
            <a:pPr marL="355600" lvl="1" indent="-169863">
              <a:lnSpc>
                <a:spcPct val="90000"/>
              </a:lnSpc>
            </a:pPr>
            <a:r>
              <a:rPr lang="en-US" sz="2800" dirty="0"/>
              <a:t>Backpropagation for multi-layer feed forward nets (with non-linear, differentiable node functions)</a:t>
            </a:r>
          </a:p>
          <a:p>
            <a:pPr marL="355600" lvl="1" indent="-169863">
              <a:lnSpc>
                <a:spcPct val="90000"/>
              </a:lnSpc>
            </a:pPr>
            <a:r>
              <a:rPr lang="en-US" sz="2800" dirty="0"/>
              <a:t>Thermodynamic models (Hopfield net, Boltzmann machine …) </a:t>
            </a:r>
          </a:p>
          <a:p>
            <a:pPr marL="355600" lvl="1" indent="-169863">
              <a:lnSpc>
                <a:spcPct val="90000"/>
              </a:lnSpc>
            </a:pPr>
            <a:r>
              <a:rPr lang="en-US" sz="2800" dirty="0"/>
              <a:t>Unsupervised learning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Applications: character recognition, speech recognition, text-to-speech, etc.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Traditional approaches face difficult challenges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Caution: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Don’t underestimate difficulties and limitations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Poses more problems than solutions</a:t>
            </a:r>
          </a:p>
        </p:txBody>
      </p:sp>
    </p:spTree>
    <p:extLst>
      <p:ext uri="{BB962C8B-B14F-4D97-AF65-F5344CB8AC3E}">
        <p14:creationId xmlns:p14="http://schemas.microsoft.com/office/powerpoint/2010/main" val="3280269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Not with a perceptron </a:t>
            </a:r>
            <a:r>
              <a:rPr lang="en-US" dirty="0">
                <a:sym typeface="Wingdings"/>
              </a:rPr>
              <a:t>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676400"/>
            <a:ext cx="7696200" cy="99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Training examples are not linearly separable for one case: </a:t>
            </a:r>
            <a:r>
              <a:rPr lang="en-US" sz="3200" i="1" dirty="0"/>
              <a:t>sum=1 </a:t>
            </a:r>
            <a:r>
              <a:rPr lang="en-US" sz="3200" i="1" dirty="0" err="1"/>
              <a:t>iff</a:t>
            </a:r>
            <a:r>
              <a:rPr lang="en-US" sz="3200" i="1" dirty="0"/>
              <a:t> x1 </a:t>
            </a:r>
            <a:r>
              <a:rPr lang="en-US" sz="3200" i="1" dirty="0" err="1"/>
              <a:t>xor</a:t>
            </a:r>
            <a:r>
              <a:rPr lang="en-US" sz="3200" i="1" dirty="0"/>
              <a:t> x2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 descr="perceptron-linea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429000"/>
            <a:ext cx="7740877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52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Works well on some problems</a:t>
            </a:r>
          </a:p>
        </p:txBody>
      </p:sp>
      <p:pic>
        <p:nvPicPr>
          <p:cNvPr id="5" name="Picture 4" descr="majority-perceptron+dtl-curv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3733800" cy="2609850"/>
          </a:xfrm>
          <a:prstGeom prst="rect">
            <a:avLst/>
          </a:prstGeom>
        </p:spPr>
      </p:pic>
      <p:pic>
        <p:nvPicPr>
          <p:cNvPr id="7" name="Picture 6" descr="restaurant-perceptron+dtl-curv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114800"/>
            <a:ext cx="3733800" cy="2609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81600" y="2057400"/>
            <a:ext cx="3308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Regular"/>
              </a:rPr>
              <a:t>Are majority of inputs 1?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0600" y="4648200"/>
            <a:ext cx="4021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Regular"/>
              </a:rPr>
              <a:t>Restaurant example: </a:t>
            </a:r>
            <a:r>
              <a:rPr lang="en-US" dirty="0" err="1">
                <a:latin typeface="Calibri Regular"/>
              </a:rPr>
              <a:t>WillWait</a:t>
            </a:r>
            <a:r>
              <a:rPr lang="en-US" dirty="0">
                <a:latin typeface="Calibri Regular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8400" y="1219200"/>
            <a:ext cx="2175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Regular"/>
              </a:rPr>
              <a:t>Learning curves</a:t>
            </a:r>
          </a:p>
        </p:txBody>
      </p:sp>
    </p:spTree>
    <p:extLst>
      <p:ext uri="{BB962C8B-B14F-4D97-AF65-F5344CB8AC3E}">
        <p14:creationId xmlns:p14="http://schemas.microsoft.com/office/powerpoint/2010/main" val="23266982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3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11252</TotalTime>
  <Words>280</Words>
  <Application>Microsoft Macintosh PowerPoint</Application>
  <PresentationFormat>On-screen Show (4:3)</PresentationFormat>
  <Paragraphs>44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Calibri Regular</vt:lpstr>
      <vt:lpstr>Times New Roman</vt:lpstr>
      <vt:lpstr>Blank Presentation</vt:lpstr>
      <vt:lpstr>Neural Networks History</vt:lpstr>
      <vt:lpstr>Pitts &amp; McCulloch (1943) </vt:lpstr>
      <vt:lpstr>Hebb (1949)</vt:lpstr>
      <vt:lpstr>Early booming (50s – early 60s) </vt:lpstr>
      <vt:lpstr>History: setback in mid 60s – late 70s)</vt:lpstr>
      <vt:lpstr>Renewed enthusiasm 80s </vt:lpstr>
      <vt:lpstr>Not with a perceptron </vt:lpstr>
      <vt:lpstr>Works well on some problems</vt:lpstr>
    </vt:vector>
  </TitlesOfParts>
  <Manager/>
  <Company>UMBC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II: k-NN / Bayesian</dc:title>
  <dc:subject/>
  <dc:creator>COGITO</dc:creator>
  <cp:keywords/>
  <dc:description/>
  <cp:lastModifiedBy>Tim Finin</cp:lastModifiedBy>
  <cp:revision>530</cp:revision>
  <cp:lastPrinted>2012-12-05T20:53:30Z</cp:lastPrinted>
  <dcterms:created xsi:type="dcterms:W3CDTF">2009-12-09T21:37:40Z</dcterms:created>
  <dcterms:modified xsi:type="dcterms:W3CDTF">2019-05-03T19:31:25Z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