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5" r:id="rId3"/>
    <p:sldId id="281" r:id="rId4"/>
    <p:sldId id="296" r:id="rId5"/>
    <p:sldId id="297" r:id="rId6"/>
    <p:sldId id="305" r:id="rId7"/>
    <p:sldId id="306" r:id="rId8"/>
    <p:sldId id="303" r:id="rId9"/>
    <p:sldId id="298" r:id="rId10"/>
    <p:sldId id="299" r:id="rId11"/>
    <p:sldId id="300" r:id="rId12"/>
    <p:sldId id="304" r:id="rId13"/>
    <p:sldId id="301" r:id="rId14"/>
    <p:sldId id="302" r:id="rId15"/>
    <p:sldId id="307" r:id="rId16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759"/>
    <p:restoredTop sz="95716"/>
  </p:normalViewPr>
  <p:slideViewPr>
    <p:cSldViewPr showGuides="1">
      <p:cViewPr>
        <p:scale>
          <a:sx n="99" d="100"/>
          <a:sy n="99" d="100"/>
        </p:scale>
        <p:origin x="1192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en.wikipedia.org/wiki/Hyperparameter_(machine_learning)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hyperlink" Target="https://en.wikipedia.org/wiki/Learning_r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towardsdatascience.com/adam-latest-trends-in-deep-learning-optimization-6be9a291375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tifier_(neural_networks)" TargetMode="External"/><Relationship Id="rId2" Type="http://schemas.openxmlformats.org/officeDocument/2006/relationships/hyperlink" Target="https://en.wikipedia.org/wiki/Activation_fun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verfitting" TargetMode="External"/><Relationship Id="rId2" Type="http://schemas.openxmlformats.org/officeDocument/2006/relationships/hyperlink" Target="https://en.wikipedia.org/wiki/Regularization_(mathematics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hyperlink" Target="https://en.wikipedia.org/wiki/Dropout_(neural_networks)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" TargetMode="External"/><Relationship Id="rId2" Type="http://schemas.openxmlformats.org/officeDocument/2006/relationships/hyperlink" Target="https://en.wikipedia.org/wiki/Multilayer_perceptr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s.google.com/machine-learning/crash-course/introduction-to-neural-networks/playground-exercises" TargetMode="External"/><Relationship Id="rId5" Type="http://schemas.openxmlformats.org/officeDocument/2006/relationships/hyperlink" Target="https://github.com/tensorflow/playground" TargetMode="External"/><Relationship Id="rId4" Type="http://schemas.openxmlformats.org/officeDocument/2006/relationships/hyperlink" Target="http://playground.tensorflow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epai.org/machine-learning-glossary-and-terms/epo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0" cy="3429000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Neural Networks for Machine Learning</a:t>
            </a:r>
            <a:br>
              <a:rPr lang="en-US" sz="6600" dirty="0">
                <a:ea typeface="ＭＳ Ｐゴシック" charset="0"/>
                <a:cs typeface="ＭＳ Ｐゴシック" charset="0"/>
              </a:rPr>
            </a:br>
            <a:r>
              <a:rPr lang="en-US" sz="4400" dirty="0" err="1">
                <a:ea typeface="ＭＳ Ｐゴシック" charset="0"/>
                <a:cs typeface="ＭＳ Ｐゴシック" charset="0"/>
              </a:rPr>
              <a:t>tensorflow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 playground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780853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C76A-A9C7-D546-9031-6618782F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9764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Hyperparameters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6175-1196-A749-8F8E-4C5E46AE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9634"/>
            <a:ext cx="7772400" cy="4814965"/>
          </a:xfrm>
        </p:spPr>
        <p:txBody>
          <a:bodyPr/>
          <a:lstStyle/>
          <a:p>
            <a:r>
              <a:rPr lang="en-US" sz="3200" dirty="0"/>
              <a:t>Parameters whose values are set</a:t>
            </a:r>
            <a:br>
              <a:rPr lang="en-US" sz="3200" dirty="0"/>
            </a:br>
            <a:r>
              <a:rPr lang="en-US" sz="3200" dirty="0"/>
              <a:t>before the learning process begins</a:t>
            </a:r>
          </a:p>
          <a:p>
            <a:r>
              <a:rPr lang="en-US" sz="3200" dirty="0"/>
              <a:t>Basic neural network hyperparameters</a:t>
            </a:r>
          </a:p>
          <a:p>
            <a:pPr lvl="1"/>
            <a:r>
              <a:rPr lang="en-US" sz="3200" dirty="0"/>
              <a:t>Learning rate  (e.g., 0.03)</a:t>
            </a:r>
          </a:p>
          <a:p>
            <a:pPr lvl="1"/>
            <a:r>
              <a:rPr lang="en-US" sz="3200" dirty="0"/>
              <a:t>Activation function (e.g., </a:t>
            </a:r>
            <a:r>
              <a:rPr lang="en-US" sz="3200" dirty="0" err="1"/>
              <a:t>ReLU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Regularization (e.g., L2)</a:t>
            </a:r>
          </a:p>
          <a:p>
            <a:pPr lvl="1"/>
            <a:r>
              <a:rPr lang="en-US" sz="3200" dirty="0"/>
              <a:t>Regularization rate (e.g., 0.1)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7CD6F-D6C8-474D-A84D-616DF23FB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74CE1-F824-084B-ACEE-30CA4BA40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59764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400" dirty="0">
                <a:hlinkClick r:id="rId2"/>
              </a:rPr>
              <a:t>Learning rate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33551"/>
            <a:ext cx="8153400" cy="4572000"/>
          </a:xfrm>
        </p:spPr>
        <p:txBody>
          <a:bodyPr/>
          <a:lstStyle/>
          <a:p>
            <a:r>
              <a:rPr lang="en-US" sz="3200" dirty="0">
                <a:hlinkClick r:id="rId3"/>
              </a:rPr>
              <a:t>Gradient descent</a:t>
            </a:r>
            <a:r>
              <a:rPr lang="en-US" sz="3200" dirty="0"/>
              <a:t> used in</a:t>
            </a:r>
            <a:br>
              <a:rPr lang="en-US" sz="3200" dirty="0"/>
            </a:br>
            <a:r>
              <a:rPr lang="en-US" sz="3200" dirty="0"/>
              <a:t>backpropagation to adjust</a:t>
            </a:r>
            <a:br>
              <a:rPr lang="en-US" sz="3200" dirty="0"/>
            </a:br>
            <a:r>
              <a:rPr lang="en-US" sz="3200" dirty="0"/>
              <a:t>weights to minimize the loss function</a:t>
            </a:r>
          </a:p>
          <a:p>
            <a:r>
              <a:rPr lang="en-US" sz="3200" dirty="0"/>
              <a:t>Learning rate determines how much weights are adjusted each time</a:t>
            </a:r>
          </a:p>
          <a:p>
            <a:r>
              <a:rPr lang="en-US" sz="3200" dirty="0"/>
              <a:t>If too high, we may miss some or most minima</a:t>
            </a:r>
          </a:p>
          <a:p>
            <a:r>
              <a:rPr lang="en-US" sz="3200" dirty="0"/>
              <a:t>If too low, learning will take too long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50C00-5516-7F46-8DF2-34571F5ED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2400"/>
            <a:ext cx="2908300" cy="2628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89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AF69-4012-4B4C-8865-2B1634C3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3F75-BFE0-A94E-B221-4B62EED9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953000"/>
          </a:xfrm>
        </p:spPr>
        <p:txBody>
          <a:bodyPr/>
          <a:lstStyle/>
          <a:p>
            <a:r>
              <a:rPr lang="en-US" sz="3200" dirty="0"/>
              <a:t>Iterative process used in ML to find local minimum in our loss function measuring errors</a:t>
            </a:r>
          </a:p>
          <a:p>
            <a:r>
              <a:rPr lang="en-US" sz="3200" dirty="0"/>
              <a:t>Moves in direction of</a:t>
            </a:r>
            <a:br>
              <a:rPr lang="en-US" sz="3200" dirty="0"/>
            </a:br>
            <a:r>
              <a:rPr lang="en-US" sz="3200" dirty="0"/>
              <a:t>steepest descent</a:t>
            </a:r>
          </a:p>
          <a:p>
            <a:r>
              <a:rPr lang="en-US" sz="3200" dirty="0"/>
              <a:t>Step size decreases as</a:t>
            </a:r>
            <a:br>
              <a:rPr lang="en-US" sz="3200" dirty="0"/>
            </a:br>
            <a:r>
              <a:rPr lang="en-US" sz="3200" dirty="0"/>
              <a:t>with steepness to</a:t>
            </a:r>
            <a:br>
              <a:rPr lang="en-US" sz="3200" dirty="0"/>
            </a:br>
            <a:r>
              <a:rPr lang="en-US" sz="3200" dirty="0"/>
              <a:t>avoid missing minima</a:t>
            </a:r>
          </a:p>
          <a:p>
            <a:r>
              <a:rPr lang="en-US" sz="3200" dirty="0"/>
              <a:t>Custom variants for</a:t>
            </a:r>
            <a:br>
              <a:rPr lang="en-US" sz="3200" dirty="0"/>
            </a:br>
            <a:r>
              <a:rPr lang="en-US" sz="3200" dirty="0"/>
              <a:t>NNs include </a:t>
            </a:r>
            <a:r>
              <a:rPr lang="en-US" sz="3200" dirty="0">
                <a:hlinkClick r:id="rId2"/>
              </a:rPr>
              <a:t>Adam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B3A29-620B-0045-9F75-EEADD2672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BE51B-3C5A-7D44-9B15-9309E7BB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2819400"/>
            <a:ext cx="4013200" cy="36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301409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Activation Function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00" y="1606550"/>
            <a:ext cx="6324600" cy="4946650"/>
          </a:xfrm>
        </p:spPr>
        <p:txBody>
          <a:bodyPr/>
          <a:lstStyle/>
          <a:p>
            <a:r>
              <a:rPr lang="en-US" sz="3200" dirty="0"/>
              <a:t>Determines a node’s output given its inputs</a:t>
            </a:r>
          </a:p>
          <a:p>
            <a:r>
              <a:rPr lang="en-US" sz="3200" dirty="0"/>
              <a:t>The </a:t>
            </a:r>
            <a:r>
              <a:rPr lang="en-US" sz="3200" dirty="0" err="1"/>
              <a:t>ReLu</a:t>
            </a:r>
            <a:r>
              <a:rPr lang="en-US" sz="3200" dirty="0"/>
              <a:t> (</a:t>
            </a:r>
            <a:r>
              <a:rPr lang="en-US" sz="3200" dirty="0">
                <a:hlinkClick r:id="rId3"/>
              </a:rPr>
              <a:t>rectified linear unit</a:t>
            </a:r>
            <a:r>
              <a:rPr lang="en-US" sz="3200" dirty="0"/>
              <a:t>) is simple and a good choice for most networks</a:t>
            </a:r>
          </a:p>
          <a:p>
            <a:r>
              <a:rPr lang="en-US" sz="3200" dirty="0"/>
              <a:t>Returns zero for negative</a:t>
            </a:r>
            <a:br>
              <a:rPr lang="en-US" sz="3200" dirty="0"/>
            </a:br>
            <a:r>
              <a:rPr lang="en-US" sz="3200" dirty="0"/>
              <a:t>values and its input for</a:t>
            </a:r>
            <a:br>
              <a:rPr lang="en-US" sz="3200" dirty="0"/>
            </a:br>
            <a:r>
              <a:rPr lang="en-US" sz="3200" dirty="0"/>
              <a:t>positive ones</a:t>
            </a:r>
          </a:p>
          <a:p>
            <a:pPr lvl="1"/>
            <a:r>
              <a:rPr lang="en-US" sz="3200" dirty="0"/>
              <a:t>f(x) = max(0,x)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FF99B-0212-D04D-B17A-69E1D437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209" y="152400"/>
            <a:ext cx="1943100" cy="29083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8574D-0522-874A-B042-82CAB359E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534" y="4205068"/>
            <a:ext cx="3691261" cy="25005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06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019800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Regularization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953000"/>
          </a:xfrm>
        </p:spPr>
        <p:txBody>
          <a:bodyPr/>
          <a:lstStyle/>
          <a:p>
            <a:r>
              <a:rPr lang="en-US" sz="3200" dirty="0"/>
              <a:t>Parameter to control </a:t>
            </a:r>
            <a:r>
              <a:rPr lang="en-US" sz="3200" dirty="0">
                <a:hlinkClick r:id="rId3"/>
              </a:rPr>
              <a:t>overfitting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i.e. when the model does well on training data but poorly on new, unseen data</a:t>
            </a:r>
          </a:p>
          <a:p>
            <a:r>
              <a:rPr lang="en-US" sz="3200" dirty="0"/>
              <a:t>L2 regularization is the most common</a:t>
            </a:r>
          </a:p>
          <a:p>
            <a:r>
              <a:rPr lang="en-US" sz="3200" dirty="0"/>
              <a:t>Using </a:t>
            </a:r>
            <a:r>
              <a:rPr lang="en-US" sz="3200" dirty="0">
                <a:hlinkClick r:id="rId4"/>
              </a:rPr>
              <a:t>dropout</a:t>
            </a:r>
            <a:r>
              <a:rPr lang="en-US" sz="3200" dirty="0"/>
              <a:t> is another common way of controlling overfitting in neural networks</a:t>
            </a:r>
          </a:p>
          <a:p>
            <a:pPr lvl="1"/>
            <a:r>
              <a:rPr lang="en-US" sz="3200" dirty="0"/>
              <a:t>At each training stage, some hidden nodes temporarily removed (dropped out)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02342-7627-5A41-942B-1A6EE78B5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52400"/>
            <a:ext cx="1981200" cy="1981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52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</a:t>
            </a:r>
            <a:r>
              <a:rPr lang="en-US" sz="2800" b="1" cap="small" dirty="0" err="1">
                <a:latin typeface="Calibri Regular"/>
                <a:hlinkClick r:id="rId4"/>
              </a:rPr>
              <a:t>playground.tensorflow.org</a:t>
            </a:r>
            <a:r>
              <a:rPr lang="en-US" sz="2800" b="1" cap="small" dirty="0">
                <a:latin typeface="Calibri Regular"/>
                <a:hlinkClick r:id="rId4"/>
              </a:rPr>
              <a:t>/</a:t>
            </a:r>
            <a:endParaRPr lang="en-US" sz="2800" b="1" cap="small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6391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8A33-A86E-5148-972B-2BAD35E0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TensorFlow Playground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E241-EDB5-6F4B-B69C-52FFDA997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1371600"/>
            <a:ext cx="7772400" cy="5486400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Great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javascript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app demonstrating many basic neural network concepts (e.g.,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MLP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s)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Doesn’t use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TensorFlow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software, but a lightweight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library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Runs in a Web browser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http://playground.tensorflow.org/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Code also available on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GitHub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Try the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playground exercises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Google’s machine learning crash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98C1F-291C-694C-9AA6-EAAA7333F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</a:t>
            </a:r>
            <a:r>
              <a:rPr lang="en-US" sz="2800" b="1" cap="small" dirty="0" err="1">
                <a:latin typeface="Calibri Regular"/>
                <a:hlinkClick r:id="rId4"/>
              </a:rPr>
              <a:t>playground.tensorflow.org</a:t>
            </a:r>
            <a:r>
              <a:rPr lang="en-US" sz="2800" b="1" cap="small" dirty="0">
                <a:latin typeface="Calibri Regular"/>
                <a:hlinkClick r:id="rId4"/>
              </a:rPr>
              <a:t>/</a:t>
            </a:r>
            <a:endParaRPr lang="en-US" sz="2800" b="1" cap="small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4527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A96E-D454-8A4E-BFF3-E7766DB7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304800"/>
            <a:ext cx="5554133" cy="1143000"/>
          </a:xfrm>
        </p:spPr>
        <p:txBody>
          <a:bodyPr/>
          <a:lstStyle/>
          <a:p>
            <a:r>
              <a:rPr lang="en-US" sz="4400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EFE1-C194-794C-B188-0738F5F68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7800"/>
            <a:ext cx="7772400" cy="4876800"/>
          </a:xfrm>
        </p:spPr>
        <p:txBody>
          <a:bodyPr/>
          <a:lstStyle/>
          <a:p>
            <a:r>
              <a:rPr lang="en-US" sz="3200" dirty="0"/>
              <a:t>Six datasets, each with 500 (</a:t>
            </a:r>
            <a:r>
              <a:rPr lang="en-US" sz="3200" dirty="0" err="1"/>
              <a:t>x,y</a:t>
            </a:r>
            <a:r>
              <a:rPr lang="en-US" sz="3200" dirty="0"/>
              <a:t>) </a:t>
            </a:r>
            <a:br>
              <a:rPr lang="en-US" sz="3200" dirty="0"/>
            </a:br>
            <a:r>
              <a:rPr lang="en-US" sz="3200" dirty="0"/>
              <a:t>points on a plane where x and y</a:t>
            </a:r>
            <a:br>
              <a:rPr lang="en-US" sz="3200" dirty="0"/>
            </a:br>
            <a:r>
              <a:rPr lang="en-US" sz="3200" dirty="0"/>
              <a:t>between -5 and +5</a:t>
            </a:r>
          </a:p>
          <a:p>
            <a:r>
              <a:rPr lang="en-US" sz="3200" dirty="0"/>
              <a:t>Points have </a:t>
            </a:r>
            <a:r>
              <a:rPr lang="en-US" sz="3200" i="1" dirty="0"/>
              <a:t>labels</a:t>
            </a:r>
            <a:r>
              <a:rPr lang="en-US" sz="3200" dirty="0"/>
              <a:t> of positive (orange) or negative (blue)</a:t>
            </a:r>
          </a:p>
          <a:p>
            <a:r>
              <a:rPr lang="en-US" sz="3200" dirty="0"/>
              <a:t>Two possible machine learning </a:t>
            </a:r>
            <a:r>
              <a:rPr lang="en-US" sz="3200" i="1" dirty="0"/>
              <a:t>tasks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Classification: Predict class of test points</a:t>
            </a:r>
          </a:p>
          <a:p>
            <a:pPr lvl="1"/>
            <a:r>
              <a:rPr lang="en-US" sz="2800" dirty="0"/>
              <a:t>Regression: find function to separate classes</a:t>
            </a:r>
          </a:p>
          <a:p>
            <a:r>
              <a:rPr lang="en-US" sz="3200" i="1" dirty="0"/>
              <a:t>Evaluation</a:t>
            </a:r>
            <a:r>
              <a:rPr lang="en-US" sz="3200" dirty="0"/>
              <a:t>: split dataset into training and test, e.g., 70% training, 30% test</a:t>
            </a:r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58A7B-B3F6-E44D-9C10-CF9930F75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FA316E4-6095-444E-AE41-3AB3E508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98165"/>
            <a:ext cx="2774950" cy="268433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7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F24-D351-DA4E-81A5-B4353F0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6089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Available Input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6586-C35E-A84D-86FA-F3F89F08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0143"/>
            <a:ext cx="6324600" cy="482176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X</a:t>
            </a:r>
            <a:r>
              <a:rPr lang="en-US" sz="3200" b="1" baseline="-25000" dirty="0"/>
              <a:t>1</a:t>
            </a:r>
            <a:r>
              <a:rPr lang="en-US" sz="3200" baseline="-25000" dirty="0"/>
              <a:t>	</a:t>
            </a:r>
            <a:r>
              <a:rPr lang="en-US" sz="3200" dirty="0"/>
              <a:t>Point’s x value</a:t>
            </a:r>
            <a:endParaRPr lang="en-US" sz="3200" baseline="-25000" dirty="0"/>
          </a:p>
          <a:p>
            <a:pPr marL="0" indent="0">
              <a:buNone/>
            </a:pPr>
            <a:r>
              <a:rPr lang="en-US" sz="3200" b="1" dirty="0"/>
              <a:t>X</a:t>
            </a:r>
            <a:r>
              <a:rPr lang="en-US" sz="3200" b="1" baseline="-25000" dirty="0"/>
              <a:t>2</a:t>
            </a:r>
            <a:r>
              <a:rPr lang="en-US" sz="3200" baseline="-25000" dirty="0"/>
              <a:t>	</a:t>
            </a:r>
            <a:r>
              <a:rPr lang="en-US" sz="3200" dirty="0"/>
              <a:t>Point’s y value</a:t>
            </a:r>
            <a:endParaRPr lang="en-US" sz="3200" baseline="-25000" dirty="0"/>
          </a:p>
          <a:p>
            <a:pPr marL="0" indent="0">
              <a:buNone/>
            </a:pPr>
            <a:r>
              <a:rPr lang="en-US" sz="3200" b="1" dirty="0"/>
              <a:t>X</a:t>
            </a:r>
            <a:r>
              <a:rPr lang="en-US" sz="3200" b="1" baseline="-25000" dirty="0"/>
              <a:t>1</a:t>
            </a:r>
            <a:r>
              <a:rPr lang="en-US" sz="3200" b="1" baseline="30000" dirty="0"/>
              <a:t>2</a:t>
            </a:r>
            <a:r>
              <a:rPr lang="en-US" sz="3200" baseline="30000" dirty="0"/>
              <a:t>	</a:t>
            </a:r>
            <a:r>
              <a:rPr lang="en-US" sz="3200" dirty="0"/>
              <a:t>Point’s x value squared</a:t>
            </a:r>
          </a:p>
          <a:p>
            <a:pPr marL="0" indent="0">
              <a:buNone/>
            </a:pPr>
            <a:r>
              <a:rPr lang="en-US" sz="3200" b="1" dirty="0"/>
              <a:t>X</a:t>
            </a:r>
            <a:r>
              <a:rPr lang="en-US" sz="3200" b="1" baseline="-25000" dirty="0"/>
              <a:t>2</a:t>
            </a:r>
            <a:r>
              <a:rPr lang="en-US" sz="3200" b="1" baseline="30000" dirty="0"/>
              <a:t>2</a:t>
            </a:r>
            <a:r>
              <a:rPr lang="en-US" sz="3200" baseline="30000" dirty="0"/>
              <a:t>	</a:t>
            </a:r>
            <a:r>
              <a:rPr lang="en-US" sz="3200" dirty="0"/>
              <a:t>Point’s y value squared</a:t>
            </a:r>
            <a:endParaRPr lang="en-US" sz="3200" baseline="30000" dirty="0"/>
          </a:p>
          <a:p>
            <a:pPr marL="0" indent="0">
              <a:buNone/>
            </a:pPr>
            <a:r>
              <a:rPr lang="en-US" sz="3200" b="1" dirty="0"/>
              <a:t>X</a:t>
            </a:r>
            <a:r>
              <a:rPr lang="en-US" sz="3200" b="1" baseline="-25000" dirty="0"/>
              <a:t>1</a:t>
            </a:r>
            <a:r>
              <a:rPr lang="en-US" sz="3200" b="1" dirty="0"/>
              <a:t>X</a:t>
            </a:r>
            <a:r>
              <a:rPr lang="en-US" sz="3200" b="1" baseline="-25000" dirty="0"/>
              <a:t>2</a:t>
            </a:r>
            <a:r>
              <a:rPr lang="en-US" sz="3200" baseline="-25000" dirty="0"/>
              <a:t> 	</a:t>
            </a:r>
            <a:r>
              <a:rPr lang="en-US" sz="3200" dirty="0"/>
              <a:t>Product of point’s x &amp; y values</a:t>
            </a:r>
            <a:endParaRPr lang="en-US" sz="3200" baseline="-25000" dirty="0"/>
          </a:p>
          <a:p>
            <a:pPr marL="0" indent="0">
              <a:buNone/>
            </a:pPr>
            <a:r>
              <a:rPr lang="en-US" sz="3200" b="1" dirty="0"/>
              <a:t>sin(X</a:t>
            </a:r>
            <a:r>
              <a:rPr lang="en-US" sz="3200" b="1" baseline="-25000" dirty="0"/>
              <a:t>1</a:t>
            </a:r>
            <a:r>
              <a:rPr lang="en-US" sz="3200" b="1" dirty="0"/>
              <a:t>) </a:t>
            </a:r>
            <a:r>
              <a:rPr lang="en-US" sz="3200" dirty="0"/>
              <a:t>Sine of point’s x value</a:t>
            </a:r>
          </a:p>
          <a:p>
            <a:pPr marL="0" indent="0">
              <a:buNone/>
            </a:pPr>
            <a:r>
              <a:rPr lang="en-US" sz="3200" b="1" dirty="0"/>
              <a:t>sin(X</a:t>
            </a:r>
            <a:r>
              <a:rPr lang="en-US" sz="3200" b="1" baseline="-25000" dirty="0"/>
              <a:t>2</a:t>
            </a:r>
            <a:r>
              <a:rPr lang="en-US" sz="3200" b="1" dirty="0"/>
              <a:t>) </a:t>
            </a:r>
            <a:r>
              <a:rPr lang="en-US" sz="3200" dirty="0"/>
              <a:t>Sine of point’s y value</a:t>
            </a:r>
          </a:p>
          <a:p>
            <a:pPr marL="0" indent="0">
              <a:buNone/>
            </a:pPr>
            <a:endParaRPr lang="en-US" sz="3200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1E6C-C85D-7642-853B-9DF477F23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F2737-0D16-1B41-BFD5-9B2F74EA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015" y="316089"/>
            <a:ext cx="1603185" cy="6019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33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2B15-62A9-D843-873F-FD1E6BD5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Designing a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4B348-1FAE-4B4C-9C0C-0C304031F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sz="3200" dirty="0"/>
              <a:t>Simple NNs have just a few choices</a:t>
            </a:r>
          </a:p>
          <a:p>
            <a:pPr lvl="1"/>
            <a:r>
              <a:rPr lang="en-US" sz="2800" dirty="0"/>
              <a:t>What input features to use</a:t>
            </a:r>
          </a:p>
          <a:p>
            <a:pPr lvl="1"/>
            <a:r>
              <a:rPr lang="en-US" sz="2800" dirty="0"/>
              <a:t>How many hidden layers to have</a:t>
            </a:r>
          </a:p>
          <a:p>
            <a:pPr lvl="2"/>
            <a:r>
              <a:rPr lang="en-US" sz="2600" dirty="0"/>
              <a:t>How many neurons are in each layer</a:t>
            </a:r>
          </a:p>
          <a:p>
            <a:pPr lvl="2"/>
            <a:r>
              <a:rPr lang="en-US" sz="2600" dirty="0"/>
              <a:t>How each layer is connected to the one before and after it</a:t>
            </a:r>
            <a:endParaRPr lang="en-US" sz="3200" dirty="0"/>
          </a:p>
          <a:p>
            <a:r>
              <a:rPr lang="en-US" sz="3200" dirty="0"/>
              <a:t>Complex NNs have more choices</a:t>
            </a:r>
          </a:p>
          <a:p>
            <a:pPr lvl="1"/>
            <a:r>
              <a:rPr lang="en-US" sz="2800" dirty="0"/>
              <a:t>E.g., CNNs, RNNs, etc.</a:t>
            </a:r>
          </a:p>
          <a:p>
            <a:r>
              <a:rPr lang="en-US" sz="3200" dirty="0"/>
              <a:t>High-level interfaces (</a:t>
            </a:r>
            <a:r>
              <a:rPr lang="en-US" sz="3200" dirty="0" err="1"/>
              <a:t>Keras</a:t>
            </a:r>
            <a:r>
              <a:rPr lang="en-US" sz="3200" dirty="0"/>
              <a:t>, TensorFlow, </a:t>
            </a:r>
            <a:r>
              <a:rPr lang="en-US" sz="3200" dirty="0" err="1"/>
              <a:t>PyTorch</a:t>
            </a:r>
            <a:r>
              <a:rPr lang="en-US" sz="3200" dirty="0"/>
              <a:t>, …) try to make this easier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E3BCC-470D-9B4E-B2D4-9B86A305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</a:t>
            </a:r>
            <a:r>
              <a:rPr lang="en-US" sz="2800" b="1" cap="small" dirty="0" err="1">
                <a:latin typeface="Calibri Regular"/>
                <a:hlinkClick r:id="rId4"/>
              </a:rPr>
              <a:t>playground.tensorflow.org</a:t>
            </a:r>
            <a:r>
              <a:rPr lang="en-US" sz="2800" b="1" cap="small" dirty="0">
                <a:latin typeface="Calibri Regular"/>
                <a:hlinkClick r:id="rId4"/>
              </a:rPr>
              <a:t>/</a:t>
            </a:r>
            <a:endParaRPr lang="en-US" sz="2800" b="1" cap="small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2577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011A-AF7F-D34A-AC4A-675CC42B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354667"/>
          </a:xfrm>
        </p:spPr>
        <p:txBody>
          <a:bodyPr/>
          <a:lstStyle/>
          <a:p>
            <a:r>
              <a:rPr lang="en-US" dirty="0"/>
              <a:t>Training a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269F3-4C6C-D947-9A8E-3763E739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3200" dirty="0"/>
              <a:t>Neural networks are used for </a:t>
            </a:r>
            <a:r>
              <a:rPr lang="en-US" sz="3200" b="1" dirty="0"/>
              <a:t>supervised</a:t>
            </a:r>
            <a:r>
              <a:rPr lang="en-US" sz="3200" dirty="0"/>
              <a:t> machine learning and need to be trained</a:t>
            </a:r>
          </a:p>
          <a:p>
            <a:r>
              <a:rPr lang="en-US" sz="3200" dirty="0"/>
              <a:t>The training process is broken done in a series of </a:t>
            </a:r>
            <a:r>
              <a:rPr lang="en-US" sz="3200" b="1" i="1" dirty="0">
                <a:hlinkClick r:id="rId2"/>
              </a:rPr>
              <a:t>epochs</a:t>
            </a:r>
            <a:endParaRPr lang="en-US" sz="3200" b="1" i="1" dirty="0"/>
          </a:p>
          <a:p>
            <a:pPr marL="339725" lvl="1" indent="0">
              <a:buNone/>
            </a:pPr>
            <a:r>
              <a:rPr lang="en-US" sz="2800" dirty="0"/>
              <a:t>In each epoch, all of the training data is run through the system to adjust the </a:t>
            </a:r>
            <a:r>
              <a:rPr lang="en-US" sz="2800" dirty="0" err="1"/>
              <a:t>nn</a:t>
            </a:r>
            <a:r>
              <a:rPr lang="en-US" sz="2800" dirty="0"/>
              <a:t> parameters</a:t>
            </a:r>
          </a:p>
          <a:p>
            <a:r>
              <a:rPr lang="en-US" sz="3200" dirty="0"/>
              <a:t>Process ends after a fixed # of epochs or when error rate flattens or starts increasing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E42DC-8680-B74E-AE54-CA771E495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F24-D351-DA4E-81A5-B4353F0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23" y="152399"/>
            <a:ext cx="2609850" cy="2011133"/>
          </a:xfrm>
        </p:spPr>
        <p:txBody>
          <a:bodyPr/>
          <a:lstStyle/>
          <a:p>
            <a:pPr algn="r"/>
            <a:r>
              <a:rPr lang="en-US" sz="4800" dirty="0"/>
              <a:t>Typical</a:t>
            </a:r>
            <a:br>
              <a:rPr lang="en-US" sz="4800" dirty="0"/>
            </a:br>
            <a:r>
              <a:rPr lang="en-US" sz="4800" dirty="0"/>
              <a:t>Training</a:t>
            </a:r>
            <a:br>
              <a:rPr lang="en-US" sz="4800" dirty="0"/>
            </a:br>
            <a:r>
              <a:rPr lang="en-US" sz="4800" dirty="0"/>
              <a:t>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6586-C35E-A84D-86FA-F3F89F08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11777"/>
            <a:ext cx="8420100" cy="4103511"/>
          </a:xfrm>
        </p:spPr>
        <p:txBody>
          <a:bodyPr/>
          <a:lstStyle/>
          <a:p>
            <a:r>
              <a:rPr lang="en-US" sz="3200" dirty="0"/>
              <a:t>Divide training data into batches of</a:t>
            </a:r>
            <a:br>
              <a:rPr lang="en-US" sz="3200" dirty="0"/>
            </a:br>
            <a:r>
              <a:rPr lang="en-US" sz="3200" dirty="0"/>
              <a:t>instances (e.g., batch size = 10)</a:t>
            </a:r>
          </a:p>
          <a:p>
            <a:r>
              <a:rPr lang="en-US" sz="3200" dirty="0"/>
              <a:t>For each epoch:</a:t>
            </a:r>
          </a:p>
          <a:p>
            <a:pPr marL="403225" lvl="1" indent="-104775"/>
            <a:r>
              <a:rPr lang="en-US" sz="2800" dirty="0"/>
              <a:t>For each batch:</a:t>
            </a:r>
          </a:p>
          <a:p>
            <a:pPr marL="742950" lvl="2" indent="-280988"/>
            <a:r>
              <a:rPr lang="en-US" sz="2600" dirty="0"/>
              <a:t>Instances run through network, noting difference between predicted and actual value</a:t>
            </a:r>
          </a:p>
          <a:p>
            <a:pPr marL="742950" lvl="2" indent="-280988"/>
            <a:r>
              <a:rPr lang="en-US" sz="2600" dirty="0"/>
              <a:t>Backpropagation used to adjust connection weights</a:t>
            </a:r>
          </a:p>
          <a:p>
            <a:pPr marL="522288" lvl="1" indent="-223838"/>
            <a:r>
              <a:rPr lang="en-US" sz="2800" dirty="0"/>
              <a:t>Stop when training loss flatten out</a:t>
            </a:r>
          </a:p>
          <a:p>
            <a:r>
              <a:rPr lang="en-US" sz="3400" dirty="0"/>
              <a:t>If test loss is high, then try</a:t>
            </a:r>
          </a:p>
          <a:p>
            <a:pPr lvl="1"/>
            <a:r>
              <a:rPr lang="en-US" sz="2800" dirty="0"/>
              <a:t>Adding additional hidden layers</a:t>
            </a:r>
          </a:p>
          <a:p>
            <a:pPr lvl="1"/>
            <a:r>
              <a:rPr lang="en-US" sz="2800" dirty="0"/>
              <a:t>Adding more features to inputs</a:t>
            </a:r>
          </a:p>
          <a:p>
            <a:pPr lvl="1"/>
            <a:r>
              <a:rPr lang="en-US" sz="2800" dirty="0"/>
              <a:t>Adjusting hyperparameters (e.g., learning rate)</a:t>
            </a:r>
          </a:p>
          <a:p>
            <a:pPr lvl="1"/>
            <a:r>
              <a:rPr lang="en-US" sz="2800" dirty="0"/>
              <a:t>Get more training data</a:t>
            </a:r>
          </a:p>
          <a:p>
            <a:pPr lvl="1"/>
            <a:endParaRPr lang="en-US" sz="30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1E6C-C85D-7642-853B-9DF477F23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38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12487</TotalTime>
  <Words>701</Words>
  <Application>Microsoft Macintosh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Regular</vt:lpstr>
      <vt:lpstr>Times New Roman</vt:lpstr>
      <vt:lpstr>Blank Presentation</vt:lpstr>
      <vt:lpstr>Neural Networks for Machine Learning tensorflow playground</vt:lpstr>
      <vt:lpstr>TensorFlow Playground</vt:lpstr>
      <vt:lpstr>PowerPoint Presentation</vt:lpstr>
      <vt:lpstr>Datasets</vt:lpstr>
      <vt:lpstr>Available Input features</vt:lpstr>
      <vt:lpstr>Designing a neural network</vt:lpstr>
      <vt:lpstr>PowerPoint Presentation</vt:lpstr>
      <vt:lpstr>Training a Neural Network</vt:lpstr>
      <vt:lpstr>Typical Training Flow</vt:lpstr>
      <vt:lpstr>Hyperparameters</vt:lpstr>
      <vt:lpstr>Learning rate</vt:lpstr>
      <vt:lpstr>Gradient Descent</vt:lpstr>
      <vt:lpstr>Activation Function</vt:lpstr>
      <vt:lpstr>Regularization</vt:lpstr>
      <vt:lpstr>PowerPoint Presentation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557</cp:revision>
  <cp:lastPrinted>2019-05-03T18:46:33Z</cp:lastPrinted>
  <dcterms:created xsi:type="dcterms:W3CDTF">2009-12-09T21:37:40Z</dcterms:created>
  <dcterms:modified xsi:type="dcterms:W3CDTF">2020-05-05T19:32:32Z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