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7"/>
  </p:notesMasterIdLst>
  <p:handoutMasterIdLst>
    <p:handoutMasterId r:id="rId38"/>
  </p:handoutMasterIdLst>
  <p:sldIdLst>
    <p:sldId id="256" r:id="rId2"/>
    <p:sldId id="335" r:id="rId3"/>
    <p:sldId id="325" r:id="rId4"/>
    <p:sldId id="326" r:id="rId5"/>
    <p:sldId id="328" r:id="rId6"/>
    <p:sldId id="292" r:id="rId7"/>
    <p:sldId id="346" r:id="rId8"/>
    <p:sldId id="347" r:id="rId9"/>
    <p:sldId id="369" r:id="rId10"/>
    <p:sldId id="348" r:id="rId11"/>
    <p:sldId id="370" r:id="rId12"/>
    <p:sldId id="324" r:id="rId13"/>
    <p:sldId id="329" r:id="rId14"/>
    <p:sldId id="371" r:id="rId15"/>
    <p:sldId id="372" r:id="rId16"/>
    <p:sldId id="320" r:id="rId17"/>
    <p:sldId id="330" r:id="rId18"/>
    <p:sldId id="349" r:id="rId19"/>
    <p:sldId id="350" r:id="rId20"/>
    <p:sldId id="351" r:id="rId21"/>
    <p:sldId id="356" r:id="rId22"/>
    <p:sldId id="357" r:id="rId23"/>
    <p:sldId id="353" r:id="rId24"/>
    <p:sldId id="368" r:id="rId25"/>
    <p:sldId id="373" r:id="rId26"/>
    <p:sldId id="358" r:id="rId27"/>
    <p:sldId id="360" r:id="rId28"/>
    <p:sldId id="361" r:id="rId29"/>
    <p:sldId id="359" r:id="rId30"/>
    <p:sldId id="362" r:id="rId31"/>
    <p:sldId id="364" r:id="rId32"/>
    <p:sldId id="365" r:id="rId33"/>
    <p:sldId id="366" r:id="rId34"/>
    <p:sldId id="367" r:id="rId35"/>
    <p:sldId id="374" r:id="rId36"/>
  </p:sldIdLst>
  <p:sldSz cx="9144000" cy="6858000" type="screen4x3"/>
  <p:notesSz cx="9601200" cy="73152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488">
          <p15:clr>
            <a:srgbClr val="A4A3A4"/>
          </p15:clr>
        </p15:guide>
        <p15:guide id="2" pos="12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hiddenSlides="1" frameSlides="1"/>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EAEAEA"/>
    <a:srgbClr val="DDDDDD"/>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74"/>
    <p:restoredTop sz="87297" autoAdjust="0"/>
  </p:normalViewPr>
  <p:slideViewPr>
    <p:cSldViewPr showGuides="1">
      <p:cViewPr varScale="1">
        <p:scale>
          <a:sx n="127" d="100"/>
          <a:sy n="127" d="100"/>
        </p:scale>
        <p:origin x="2624" y="184"/>
      </p:cViewPr>
      <p:guideLst>
        <p:guide orient="horz" pos="1488"/>
        <p:guide pos="120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oleObject" Target="MAC:Users:finin:python:lc.csv"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val>
            <c:numRef>
              <c:f>'lc.csv'!$B$1:$B$44</c:f>
              <c:numCache>
                <c:formatCode>General</c:formatCode>
                <c:ptCount val="44"/>
                <c:pt idx="0">
                  <c:v>1</c:v>
                </c:pt>
                <c:pt idx="1">
                  <c:v>1</c:v>
                </c:pt>
                <c:pt idx="2">
                  <c:v>0.98333333333333295</c:v>
                </c:pt>
                <c:pt idx="3">
                  <c:v>0.97499999999999898</c:v>
                </c:pt>
                <c:pt idx="4">
                  <c:v>0.94</c:v>
                </c:pt>
                <c:pt idx="5">
                  <c:v>0.90833333333333299</c:v>
                </c:pt>
                <c:pt idx="6">
                  <c:v>0.98571428571428499</c:v>
                </c:pt>
                <c:pt idx="7">
                  <c:v>0.9375</c:v>
                </c:pt>
                <c:pt idx="8">
                  <c:v>0.94999999999999896</c:v>
                </c:pt>
                <c:pt idx="9">
                  <c:v>0.94499999999999895</c:v>
                </c:pt>
                <c:pt idx="10">
                  <c:v>0.94090909090909103</c:v>
                </c:pt>
                <c:pt idx="11">
                  <c:v>0.92083333333333295</c:v>
                </c:pt>
                <c:pt idx="12">
                  <c:v>0.94230769230769196</c:v>
                </c:pt>
                <c:pt idx="13">
                  <c:v>0.9</c:v>
                </c:pt>
                <c:pt idx="14">
                  <c:v>0.92333333333333301</c:v>
                </c:pt>
                <c:pt idx="15">
                  <c:v>0.89375000000000004</c:v>
                </c:pt>
                <c:pt idx="16">
                  <c:v>0.92352941176470504</c:v>
                </c:pt>
                <c:pt idx="17">
                  <c:v>0.89722222222222203</c:v>
                </c:pt>
                <c:pt idx="18">
                  <c:v>0.93157894736842095</c:v>
                </c:pt>
                <c:pt idx="19">
                  <c:v>0.90499999999999903</c:v>
                </c:pt>
                <c:pt idx="20">
                  <c:v>0.919047619047619</c:v>
                </c:pt>
                <c:pt idx="21">
                  <c:v>0.89545454545454495</c:v>
                </c:pt>
                <c:pt idx="22">
                  <c:v>0.88695652173912998</c:v>
                </c:pt>
                <c:pt idx="23">
                  <c:v>0.89375000000000004</c:v>
                </c:pt>
                <c:pt idx="24">
                  <c:v>0.88200000000000001</c:v>
                </c:pt>
                <c:pt idx="25">
                  <c:v>0.9</c:v>
                </c:pt>
                <c:pt idx="26">
                  <c:v>0.88518518518518496</c:v>
                </c:pt>
                <c:pt idx="27">
                  <c:v>0.88392857142857095</c:v>
                </c:pt>
                <c:pt idx="28">
                  <c:v>0.85862068965517202</c:v>
                </c:pt>
                <c:pt idx="29">
                  <c:v>0.83333333333333304</c:v>
                </c:pt>
                <c:pt idx="30">
                  <c:v>0.87419354838709595</c:v>
                </c:pt>
                <c:pt idx="31">
                  <c:v>0.85624999999999896</c:v>
                </c:pt>
                <c:pt idx="32">
                  <c:v>0.84090909090909005</c:v>
                </c:pt>
                <c:pt idx="33">
                  <c:v>0.84264705882352897</c:v>
                </c:pt>
                <c:pt idx="34">
                  <c:v>0.85857142857142799</c:v>
                </c:pt>
                <c:pt idx="35">
                  <c:v>0.83472222222222203</c:v>
                </c:pt>
                <c:pt idx="36">
                  <c:v>0.78783783783783701</c:v>
                </c:pt>
                <c:pt idx="37">
                  <c:v>0.83157894736842097</c:v>
                </c:pt>
                <c:pt idx="38">
                  <c:v>0.81923076923076898</c:v>
                </c:pt>
                <c:pt idx="39">
                  <c:v>0.79249999999999998</c:v>
                </c:pt>
                <c:pt idx="40">
                  <c:v>0.76341463414634103</c:v>
                </c:pt>
                <c:pt idx="41">
                  <c:v>0.73690476190476095</c:v>
                </c:pt>
                <c:pt idx="42">
                  <c:v>0.78255813953488296</c:v>
                </c:pt>
                <c:pt idx="43">
                  <c:v>0.736363636363636</c:v>
                </c:pt>
              </c:numCache>
            </c:numRef>
          </c:val>
          <c:smooth val="0"/>
          <c:extLst>
            <c:ext xmlns:c16="http://schemas.microsoft.com/office/drawing/2014/chart" uri="{C3380CC4-5D6E-409C-BE32-E72D297353CC}">
              <c16:uniqueId val="{00000000-F725-B94C-8263-A267F7AC864E}"/>
            </c:ext>
          </c:extLst>
        </c:ser>
        <c:dLbls>
          <c:showLegendKey val="0"/>
          <c:showVal val="0"/>
          <c:showCatName val="0"/>
          <c:showSerName val="0"/>
          <c:showPercent val="0"/>
          <c:showBubbleSize val="0"/>
        </c:dLbls>
        <c:marker val="1"/>
        <c:smooth val="0"/>
        <c:axId val="-2040128168"/>
        <c:axId val="2114350232"/>
      </c:lineChart>
      <c:catAx>
        <c:axId val="-2040128168"/>
        <c:scaling>
          <c:orientation val="minMax"/>
        </c:scaling>
        <c:delete val="0"/>
        <c:axPos val="b"/>
        <c:majorTickMark val="out"/>
        <c:minorTickMark val="none"/>
        <c:tickLblPos val="nextTo"/>
        <c:crossAx val="2114350232"/>
        <c:crosses val="autoZero"/>
        <c:auto val="1"/>
        <c:lblAlgn val="ctr"/>
        <c:lblOffset val="100"/>
        <c:noMultiLvlLbl val="0"/>
      </c:catAx>
      <c:valAx>
        <c:axId val="2114350232"/>
        <c:scaling>
          <c:orientation val="minMax"/>
        </c:scaling>
        <c:delete val="0"/>
        <c:axPos val="l"/>
        <c:majorGridlines/>
        <c:numFmt formatCode="General" sourceLinked="1"/>
        <c:majorTickMark val="out"/>
        <c:minorTickMark val="none"/>
        <c:tickLblPos val="nextTo"/>
        <c:crossAx val="-2040128168"/>
        <c:crosses val="autoZero"/>
        <c:crossBetween val="between"/>
      </c:valAx>
    </c:plotArea>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9250" name="Rectangle 2"/>
          <p:cNvSpPr>
            <a:spLocks noGrp="1" noChangeArrowheads="1"/>
          </p:cNvSpPr>
          <p:nvPr>
            <p:ph type="hdr" sz="quarter"/>
          </p:nvPr>
        </p:nvSpPr>
        <p:spPr bwMode="auto">
          <a:xfrm>
            <a:off x="0" y="0"/>
            <a:ext cx="4186238" cy="360363"/>
          </a:xfrm>
          <a:prstGeom prst="rect">
            <a:avLst/>
          </a:prstGeom>
          <a:noFill/>
          <a:ln w="9525">
            <a:noFill/>
            <a:miter lim="800000"/>
            <a:headEnd/>
            <a:tailEnd/>
          </a:ln>
          <a:effectLst/>
        </p:spPr>
        <p:txBody>
          <a:bodyPr vert="horz" wrap="square" lIns="95052" tIns="47526" rIns="95052" bIns="47526" numCol="1" anchor="t" anchorCtr="0" compatLnSpc="1">
            <a:prstTxWarp prst="textNoShape">
              <a:avLst/>
            </a:prstTxWarp>
          </a:bodyPr>
          <a:lstStyle>
            <a:lvl1pPr defTabSz="950913">
              <a:defRPr sz="1200">
                <a:ea typeface="+mn-ea"/>
                <a:cs typeface="+mn-cs"/>
              </a:defRPr>
            </a:lvl1pPr>
          </a:lstStyle>
          <a:p>
            <a:pPr>
              <a:defRPr/>
            </a:pPr>
            <a:endParaRPr lang="en-US" dirty="0">
              <a:latin typeface="Calibri"/>
            </a:endParaRPr>
          </a:p>
        </p:txBody>
      </p:sp>
      <p:sp>
        <p:nvSpPr>
          <p:cNvPr id="309251" name="Rectangle 3"/>
          <p:cNvSpPr>
            <a:spLocks noGrp="1" noChangeArrowheads="1"/>
          </p:cNvSpPr>
          <p:nvPr>
            <p:ph type="dt" sz="quarter" idx="1"/>
          </p:nvPr>
        </p:nvSpPr>
        <p:spPr bwMode="auto">
          <a:xfrm>
            <a:off x="5441950" y="0"/>
            <a:ext cx="4186238" cy="360363"/>
          </a:xfrm>
          <a:prstGeom prst="rect">
            <a:avLst/>
          </a:prstGeom>
          <a:noFill/>
          <a:ln w="9525">
            <a:noFill/>
            <a:miter lim="800000"/>
            <a:headEnd/>
            <a:tailEnd/>
          </a:ln>
          <a:effectLst/>
        </p:spPr>
        <p:txBody>
          <a:bodyPr vert="horz" wrap="square" lIns="95052" tIns="47526" rIns="95052" bIns="47526" numCol="1" anchor="t" anchorCtr="0" compatLnSpc="1">
            <a:prstTxWarp prst="textNoShape">
              <a:avLst/>
            </a:prstTxWarp>
          </a:bodyPr>
          <a:lstStyle>
            <a:lvl1pPr algn="r" defTabSz="950913">
              <a:defRPr sz="1200">
                <a:ea typeface="+mn-ea"/>
                <a:cs typeface="+mn-cs"/>
              </a:defRPr>
            </a:lvl1pPr>
          </a:lstStyle>
          <a:p>
            <a:pPr>
              <a:defRPr/>
            </a:pPr>
            <a:endParaRPr lang="en-US" dirty="0">
              <a:latin typeface="Calibri"/>
            </a:endParaRPr>
          </a:p>
        </p:txBody>
      </p:sp>
      <p:sp>
        <p:nvSpPr>
          <p:cNvPr id="309252" name="Rectangle 4"/>
          <p:cNvSpPr>
            <a:spLocks noGrp="1" noChangeArrowheads="1"/>
          </p:cNvSpPr>
          <p:nvPr>
            <p:ph type="ftr" sz="quarter" idx="2"/>
          </p:nvPr>
        </p:nvSpPr>
        <p:spPr bwMode="auto">
          <a:xfrm>
            <a:off x="0" y="6965950"/>
            <a:ext cx="4186238" cy="360363"/>
          </a:xfrm>
          <a:prstGeom prst="rect">
            <a:avLst/>
          </a:prstGeom>
          <a:noFill/>
          <a:ln w="9525">
            <a:noFill/>
            <a:miter lim="800000"/>
            <a:headEnd/>
            <a:tailEnd/>
          </a:ln>
          <a:effectLst/>
        </p:spPr>
        <p:txBody>
          <a:bodyPr vert="horz" wrap="square" lIns="95052" tIns="47526" rIns="95052" bIns="47526" numCol="1" anchor="b" anchorCtr="0" compatLnSpc="1">
            <a:prstTxWarp prst="textNoShape">
              <a:avLst/>
            </a:prstTxWarp>
          </a:bodyPr>
          <a:lstStyle>
            <a:lvl1pPr defTabSz="950913">
              <a:defRPr sz="1200">
                <a:ea typeface="+mn-ea"/>
                <a:cs typeface="+mn-cs"/>
              </a:defRPr>
            </a:lvl1pPr>
          </a:lstStyle>
          <a:p>
            <a:pPr>
              <a:defRPr/>
            </a:pPr>
            <a:endParaRPr lang="en-US" dirty="0">
              <a:latin typeface="Calibri"/>
            </a:endParaRPr>
          </a:p>
        </p:txBody>
      </p:sp>
      <p:sp>
        <p:nvSpPr>
          <p:cNvPr id="309253" name="Rectangle 5"/>
          <p:cNvSpPr>
            <a:spLocks noGrp="1" noChangeArrowheads="1"/>
          </p:cNvSpPr>
          <p:nvPr>
            <p:ph type="sldNum" sz="quarter" idx="3"/>
          </p:nvPr>
        </p:nvSpPr>
        <p:spPr bwMode="auto">
          <a:xfrm>
            <a:off x="5441950" y="6965950"/>
            <a:ext cx="4186238" cy="360363"/>
          </a:xfrm>
          <a:prstGeom prst="rect">
            <a:avLst/>
          </a:prstGeom>
          <a:noFill/>
          <a:ln w="9525">
            <a:noFill/>
            <a:miter lim="800000"/>
            <a:headEnd/>
            <a:tailEnd/>
          </a:ln>
          <a:effectLst/>
        </p:spPr>
        <p:txBody>
          <a:bodyPr vert="horz" wrap="square" lIns="95052" tIns="47526" rIns="95052" bIns="47526" numCol="1" anchor="b" anchorCtr="0" compatLnSpc="1">
            <a:prstTxWarp prst="textNoShape">
              <a:avLst/>
            </a:prstTxWarp>
          </a:bodyPr>
          <a:lstStyle>
            <a:lvl1pPr algn="r" defTabSz="950913">
              <a:defRPr sz="1200"/>
            </a:lvl1pPr>
          </a:lstStyle>
          <a:p>
            <a:pPr>
              <a:defRPr/>
            </a:pPr>
            <a:fld id="{5E70D722-E3B5-1F42-B7E8-29DF3F30CFF2}" type="slidenum">
              <a:rPr lang="en-US">
                <a:latin typeface="Calibri"/>
              </a:rPr>
              <a:pPr>
                <a:defRPr/>
              </a:pPr>
              <a:t>‹#›</a:t>
            </a:fld>
            <a:endParaRPr lang="en-US" dirty="0">
              <a:latin typeface="Calibri"/>
            </a:endParaRPr>
          </a:p>
        </p:txBody>
      </p:sp>
    </p:spTree>
    <p:extLst>
      <p:ext uri="{BB962C8B-B14F-4D97-AF65-F5344CB8AC3E}">
        <p14:creationId xmlns:p14="http://schemas.microsoft.com/office/powerpoint/2010/main" val="39426358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2994" name="Rectangle 2"/>
          <p:cNvSpPr>
            <a:spLocks noGrp="1" noChangeArrowheads="1"/>
          </p:cNvSpPr>
          <p:nvPr>
            <p:ph type="hdr" sz="quarter"/>
          </p:nvPr>
        </p:nvSpPr>
        <p:spPr bwMode="auto">
          <a:xfrm>
            <a:off x="0" y="0"/>
            <a:ext cx="4186238" cy="360363"/>
          </a:xfrm>
          <a:prstGeom prst="rect">
            <a:avLst/>
          </a:prstGeom>
          <a:noFill/>
          <a:ln w="9525">
            <a:noFill/>
            <a:miter lim="800000"/>
            <a:headEnd/>
            <a:tailEnd/>
          </a:ln>
          <a:effectLst/>
        </p:spPr>
        <p:txBody>
          <a:bodyPr vert="horz" wrap="square" lIns="95052" tIns="47526" rIns="95052" bIns="47526" numCol="1" anchor="t" anchorCtr="0" compatLnSpc="1">
            <a:prstTxWarp prst="textNoShape">
              <a:avLst/>
            </a:prstTxWarp>
          </a:bodyPr>
          <a:lstStyle>
            <a:lvl1pPr defTabSz="950913">
              <a:defRPr sz="1200">
                <a:latin typeface="Calibri"/>
                <a:ea typeface="+mn-ea"/>
                <a:cs typeface="+mn-cs"/>
              </a:defRPr>
            </a:lvl1pPr>
          </a:lstStyle>
          <a:p>
            <a:pPr>
              <a:defRPr/>
            </a:pPr>
            <a:endParaRPr lang="en-US" dirty="0"/>
          </a:p>
        </p:txBody>
      </p:sp>
      <p:sp>
        <p:nvSpPr>
          <p:cNvPr id="212995" name="Rectangle 3"/>
          <p:cNvSpPr>
            <a:spLocks noGrp="1" noChangeArrowheads="1"/>
          </p:cNvSpPr>
          <p:nvPr>
            <p:ph type="dt" idx="1"/>
          </p:nvPr>
        </p:nvSpPr>
        <p:spPr bwMode="auto">
          <a:xfrm>
            <a:off x="5441950" y="0"/>
            <a:ext cx="4186238" cy="360363"/>
          </a:xfrm>
          <a:prstGeom prst="rect">
            <a:avLst/>
          </a:prstGeom>
          <a:noFill/>
          <a:ln w="9525">
            <a:noFill/>
            <a:miter lim="800000"/>
            <a:headEnd/>
            <a:tailEnd/>
          </a:ln>
          <a:effectLst/>
        </p:spPr>
        <p:txBody>
          <a:bodyPr vert="horz" wrap="square" lIns="95052" tIns="47526" rIns="95052" bIns="47526" numCol="1" anchor="t" anchorCtr="0" compatLnSpc="1">
            <a:prstTxWarp prst="textNoShape">
              <a:avLst/>
            </a:prstTxWarp>
          </a:bodyPr>
          <a:lstStyle>
            <a:lvl1pPr algn="r" defTabSz="950913">
              <a:defRPr sz="1200">
                <a:latin typeface="Calibri"/>
                <a:ea typeface="+mn-ea"/>
                <a:cs typeface="+mn-cs"/>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2921000" y="539750"/>
            <a:ext cx="3683000" cy="27622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12997" name="Rectangle 5"/>
          <p:cNvSpPr>
            <a:spLocks noGrp="1" noChangeArrowheads="1"/>
          </p:cNvSpPr>
          <p:nvPr>
            <p:ph type="body" sz="quarter" idx="3"/>
          </p:nvPr>
        </p:nvSpPr>
        <p:spPr bwMode="auto">
          <a:xfrm>
            <a:off x="1255713" y="3482975"/>
            <a:ext cx="7115175" cy="3302000"/>
          </a:xfrm>
          <a:prstGeom prst="rect">
            <a:avLst/>
          </a:prstGeom>
          <a:noFill/>
          <a:ln w="9525">
            <a:noFill/>
            <a:miter lim="800000"/>
            <a:headEnd/>
            <a:tailEnd/>
          </a:ln>
          <a:effectLst/>
        </p:spPr>
        <p:txBody>
          <a:bodyPr vert="horz" wrap="square" lIns="95052" tIns="47526" rIns="95052" bIns="47526"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12998" name="Rectangle 6"/>
          <p:cNvSpPr>
            <a:spLocks noGrp="1" noChangeArrowheads="1"/>
          </p:cNvSpPr>
          <p:nvPr>
            <p:ph type="ftr" sz="quarter" idx="4"/>
          </p:nvPr>
        </p:nvSpPr>
        <p:spPr bwMode="auto">
          <a:xfrm>
            <a:off x="0" y="6965950"/>
            <a:ext cx="4186238" cy="360363"/>
          </a:xfrm>
          <a:prstGeom prst="rect">
            <a:avLst/>
          </a:prstGeom>
          <a:noFill/>
          <a:ln w="9525">
            <a:noFill/>
            <a:miter lim="800000"/>
            <a:headEnd/>
            <a:tailEnd/>
          </a:ln>
          <a:effectLst/>
        </p:spPr>
        <p:txBody>
          <a:bodyPr vert="horz" wrap="square" lIns="95052" tIns="47526" rIns="95052" bIns="47526" numCol="1" anchor="b" anchorCtr="0" compatLnSpc="1">
            <a:prstTxWarp prst="textNoShape">
              <a:avLst/>
            </a:prstTxWarp>
          </a:bodyPr>
          <a:lstStyle>
            <a:lvl1pPr defTabSz="950913">
              <a:defRPr sz="1200">
                <a:latin typeface="Calibri"/>
                <a:ea typeface="+mn-ea"/>
                <a:cs typeface="+mn-cs"/>
              </a:defRPr>
            </a:lvl1pPr>
          </a:lstStyle>
          <a:p>
            <a:pPr>
              <a:defRPr/>
            </a:pPr>
            <a:endParaRPr lang="en-US" dirty="0"/>
          </a:p>
        </p:txBody>
      </p:sp>
      <p:sp>
        <p:nvSpPr>
          <p:cNvPr id="212999" name="Rectangle 7"/>
          <p:cNvSpPr>
            <a:spLocks noGrp="1" noChangeArrowheads="1"/>
          </p:cNvSpPr>
          <p:nvPr>
            <p:ph type="sldNum" sz="quarter" idx="5"/>
          </p:nvPr>
        </p:nvSpPr>
        <p:spPr bwMode="auto">
          <a:xfrm>
            <a:off x="5441950" y="6965950"/>
            <a:ext cx="4186238" cy="360363"/>
          </a:xfrm>
          <a:prstGeom prst="rect">
            <a:avLst/>
          </a:prstGeom>
          <a:noFill/>
          <a:ln w="9525">
            <a:noFill/>
            <a:miter lim="800000"/>
            <a:headEnd/>
            <a:tailEnd/>
          </a:ln>
          <a:effectLst/>
        </p:spPr>
        <p:txBody>
          <a:bodyPr vert="horz" wrap="square" lIns="95052" tIns="47526" rIns="95052" bIns="47526" numCol="1" anchor="b" anchorCtr="0" compatLnSpc="1">
            <a:prstTxWarp prst="textNoShape">
              <a:avLst/>
            </a:prstTxWarp>
          </a:bodyPr>
          <a:lstStyle>
            <a:lvl1pPr algn="r" defTabSz="950913">
              <a:defRPr sz="1200">
                <a:latin typeface="Calibri"/>
              </a:defRPr>
            </a:lvl1pPr>
          </a:lstStyle>
          <a:p>
            <a:pPr>
              <a:defRPr/>
            </a:pPr>
            <a:fld id="{72409F3C-BD10-194C-83A6-D50065DA4EB5}" type="slidenum">
              <a:rPr lang="en-US" smtClean="0"/>
              <a:pPr>
                <a:defRPr/>
              </a:pPr>
              <a:t>‹#›</a:t>
            </a:fld>
            <a:endParaRPr lang="en-US" dirty="0"/>
          </a:p>
        </p:txBody>
      </p:sp>
    </p:spTree>
    <p:extLst>
      <p:ext uri="{BB962C8B-B14F-4D97-AF65-F5344CB8AC3E}">
        <p14:creationId xmlns:p14="http://schemas.microsoft.com/office/powerpoint/2010/main" val="78126471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libri"/>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Calibri"/>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Calibri"/>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Calibri"/>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Calibri"/>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300D44E7-3436-C64A-8B66-5B0A94C7C180}" type="slidenum">
              <a:rPr lang="en-US" sz="1200">
                <a:latin typeface="Calibri"/>
              </a:rPr>
              <a:pPr/>
              <a:t>1</a:t>
            </a:fld>
            <a:endParaRPr lang="en-US" sz="1200" dirty="0">
              <a:latin typeface="Calibri"/>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ROC curve was first developed by electrical engineers and radar engineers during World War II for detecting enemy objects in battlefields and was soon introduced to psychology to account for perceptual detection of stimuli. </a:t>
            </a:r>
          </a:p>
        </p:txBody>
      </p:sp>
      <p:sp>
        <p:nvSpPr>
          <p:cNvPr id="4" name="Slide Number Placeholder 3"/>
          <p:cNvSpPr>
            <a:spLocks noGrp="1"/>
          </p:cNvSpPr>
          <p:nvPr>
            <p:ph type="sldNum" sz="quarter" idx="10"/>
          </p:nvPr>
        </p:nvSpPr>
        <p:spPr/>
        <p:txBody>
          <a:bodyPr/>
          <a:lstStyle/>
          <a:p>
            <a:pPr>
              <a:defRPr/>
            </a:pPr>
            <a:fld id="{72409F3C-BD10-194C-83A6-D50065DA4EB5}" type="slidenum">
              <a:rPr lang="en-US" smtClean="0"/>
              <a:pPr>
                <a:defRPr/>
              </a:pPr>
              <a:t>30</a:t>
            </a:fld>
            <a:endParaRPr lang="en-US"/>
          </a:p>
        </p:txBody>
      </p:sp>
    </p:spTree>
    <p:extLst>
      <p:ext uri="{BB962C8B-B14F-4D97-AF65-F5344CB8AC3E}">
        <p14:creationId xmlns:p14="http://schemas.microsoft.com/office/powerpoint/2010/main" val="720933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8CDA280F-2298-1A48-9DE5-CA2D4C2CCDA9}" type="slidenum">
              <a:rPr lang="en-US" sz="1200">
                <a:latin typeface="Calibri"/>
              </a:rPr>
              <a:pPr/>
              <a:t>6</a:t>
            </a:fld>
            <a:endParaRPr lang="en-US" sz="1200" dirty="0">
              <a:latin typeface="Calibri"/>
            </a:endParaRPr>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8CDA280F-2298-1A48-9DE5-CA2D4C2CCDA9}" type="slidenum">
              <a:rPr lang="en-US" sz="1200">
                <a:latin typeface="Calibri"/>
              </a:rPr>
              <a:pPr/>
              <a:t>7</a:t>
            </a:fld>
            <a:endParaRPr lang="en-US" sz="1200" dirty="0">
              <a:latin typeface="Calibri"/>
            </a:endParaRPr>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8CDA280F-2298-1A48-9DE5-CA2D4C2CCDA9}" type="slidenum">
              <a:rPr lang="en-US" sz="1200">
                <a:latin typeface="Calibri"/>
              </a:rPr>
              <a:pPr/>
              <a:t>8</a:t>
            </a:fld>
            <a:endParaRPr lang="en-US" sz="1200" dirty="0">
              <a:latin typeface="Calibri"/>
            </a:endParaRPr>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8CDA280F-2298-1A48-9DE5-CA2D4C2CCDA9}" type="slidenum">
              <a:rPr lang="en-US" sz="1200">
                <a:latin typeface="Calibri"/>
              </a:rPr>
              <a:pPr/>
              <a:t>9</a:t>
            </a:fld>
            <a:endParaRPr lang="en-US" sz="1200" dirty="0">
              <a:latin typeface="Calibri"/>
            </a:endParaRPr>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1748911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CAD9A00A-D183-1442-8B98-CD0A42F56019}" type="slidenum">
              <a:rPr lang="en-US" sz="1200">
                <a:latin typeface="Calibri"/>
              </a:rPr>
              <a:pPr/>
              <a:t>15</a:t>
            </a:fld>
            <a:endParaRPr lang="en-US" sz="1200" dirty="0">
              <a:latin typeface="Calibri"/>
            </a:endParaRPr>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077279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CAD9A00A-D183-1442-8B98-CD0A42F56019}" type="slidenum">
              <a:rPr lang="en-US" sz="1200">
                <a:latin typeface="Calibri"/>
              </a:rPr>
              <a:pPr/>
              <a:t>16</a:t>
            </a:fld>
            <a:endParaRPr lang="en-US" sz="1200" dirty="0">
              <a:latin typeface="Calibri"/>
            </a:endParaRPr>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409F3C-BD10-194C-83A6-D50065DA4EB5}" type="slidenum">
              <a:rPr lang="en-US" smtClean="0"/>
              <a:pPr>
                <a:defRPr/>
              </a:pPr>
              <a:t>22</a:t>
            </a:fld>
            <a:endParaRPr lang="en-US" dirty="0"/>
          </a:p>
        </p:txBody>
      </p:sp>
    </p:spTree>
    <p:extLst>
      <p:ext uri="{BB962C8B-B14F-4D97-AF65-F5344CB8AC3E}">
        <p14:creationId xmlns:p14="http://schemas.microsoft.com/office/powerpoint/2010/main" val="171082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33969BE6-8F04-CF40-98FB-1B55849FE1BA}" type="slidenum">
              <a:rPr lang="en-US"/>
              <a:pPr>
                <a:defRPr/>
              </a:pPr>
              <a:t>‹#›</a:t>
            </a:fld>
            <a:endParaRPr lang="en-US"/>
          </a:p>
        </p:txBody>
      </p:sp>
    </p:spTree>
    <p:extLst>
      <p:ext uri="{BB962C8B-B14F-4D97-AF65-F5344CB8AC3E}">
        <p14:creationId xmlns:p14="http://schemas.microsoft.com/office/powerpoint/2010/main" val="2096762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1AEE8876-D1B7-C641-B7BC-22EBE409BF60}" type="slidenum">
              <a:rPr lang="en-US"/>
              <a:pPr>
                <a:defRPr/>
              </a:pPr>
              <a:t>‹#›</a:t>
            </a:fld>
            <a:endParaRPr lang="en-US"/>
          </a:p>
        </p:txBody>
      </p:sp>
    </p:spTree>
    <p:extLst>
      <p:ext uri="{BB962C8B-B14F-4D97-AF65-F5344CB8AC3E}">
        <p14:creationId xmlns:p14="http://schemas.microsoft.com/office/powerpoint/2010/main" val="2093827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51E9FE12-6510-4944-860A-62A00B3B78FB}" type="slidenum">
              <a:rPr lang="en-US"/>
              <a:pPr>
                <a:defRPr/>
              </a:pPr>
              <a:t>‹#›</a:t>
            </a:fld>
            <a:endParaRPr lang="en-US"/>
          </a:p>
        </p:txBody>
      </p:sp>
    </p:spTree>
    <p:extLst>
      <p:ext uri="{BB962C8B-B14F-4D97-AF65-F5344CB8AC3E}">
        <p14:creationId xmlns:p14="http://schemas.microsoft.com/office/powerpoint/2010/main" val="2530947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1FD3E370-67E7-764E-A1A5-30DD97FF48FA}" type="slidenum">
              <a:rPr lang="en-US"/>
              <a:pPr>
                <a:defRPr/>
              </a:pPr>
              <a:t>‹#›</a:t>
            </a:fld>
            <a:endParaRPr lang="en-US"/>
          </a:p>
        </p:txBody>
      </p:sp>
    </p:spTree>
    <p:extLst>
      <p:ext uri="{BB962C8B-B14F-4D97-AF65-F5344CB8AC3E}">
        <p14:creationId xmlns:p14="http://schemas.microsoft.com/office/powerpoint/2010/main" val="3563806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F6FEAC0F-05CE-9345-BFAB-3F50431D3046}" type="slidenum">
              <a:rPr lang="en-US"/>
              <a:pPr>
                <a:defRPr/>
              </a:pPr>
              <a:t>‹#›</a:t>
            </a:fld>
            <a:endParaRPr lang="en-US"/>
          </a:p>
        </p:txBody>
      </p:sp>
    </p:spTree>
    <p:extLst>
      <p:ext uri="{BB962C8B-B14F-4D97-AF65-F5344CB8AC3E}">
        <p14:creationId xmlns:p14="http://schemas.microsoft.com/office/powerpoint/2010/main" val="1995029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0DAF4A6C-14B4-3F4D-B13D-2F8990D38AC4}" type="slidenum">
              <a:rPr lang="en-US"/>
              <a:pPr>
                <a:defRPr/>
              </a:pPr>
              <a:t>‹#›</a:t>
            </a:fld>
            <a:endParaRPr lang="en-US"/>
          </a:p>
        </p:txBody>
      </p:sp>
    </p:spTree>
    <p:extLst>
      <p:ext uri="{BB962C8B-B14F-4D97-AF65-F5344CB8AC3E}">
        <p14:creationId xmlns:p14="http://schemas.microsoft.com/office/powerpoint/2010/main" val="3174416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254F2799-AE10-3143-83D9-D7C533B32C23}" type="slidenum">
              <a:rPr lang="en-US"/>
              <a:pPr>
                <a:defRPr/>
              </a:pPr>
              <a:t>‹#›</a:t>
            </a:fld>
            <a:endParaRPr lang="en-US"/>
          </a:p>
        </p:txBody>
      </p:sp>
    </p:spTree>
    <p:extLst>
      <p:ext uri="{BB962C8B-B14F-4D97-AF65-F5344CB8AC3E}">
        <p14:creationId xmlns:p14="http://schemas.microsoft.com/office/powerpoint/2010/main" val="3288267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776095A6-2EF4-5544-8C04-4B5DA920CF34}" type="slidenum">
              <a:rPr lang="en-US"/>
              <a:pPr>
                <a:defRPr/>
              </a:pPr>
              <a:t>‹#›</a:t>
            </a:fld>
            <a:endParaRPr lang="en-US"/>
          </a:p>
        </p:txBody>
      </p:sp>
    </p:spTree>
    <p:extLst>
      <p:ext uri="{BB962C8B-B14F-4D97-AF65-F5344CB8AC3E}">
        <p14:creationId xmlns:p14="http://schemas.microsoft.com/office/powerpoint/2010/main" val="1525568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2EB7373F-530A-CC43-B958-C91AD1BFEEF8}" type="slidenum">
              <a:rPr lang="en-US"/>
              <a:pPr>
                <a:defRPr/>
              </a:pPr>
              <a:t>‹#›</a:t>
            </a:fld>
            <a:endParaRPr lang="en-US"/>
          </a:p>
        </p:txBody>
      </p:sp>
    </p:spTree>
    <p:extLst>
      <p:ext uri="{BB962C8B-B14F-4D97-AF65-F5344CB8AC3E}">
        <p14:creationId xmlns:p14="http://schemas.microsoft.com/office/powerpoint/2010/main" val="2169659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18FD0A9-6F5C-F640-8DF4-C20D79EFE0DE}" type="slidenum">
              <a:rPr lang="en-US"/>
              <a:pPr>
                <a:defRPr/>
              </a:pPr>
              <a:t>‹#›</a:t>
            </a:fld>
            <a:endParaRPr lang="en-US"/>
          </a:p>
        </p:txBody>
      </p:sp>
    </p:spTree>
    <p:extLst>
      <p:ext uri="{BB962C8B-B14F-4D97-AF65-F5344CB8AC3E}">
        <p14:creationId xmlns:p14="http://schemas.microsoft.com/office/powerpoint/2010/main" val="1966724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F51CDC4-812C-944F-ADD7-AA203DE19872}" type="slidenum">
              <a:rPr lang="en-US"/>
              <a:pPr>
                <a:defRPr/>
              </a:pPr>
              <a:t>‹#›</a:t>
            </a:fld>
            <a:endParaRPr lang="en-US"/>
          </a:p>
        </p:txBody>
      </p:sp>
    </p:spTree>
    <p:extLst>
      <p:ext uri="{BB962C8B-B14F-4D97-AF65-F5344CB8AC3E}">
        <p14:creationId xmlns:p14="http://schemas.microsoft.com/office/powerpoint/2010/main" val="737510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7239000" y="65532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Calibri"/>
              </a:defRPr>
            </a:lvl1pPr>
          </a:lstStyle>
          <a:p>
            <a:pPr>
              <a:defRPr/>
            </a:pPr>
            <a:fld id="{80953BB7-A803-CE46-8563-E051625F455A}"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000" b="1">
          <a:solidFill>
            <a:schemeClr val="tx2"/>
          </a:solidFill>
          <a:latin typeface="Calibri"/>
          <a:ea typeface="ＭＳ Ｐゴシック" charset="-128"/>
          <a:cs typeface="ＭＳ Ｐゴシック" charset="-128"/>
        </a:defRPr>
      </a:lvl1pPr>
      <a:lvl2pPr algn="ctr" rtl="0" eaLnBrk="0" fontAlgn="base" hangingPunct="0">
        <a:spcBef>
          <a:spcPct val="0"/>
        </a:spcBef>
        <a:spcAft>
          <a:spcPct val="0"/>
        </a:spcAft>
        <a:defRPr sz="4000" b="1">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000" b="1">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000" b="1">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000" b="1">
          <a:solidFill>
            <a:schemeClr val="tx2"/>
          </a:solidFill>
          <a:latin typeface="Times New Roman" charset="0"/>
          <a:ea typeface="ＭＳ Ｐゴシック" charset="-128"/>
          <a:cs typeface="ＭＳ Ｐゴシック" charset="-128"/>
        </a:defRPr>
      </a:lvl5pPr>
      <a:lvl6pPr marL="457200" algn="ctr" rtl="0" eaLnBrk="0" fontAlgn="base" hangingPunct="0">
        <a:spcBef>
          <a:spcPct val="0"/>
        </a:spcBef>
        <a:spcAft>
          <a:spcPct val="0"/>
        </a:spcAft>
        <a:defRPr sz="4000" b="1">
          <a:solidFill>
            <a:schemeClr val="tx2"/>
          </a:solidFill>
          <a:latin typeface="Times New Roman" charset="0"/>
        </a:defRPr>
      </a:lvl6pPr>
      <a:lvl7pPr marL="914400" algn="ctr" rtl="0" eaLnBrk="0" fontAlgn="base" hangingPunct="0">
        <a:spcBef>
          <a:spcPct val="0"/>
        </a:spcBef>
        <a:spcAft>
          <a:spcPct val="0"/>
        </a:spcAft>
        <a:defRPr sz="4000" b="1">
          <a:solidFill>
            <a:schemeClr val="tx2"/>
          </a:solidFill>
          <a:latin typeface="Times New Roman" charset="0"/>
        </a:defRPr>
      </a:lvl7pPr>
      <a:lvl8pPr marL="1371600" algn="ctr" rtl="0" eaLnBrk="0" fontAlgn="base" hangingPunct="0">
        <a:spcBef>
          <a:spcPct val="0"/>
        </a:spcBef>
        <a:spcAft>
          <a:spcPct val="0"/>
        </a:spcAft>
        <a:defRPr sz="4000" b="1">
          <a:solidFill>
            <a:schemeClr val="tx2"/>
          </a:solidFill>
          <a:latin typeface="Times New Roman" charset="0"/>
        </a:defRPr>
      </a:lvl8pPr>
      <a:lvl9pPr marL="1828800" algn="ctr" rtl="0" eaLnBrk="0" fontAlgn="base" hangingPunct="0">
        <a:spcBef>
          <a:spcPct val="0"/>
        </a:spcBef>
        <a:spcAft>
          <a:spcPct val="0"/>
        </a:spcAft>
        <a:defRPr sz="4000" b="1">
          <a:solidFill>
            <a:schemeClr val="tx2"/>
          </a:solidFill>
          <a:latin typeface="Times New Roman" charset="0"/>
        </a:defRPr>
      </a:lvl9pPr>
    </p:titleStyle>
    <p:bodyStyle>
      <a:lvl1pPr marL="225425" indent="-225425" algn="l" rtl="0" eaLnBrk="0" fontAlgn="base" hangingPunct="0">
        <a:spcBef>
          <a:spcPct val="20000"/>
        </a:spcBef>
        <a:spcAft>
          <a:spcPct val="0"/>
        </a:spcAft>
        <a:buChar char="•"/>
        <a:defRPr sz="2400">
          <a:solidFill>
            <a:schemeClr val="tx1"/>
          </a:solidFill>
          <a:latin typeface="Calibri"/>
          <a:ea typeface="ＭＳ Ｐゴシック" charset="-128"/>
          <a:cs typeface="ＭＳ Ｐゴシック" charset="-128"/>
        </a:defRPr>
      </a:lvl1pPr>
      <a:lvl2pPr marL="566738" indent="-227013" algn="l" rtl="0" eaLnBrk="0" fontAlgn="base" hangingPunct="0">
        <a:spcBef>
          <a:spcPct val="20000"/>
        </a:spcBef>
        <a:spcAft>
          <a:spcPct val="0"/>
        </a:spcAft>
        <a:buChar char="–"/>
        <a:defRPr sz="2000">
          <a:solidFill>
            <a:schemeClr val="tx1"/>
          </a:solidFill>
          <a:latin typeface="Calibri"/>
          <a:ea typeface="ＭＳ Ｐゴシック" charset="-128"/>
        </a:defRPr>
      </a:lvl2pPr>
      <a:lvl3pPr marL="914400" indent="-233363" algn="l" rtl="0" eaLnBrk="0" fontAlgn="base" hangingPunct="0">
        <a:spcBef>
          <a:spcPct val="20000"/>
        </a:spcBef>
        <a:spcAft>
          <a:spcPct val="0"/>
        </a:spcAft>
        <a:buChar char="•"/>
        <a:defRPr>
          <a:solidFill>
            <a:schemeClr val="tx1"/>
          </a:solidFill>
          <a:latin typeface="Calibri"/>
          <a:ea typeface="ＭＳ Ｐゴシック" charset="-128"/>
        </a:defRPr>
      </a:lvl3pPr>
      <a:lvl4pPr marL="1254125" indent="-225425" algn="l" rtl="0" eaLnBrk="0" fontAlgn="base" hangingPunct="0">
        <a:spcBef>
          <a:spcPct val="20000"/>
        </a:spcBef>
        <a:spcAft>
          <a:spcPct val="0"/>
        </a:spcAft>
        <a:buChar char="–"/>
        <a:defRPr sz="1600">
          <a:solidFill>
            <a:schemeClr val="tx1"/>
          </a:solidFill>
          <a:latin typeface="Calibri"/>
          <a:ea typeface="ＭＳ Ｐゴシック" charset="-128"/>
        </a:defRPr>
      </a:lvl4pPr>
      <a:lvl5pPr marL="1601788" indent="-233363" algn="l" rtl="0" eaLnBrk="0" fontAlgn="base" hangingPunct="0">
        <a:spcBef>
          <a:spcPct val="20000"/>
        </a:spcBef>
        <a:spcAft>
          <a:spcPct val="0"/>
        </a:spcAft>
        <a:buChar char="»"/>
        <a:defRPr sz="1600">
          <a:solidFill>
            <a:schemeClr val="tx1"/>
          </a:solidFill>
          <a:latin typeface="Calibri"/>
          <a:ea typeface="ＭＳ Ｐゴシック" charset="-128"/>
        </a:defRPr>
      </a:lvl5pPr>
      <a:lvl6pPr marL="2058988" indent="-233363" algn="l" rtl="0" eaLnBrk="0" fontAlgn="base" hangingPunct="0">
        <a:spcBef>
          <a:spcPct val="20000"/>
        </a:spcBef>
        <a:spcAft>
          <a:spcPct val="0"/>
        </a:spcAft>
        <a:buChar char="»"/>
        <a:defRPr sz="1600">
          <a:solidFill>
            <a:schemeClr val="tx1"/>
          </a:solidFill>
          <a:latin typeface="+mn-lt"/>
          <a:ea typeface="ＭＳ Ｐゴシック" charset="-128"/>
        </a:defRPr>
      </a:lvl6pPr>
      <a:lvl7pPr marL="2516188" indent="-233363" algn="l" rtl="0" eaLnBrk="0" fontAlgn="base" hangingPunct="0">
        <a:spcBef>
          <a:spcPct val="20000"/>
        </a:spcBef>
        <a:spcAft>
          <a:spcPct val="0"/>
        </a:spcAft>
        <a:buChar char="»"/>
        <a:defRPr sz="1600">
          <a:solidFill>
            <a:schemeClr val="tx1"/>
          </a:solidFill>
          <a:latin typeface="+mn-lt"/>
          <a:ea typeface="ＭＳ Ｐゴシック" charset="-128"/>
        </a:defRPr>
      </a:lvl7pPr>
      <a:lvl8pPr marL="2973388" indent="-233363" algn="l" rtl="0" eaLnBrk="0" fontAlgn="base" hangingPunct="0">
        <a:spcBef>
          <a:spcPct val="20000"/>
        </a:spcBef>
        <a:spcAft>
          <a:spcPct val="0"/>
        </a:spcAft>
        <a:buChar char="»"/>
        <a:defRPr sz="1600">
          <a:solidFill>
            <a:schemeClr val="tx1"/>
          </a:solidFill>
          <a:latin typeface="+mn-lt"/>
          <a:ea typeface="ＭＳ Ｐゴシック" charset="-128"/>
        </a:defRPr>
      </a:lvl8pPr>
      <a:lvl9pPr marL="3430588" indent="-233363" algn="l" rtl="0" eaLnBrk="0" fontAlgn="base" hangingPunct="0">
        <a:spcBef>
          <a:spcPct val="20000"/>
        </a:spcBef>
        <a:spcAft>
          <a:spcPct val="0"/>
        </a:spcAft>
        <a:buChar char="»"/>
        <a:defRPr sz="16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en.wikipedia.org/wiki/Learning_curve_(machine_learnin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code.google.com/p/aima-data/source/browse/trunk/iris.csv"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en.wikipedia.org/wiki/Type_I_and_type_II_errors" TargetMode="External"/><Relationship Id="rId2" Type="http://schemas.openxmlformats.org/officeDocument/2006/relationships/hyperlink" Target="http://en.wikipedia.org/wiki/Confusion_matrix"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en.wikipedia.org/wiki/Precision_and_recall" TargetMode="External"/><Relationship Id="rId1" Type="http://schemas.openxmlformats.org/officeDocument/2006/relationships/slideLayout" Target="../slideLayouts/slideLayout2.xml"/><Relationship Id="rId5" Type="http://schemas.openxmlformats.org/officeDocument/2006/relationships/image" Target="../media/image10.tiff"/><Relationship Id="rId4" Type="http://schemas.openxmlformats.org/officeDocument/2006/relationships/image" Target="../media/image9.jpeg"/></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en.wikipedia.org/wiki/Harmonic_mean" TargetMode="External"/><Relationship Id="rId2" Type="http://schemas.openxmlformats.org/officeDocument/2006/relationships/hyperlink" Target="https://en.wikipedia.org/wiki/F1_score" TargetMode="Externa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hyperlink" Target="http://archive.ics.uci.edu/ml/datasets/Zoo"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en.wikipedia.org/wiki/Receiver_operating_characteristic"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en.wikipedia.org/wiki/Evaluation_measures_(information_retrieval)#Precision_at_K" TargetMode="External"/><Relationship Id="rId2" Type="http://schemas.openxmlformats.org/officeDocument/2006/relationships/hyperlink" Target="https://en.wikipedia.org/wiki/Learning_to_rank"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Ground_truth"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4369479" y="1485900"/>
            <a:ext cx="4876800" cy="3886200"/>
          </a:xfrm>
        </p:spPr>
        <p:txBody>
          <a:bodyPr/>
          <a:lstStyle/>
          <a:p>
            <a:pPr>
              <a:defRPr/>
            </a:pPr>
            <a:r>
              <a:rPr lang="en-US" sz="6000" dirty="0">
                <a:effectLst>
                  <a:outerShdw blurRad="38100" dist="38100" dir="2700000" algn="tl">
                    <a:srgbClr val="DDDDDD"/>
                  </a:outerShdw>
                </a:effectLst>
                <a:ea typeface="ＭＳ Ｐゴシック" charset="0"/>
                <a:cs typeface="ＭＳ Ｐゴシック" charset="0"/>
              </a:rPr>
              <a:t>Machine</a:t>
            </a:r>
            <a:br>
              <a:rPr lang="en-US" sz="6000" dirty="0">
                <a:effectLst>
                  <a:outerShdw blurRad="38100" dist="38100" dir="2700000" algn="tl">
                    <a:srgbClr val="DDDDDD"/>
                  </a:outerShdw>
                </a:effectLst>
                <a:ea typeface="ＭＳ Ｐゴシック" charset="0"/>
                <a:cs typeface="ＭＳ Ｐゴシック" charset="0"/>
              </a:rPr>
            </a:br>
            <a:r>
              <a:rPr lang="en-US" sz="6000" dirty="0">
                <a:effectLst>
                  <a:outerShdw blurRad="38100" dist="38100" dir="2700000" algn="tl">
                    <a:srgbClr val="DDDDDD"/>
                  </a:outerShdw>
                </a:effectLst>
                <a:ea typeface="ＭＳ Ｐゴシック" charset="0"/>
                <a:cs typeface="ＭＳ Ｐゴシック" charset="0"/>
              </a:rPr>
              <a:t>Learning: Methodology</a:t>
            </a:r>
            <a:br>
              <a:rPr lang="en-US" sz="6000" dirty="0">
                <a:effectLst>
                  <a:outerShdw blurRad="38100" dist="38100" dir="2700000" algn="tl">
                    <a:srgbClr val="DDDDDD"/>
                  </a:outerShdw>
                </a:effectLst>
                <a:ea typeface="ＭＳ Ｐゴシック" charset="0"/>
                <a:cs typeface="ＭＳ Ｐゴシック" charset="0"/>
              </a:rPr>
            </a:br>
            <a:r>
              <a:rPr lang="en-US" sz="4400" b="0" dirty="0">
                <a:ea typeface="ＭＳ Ｐゴシック" charset="0"/>
                <a:cs typeface="ＭＳ Ｐゴシック" charset="0"/>
              </a:rPr>
              <a:t>Chapter 18.1-18.3</a:t>
            </a:r>
            <a:br>
              <a:rPr lang="en-US" sz="2400" b="0" dirty="0">
                <a:ea typeface="ＭＳ Ｐゴシック" charset="0"/>
                <a:cs typeface="ＭＳ Ｐゴシック" charset="0"/>
              </a:rPr>
            </a:br>
            <a:endParaRPr lang="en-US" sz="5400" b="0" dirty="0">
              <a:ea typeface="ＭＳ Ｐゴシック" charset="0"/>
              <a:cs typeface="ＭＳ Ｐゴシック" charset="0"/>
            </a:endParaRPr>
          </a:p>
        </p:txBody>
      </p:sp>
      <p:pic>
        <p:nvPicPr>
          <p:cNvPr id="2" name="Picture 1" descr="machine-learni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257300"/>
            <a:ext cx="4064679" cy="4343400"/>
          </a:xfrm>
          <a:prstGeom prst="rect">
            <a:avLst/>
          </a:prstGeom>
        </p:spPr>
      </p:pic>
      <p:sp>
        <p:nvSpPr>
          <p:cNvPr id="5" name="TextBox 4">
            <a:extLst>
              <a:ext uri="{FF2B5EF4-FFF2-40B4-BE49-F238E27FC236}">
                <a16:creationId xmlns:a16="http://schemas.microsoft.com/office/drawing/2014/main" id="{EEA94355-D0BE-334C-AB5E-C359EA187BDB}"/>
              </a:ext>
            </a:extLst>
          </p:cNvPr>
          <p:cNvSpPr txBox="1"/>
          <p:nvPr/>
        </p:nvSpPr>
        <p:spPr>
          <a:xfrm>
            <a:off x="8229600" y="152400"/>
            <a:ext cx="723275" cy="461665"/>
          </a:xfrm>
          <a:prstGeom prst="rect">
            <a:avLst/>
          </a:prstGeom>
          <a:noFill/>
        </p:spPr>
        <p:txBody>
          <a:bodyPr wrap="none" rtlCol="0">
            <a:spAutoFit/>
          </a:bodyPr>
          <a:lstStyle/>
          <a:p>
            <a:r>
              <a:rPr lang="en-US" dirty="0"/>
              <a:t>14.4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a:xfrm>
            <a:off x="685800" y="76200"/>
            <a:ext cx="7772400" cy="1143000"/>
          </a:xfrm>
        </p:spPr>
        <p:txBody>
          <a:bodyPr/>
          <a:lstStyle/>
          <a:p>
            <a:r>
              <a:rPr lang="en-US" dirty="0">
                <a:ea typeface="ＭＳ Ｐゴシック" charset="0"/>
                <a:cs typeface="ＭＳ Ｐゴシック" charset="0"/>
              </a:rPr>
              <a:t>Zoo evaluation</a:t>
            </a:r>
          </a:p>
        </p:txBody>
      </p:sp>
      <p:sp>
        <p:nvSpPr>
          <p:cNvPr id="128002" name="Content Placeholder 2"/>
          <p:cNvSpPr>
            <a:spLocks noGrp="1"/>
          </p:cNvSpPr>
          <p:nvPr>
            <p:ph idx="1"/>
          </p:nvPr>
        </p:nvSpPr>
        <p:spPr>
          <a:xfrm>
            <a:off x="685800" y="1143000"/>
            <a:ext cx="8153400" cy="5257800"/>
          </a:xfrm>
        </p:spPr>
        <p:txBody>
          <a:bodyPr/>
          <a:lstStyle/>
          <a:p>
            <a:pPr marL="0" indent="0">
              <a:buFontTx/>
              <a:buNone/>
            </a:pPr>
            <a:r>
              <a:rPr lang="en-US" sz="3200" b="1" dirty="0" err="1">
                <a:ea typeface="ＭＳ Ｐゴシック" charset="0"/>
                <a:cs typeface="ＭＳ Ｐゴシック" charset="0"/>
              </a:rPr>
              <a:t>train_and_test</a:t>
            </a:r>
            <a:r>
              <a:rPr lang="en-US" sz="3200" b="1" dirty="0">
                <a:ea typeface="ＭＳ Ｐゴシック" charset="0"/>
                <a:cs typeface="ＭＳ Ｐゴシック" charset="0"/>
              </a:rPr>
              <a:t>(learner, data, start, end) </a:t>
            </a:r>
            <a:r>
              <a:rPr lang="en-US" sz="3200" dirty="0">
                <a:ea typeface="ＭＳ Ｐゴシック" charset="0"/>
                <a:cs typeface="ＭＳ Ｐゴシック" charset="0"/>
              </a:rPr>
              <a:t>uses data[</a:t>
            </a:r>
            <a:r>
              <a:rPr lang="en-US" sz="3200" dirty="0" err="1">
                <a:ea typeface="ＭＳ Ｐゴシック" charset="0"/>
                <a:cs typeface="ＭＳ Ｐゴシック" charset="0"/>
              </a:rPr>
              <a:t>start:end</a:t>
            </a:r>
            <a:r>
              <a:rPr lang="en-US" sz="3200" dirty="0">
                <a:ea typeface="ＭＳ Ｐゴシック" charset="0"/>
                <a:cs typeface="ＭＳ Ｐゴシック" charset="0"/>
              </a:rPr>
              <a:t>] for test and rest for train</a:t>
            </a:r>
          </a:p>
          <a:p>
            <a:pPr marL="341313" lvl="1" indent="0">
              <a:buFontTx/>
              <a:buNone/>
            </a:pPr>
            <a:r>
              <a:rPr lang="en-US" sz="2600" dirty="0">
                <a:ea typeface="ＭＳ Ｐゴシック" charset="0"/>
                <a:cs typeface="ＭＳ Ｐゴシック" charset="0"/>
              </a:rPr>
              <a:t>&gt;&gt;&gt; </a:t>
            </a:r>
            <a:r>
              <a:rPr lang="en-US" sz="2600" dirty="0" err="1">
                <a:ea typeface="ＭＳ Ｐゴシック" charset="0"/>
                <a:cs typeface="ＭＳ Ｐゴシック" charset="0"/>
              </a:rPr>
              <a:t>dtl</a:t>
            </a:r>
            <a:r>
              <a:rPr lang="en-US" sz="2600" dirty="0">
                <a:ea typeface="ＭＳ Ｐゴシック" charset="0"/>
                <a:cs typeface="ＭＳ Ｐゴシック" charset="0"/>
              </a:rPr>
              <a:t> = </a:t>
            </a:r>
            <a:r>
              <a:rPr lang="en-US" sz="2600" dirty="0" err="1">
                <a:ea typeface="ＭＳ Ｐゴシック" charset="0"/>
                <a:cs typeface="ＭＳ Ｐゴシック" charset="0"/>
              </a:rPr>
              <a:t>DecisionTreeLearner</a:t>
            </a:r>
            <a:endParaRPr lang="en-US" sz="2600" dirty="0">
              <a:ea typeface="ＭＳ Ｐゴシック" charset="0"/>
              <a:cs typeface="ＭＳ Ｐゴシック" charset="0"/>
            </a:endParaRPr>
          </a:p>
          <a:p>
            <a:pPr lvl="1">
              <a:buFontTx/>
              <a:buNone/>
            </a:pPr>
            <a:r>
              <a:rPr lang="en-US" sz="2600" dirty="0">
                <a:ea typeface="ＭＳ Ｐゴシック" charset="0"/>
                <a:cs typeface="ＭＳ Ｐゴシック" charset="0"/>
              </a:rPr>
              <a:t>&gt;&gt;&gt; </a:t>
            </a:r>
            <a:r>
              <a:rPr lang="en-US" sz="2600" dirty="0" err="1">
                <a:ea typeface="ＭＳ Ｐゴシック" charset="0"/>
                <a:cs typeface="ＭＳ Ｐゴシック" charset="0"/>
              </a:rPr>
              <a:t>train_and_test</a:t>
            </a:r>
            <a:r>
              <a:rPr lang="en-US" sz="2600" dirty="0">
                <a:ea typeface="ＭＳ Ｐゴシック" charset="0"/>
                <a:cs typeface="ＭＳ Ｐゴシック" charset="0"/>
              </a:rPr>
              <a:t>(</a:t>
            </a:r>
            <a:r>
              <a:rPr lang="en-US" sz="2600" dirty="0" err="1">
                <a:ea typeface="ＭＳ Ｐゴシック" charset="0"/>
                <a:cs typeface="ＭＳ Ｐゴシック" charset="0"/>
              </a:rPr>
              <a:t>dtl</a:t>
            </a:r>
            <a:r>
              <a:rPr lang="en-US" sz="2600" dirty="0">
                <a:ea typeface="ＭＳ Ｐゴシック" charset="0"/>
                <a:cs typeface="ＭＳ Ｐゴシック" charset="0"/>
              </a:rPr>
              <a:t>(), zoo, 0, 10)</a:t>
            </a:r>
          </a:p>
          <a:p>
            <a:pPr lvl="1">
              <a:buFontTx/>
              <a:buNone/>
            </a:pPr>
            <a:r>
              <a:rPr lang="en-US" sz="2600" dirty="0">
                <a:ea typeface="ＭＳ Ｐゴシック" charset="0"/>
                <a:cs typeface="ＭＳ Ｐゴシック" charset="0"/>
              </a:rPr>
              <a:t>1.0</a:t>
            </a:r>
          </a:p>
          <a:p>
            <a:pPr lvl="1">
              <a:buFontTx/>
              <a:buNone/>
            </a:pPr>
            <a:r>
              <a:rPr lang="en-US" sz="2600" dirty="0">
                <a:ea typeface="ＭＳ Ｐゴシック" charset="0"/>
                <a:cs typeface="ＭＳ Ｐゴシック" charset="0"/>
              </a:rPr>
              <a:t>&gt;&gt;&gt; </a:t>
            </a:r>
            <a:r>
              <a:rPr lang="en-US" sz="2600" dirty="0" err="1">
                <a:ea typeface="ＭＳ Ｐゴシック" charset="0"/>
                <a:cs typeface="ＭＳ Ｐゴシック" charset="0"/>
              </a:rPr>
              <a:t>train_and_test</a:t>
            </a:r>
            <a:r>
              <a:rPr lang="en-US" sz="2600" dirty="0">
                <a:ea typeface="ＭＳ Ｐゴシック" charset="0"/>
                <a:cs typeface="ＭＳ Ｐゴシック" charset="0"/>
              </a:rPr>
              <a:t>(</a:t>
            </a:r>
            <a:r>
              <a:rPr lang="en-US" sz="2600" dirty="0" err="1">
                <a:ea typeface="ＭＳ Ｐゴシック" charset="0"/>
                <a:cs typeface="ＭＳ Ｐゴシック" charset="0"/>
              </a:rPr>
              <a:t>dtl</a:t>
            </a:r>
            <a:r>
              <a:rPr lang="en-US" sz="2600" dirty="0">
                <a:ea typeface="ＭＳ Ｐゴシック" charset="0"/>
                <a:cs typeface="ＭＳ Ｐゴシック" charset="0"/>
              </a:rPr>
              <a:t>(), zoo, 90, 100)</a:t>
            </a:r>
          </a:p>
          <a:p>
            <a:pPr lvl="1">
              <a:buFontTx/>
              <a:buNone/>
            </a:pPr>
            <a:r>
              <a:rPr lang="en-US" sz="2600" dirty="0">
                <a:ea typeface="ＭＳ Ｐゴシック" charset="0"/>
                <a:cs typeface="ＭＳ Ｐゴシック" charset="0"/>
              </a:rPr>
              <a:t>0.80000000000000004</a:t>
            </a:r>
          </a:p>
          <a:p>
            <a:pPr lvl="1">
              <a:buFontTx/>
              <a:buNone/>
            </a:pPr>
            <a:r>
              <a:rPr lang="en-US" sz="2600" dirty="0">
                <a:ea typeface="ＭＳ Ｐゴシック" charset="0"/>
                <a:cs typeface="ＭＳ Ｐゴシック" charset="0"/>
              </a:rPr>
              <a:t>&gt;&gt;&gt; </a:t>
            </a:r>
            <a:r>
              <a:rPr lang="en-US" sz="2600" dirty="0" err="1">
                <a:ea typeface="ＭＳ Ｐゴシック" charset="0"/>
                <a:cs typeface="ＭＳ Ｐゴシック" charset="0"/>
              </a:rPr>
              <a:t>train_and_test</a:t>
            </a:r>
            <a:r>
              <a:rPr lang="en-US" sz="2600" dirty="0">
                <a:ea typeface="ＭＳ Ｐゴシック" charset="0"/>
                <a:cs typeface="ＭＳ Ｐゴシック" charset="0"/>
              </a:rPr>
              <a:t>(</a:t>
            </a:r>
            <a:r>
              <a:rPr lang="en-US" sz="2600" dirty="0" err="1">
                <a:ea typeface="ＭＳ Ｐゴシック" charset="0"/>
                <a:cs typeface="ＭＳ Ｐゴシック" charset="0"/>
              </a:rPr>
              <a:t>dtl</a:t>
            </a:r>
            <a:r>
              <a:rPr lang="en-US" sz="2600" dirty="0">
                <a:ea typeface="ＭＳ Ｐゴシック" charset="0"/>
                <a:cs typeface="ＭＳ Ｐゴシック" charset="0"/>
              </a:rPr>
              <a:t>(), zoo, 90, 101)</a:t>
            </a:r>
          </a:p>
          <a:p>
            <a:pPr lvl="1">
              <a:buFontTx/>
              <a:buNone/>
            </a:pPr>
            <a:r>
              <a:rPr lang="en-US" sz="2600" dirty="0">
                <a:ea typeface="ＭＳ Ｐゴシック" charset="0"/>
                <a:cs typeface="ＭＳ Ｐゴシック" charset="0"/>
              </a:rPr>
              <a:t>0.81818181818181823</a:t>
            </a:r>
          </a:p>
          <a:p>
            <a:pPr lvl="1">
              <a:buFontTx/>
              <a:buNone/>
            </a:pPr>
            <a:r>
              <a:rPr lang="en-US" sz="2600" dirty="0">
                <a:ea typeface="ＭＳ Ｐゴシック" charset="0"/>
                <a:cs typeface="ＭＳ Ｐゴシック" charset="0"/>
              </a:rPr>
              <a:t>&gt;&gt;&gt; </a:t>
            </a:r>
            <a:r>
              <a:rPr lang="en-US" sz="2600" dirty="0" err="1">
                <a:ea typeface="ＭＳ Ｐゴシック" charset="0"/>
                <a:cs typeface="ＭＳ Ｐゴシック" charset="0"/>
              </a:rPr>
              <a:t>train_and_test</a:t>
            </a:r>
            <a:r>
              <a:rPr lang="en-US" sz="2600" dirty="0">
                <a:ea typeface="ＭＳ Ｐゴシック" charset="0"/>
                <a:cs typeface="ＭＳ Ｐゴシック" charset="0"/>
              </a:rPr>
              <a:t>(</a:t>
            </a:r>
            <a:r>
              <a:rPr lang="en-US" sz="2600" dirty="0" err="1">
                <a:ea typeface="ＭＳ Ｐゴシック" charset="0"/>
                <a:cs typeface="ＭＳ Ｐゴシック" charset="0"/>
              </a:rPr>
              <a:t>dtl</a:t>
            </a:r>
            <a:r>
              <a:rPr lang="en-US" sz="2600" dirty="0">
                <a:ea typeface="ＭＳ Ｐゴシック" charset="0"/>
                <a:cs typeface="ＭＳ Ｐゴシック" charset="0"/>
              </a:rPr>
              <a:t>(), zoo, 80, 90)</a:t>
            </a:r>
          </a:p>
          <a:p>
            <a:pPr lvl="1">
              <a:buFontTx/>
              <a:buNone/>
            </a:pPr>
            <a:r>
              <a:rPr lang="en-US" sz="2600" dirty="0">
                <a:ea typeface="ＭＳ Ｐゴシック" charset="0"/>
                <a:cs typeface="ＭＳ Ｐゴシック" charset="0"/>
              </a:rPr>
              <a:t>0.90000000000000002</a:t>
            </a:r>
          </a:p>
          <a:p>
            <a:pPr>
              <a:buFontTx/>
              <a:buNone/>
            </a:pPr>
            <a:endParaRPr lang="en-US" dirty="0">
              <a:ea typeface="ＭＳ Ｐゴシック" charset="0"/>
              <a:cs typeface="ＭＳ Ｐゴシック" charset="0"/>
            </a:endParaRPr>
          </a:p>
        </p:txBody>
      </p:sp>
    </p:spTree>
    <p:extLst>
      <p:ext uri="{BB962C8B-B14F-4D97-AF65-F5344CB8AC3E}">
        <p14:creationId xmlns:p14="http://schemas.microsoft.com/office/powerpoint/2010/main" val="2908030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a:xfrm>
            <a:off x="685800" y="76200"/>
            <a:ext cx="7772400" cy="1143000"/>
          </a:xfrm>
        </p:spPr>
        <p:txBody>
          <a:bodyPr/>
          <a:lstStyle/>
          <a:p>
            <a:r>
              <a:rPr lang="en-US" dirty="0">
                <a:ea typeface="ＭＳ Ｐゴシック" charset="0"/>
                <a:cs typeface="ＭＳ Ｐゴシック" charset="0"/>
              </a:rPr>
              <a:t>Zoo evaluation</a:t>
            </a:r>
          </a:p>
        </p:txBody>
      </p:sp>
      <p:sp>
        <p:nvSpPr>
          <p:cNvPr id="128002" name="Content Placeholder 2"/>
          <p:cNvSpPr>
            <a:spLocks noGrp="1"/>
          </p:cNvSpPr>
          <p:nvPr>
            <p:ph idx="1"/>
          </p:nvPr>
        </p:nvSpPr>
        <p:spPr>
          <a:xfrm>
            <a:off x="685800" y="1143000"/>
            <a:ext cx="8153400" cy="5257800"/>
          </a:xfrm>
        </p:spPr>
        <p:txBody>
          <a:bodyPr/>
          <a:lstStyle/>
          <a:p>
            <a:pPr marL="0" indent="0">
              <a:buFontTx/>
              <a:buNone/>
            </a:pPr>
            <a:r>
              <a:rPr lang="en-US" sz="3200" b="1" dirty="0" err="1">
                <a:ea typeface="ＭＳ Ｐゴシック" charset="0"/>
                <a:cs typeface="ＭＳ Ｐゴシック" charset="0"/>
              </a:rPr>
              <a:t>train_and_test</a:t>
            </a:r>
            <a:r>
              <a:rPr lang="en-US" sz="3200" b="1" dirty="0">
                <a:ea typeface="ＭＳ Ｐゴシック" charset="0"/>
                <a:cs typeface="ＭＳ Ｐゴシック" charset="0"/>
              </a:rPr>
              <a:t>(learner, data, start, end) </a:t>
            </a:r>
            <a:r>
              <a:rPr lang="en-US" sz="3200" dirty="0">
                <a:ea typeface="ＭＳ Ｐゴシック" charset="0"/>
                <a:cs typeface="ＭＳ Ｐゴシック" charset="0"/>
              </a:rPr>
              <a:t>uses data[</a:t>
            </a:r>
            <a:r>
              <a:rPr lang="en-US" sz="3200" dirty="0" err="1">
                <a:ea typeface="ＭＳ Ｐゴシック" charset="0"/>
                <a:cs typeface="ＭＳ Ｐゴシック" charset="0"/>
              </a:rPr>
              <a:t>start:end</a:t>
            </a:r>
            <a:r>
              <a:rPr lang="en-US" sz="3200" dirty="0">
                <a:ea typeface="ＭＳ Ｐゴシック" charset="0"/>
                <a:cs typeface="ＭＳ Ｐゴシック" charset="0"/>
              </a:rPr>
              <a:t>] for test and rest for train</a:t>
            </a:r>
          </a:p>
          <a:p>
            <a:endParaRPr lang="en-US" dirty="0">
              <a:ea typeface="ＭＳ Ｐゴシック" charset="0"/>
              <a:cs typeface="ＭＳ Ｐゴシック" charset="0"/>
            </a:endParaRPr>
          </a:p>
          <a:p>
            <a:r>
              <a:rPr lang="en-US" sz="3200" dirty="0">
                <a:ea typeface="ＭＳ Ｐゴシック" charset="0"/>
                <a:cs typeface="ＭＳ Ｐゴシック" charset="0"/>
              </a:rPr>
              <a:t>We hold out 10 data items for test; train on the other 91; show the accuracy on the test data</a:t>
            </a:r>
          </a:p>
          <a:p>
            <a:r>
              <a:rPr lang="en-US" sz="3200" dirty="0">
                <a:ea typeface="ＭＳ Ｐゴシック" charset="0"/>
                <a:cs typeface="ＭＳ Ｐゴシック" charset="0"/>
              </a:rPr>
              <a:t>Doing this four times for different test subsets shows accuracy from 80% to 100%</a:t>
            </a:r>
          </a:p>
          <a:p>
            <a:r>
              <a:rPr lang="en-US" sz="3200" dirty="0">
                <a:ea typeface="ＭＳ Ｐゴシック" charset="0"/>
                <a:cs typeface="ＭＳ Ｐゴシック" charset="0"/>
              </a:rPr>
              <a:t>What’s the true accuracy of our approach?</a:t>
            </a:r>
          </a:p>
        </p:txBody>
      </p:sp>
    </p:spTree>
    <p:extLst>
      <p:ext uri="{BB962C8B-B14F-4D97-AF65-F5344CB8AC3E}">
        <p14:creationId xmlns:p14="http://schemas.microsoft.com/office/powerpoint/2010/main" val="1884712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p:nvPr>
        </p:nvSpPr>
        <p:spPr>
          <a:xfrm>
            <a:off x="685800" y="152400"/>
            <a:ext cx="7772400" cy="914400"/>
          </a:xfrm>
        </p:spPr>
        <p:txBody>
          <a:bodyPr/>
          <a:lstStyle/>
          <a:p>
            <a:r>
              <a:rPr lang="en-US" dirty="0">
                <a:ea typeface="ＭＳ Ｐゴシック" charset="0"/>
                <a:cs typeface="ＭＳ Ｐゴシック" charset="0"/>
              </a:rPr>
              <a:t>K-fold Cross Validation</a:t>
            </a:r>
          </a:p>
        </p:txBody>
      </p:sp>
      <p:sp>
        <p:nvSpPr>
          <p:cNvPr id="126978" name="Content Placeholder 2"/>
          <p:cNvSpPr>
            <a:spLocks noGrp="1"/>
          </p:cNvSpPr>
          <p:nvPr>
            <p:ph idx="1"/>
          </p:nvPr>
        </p:nvSpPr>
        <p:spPr>
          <a:xfrm>
            <a:off x="685800" y="1066800"/>
            <a:ext cx="8305800" cy="5486400"/>
          </a:xfrm>
        </p:spPr>
        <p:txBody>
          <a:bodyPr/>
          <a:lstStyle/>
          <a:p>
            <a:r>
              <a:rPr lang="en-US" sz="3200" b="1" dirty="0">
                <a:ea typeface="ＭＳ Ｐゴシック" charset="0"/>
                <a:cs typeface="ＭＳ Ｐゴシック" charset="0"/>
              </a:rPr>
              <a:t>Problem: </a:t>
            </a:r>
            <a:r>
              <a:rPr lang="en-US" sz="3200" dirty="0">
                <a:ea typeface="ＭＳ Ｐゴシック" charset="0"/>
                <a:cs typeface="ＭＳ Ｐゴシック" charset="0"/>
              </a:rPr>
              <a:t>getting </a:t>
            </a:r>
            <a:r>
              <a:rPr lang="en-US" altLang="ja-JP" sz="3200" i="1" dirty="0">
                <a:ea typeface="ＭＳ Ｐゴシック" charset="0"/>
                <a:cs typeface="ＭＳ Ｐゴシック" charset="0"/>
              </a:rPr>
              <a:t>ground truth </a:t>
            </a:r>
            <a:r>
              <a:rPr lang="en-US" altLang="ja-JP" sz="3200" dirty="0">
                <a:ea typeface="ＭＳ Ｐゴシック" charset="0"/>
                <a:cs typeface="ＭＳ Ｐゴシック" charset="0"/>
              </a:rPr>
              <a:t>data expensive</a:t>
            </a:r>
          </a:p>
          <a:p>
            <a:r>
              <a:rPr lang="en-US" sz="3200" b="1" dirty="0">
                <a:ea typeface="ＭＳ Ｐゴシック" charset="0"/>
                <a:cs typeface="ＭＳ Ｐゴシック" charset="0"/>
              </a:rPr>
              <a:t>Problem: n</a:t>
            </a:r>
            <a:r>
              <a:rPr lang="en-US" sz="3200" dirty="0">
                <a:ea typeface="ＭＳ Ｐゴシック" charset="0"/>
                <a:cs typeface="ＭＳ Ｐゴシック" charset="0"/>
              </a:rPr>
              <a:t>eed different test data for each test</a:t>
            </a:r>
          </a:p>
          <a:p>
            <a:r>
              <a:rPr lang="en-US" sz="3200" b="1" dirty="0">
                <a:ea typeface="ＭＳ Ｐゴシック" charset="0"/>
                <a:cs typeface="ＭＳ Ｐゴシック" charset="0"/>
              </a:rPr>
              <a:t>Problem: </a:t>
            </a:r>
            <a:r>
              <a:rPr lang="en-US" sz="3200" dirty="0">
                <a:ea typeface="ＭＳ Ｐゴシック" charset="0"/>
                <a:cs typeface="ＭＳ Ｐゴシック" charset="0"/>
              </a:rPr>
              <a:t>experiments needed to find right </a:t>
            </a:r>
            <a:r>
              <a:rPr lang="en-US" altLang="ja-JP" sz="3200" i="1" dirty="0">
                <a:ea typeface="ＭＳ Ｐゴシック" charset="0"/>
                <a:cs typeface="ＭＳ Ｐゴシック" charset="0"/>
              </a:rPr>
              <a:t>feature space </a:t>
            </a:r>
            <a:r>
              <a:rPr lang="en-US" altLang="ja-JP" sz="3200" dirty="0">
                <a:ea typeface="ＭＳ Ｐゴシック" charset="0"/>
                <a:cs typeface="ＭＳ Ｐゴシック" charset="0"/>
              </a:rPr>
              <a:t>&amp; parameters for ML algorithms</a:t>
            </a:r>
          </a:p>
          <a:p>
            <a:r>
              <a:rPr lang="en-US" sz="3200" b="1" dirty="0">
                <a:ea typeface="ＭＳ Ｐゴシック" charset="0"/>
                <a:cs typeface="ＭＳ Ｐゴシック" charset="0"/>
              </a:rPr>
              <a:t>Goal: </a:t>
            </a:r>
            <a:r>
              <a:rPr lang="en-US" sz="3200" dirty="0">
                <a:ea typeface="ＭＳ Ｐゴシック" charset="0"/>
                <a:cs typeface="ＭＳ Ｐゴシック" charset="0"/>
              </a:rPr>
              <a:t>minimize </a:t>
            </a:r>
            <a:r>
              <a:rPr lang="en-US" sz="3200" dirty="0" err="1">
                <a:ea typeface="ＭＳ Ｐゴシック" charset="0"/>
                <a:cs typeface="ＭＳ Ｐゴシック" charset="0"/>
              </a:rPr>
              <a:t>training+test</a:t>
            </a:r>
            <a:r>
              <a:rPr lang="en-US" sz="3200" dirty="0">
                <a:ea typeface="ＭＳ Ｐゴシック" charset="0"/>
                <a:cs typeface="ＭＳ Ｐゴシック" charset="0"/>
              </a:rPr>
              <a:t> data needed</a:t>
            </a:r>
          </a:p>
          <a:p>
            <a:r>
              <a:rPr lang="en-US" sz="3200" b="1" dirty="0">
                <a:ea typeface="ＭＳ Ｐゴシック" charset="0"/>
                <a:cs typeface="ＭＳ Ｐゴシック" charset="0"/>
              </a:rPr>
              <a:t>Idea: </a:t>
            </a:r>
            <a:r>
              <a:rPr lang="en-US" sz="3200" dirty="0">
                <a:ea typeface="ＭＳ Ｐゴシック" charset="0"/>
                <a:cs typeface="ＭＳ Ｐゴシック" charset="0"/>
              </a:rPr>
              <a:t>split training data into K subsets; use K-1 for </a:t>
            </a:r>
            <a:r>
              <a:rPr lang="en-US" sz="3200" i="1" dirty="0">
                <a:ea typeface="ＭＳ Ｐゴシック" charset="0"/>
                <a:cs typeface="ＭＳ Ｐゴシック" charset="0"/>
              </a:rPr>
              <a:t>training</a:t>
            </a:r>
            <a:r>
              <a:rPr lang="en-US" sz="3200" dirty="0">
                <a:ea typeface="ＭＳ Ｐゴシック" charset="0"/>
                <a:cs typeface="ＭＳ Ｐゴシック" charset="0"/>
              </a:rPr>
              <a:t> and one for </a:t>
            </a:r>
            <a:r>
              <a:rPr lang="en-US" sz="3200" i="1" dirty="0">
                <a:ea typeface="ＭＳ Ｐゴシック" charset="0"/>
                <a:cs typeface="ＭＳ Ｐゴシック" charset="0"/>
              </a:rPr>
              <a:t>development testing</a:t>
            </a:r>
          </a:p>
          <a:p>
            <a:r>
              <a:rPr lang="en-US" sz="3200" dirty="0">
                <a:ea typeface="ＭＳ Ｐゴシック" charset="0"/>
                <a:cs typeface="ＭＳ Ｐゴシック" charset="0"/>
              </a:rPr>
              <a:t>Repeat K times and average performance</a:t>
            </a:r>
          </a:p>
          <a:p>
            <a:r>
              <a:rPr lang="en-US" sz="3200" dirty="0">
                <a:ea typeface="ＭＳ Ｐゴシック" charset="0"/>
                <a:cs typeface="ＭＳ Ｐゴシック" charset="0"/>
              </a:rPr>
              <a:t>Common K values are 5 and 10</a:t>
            </a:r>
          </a:p>
          <a:p>
            <a:endParaRPr lang="en-US" sz="3200" dirty="0">
              <a:ea typeface="ＭＳ Ｐゴシック" charset="0"/>
              <a:cs typeface="ＭＳ Ｐゴシック"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a:xfrm>
            <a:off x="685800" y="304800"/>
            <a:ext cx="7772400" cy="1143000"/>
          </a:xfrm>
        </p:spPr>
        <p:txBody>
          <a:bodyPr/>
          <a:lstStyle/>
          <a:p>
            <a:r>
              <a:rPr lang="en-US" sz="4400" dirty="0">
                <a:ea typeface="ＭＳ Ｐゴシック" charset="0"/>
                <a:cs typeface="ＭＳ Ｐゴシック" charset="0"/>
              </a:rPr>
              <a:t>Zoo evaluation</a:t>
            </a:r>
          </a:p>
        </p:txBody>
      </p:sp>
      <p:sp>
        <p:nvSpPr>
          <p:cNvPr id="128002" name="Content Placeholder 2"/>
          <p:cNvSpPr>
            <a:spLocks noGrp="1"/>
          </p:cNvSpPr>
          <p:nvPr>
            <p:ph idx="1"/>
          </p:nvPr>
        </p:nvSpPr>
        <p:spPr>
          <a:xfrm>
            <a:off x="685800" y="1371600"/>
            <a:ext cx="8001000" cy="5257800"/>
          </a:xfrm>
        </p:spPr>
        <p:txBody>
          <a:bodyPr/>
          <a:lstStyle/>
          <a:p>
            <a:r>
              <a:rPr lang="en-US" sz="3200" dirty="0">
                <a:ea typeface="ＭＳ Ｐゴシック" charset="0"/>
                <a:cs typeface="ＭＳ Ｐゴシック" charset="0"/>
              </a:rPr>
              <a:t>AIMA code has a </a:t>
            </a:r>
            <a:r>
              <a:rPr lang="en-US" sz="3200" dirty="0" err="1">
                <a:ea typeface="ＭＳ Ｐゴシック" charset="0"/>
                <a:cs typeface="ＭＳ Ｐゴシック" charset="0"/>
              </a:rPr>
              <a:t>cross_validation</a:t>
            </a:r>
            <a:r>
              <a:rPr lang="en-US" sz="3200" dirty="0">
                <a:ea typeface="ＭＳ Ｐゴシック" charset="0"/>
                <a:cs typeface="ＭＳ Ｐゴシック" charset="0"/>
              </a:rPr>
              <a:t> function that runs K-fold cross validation</a:t>
            </a:r>
          </a:p>
          <a:p>
            <a:r>
              <a:rPr lang="en-US" sz="3200" dirty="0" err="1">
                <a:ea typeface="ＭＳ Ｐゴシック" charset="0"/>
                <a:cs typeface="ＭＳ Ｐゴシック" charset="0"/>
              </a:rPr>
              <a:t>cross_validation</a:t>
            </a:r>
            <a:r>
              <a:rPr lang="en-US" sz="3200" dirty="0">
                <a:ea typeface="ＭＳ Ｐゴシック" charset="0"/>
                <a:cs typeface="ＭＳ Ｐゴシック" charset="0"/>
              </a:rPr>
              <a:t>(learner, data, K, N) does N iterations, each time randomly selecting 1/K data points for test, leaving rest for train</a:t>
            </a:r>
            <a:endParaRPr lang="en-US" dirty="0">
              <a:ea typeface="ＭＳ Ｐゴシック" charset="0"/>
              <a:cs typeface="ＭＳ Ｐゴシック" charset="0"/>
            </a:endParaRPr>
          </a:p>
          <a:p>
            <a:pPr marL="288925" lvl="1" indent="0">
              <a:spcBef>
                <a:spcPts val="1200"/>
              </a:spcBef>
              <a:spcAft>
                <a:spcPts val="1200"/>
              </a:spcAft>
              <a:buFontTx/>
              <a:buNone/>
            </a:pPr>
            <a:r>
              <a:rPr lang="en-US" sz="2400" dirty="0">
                <a:latin typeface="Courier" pitchFamily="2" charset="0"/>
                <a:ea typeface="ＭＳ Ｐゴシック" charset="0"/>
                <a:cs typeface="ＭＳ Ｐゴシック" charset="0"/>
              </a:rPr>
              <a:t>&gt;&gt;&gt; </a:t>
            </a:r>
            <a:r>
              <a:rPr lang="en-US" sz="2400" dirty="0" err="1">
                <a:latin typeface="Courier" pitchFamily="2" charset="0"/>
                <a:ea typeface="ＭＳ Ｐゴシック" charset="0"/>
                <a:cs typeface="ＭＳ Ｐゴシック" charset="0"/>
              </a:rPr>
              <a:t>cross_validation</a:t>
            </a:r>
            <a:r>
              <a:rPr lang="en-US" sz="2400" dirty="0">
                <a:latin typeface="Courier" pitchFamily="2" charset="0"/>
                <a:ea typeface="ＭＳ Ｐゴシック" charset="0"/>
                <a:cs typeface="ＭＳ Ｐゴシック" charset="0"/>
              </a:rPr>
              <a:t>(</a:t>
            </a:r>
            <a:r>
              <a:rPr lang="en-US" sz="2400" dirty="0" err="1">
                <a:latin typeface="Courier" pitchFamily="2" charset="0"/>
                <a:ea typeface="ＭＳ Ｐゴシック" charset="0"/>
                <a:cs typeface="ＭＳ Ｐゴシック" charset="0"/>
              </a:rPr>
              <a:t>dtl</a:t>
            </a:r>
            <a:r>
              <a:rPr lang="en-US" sz="2400" dirty="0">
                <a:latin typeface="Courier" pitchFamily="2" charset="0"/>
                <a:ea typeface="ＭＳ Ｐゴシック" charset="0"/>
                <a:cs typeface="ＭＳ Ｐゴシック" charset="0"/>
              </a:rPr>
              <a:t>(), zoo, 10, 20)</a:t>
            </a:r>
            <a:br>
              <a:rPr lang="en-US" sz="2400" dirty="0">
                <a:latin typeface="Courier" pitchFamily="2" charset="0"/>
                <a:ea typeface="ＭＳ Ｐゴシック" charset="0"/>
                <a:cs typeface="ＭＳ Ｐゴシック" charset="0"/>
              </a:rPr>
            </a:br>
            <a:r>
              <a:rPr lang="en-US" sz="2400" dirty="0">
                <a:latin typeface="Courier" pitchFamily="2" charset="0"/>
                <a:ea typeface="ＭＳ Ｐゴシック" charset="0"/>
                <a:cs typeface="ＭＳ Ｐゴシック" charset="0"/>
              </a:rPr>
              <a:t>0.95500000000000007</a:t>
            </a:r>
          </a:p>
          <a:p>
            <a:r>
              <a:rPr lang="en-US" sz="2800" dirty="0">
                <a:latin typeface="Calibri" panose="020F0502020204030204" pitchFamily="34" charset="0"/>
                <a:ea typeface="ＭＳ Ｐゴシック" charset="0"/>
                <a:cs typeface="Calibri" panose="020F0502020204030204" pitchFamily="34" charset="0"/>
              </a:rPr>
              <a:t>This is a very common approach to evaluating the accuracy of a model during development</a:t>
            </a:r>
          </a:p>
          <a:p>
            <a:r>
              <a:rPr lang="en-US" sz="2800" dirty="0">
                <a:latin typeface="Calibri" panose="020F0502020204030204" pitchFamily="34" charset="0"/>
                <a:ea typeface="ＭＳ Ｐゴシック" charset="0"/>
                <a:cs typeface="Calibri" panose="020F0502020204030204" pitchFamily="34" charset="0"/>
              </a:rPr>
              <a:t>Best practice is still to hold out a </a:t>
            </a:r>
            <a:r>
              <a:rPr lang="en-US" sz="2800" u="sng" dirty="0">
                <a:latin typeface="Calibri" panose="020F0502020204030204" pitchFamily="34" charset="0"/>
                <a:ea typeface="ＭＳ Ｐゴシック" charset="0"/>
                <a:cs typeface="Calibri" panose="020F0502020204030204" pitchFamily="34" charset="0"/>
              </a:rPr>
              <a:t>final</a:t>
            </a:r>
            <a:r>
              <a:rPr lang="en-US" sz="2800" dirty="0">
                <a:latin typeface="Calibri" panose="020F0502020204030204" pitchFamily="34" charset="0"/>
                <a:ea typeface="ＭＳ Ｐゴシック" charset="0"/>
                <a:cs typeface="Calibri" panose="020F0502020204030204" pitchFamily="34" charset="0"/>
              </a:rPr>
              <a:t> test data set</a:t>
            </a:r>
          </a:p>
          <a:p>
            <a:pPr>
              <a:buFontTx/>
              <a:buNone/>
            </a:pPr>
            <a:endParaRPr lang="en-US" dirty="0">
              <a:ea typeface="ＭＳ Ｐゴシック" charset="0"/>
              <a:cs typeface="ＭＳ Ｐゴシック"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a:xfrm>
            <a:off x="685800" y="304800"/>
            <a:ext cx="7772400" cy="1143000"/>
          </a:xfrm>
        </p:spPr>
        <p:txBody>
          <a:bodyPr/>
          <a:lstStyle/>
          <a:p>
            <a:r>
              <a:rPr lang="en-US" sz="4400" dirty="0">
                <a:ea typeface="ＭＳ Ｐゴシック" charset="0"/>
                <a:cs typeface="ＭＳ Ｐゴシック" charset="0"/>
              </a:rPr>
              <a:t>Leave one out</a:t>
            </a:r>
          </a:p>
        </p:txBody>
      </p:sp>
      <p:sp>
        <p:nvSpPr>
          <p:cNvPr id="128002" name="Content Placeholder 2"/>
          <p:cNvSpPr>
            <a:spLocks noGrp="1"/>
          </p:cNvSpPr>
          <p:nvPr>
            <p:ph idx="1"/>
          </p:nvPr>
        </p:nvSpPr>
        <p:spPr>
          <a:xfrm>
            <a:off x="685800" y="1371600"/>
            <a:ext cx="7772400" cy="5257800"/>
          </a:xfrm>
        </p:spPr>
        <p:txBody>
          <a:bodyPr/>
          <a:lstStyle/>
          <a:p>
            <a:r>
              <a:rPr lang="en-US" sz="2800" dirty="0">
                <a:ea typeface="ＭＳ Ｐゴシック" charset="0"/>
                <a:cs typeface="ＭＳ Ｐゴシック" charset="0"/>
              </a:rPr>
              <a:t>AIMA code also has a leave1out function that runs a different set of experiments to estimate accuracy of the model</a:t>
            </a:r>
          </a:p>
          <a:p>
            <a:r>
              <a:rPr lang="en-US" sz="2800" dirty="0">
                <a:ea typeface="ＭＳ Ｐゴシック" charset="0"/>
                <a:cs typeface="ＭＳ Ｐゴシック" charset="0"/>
              </a:rPr>
              <a:t>leave1out(learner, data) does </a:t>
            </a:r>
            <a:r>
              <a:rPr lang="en-US" sz="2800" dirty="0" err="1">
                <a:ea typeface="ＭＳ Ｐゴシック" charset="0"/>
                <a:cs typeface="ＭＳ Ｐゴシック" charset="0"/>
              </a:rPr>
              <a:t>len</a:t>
            </a:r>
            <a:r>
              <a:rPr lang="en-US" sz="2800" dirty="0">
                <a:ea typeface="ＭＳ Ｐゴシック" charset="0"/>
                <a:cs typeface="ＭＳ Ｐゴシック" charset="0"/>
              </a:rPr>
              <a:t>(data) trials, each using one element for test, rest for train</a:t>
            </a:r>
          </a:p>
          <a:p>
            <a:pPr lvl="1">
              <a:buFontTx/>
              <a:buNone/>
            </a:pPr>
            <a:r>
              <a:rPr lang="en-US" sz="2800" dirty="0">
                <a:latin typeface="Courier" pitchFamily="2" charset="0"/>
                <a:ea typeface="ＭＳ Ｐゴシック" charset="0"/>
                <a:cs typeface="ＭＳ Ｐゴシック" charset="0"/>
              </a:rPr>
              <a:t>&gt;&gt;&gt; leave1out(</a:t>
            </a:r>
            <a:r>
              <a:rPr lang="en-US" sz="2800" dirty="0" err="1">
                <a:latin typeface="Courier" pitchFamily="2" charset="0"/>
                <a:ea typeface="ＭＳ Ｐゴシック" charset="0"/>
                <a:cs typeface="ＭＳ Ｐゴシック" charset="0"/>
              </a:rPr>
              <a:t>dtl</a:t>
            </a:r>
            <a:r>
              <a:rPr lang="en-US" sz="2800" dirty="0">
                <a:latin typeface="Courier" pitchFamily="2" charset="0"/>
                <a:ea typeface="ＭＳ Ｐゴシック" charset="0"/>
                <a:cs typeface="ＭＳ Ｐゴシック" charset="0"/>
              </a:rPr>
              <a:t>(), zoo)</a:t>
            </a:r>
          </a:p>
          <a:p>
            <a:pPr lvl="1">
              <a:buFontTx/>
              <a:buNone/>
            </a:pPr>
            <a:r>
              <a:rPr lang="en-US" sz="2800" dirty="0">
                <a:latin typeface="Courier" pitchFamily="2" charset="0"/>
                <a:ea typeface="ＭＳ Ｐゴシック" charset="0"/>
                <a:cs typeface="ＭＳ Ｐゴシック" charset="0"/>
              </a:rPr>
              <a:t>0.97029702970297027</a:t>
            </a:r>
          </a:p>
          <a:p>
            <a:r>
              <a:rPr lang="en-US" sz="2800" dirty="0">
                <a:ea typeface="ＭＳ Ｐゴシック" charset="0"/>
                <a:cs typeface="ＭＳ Ｐゴシック" charset="0"/>
              </a:rPr>
              <a:t>K-fold cross validation can be too pessimistic, since it only trains with  80% or 90% of the data</a:t>
            </a:r>
          </a:p>
          <a:p>
            <a:r>
              <a:rPr lang="en-US" sz="2800" dirty="0">
                <a:ea typeface="ＭＳ Ｐゴシック" charset="0"/>
                <a:cs typeface="ＭＳ Ｐゴシック" charset="0"/>
              </a:rPr>
              <a:t>The leave one out evaluation is an alternative</a:t>
            </a:r>
          </a:p>
        </p:txBody>
      </p:sp>
    </p:spTree>
    <p:extLst>
      <p:ext uri="{BB962C8B-B14F-4D97-AF65-F5344CB8AC3E}">
        <p14:creationId xmlns:p14="http://schemas.microsoft.com/office/powerpoint/2010/main" val="2203310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5" name="Picture 2" descr="restaurant-dtl-cur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15314"/>
            <a:ext cx="7391400" cy="51712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9026" name="Rectangle 3"/>
          <p:cNvSpPr>
            <a:spLocks noGrp="1" noChangeArrowheads="1"/>
          </p:cNvSpPr>
          <p:nvPr>
            <p:ph type="title"/>
          </p:nvPr>
        </p:nvSpPr>
        <p:spPr>
          <a:xfrm>
            <a:off x="685800" y="0"/>
            <a:ext cx="7772400" cy="838200"/>
          </a:xfrm>
        </p:spPr>
        <p:txBody>
          <a:bodyPr/>
          <a:lstStyle/>
          <a:p>
            <a:r>
              <a:rPr lang="en-US" sz="4400" dirty="0">
                <a:ea typeface="ＭＳ Ｐゴシック" charset="0"/>
                <a:cs typeface="ＭＳ Ｐゴシック" charset="0"/>
              </a:rPr>
              <a:t>Learning curve (1)</a:t>
            </a:r>
          </a:p>
        </p:txBody>
      </p:sp>
      <p:sp>
        <p:nvSpPr>
          <p:cNvPr id="129027" name="Rectangle 4"/>
          <p:cNvSpPr>
            <a:spLocks noGrp="1" noChangeArrowheads="1"/>
          </p:cNvSpPr>
          <p:nvPr>
            <p:ph type="body" idx="1"/>
          </p:nvPr>
        </p:nvSpPr>
        <p:spPr>
          <a:xfrm>
            <a:off x="718625" y="860474"/>
            <a:ext cx="8110025" cy="1196926"/>
          </a:xfrm>
        </p:spPr>
        <p:txBody>
          <a:bodyPr/>
          <a:lstStyle/>
          <a:p>
            <a:pPr marL="0" indent="0">
              <a:buNone/>
            </a:pPr>
            <a:r>
              <a:rPr lang="en-US" sz="3200" dirty="0">
                <a:ea typeface="ＭＳ Ｐゴシック" charset="0"/>
                <a:cs typeface="ＭＳ Ｐゴシック" charset="0"/>
              </a:rPr>
              <a:t>A </a:t>
            </a:r>
            <a:r>
              <a:rPr lang="en-US" sz="3200" dirty="0">
                <a:ea typeface="ＭＳ Ｐゴシック" charset="0"/>
                <a:cs typeface="ＭＳ Ｐゴシック" charset="0"/>
                <a:hlinkClick r:id="rId4"/>
              </a:rPr>
              <a:t>learning curve</a:t>
            </a:r>
            <a:r>
              <a:rPr lang="en-US" sz="3200" dirty="0">
                <a:ea typeface="ＭＳ Ｐゴシック" charset="0"/>
                <a:cs typeface="ＭＳ Ｐゴシック" charset="0"/>
              </a:rPr>
              <a:t> shows accuracy on test set as a function of training set size or (for neural networks) running time</a:t>
            </a:r>
          </a:p>
          <a:p>
            <a:pPr marL="0" indent="0">
              <a:buNone/>
            </a:pPr>
            <a:endParaRPr lang="en-US" dirty="0">
              <a:ea typeface="ＭＳ Ｐゴシック" charset="0"/>
              <a:cs typeface="ＭＳ Ｐゴシック" charset="0"/>
            </a:endParaRPr>
          </a:p>
        </p:txBody>
      </p:sp>
    </p:spTree>
    <p:extLst>
      <p:ext uri="{BB962C8B-B14F-4D97-AF65-F5344CB8AC3E}">
        <p14:creationId xmlns:p14="http://schemas.microsoft.com/office/powerpoint/2010/main" val="590245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3"/>
          <p:cNvSpPr>
            <a:spLocks noGrp="1" noChangeArrowheads="1"/>
          </p:cNvSpPr>
          <p:nvPr>
            <p:ph type="title"/>
          </p:nvPr>
        </p:nvSpPr>
        <p:spPr>
          <a:xfrm>
            <a:off x="685800" y="0"/>
            <a:ext cx="7772400" cy="838200"/>
          </a:xfrm>
        </p:spPr>
        <p:txBody>
          <a:bodyPr/>
          <a:lstStyle/>
          <a:p>
            <a:r>
              <a:rPr lang="en-US" sz="4400" dirty="0">
                <a:ea typeface="ＭＳ Ｐゴシック" charset="0"/>
                <a:cs typeface="ＭＳ Ｐゴシック" charset="0"/>
              </a:rPr>
              <a:t>Learning curve</a:t>
            </a:r>
          </a:p>
        </p:txBody>
      </p:sp>
      <p:sp>
        <p:nvSpPr>
          <p:cNvPr id="129027" name="Rectangle 4"/>
          <p:cNvSpPr>
            <a:spLocks noGrp="1" noChangeArrowheads="1"/>
          </p:cNvSpPr>
          <p:nvPr>
            <p:ph type="body" idx="1"/>
          </p:nvPr>
        </p:nvSpPr>
        <p:spPr>
          <a:xfrm>
            <a:off x="718625" y="762000"/>
            <a:ext cx="8110025" cy="1788620"/>
          </a:xfrm>
        </p:spPr>
        <p:txBody>
          <a:bodyPr/>
          <a:lstStyle/>
          <a:p>
            <a:r>
              <a:rPr lang="en-US" sz="3200" dirty="0">
                <a:ea typeface="ＭＳ Ｐゴシック" charset="0"/>
                <a:cs typeface="ＭＳ Ｐゴシック" charset="0"/>
              </a:rPr>
              <a:t>When evaluating ML algorithms, steeper learning curves are better</a:t>
            </a:r>
          </a:p>
          <a:p>
            <a:r>
              <a:rPr lang="en-US" sz="3200" dirty="0">
                <a:ea typeface="ＭＳ Ｐゴシック" charset="0"/>
                <a:cs typeface="ＭＳ Ｐゴシック" charset="0"/>
              </a:rPr>
              <a:t>They represents faster learning with less data</a:t>
            </a:r>
          </a:p>
          <a:p>
            <a:endParaRPr lang="en-US" sz="3200" dirty="0">
              <a:ea typeface="ＭＳ Ｐゴシック" charset="0"/>
              <a:cs typeface="ＭＳ Ｐゴシック" charset="0"/>
            </a:endParaRPr>
          </a:p>
        </p:txBody>
      </p:sp>
      <p:pic>
        <p:nvPicPr>
          <p:cNvPr id="2" name="Picture 1">
            <a:extLst>
              <a:ext uri="{FF2B5EF4-FFF2-40B4-BE49-F238E27FC236}">
                <a16:creationId xmlns:a16="http://schemas.microsoft.com/office/drawing/2014/main" id="{F61483C2-7860-D948-B538-E4F36F58D406}"/>
              </a:ext>
            </a:extLst>
          </p:cNvPr>
          <p:cNvPicPr>
            <a:picLocks noChangeAspect="1"/>
          </p:cNvPicPr>
          <p:nvPr/>
        </p:nvPicPr>
        <p:blipFill>
          <a:blip r:embed="rId3"/>
          <a:stretch>
            <a:fillRect/>
          </a:stretch>
        </p:blipFill>
        <p:spPr>
          <a:xfrm>
            <a:off x="685800" y="2362200"/>
            <a:ext cx="5638800" cy="4208906"/>
          </a:xfrm>
          <a:prstGeom prst="rect">
            <a:avLst/>
          </a:prstGeom>
        </p:spPr>
      </p:pic>
      <p:sp>
        <p:nvSpPr>
          <p:cNvPr id="3" name="TextBox 2">
            <a:extLst>
              <a:ext uri="{FF2B5EF4-FFF2-40B4-BE49-F238E27FC236}">
                <a16:creationId xmlns:a16="http://schemas.microsoft.com/office/drawing/2014/main" id="{946E3C06-77BD-D54E-8F55-EC14B5A9282A}"/>
              </a:ext>
            </a:extLst>
          </p:cNvPr>
          <p:cNvSpPr txBox="1"/>
          <p:nvPr/>
        </p:nvSpPr>
        <p:spPr>
          <a:xfrm>
            <a:off x="6296890" y="3306997"/>
            <a:ext cx="2694709" cy="2492990"/>
          </a:xfrm>
          <a:prstGeom prst="rect">
            <a:avLst/>
          </a:prstGeom>
          <a:noFill/>
        </p:spPr>
        <p:txBody>
          <a:bodyPr wrap="square" rtlCol="0">
            <a:spAutoFit/>
          </a:bodyPr>
          <a:lstStyle/>
          <a:p>
            <a:r>
              <a:rPr lang="en-US" sz="2600" dirty="0">
                <a:latin typeface="Calibri" panose="020F0502020204030204" pitchFamily="34" charset="0"/>
                <a:cs typeface="Calibri" panose="020F0502020204030204" pitchFamily="34" charset="0"/>
              </a:rPr>
              <a:t>Here the system with the red curve is better since it requires less data to achieve given accuracy</a:t>
            </a:r>
          </a:p>
        </p:txBody>
      </p:sp>
      <p:sp>
        <p:nvSpPr>
          <p:cNvPr id="4" name="TextBox 3">
            <a:extLst>
              <a:ext uri="{FF2B5EF4-FFF2-40B4-BE49-F238E27FC236}">
                <a16:creationId xmlns:a16="http://schemas.microsoft.com/office/drawing/2014/main" id="{7A8910C7-8D21-7B42-86AA-63C1CFBC7D0A}"/>
              </a:ext>
            </a:extLst>
          </p:cNvPr>
          <p:cNvSpPr txBox="1"/>
          <p:nvPr/>
        </p:nvSpPr>
        <p:spPr>
          <a:xfrm>
            <a:off x="2402783" y="6414241"/>
            <a:ext cx="2204834" cy="461665"/>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Training set size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1073" name="Title 1"/>
          <p:cNvSpPr>
            <a:spLocks noGrp="1"/>
          </p:cNvSpPr>
          <p:nvPr>
            <p:ph type="title"/>
          </p:nvPr>
        </p:nvSpPr>
        <p:spPr>
          <a:xfrm>
            <a:off x="685800" y="228600"/>
            <a:ext cx="7772400" cy="1143000"/>
          </a:xfrm>
        </p:spPr>
        <p:txBody>
          <a:bodyPr/>
          <a:lstStyle/>
          <a:p>
            <a:r>
              <a:rPr lang="en-US" dirty="0">
                <a:ea typeface="ＭＳ Ｐゴシック" charset="0"/>
                <a:cs typeface="ＭＳ Ｐゴシック" charset="0"/>
              </a:rPr>
              <a:t>Zoo</a:t>
            </a:r>
          </a:p>
        </p:txBody>
      </p:sp>
      <p:sp>
        <p:nvSpPr>
          <p:cNvPr id="131074" name="Content Placeholder 2"/>
          <p:cNvSpPr>
            <a:spLocks noGrp="1"/>
          </p:cNvSpPr>
          <p:nvPr>
            <p:ph idx="1"/>
          </p:nvPr>
        </p:nvSpPr>
        <p:spPr>
          <a:xfrm>
            <a:off x="381000" y="1295400"/>
            <a:ext cx="7772400" cy="4114800"/>
          </a:xfrm>
        </p:spPr>
        <p:txBody>
          <a:bodyPr/>
          <a:lstStyle/>
          <a:p>
            <a:pPr marL="0" indent="0">
              <a:buFontTx/>
              <a:buNone/>
            </a:pPr>
            <a:r>
              <a:rPr lang="en-US" dirty="0">
                <a:ea typeface="ＭＳ Ｐゴシック" charset="0"/>
                <a:cs typeface="ＭＳ Ｐゴシック" charset="0"/>
              </a:rPr>
              <a:t>&gt;&gt;&gt; </a:t>
            </a:r>
            <a:r>
              <a:rPr lang="en-US" dirty="0" err="1">
                <a:ea typeface="ＭＳ Ｐゴシック" charset="0"/>
                <a:cs typeface="ＭＳ Ｐゴシック" charset="0"/>
              </a:rPr>
              <a:t>learningcurve</a:t>
            </a:r>
            <a:r>
              <a:rPr lang="en-US" dirty="0">
                <a:ea typeface="ＭＳ Ｐゴシック" charset="0"/>
                <a:cs typeface="ＭＳ Ｐゴシック" charset="0"/>
              </a:rPr>
              <a:t>(</a:t>
            </a:r>
            <a:r>
              <a:rPr lang="en-US" dirty="0" err="1">
                <a:ea typeface="ＭＳ Ｐゴシック" charset="0"/>
                <a:cs typeface="ＭＳ Ｐゴシック" charset="0"/>
              </a:rPr>
              <a:t>DecisionTreeLearner</a:t>
            </a:r>
            <a:r>
              <a:rPr lang="en-US" dirty="0">
                <a:ea typeface="ＭＳ Ｐゴシック" charset="0"/>
                <a:cs typeface="ＭＳ Ｐゴシック" charset="0"/>
              </a:rPr>
              <a:t>(), zoo)</a:t>
            </a:r>
          </a:p>
          <a:p>
            <a:pPr marL="0" indent="0">
              <a:buFontTx/>
              <a:buNone/>
            </a:pPr>
            <a:r>
              <a:rPr lang="en-US" dirty="0">
                <a:ea typeface="ＭＳ Ｐゴシック" charset="0"/>
                <a:cs typeface="ＭＳ Ｐゴシック" charset="0"/>
              </a:rPr>
              <a:t>[(2, 1.0), (4, 1.0), (6, 0.98333333333333339), (8, 0.97499999999999998), (10, 0.94000000000000006), (12, 0.90833333333333321), (14, 0.98571428571428577), (16, 0.9375), (18, 0.94999999999999996), (20, 0.94499999999999995), … (86, 0.78255813953488373), (88, 0.73636363636363644), (90, 0.70777777777777795)]</a:t>
            </a:r>
          </a:p>
          <a:p>
            <a:pPr marL="0" indent="0">
              <a:buFontTx/>
              <a:buNone/>
            </a:pPr>
            <a:endParaRPr lang="en-US" dirty="0">
              <a:ea typeface="ＭＳ Ｐゴシック" charset="0"/>
              <a:cs typeface="ＭＳ Ｐゴシック" charset="0"/>
            </a:endParaRPr>
          </a:p>
        </p:txBody>
      </p:sp>
      <p:graphicFrame>
        <p:nvGraphicFramePr>
          <p:cNvPr id="4" name="Chart 3"/>
          <p:cNvGraphicFramePr/>
          <p:nvPr/>
        </p:nvGraphicFramePr>
        <p:xfrm>
          <a:off x="3962400" y="4648200"/>
          <a:ext cx="4572000" cy="1981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2-12-05 at 12.31.3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28600"/>
            <a:ext cx="9904694" cy="7620000"/>
          </a:xfrm>
          <a:prstGeom prst="rect">
            <a:avLst/>
          </a:prstGeom>
        </p:spPr>
      </p:pic>
      <p:sp>
        <p:nvSpPr>
          <p:cNvPr id="118786" name="Content Placeholder 2"/>
          <p:cNvSpPr>
            <a:spLocks noGrp="1"/>
          </p:cNvSpPr>
          <p:nvPr>
            <p:ph idx="1"/>
          </p:nvPr>
        </p:nvSpPr>
        <p:spPr>
          <a:xfrm>
            <a:off x="0" y="3886200"/>
            <a:ext cx="7772400" cy="685800"/>
          </a:xfrm>
          <a:solidFill>
            <a:schemeClr val="bg2">
              <a:lumMod val="60000"/>
              <a:lumOff val="40000"/>
              <a:alpha val="73000"/>
            </a:schemeClr>
          </a:solidFill>
        </p:spPr>
        <p:txBody>
          <a:bodyPr/>
          <a:lstStyle/>
          <a:p>
            <a:pPr algn="ctr">
              <a:buFontTx/>
              <a:buNone/>
            </a:pPr>
            <a:r>
              <a:rPr lang="en-US" sz="3600" dirty="0">
                <a:solidFill>
                  <a:srgbClr val="2D2DB9"/>
                </a:solidFill>
                <a:ea typeface="ＭＳ Ｐゴシック" charset="0"/>
                <a:cs typeface="ＭＳ Ｐゴシック" charset="0"/>
              </a:rPr>
              <a:t>http://archive.ics.uci.edu/ml/datasets/Iris</a:t>
            </a:r>
          </a:p>
        </p:txBody>
      </p:sp>
    </p:spTree>
    <p:extLst>
      <p:ext uri="{BB962C8B-B14F-4D97-AF65-F5344CB8AC3E}">
        <p14:creationId xmlns:p14="http://schemas.microsoft.com/office/powerpoint/2010/main" val="118049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sz="4400" dirty="0"/>
              <a:t>Iris Data</a:t>
            </a:r>
          </a:p>
        </p:txBody>
      </p:sp>
      <p:sp>
        <p:nvSpPr>
          <p:cNvPr id="3" name="Content Placeholder 2"/>
          <p:cNvSpPr>
            <a:spLocks noGrp="1"/>
          </p:cNvSpPr>
          <p:nvPr>
            <p:ph idx="1"/>
          </p:nvPr>
        </p:nvSpPr>
        <p:spPr>
          <a:xfrm>
            <a:off x="685800" y="1219200"/>
            <a:ext cx="8305800" cy="3124200"/>
          </a:xfrm>
        </p:spPr>
        <p:txBody>
          <a:bodyPr/>
          <a:lstStyle/>
          <a:p>
            <a:r>
              <a:rPr lang="en-US" sz="3200" dirty="0"/>
              <a:t>Three classes: Iris </a:t>
            </a:r>
            <a:r>
              <a:rPr lang="en-US" sz="3200" dirty="0" err="1"/>
              <a:t>Setosa</a:t>
            </a:r>
            <a:r>
              <a:rPr lang="en-US" sz="3200" dirty="0"/>
              <a:t>, Iris</a:t>
            </a:r>
            <a:br>
              <a:rPr lang="en-US" sz="3200" dirty="0"/>
            </a:br>
            <a:r>
              <a:rPr lang="en-US" sz="3200" dirty="0" err="1"/>
              <a:t>Versicolour</a:t>
            </a:r>
            <a:r>
              <a:rPr lang="en-US" sz="3200" dirty="0"/>
              <a:t>, Iris </a:t>
            </a:r>
            <a:r>
              <a:rPr lang="en-US" sz="3200" dirty="0" err="1"/>
              <a:t>Virginica</a:t>
            </a:r>
            <a:endParaRPr lang="en-US" sz="3200" dirty="0"/>
          </a:p>
          <a:p>
            <a:r>
              <a:rPr lang="en-US" sz="3200" dirty="0"/>
              <a:t>Four features: sepal length and width, petal length and width</a:t>
            </a:r>
          </a:p>
          <a:p>
            <a:r>
              <a:rPr lang="en-US" sz="3200" dirty="0"/>
              <a:t>150 data elements (50 of each)</a:t>
            </a:r>
          </a:p>
        </p:txBody>
      </p:sp>
      <p:pic>
        <p:nvPicPr>
          <p:cNvPr id="4" name="Picture 3"/>
          <p:cNvPicPr>
            <a:picLocks noChangeAspect="1"/>
          </p:cNvPicPr>
          <p:nvPr/>
        </p:nvPicPr>
        <p:blipFill>
          <a:blip r:embed="rId2"/>
          <a:stretch>
            <a:fillRect/>
          </a:stretch>
        </p:blipFill>
        <p:spPr>
          <a:xfrm>
            <a:off x="6432550" y="33867"/>
            <a:ext cx="2711450" cy="2247900"/>
          </a:xfrm>
          <a:prstGeom prst="rect">
            <a:avLst/>
          </a:prstGeom>
        </p:spPr>
      </p:pic>
      <p:sp>
        <p:nvSpPr>
          <p:cNvPr id="5" name="TextBox 4"/>
          <p:cNvSpPr txBox="1"/>
          <p:nvPr/>
        </p:nvSpPr>
        <p:spPr>
          <a:xfrm>
            <a:off x="762000" y="3962400"/>
            <a:ext cx="7467600" cy="2308324"/>
          </a:xfrm>
          <a:prstGeom prst="rect">
            <a:avLst/>
          </a:prstGeom>
          <a:noFill/>
        </p:spPr>
        <p:txBody>
          <a:bodyPr wrap="square" rtlCol="0">
            <a:spAutoFit/>
          </a:bodyPr>
          <a:lstStyle/>
          <a:p>
            <a:r>
              <a:rPr lang="hu-HU" dirty="0">
                <a:latin typeface="Calibri"/>
              </a:rPr>
              <a:t>aima-python&gt; more data/iris.csv </a:t>
            </a:r>
          </a:p>
          <a:p>
            <a:r>
              <a:rPr lang="hu-HU" dirty="0">
                <a:latin typeface="Calibri"/>
              </a:rPr>
              <a:t>5.1,3.5,1.4,0.2,setosa</a:t>
            </a:r>
          </a:p>
          <a:p>
            <a:r>
              <a:rPr lang="hu-HU" dirty="0">
                <a:latin typeface="Calibri"/>
              </a:rPr>
              <a:t>4.9,3.0,1.4,0.2,setosa</a:t>
            </a:r>
          </a:p>
          <a:p>
            <a:r>
              <a:rPr lang="hu-HU" dirty="0">
                <a:latin typeface="Calibri"/>
              </a:rPr>
              <a:t>4.7,3.2,1.3,0.2,setosa</a:t>
            </a:r>
          </a:p>
          <a:p>
            <a:r>
              <a:rPr lang="hu-HU" dirty="0">
                <a:latin typeface="Calibri"/>
              </a:rPr>
              <a:t>4.6,3.1,1.5,0.2,setosa</a:t>
            </a:r>
          </a:p>
          <a:p>
            <a:r>
              <a:rPr lang="hu-HU" dirty="0">
                <a:latin typeface="Calibri"/>
              </a:rPr>
              <a:t>5.0,3.6,1.4,0.2,setosa</a:t>
            </a:r>
            <a:endParaRPr lang="en-US" dirty="0">
              <a:latin typeface="Calibri"/>
            </a:endParaRPr>
          </a:p>
        </p:txBody>
      </p:sp>
      <p:sp>
        <p:nvSpPr>
          <p:cNvPr id="6" name="TextBox 5"/>
          <p:cNvSpPr txBox="1"/>
          <p:nvPr/>
        </p:nvSpPr>
        <p:spPr>
          <a:xfrm>
            <a:off x="0" y="6248400"/>
            <a:ext cx="9144000" cy="461665"/>
          </a:xfrm>
          <a:prstGeom prst="rect">
            <a:avLst/>
          </a:prstGeom>
          <a:noFill/>
        </p:spPr>
        <p:txBody>
          <a:bodyPr wrap="square" rtlCol="0">
            <a:spAutoFit/>
          </a:bodyPr>
          <a:lstStyle/>
          <a:p>
            <a:pPr algn="ctr"/>
            <a:r>
              <a:rPr lang="en-US" dirty="0">
                <a:latin typeface="Calibri"/>
                <a:hlinkClick r:id="rId3"/>
              </a:rPr>
              <a:t>http://code.google.com/p/aima-data/source/browse/trunk/iris.csv</a:t>
            </a:r>
            <a:endParaRPr lang="en-US" dirty="0">
              <a:latin typeface="Calibri"/>
            </a:endParaRPr>
          </a:p>
        </p:txBody>
      </p:sp>
    </p:spTree>
    <p:extLst>
      <p:ext uri="{BB962C8B-B14F-4D97-AF65-F5344CB8AC3E}">
        <p14:creationId xmlns:p14="http://schemas.microsoft.com/office/powerpoint/2010/main" val="1509679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2-12-05 at 11.15.1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52400"/>
            <a:ext cx="9904694" cy="7467600"/>
          </a:xfrm>
          <a:prstGeom prst="rect">
            <a:avLst/>
          </a:prstGeom>
        </p:spPr>
      </p:pic>
      <p:sp>
        <p:nvSpPr>
          <p:cNvPr id="117761" name="Title 1"/>
          <p:cNvSpPr>
            <a:spLocks noGrp="1"/>
          </p:cNvSpPr>
          <p:nvPr>
            <p:ph type="title"/>
          </p:nvPr>
        </p:nvSpPr>
        <p:spPr>
          <a:xfrm>
            <a:off x="3352800" y="76200"/>
            <a:ext cx="5181600" cy="762000"/>
          </a:xfrm>
          <a:solidFill>
            <a:schemeClr val="bg2">
              <a:lumMod val="60000"/>
              <a:lumOff val="40000"/>
              <a:alpha val="73000"/>
            </a:schemeClr>
          </a:solidFill>
          <a:ln w="3175"/>
        </p:spPr>
        <p:txBody>
          <a:bodyPr/>
          <a:lstStyle/>
          <a:p>
            <a:r>
              <a:rPr lang="en-US" sz="3200" dirty="0">
                <a:solidFill>
                  <a:srgbClr val="2D2DB9"/>
                </a:solidFill>
                <a:ea typeface="ＭＳ Ｐゴシック" charset="0"/>
                <a:cs typeface="ＭＳ Ｐゴシック" charset="0"/>
              </a:rPr>
              <a:t>http://</a:t>
            </a:r>
            <a:r>
              <a:rPr lang="en-US" sz="3200" dirty="0" err="1">
                <a:solidFill>
                  <a:srgbClr val="2D2DB9"/>
                </a:solidFill>
                <a:ea typeface="ＭＳ Ｐゴシック" charset="0"/>
                <a:cs typeface="ＭＳ Ｐゴシック" charset="0"/>
              </a:rPr>
              <a:t>archive.ics.uci.edu</a:t>
            </a:r>
            <a:r>
              <a:rPr lang="en-US" sz="3200" dirty="0">
                <a:solidFill>
                  <a:srgbClr val="2D2DB9"/>
                </a:solidFill>
                <a:ea typeface="ＭＳ Ｐゴシック" charset="0"/>
                <a:cs typeface="ＭＳ Ｐゴシック" charset="0"/>
              </a:rPr>
              <a:t>/ml</a:t>
            </a:r>
            <a:endParaRPr lang="en-US" sz="3200" dirty="0">
              <a:ea typeface="ＭＳ Ｐゴシック" charset="0"/>
              <a:cs typeface="ＭＳ Ｐゴシック" charset="0"/>
            </a:endParaRPr>
          </a:p>
        </p:txBody>
      </p:sp>
      <p:sp>
        <p:nvSpPr>
          <p:cNvPr id="7" name="TextBox 6"/>
          <p:cNvSpPr txBox="1"/>
          <p:nvPr/>
        </p:nvSpPr>
        <p:spPr>
          <a:xfrm>
            <a:off x="6934200" y="2590800"/>
            <a:ext cx="1848433" cy="461665"/>
          </a:xfrm>
          <a:prstGeom prst="rect">
            <a:avLst/>
          </a:prstGeom>
          <a:solidFill>
            <a:schemeClr val="bg2">
              <a:lumMod val="60000"/>
              <a:lumOff val="40000"/>
              <a:alpha val="73000"/>
            </a:schemeClr>
          </a:solidFill>
          <a:ln w="3175">
            <a:solidFill>
              <a:schemeClr val="tx1"/>
            </a:solidFill>
          </a:ln>
        </p:spPr>
        <p:txBody>
          <a:bodyPr wrap="none" rtlCol="0">
            <a:spAutoFit/>
          </a:bodyPr>
          <a:lstStyle/>
          <a:p>
            <a:r>
              <a:rPr lang="en-US" dirty="0">
                <a:latin typeface="Calibri"/>
              </a:rPr>
              <a:t>233 data sets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a:t>Comparing ML Approaches</a:t>
            </a:r>
          </a:p>
        </p:txBody>
      </p:sp>
      <p:sp>
        <p:nvSpPr>
          <p:cNvPr id="3" name="Content Placeholder 2"/>
          <p:cNvSpPr>
            <a:spLocks noGrp="1"/>
          </p:cNvSpPr>
          <p:nvPr>
            <p:ph idx="1"/>
          </p:nvPr>
        </p:nvSpPr>
        <p:spPr>
          <a:xfrm>
            <a:off x="228600" y="1524000"/>
            <a:ext cx="8686800" cy="4800600"/>
          </a:xfrm>
        </p:spPr>
        <p:txBody>
          <a:bodyPr/>
          <a:lstStyle/>
          <a:p>
            <a:r>
              <a:rPr lang="en-US" sz="3200" dirty="0"/>
              <a:t>The effectiveness of ML algorithms varies de-pending on the problem, data and features used</a:t>
            </a:r>
          </a:p>
          <a:p>
            <a:r>
              <a:rPr lang="en-US" sz="3200" dirty="0"/>
              <a:t>You may have intuitions, but run experiments</a:t>
            </a:r>
          </a:p>
          <a:p>
            <a:r>
              <a:rPr lang="en-US" sz="3200" dirty="0"/>
              <a:t>Average accuracy (% correct) is a standard metric</a:t>
            </a:r>
          </a:p>
          <a:p>
            <a:pPr marL="236538" indent="0">
              <a:buNone/>
            </a:pPr>
            <a:r>
              <a:rPr lang="en-US" dirty="0"/>
              <a:t>&gt;&gt;&gt; compare([</a:t>
            </a:r>
            <a:r>
              <a:rPr lang="en-US" dirty="0" err="1"/>
              <a:t>DecisionTreeLearner</a:t>
            </a:r>
            <a:r>
              <a:rPr lang="en-US" dirty="0"/>
              <a:t>, </a:t>
            </a:r>
            <a:r>
              <a:rPr lang="en-US" dirty="0" err="1"/>
              <a:t>NaiveBayesLearner</a:t>
            </a:r>
            <a:r>
              <a:rPr lang="en-US" dirty="0"/>
              <a:t>, </a:t>
            </a:r>
            <a:r>
              <a:rPr lang="en-US" dirty="0" err="1"/>
              <a:t>NearestNeighborLearner</a:t>
            </a:r>
            <a:r>
              <a:rPr lang="en-US" dirty="0"/>
              <a:t>], datasets=[iris, zoo], k=10, trials=5)</a:t>
            </a:r>
          </a:p>
          <a:p>
            <a:pPr marL="236538" indent="0">
              <a:buNone/>
            </a:pPr>
            <a:r>
              <a:rPr lang="en-US" dirty="0"/>
              <a:t>                                   iris     zoo  </a:t>
            </a:r>
          </a:p>
          <a:p>
            <a:pPr marL="236538" indent="0">
              <a:buNone/>
            </a:pPr>
            <a:r>
              <a:rPr lang="en-US" dirty="0" err="1"/>
              <a:t>DecisionTree</a:t>
            </a:r>
            <a:r>
              <a:rPr lang="en-US" dirty="0"/>
              <a:t>           0.86   0.94  </a:t>
            </a:r>
          </a:p>
          <a:p>
            <a:pPr marL="236538" indent="0">
              <a:buNone/>
            </a:pPr>
            <a:r>
              <a:rPr lang="en-US" dirty="0" err="1"/>
              <a:t>NaiveBayes</a:t>
            </a:r>
            <a:r>
              <a:rPr lang="en-US" dirty="0"/>
              <a:t>             0.92   0.92  </a:t>
            </a:r>
          </a:p>
          <a:p>
            <a:pPr marL="236538" indent="0">
              <a:buNone/>
            </a:pPr>
            <a:r>
              <a:rPr lang="en-US" dirty="0" err="1"/>
              <a:t>NearestNeighbor</a:t>
            </a:r>
            <a:r>
              <a:rPr lang="en-US" dirty="0"/>
              <a:t>   0.85   0.96  </a:t>
            </a:r>
          </a:p>
          <a:p>
            <a:pPr marL="0" indent="0">
              <a:buNone/>
            </a:pPr>
            <a:endParaRPr lang="en-US" sz="3200" dirty="0"/>
          </a:p>
        </p:txBody>
      </p:sp>
    </p:spTree>
    <p:extLst>
      <p:ext uri="{BB962C8B-B14F-4D97-AF65-F5344CB8AC3E}">
        <p14:creationId xmlns:p14="http://schemas.microsoft.com/office/powerpoint/2010/main" val="1405229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dirty="0"/>
              <a:t>Confusion Matrix (1)</a:t>
            </a:r>
          </a:p>
        </p:txBody>
      </p:sp>
      <p:sp>
        <p:nvSpPr>
          <p:cNvPr id="3" name="Content Placeholder 2"/>
          <p:cNvSpPr>
            <a:spLocks noGrp="1"/>
          </p:cNvSpPr>
          <p:nvPr>
            <p:ph idx="1"/>
          </p:nvPr>
        </p:nvSpPr>
        <p:spPr>
          <a:xfrm>
            <a:off x="685800" y="1447800"/>
            <a:ext cx="7772400" cy="3810000"/>
          </a:xfrm>
        </p:spPr>
        <p:txBody>
          <a:bodyPr/>
          <a:lstStyle/>
          <a:p>
            <a:r>
              <a:rPr lang="en-US" sz="3200" dirty="0"/>
              <a:t>A </a:t>
            </a:r>
            <a:r>
              <a:rPr lang="en-US" sz="3200" dirty="0">
                <a:hlinkClick r:id="rId2"/>
              </a:rPr>
              <a:t>confusion matrix</a:t>
            </a:r>
            <a:r>
              <a:rPr lang="en-US" sz="3200" dirty="0"/>
              <a:t> can be a better way to show results</a:t>
            </a:r>
          </a:p>
          <a:p>
            <a:r>
              <a:rPr lang="en-US" sz="3200" dirty="0"/>
              <a:t>For binary classifiers it’s simple and is related to </a:t>
            </a:r>
            <a:r>
              <a:rPr lang="en-US" sz="3200" dirty="0">
                <a:hlinkClick r:id="rId3"/>
              </a:rPr>
              <a:t>type I and type II errors</a:t>
            </a:r>
            <a:r>
              <a:rPr lang="en-US" sz="3200" dirty="0"/>
              <a:t> (i.e., false positives and false negatives)</a:t>
            </a:r>
          </a:p>
          <a:p>
            <a:r>
              <a:rPr lang="en-US" sz="3200" dirty="0"/>
              <a:t>There may be different costs</a:t>
            </a:r>
            <a:br>
              <a:rPr lang="en-US" sz="3200" dirty="0"/>
            </a:br>
            <a:r>
              <a:rPr lang="en-US" sz="3200" dirty="0"/>
              <a:t>for each kind of error</a:t>
            </a:r>
          </a:p>
          <a:p>
            <a:r>
              <a:rPr lang="en-US" sz="3200" dirty="0"/>
              <a:t>So we need to understand</a:t>
            </a:r>
            <a:br>
              <a:rPr lang="en-US" sz="3200" dirty="0"/>
            </a:br>
            <a:r>
              <a:rPr lang="en-US" sz="3200" dirty="0"/>
              <a:t>their frequencies</a:t>
            </a:r>
          </a:p>
        </p:txBody>
      </p:sp>
      <p:graphicFrame>
        <p:nvGraphicFramePr>
          <p:cNvPr id="5" name="Table 4"/>
          <p:cNvGraphicFramePr>
            <a:graphicFrameLocks noGrp="1"/>
          </p:cNvGraphicFramePr>
          <p:nvPr>
            <p:extLst>
              <p:ext uri="{D42A27DB-BD31-4B8C-83A1-F6EECF244321}">
                <p14:modId xmlns:p14="http://schemas.microsoft.com/office/powerpoint/2010/main" val="158652735"/>
              </p:ext>
            </p:extLst>
          </p:nvPr>
        </p:nvGraphicFramePr>
        <p:xfrm>
          <a:off x="6096000" y="4495800"/>
          <a:ext cx="2590802" cy="1651000"/>
        </p:xfrm>
        <a:graphic>
          <a:graphicData uri="http://schemas.openxmlformats.org/drawingml/2006/table">
            <a:tbl>
              <a:tblPr firstRow="1" bandRow="1">
                <a:effectLst>
                  <a:outerShdw blurRad="50800" dist="38100" dir="2700000" algn="tl" rotWithShape="0">
                    <a:srgbClr val="000000">
                      <a:alpha val="43000"/>
                    </a:srgbClr>
                  </a:outerShdw>
                </a:effectLst>
                <a:tableStyleId>{5C22544A-7EE6-4342-B048-85BDC9FD1C3A}</a:tableStyleId>
              </a:tblPr>
              <a:tblGrid>
                <a:gridCol w="566739">
                  <a:extLst>
                    <a:ext uri="{9D8B030D-6E8A-4147-A177-3AD203B41FA5}">
                      <a16:colId xmlns:a16="http://schemas.microsoft.com/office/drawing/2014/main" val="20000"/>
                    </a:ext>
                  </a:extLst>
                </a:gridCol>
                <a:gridCol w="1033462">
                  <a:extLst>
                    <a:ext uri="{9D8B030D-6E8A-4147-A177-3AD203B41FA5}">
                      <a16:colId xmlns:a16="http://schemas.microsoft.com/office/drawing/2014/main" val="20001"/>
                    </a:ext>
                  </a:extLst>
                </a:gridCol>
                <a:gridCol w="990601">
                  <a:extLst>
                    <a:ext uri="{9D8B030D-6E8A-4147-A177-3AD203B41FA5}">
                      <a16:colId xmlns:a16="http://schemas.microsoft.com/office/drawing/2014/main" val="20002"/>
                    </a:ext>
                  </a:extLst>
                </a:gridCol>
              </a:tblGrid>
              <a:tr h="370840">
                <a:tc>
                  <a:txBody>
                    <a:bodyPr/>
                    <a:lstStyle/>
                    <a:p>
                      <a:pPr algn="ctr"/>
                      <a:endParaRPr lang="en-US" dirty="0">
                        <a:latin typeface="Calibri"/>
                      </a:endParaRP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dirty="0">
                          <a:latin typeface="Calibri"/>
                        </a:rPr>
                        <a:t>C</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dirty="0">
                          <a:latin typeface="Calibri"/>
                        </a:rPr>
                        <a:t>~C</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US" dirty="0">
                          <a:latin typeface="Calibri"/>
                        </a:rPr>
                        <a:t>C</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dirty="0">
                          <a:latin typeface="Calibri"/>
                        </a:rPr>
                        <a:t>True</a:t>
                      </a:r>
                      <a:r>
                        <a:rPr lang="en-US" baseline="0" dirty="0">
                          <a:latin typeface="Calibri"/>
                        </a:rPr>
                        <a:t> positive</a:t>
                      </a:r>
                      <a:endParaRPr lang="en-US" dirty="0">
                        <a:latin typeface="Calibri"/>
                      </a:endParaRP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dirty="0">
                          <a:latin typeface="Calibri"/>
                        </a:rPr>
                        <a:t>False positive</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en-US" dirty="0">
                          <a:latin typeface="Calibri"/>
                        </a:rPr>
                        <a:t>~C</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dirty="0">
                          <a:latin typeface="Calibri"/>
                        </a:rPr>
                        <a:t>False</a:t>
                      </a:r>
                      <a:r>
                        <a:rPr lang="en-US" baseline="0" dirty="0">
                          <a:latin typeface="Calibri"/>
                        </a:rPr>
                        <a:t> negative</a:t>
                      </a:r>
                      <a:endParaRPr lang="en-US" dirty="0">
                        <a:latin typeface="Calibri"/>
                      </a:endParaRP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dirty="0">
                          <a:latin typeface="Calibri"/>
                        </a:rPr>
                        <a:t>True</a:t>
                      </a:r>
                      <a:r>
                        <a:rPr lang="en-US" baseline="0" dirty="0">
                          <a:latin typeface="Calibri"/>
                        </a:rPr>
                        <a:t> negative</a:t>
                      </a:r>
                      <a:endParaRPr lang="en-US" dirty="0">
                        <a:latin typeface="Calibri"/>
                      </a:endParaRP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6" name="TextBox 5"/>
          <p:cNvSpPr txBox="1"/>
          <p:nvPr/>
        </p:nvSpPr>
        <p:spPr>
          <a:xfrm>
            <a:off x="6705600" y="4038600"/>
            <a:ext cx="1981200" cy="461665"/>
          </a:xfrm>
          <a:prstGeom prst="rect">
            <a:avLst/>
          </a:prstGeom>
          <a:noFill/>
        </p:spPr>
        <p:txBody>
          <a:bodyPr wrap="square" rtlCol="0">
            <a:spAutoFit/>
          </a:bodyPr>
          <a:lstStyle/>
          <a:p>
            <a:pPr algn="ctr"/>
            <a:r>
              <a:rPr lang="en-US" dirty="0">
                <a:latin typeface="Calibri"/>
              </a:rPr>
              <a:t>actual</a:t>
            </a:r>
          </a:p>
        </p:txBody>
      </p:sp>
      <p:sp>
        <p:nvSpPr>
          <p:cNvPr id="7" name="TextBox 6"/>
          <p:cNvSpPr txBox="1"/>
          <p:nvPr/>
        </p:nvSpPr>
        <p:spPr>
          <a:xfrm>
            <a:off x="5486400" y="4876800"/>
            <a:ext cx="553998" cy="1371600"/>
          </a:xfrm>
          <a:prstGeom prst="rect">
            <a:avLst/>
          </a:prstGeom>
          <a:noFill/>
        </p:spPr>
        <p:txBody>
          <a:bodyPr vert="vert270" wrap="square" rtlCol="0">
            <a:spAutoFit/>
          </a:bodyPr>
          <a:lstStyle/>
          <a:p>
            <a:pPr algn="ctr"/>
            <a:r>
              <a:rPr lang="en-US" dirty="0">
                <a:latin typeface="Calibri"/>
              </a:rPr>
              <a:t>predicted</a:t>
            </a:r>
          </a:p>
        </p:txBody>
      </p:sp>
    </p:spTree>
    <p:extLst>
      <p:ext uri="{BB962C8B-B14F-4D97-AF65-F5344CB8AC3E}">
        <p14:creationId xmlns:p14="http://schemas.microsoft.com/office/powerpoint/2010/main" val="2632254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dirty="0"/>
              <a:t>Confusion Matrix (2)</a:t>
            </a:r>
          </a:p>
        </p:txBody>
      </p:sp>
      <p:sp>
        <p:nvSpPr>
          <p:cNvPr id="3" name="Content Placeholder 2"/>
          <p:cNvSpPr>
            <a:spLocks noGrp="1"/>
          </p:cNvSpPr>
          <p:nvPr>
            <p:ph idx="1"/>
          </p:nvPr>
        </p:nvSpPr>
        <p:spPr>
          <a:xfrm>
            <a:off x="685800" y="1600200"/>
            <a:ext cx="7772400" cy="1828800"/>
          </a:xfrm>
        </p:spPr>
        <p:txBody>
          <a:bodyPr/>
          <a:lstStyle/>
          <a:p>
            <a:r>
              <a:rPr lang="en-US" sz="3200" dirty="0"/>
              <a:t>For multi-way classifiers, a confusion matrix is even more useful</a:t>
            </a:r>
          </a:p>
          <a:p>
            <a:r>
              <a:rPr lang="en-US" sz="3200" dirty="0"/>
              <a:t>It lets you focus in on where the errors are</a:t>
            </a:r>
          </a:p>
        </p:txBody>
      </p:sp>
      <p:sp>
        <p:nvSpPr>
          <p:cNvPr id="6" name="TextBox 5"/>
          <p:cNvSpPr txBox="1"/>
          <p:nvPr/>
        </p:nvSpPr>
        <p:spPr>
          <a:xfrm>
            <a:off x="3810000" y="3200400"/>
            <a:ext cx="2819400" cy="461665"/>
          </a:xfrm>
          <a:prstGeom prst="rect">
            <a:avLst/>
          </a:prstGeom>
          <a:noFill/>
        </p:spPr>
        <p:txBody>
          <a:bodyPr wrap="square" rtlCol="0">
            <a:spAutoFit/>
          </a:bodyPr>
          <a:lstStyle/>
          <a:p>
            <a:pPr algn="ctr"/>
            <a:r>
              <a:rPr lang="en-US" dirty="0">
                <a:latin typeface="Calibri"/>
              </a:rPr>
              <a:t>actual</a:t>
            </a:r>
          </a:p>
        </p:txBody>
      </p:sp>
      <p:sp>
        <p:nvSpPr>
          <p:cNvPr id="7" name="TextBox 6"/>
          <p:cNvSpPr txBox="1"/>
          <p:nvPr/>
        </p:nvSpPr>
        <p:spPr>
          <a:xfrm>
            <a:off x="2057400" y="4191000"/>
            <a:ext cx="553998" cy="1295400"/>
          </a:xfrm>
          <a:prstGeom prst="rect">
            <a:avLst/>
          </a:prstGeom>
          <a:noFill/>
        </p:spPr>
        <p:txBody>
          <a:bodyPr vert="vert270" wrap="square" rtlCol="0">
            <a:spAutoFit/>
          </a:bodyPr>
          <a:lstStyle/>
          <a:p>
            <a:pPr algn="ctr"/>
            <a:r>
              <a:rPr lang="en-US" dirty="0">
                <a:latin typeface="Calibri"/>
              </a:rPr>
              <a:t>predicted</a:t>
            </a:r>
          </a:p>
        </p:txBody>
      </p:sp>
      <p:graphicFrame>
        <p:nvGraphicFramePr>
          <p:cNvPr id="4" name="Table 3"/>
          <p:cNvGraphicFramePr>
            <a:graphicFrameLocks noGrp="1"/>
          </p:cNvGraphicFramePr>
          <p:nvPr>
            <p:extLst>
              <p:ext uri="{D42A27DB-BD31-4B8C-83A1-F6EECF244321}">
                <p14:modId xmlns:p14="http://schemas.microsoft.com/office/powerpoint/2010/main" val="3701217074"/>
              </p:ext>
            </p:extLst>
          </p:nvPr>
        </p:nvGraphicFramePr>
        <p:xfrm>
          <a:off x="2667000" y="3666067"/>
          <a:ext cx="3962399" cy="1828800"/>
        </p:xfrm>
        <a:graphic>
          <a:graphicData uri="http://schemas.openxmlformats.org/drawingml/2006/table">
            <a:tbl>
              <a:tblPr firstRow="1" bandRow="1">
                <a:tableStyleId>{5C22544A-7EE6-4342-B048-85BDC9FD1C3A}</a:tableStyleId>
              </a:tblPr>
              <a:tblGrid>
                <a:gridCol w="1107141">
                  <a:extLst>
                    <a:ext uri="{9D8B030D-6E8A-4147-A177-3AD203B41FA5}">
                      <a16:colId xmlns:a16="http://schemas.microsoft.com/office/drawing/2014/main" val="20000"/>
                    </a:ext>
                  </a:extLst>
                </a:gridCol>
                <a:gridCol w="669107">
                  <a:extLst>
                    <a:ext uri="{9D8B030D-6E8A-4147-A177-3AD203B41FA5}">
                      <a16:colId xmlns:a16="http://schemas.microsoft.com/office/drawing/2014/main" val="20001"/>
                    </a:ext>
                  </a:extLst>
                </a:gridCol>
                <a:gridCol w="890751">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tblGrid>
              <a:tr h="374650">
                <a:tc>
                  <a:txBody>
                    <a:bodyPr/>
                    <a:lstStyle/>
                    <a:p>
                      <a:endParaRPr lang="en-US" sz="2400" b="1" dirty="0">
                        <a:latin typeface="Calibri"/>
                      </a:endParaRP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a:latin typeface="Calibri"/>
                        </a:rPr>
                        <a:t>Cat</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a:latin typeface="Calibri"/>
                        </a:rPr>
                        <a:t>Dog</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a:latin typeface="Calibri"/>
                        </a:rPr>
                        <a:t>rabbit</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4650">
                <a:tc>
                  <a:txBody>
                    <a:bodyPr/>
                    <a:lstStyle/>
                    <a:p>
                      <a:r>
                        <a:rPr lang="en-US" sz="2400" b="1" dirty="0">
                          <a:latin typeface="Calibri"/>
                        </a:rPr>
                        <a:t>Cat</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b="1" dirty="0">
                          <a:latin typeface="Calibri"/>
                        </a:rPr>
                        <a:t>5</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a:latin typeface="Calibri"/>
                        </a:rPr>
                        <a:t>3</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a:latin typeface="Calibri"/>
                        </a:rPr>
                        <a:t>0</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r>
                        <a:rPr lang="en-US" sz="2400" b="1" dirty="0">
                          <a:latin typeface="Calibri"/>
                        </a:rPr>
                        <a:t>Dog</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a:latin typeface="Calibri"/>
                        </a:rPr>
                        <a:t>2</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b="1" dirty="0">
                          <a:latin typeface="Calibri"/>
                        </a:rPr>
                        <a:t>3</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a:latin typeface="Calibri"/>
                        </a:rPr>
                        <a:t>1</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r>
                        <a:rPr lang="en-US" sz="2400" b="1" dirty="0">
                          <a:latin typeface="Calibri"/>
                        </a:rPr>
                        <a:t>Rabbit</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a:latin typeface="Calibri"/>
                        </a:rPr>
                        <a:t>0</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a:latin typeface="Calibri"/>
                        </a:rPr>
                        <a:t>2</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b="1" dirty="0">
                          <a:latin typeface="Calibri"/>
                        </a:rPr>
                        <a:t>11</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Content Placeholder 2">
            <a:extLst>
              <a:ext uri="{FF2B5EF4-FFF2-40B4-BE49-F238E27FC236}">
                <a16:creationId xmlns:a16="http://schemas.microsoft.com/office/drawing/2014/main" id="{7E3ADFC7-980F-1845-B1BA-A1C721EA99DE}"/>
              </a:ext>
            </a:extLst>
          </p:cNvPr>
          <p:cNvSpPr txBox="1">
            <a:spLocks/>
          </p:cNvSpPr>
          <p:nvPr/>
        </p:nvSpPr>
        <p:spPr bwMode="auto">
          <a:xfrm>
            <a:off x="720436" y="56388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spcBef>
                <a:spcPct val="20000"/>
              </a:spcBef>
              <a:spcAft>
                <a:spcPct val="0"/>
              </a:spcAft>
              <a:buChar char="•"/>
              <a:defRPr sz="2400">
                <a:solidFill>
                  <a:schemeClr val="tx1"/>
                </a:solidFill>
                <a:latin typeface="Calibri"/>
                <a:ea typeface="ＭＳ Ｐゴシック" charset="-128"/>
                <a:cs typeface="ＭＳ Ｐゴシック" charset="-128"/>
              </a:defRPr>
            </a:lvl1pPr>
            <a:lvl2pPr marL="566738" indent="-227013" algn="l" rtl="0" eaLnBrk="0" fontAlgn="base" hangingPunct="0">
              <a:spcBef>
                <a:spcPct val="20000"/>
              </a:spcBef>
              <a:spcAft>
                <a:spcPct val="0"/>
              </a:spcAft>
              <a:buChar char="–"/>
              <a:defRPr sz="2000">
                <a:solidFill>
                  <a:schemeClr val="tx1"/>
                </a:solidFill>
                <a:latin typeface="Calibri"/>
                <a:ea typeface="ＭＳ Ｐゴシック" charset="-128"/>
              </a:defRPr>
            </a:lvl2pPr>
            <a:lvl3pPr marL="914400" indent="-233363" algn="l" rtl="0" eaLnBrk="0" fontAlgn="base" hangingPunct="0">
              <a:spcBef>
                <a:spcPct val="20000"/>
              </a:spcBef>
              <a:spcAft>
                <a:spcPct val="0"/>
              </a:spcAft>
              <a:buChar char="•"/>
              <a:defRPr>
                <a:solidFill>
                  <a:schemeClr val="tx1"/>
                </a:solidFill>
                <a:latin typeface="Calibri"/>
                <a:ea typeface="ＭＳ Ｐゴシック" charset="-128"/>
              </a:defRPr>
            </a:lvl3pPr>
            <a:lvl4pPr marL="1254125" indent="-225425" algn="l" rtl="0" eaLnBrk="0" fontAlgn="base" hangingPunct="0">
              <a:spcBef>
                <a:spcPct val="20000"/>
              </a:spcBef>
              <a:spcAft>
                <a:spcPct val="0"/>
              </a:spcAft>
              <a:buChar char="–"/>
              <a:defRPr sz="1600">
                <a:solidFill>
                  <a:schemeClr val="tx1"/>
                </a:solidFill>
                <a:latin typeface="Calibri"/>
                <a:ea typeface="ＭＳ Ｐゴシック" charset="-128"/>
              </a:defRPr>
            </a:lvl4pPr>
            <a:lvl5pPr marL="1601788" indent="-233363" algn="l" rtl="0" eaLnBrk="0" fontAlgn="base" hangingPunct="0">
              <a:spcBef>
                <a:spcPct val="20000"/>
              </a:spcBef>
              <a:spcAft>
                <a:spcPct val="0"/>
              </a:spcAft>
              <a:buChar char="»"/>
              <a:defRPr sz="1600">
                <a:solidFill>
                  <a:schemeClr val="tx1"/>
                </a:solidFill>
                <a:latin typeface="Calibri"/>
                <a:ea typeface="ＭＳ Ｐゴシック" charset="-128"/>
              </a:defRPr>
            </a:lvl5pPr>
            <a:lvl6pPr marL="2058988" indent="-233363" algn="l" rtl="0" eaLnBrk="0" fontAlgn="base" hangingPunct="0">
              <a:spcBef>
                <a:spcPct val="20000"/>
              </a:spcBef>
              <a:spcAft>
                <a:spcPct val="0"/>
              </a:spcAft>
              <a:buChar char="»"/>
              <a:defRPr sz="1600">
                <a:solidFill>
                  <a:schemeClr val="tx1"/>
                </a:solidFill>
                <a:latin typeface="+mn-lt"/>
                <a:ea typeface="ＭＳ Ｐゴシック" charset="-128"/>
              </a:defRPr>
            </a:lvl6pPr>
            <a:lvl7pPr marL="2516188" indent="-233363" algn="l" rtl="0" eaLnBrk="0" fontAlgn="base" hangingPunct="0">
              <a:spcBef>
                <a:spcPct val="20000"/>
              </a:spcBef>
              <a:spcAft>
                <a:spcPct val="0"/>
              </a:spcAft>
              <a:buChar char="»"/>
              <a:defRPr sz="1600">
                <a:solidFill>
                  <a:schemeClr val="tx1"/>
                </a:solidFill>
                <a:latin typeface="+mn-lt"/>
                <a:ea typeface="ＭＳ Ｐゴシック" charset="-128"/>
              </a:defRPr>
            </a:lvl7pPr>
            <a:lvl8pPr marL="2973388" indent="-233363" algn="l" rtl="0" eaLnBrk="0" fontAlgn="base" hangingPunct="0">
              <a:spcBef>
                <a:spcPct val="20000"/>
              </a:spcBef>
              <a:spcAft>
                <a:spcPct val="0"/>
              </a:spcAft>
              <a:buChar char="»"/>
              <a:defRPr sz="1600">
                <a:solidFill>
                  <a:schemeClr val="tx1"/>
                </a:solidFill>
                <a:latin typeface="+mn-lt"/>
                <a:ea typeface="ＭＳ Ｐゴシック" charset="-128"/>
              </a:defRPr>
            </a:lvl8pPr>
            <a:lvl9pPr marL="3430588" indent="-233363" algn="l" rtl="0" eaLnBrk="0" fontAlgn="base" hangingPunct="0">
              <a:spcBef>
                <a:spcPct val="20000"/>
              </a:spcBef>
              <a:spcAft>
                <a:spcPct val="0"/>
              </a:spcAft>
              <a:buChar char="»"/>
              <a:defRPr sz="1600">
                <a:solidFill>
                  <a:schemeClr val="tx1"/>
                </a:solidFill>
                <a:latin typeface="+mn-lt"/>
                <a:ea typeface="ＭＳ Ｐゴシック" charset="-128"/>
              </a:defRPr>
            </a:lvl9pPr>
          </a:lstStyle>
          <a:p>
            <a:r>
              <a:rPr lang="en-US" sz="3200" kern="0" dirty="0"/>
              <a:t>This result suggests we find it easy to confuse dogs and cats</a:t>
            </a:r>
          </a:p>
        </p:txBody>
      </p:sp>
    </p:spTree>
    <p:extLst>
      <p:ext uri="{BB962C8B-B14F-4D97-AF65-F5344CB8AC3E}">
        <p14:creationId xmlns:p14="http://schemas.microsoft.com/office/powerpoint/2010/main" val="35661562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0"/>
            <a:ext cx="9144000" cy="1143000"/>
          </a:xfrm>
        </p:spPr>
        <p:txBody>
          <a:bodyPr/>
          <a:lstStyle/>
          <a:p>
            <a:r>
              <a:rPr lang="en-US" sz="3200" dirty="0">
                <a:latin typeface="Berlin Sans FB Demi" charset="0"/>
              </a:rPr>
              <a:t>Accuracy, Error Rate, Sensitivity, Specificity</a:t>
            </a:r>
          </a:p>
        </p:txBody>
      </p:sp>
      <p:sp>
        <p:nvSpPr>
          <p:cNvPr id="53251" name="Rectangle 3"/>
          <p:cNvSpPr>
            <a:spLocks noGrp="1" noChangeArrowheads="1"/>
          </p:cNvSpPr>
          <p:nvPr>
            <p:ph type="body" idx="1"/>
          </p:nvPr>
        </p:nvSpPr>
        <p:spPr>
          <a:xfrm>
            <a:off x="152400" y="3048000"/>
            <a:ext cx="4495800" cy="3505200"/>
          </a:xfrm>
        </p:spPr>
        <p:txBody>
          <a:bodyPr/>
          <a:lstStyle/>
          <a:p>
            <a:r>
              <a:rPr lang="en-US" sz="2400" b="1" dirty="0">
                <a:latin typeface="Calibri" charset="0"/>
              </a:rPr>
              <a:t>Classifier Accuracy, </a:t>
            </a:r>
            <a:r>
              <a:rPr lang="en-US" sz="2400" dirty="0">
                <a:latin typeface="Calibri" charset="0"/>
              </a:rPr>
              <a:t>or </a:t>
            </a:r>
            <a:r>
              <a:rPr lang="en-US" sz="2400" dirty="0" err="1">
                <a:latin typeface="Calibri" charset="0"/>
              </a:rPr>
              <a:t>recogni-tion</a:t>
            </a:r>
            <a:r>
              <a:rPr lang="en-US" sz="2400" dirty="0">
                <a:latin typeface="Calibri" charset="0"/>
              </a:rPr>
              <a:t> rate: percentage of test set tuples that are correctly classified</a:t>
            </a:r>
          </a:p>
          <a:p>
            <a:pPr lvl="1">
              <a:buFont typeface="Wingdings" charset="0"/>
              <a:buNone/>
            </a:pPr>
            <a:r>
              <a:rPr lang="en-US" sz="2400" b="1" dirty="0">
                <a:latin typeface="Calibri" charset="0"/>
              </a:rPr>
              <a:t>Accuracy = (TP + TN)/All</a:t>
            </a:r>
            <a:endParaRPr lang="en-US" sz="2400" dirty="0">
              <a:latin typeface="Calibri" charset="0"/>
            </a:endParaRPr>
          </a:p>
          <a:p>
            <a:r>
              <a:rPr lang="en-US" sz="2400" b="1" dirty="0">
                <a:latin typeface="Calibri" charset="0"/>
              </a:rPr>
              <a:t>Error rate:</a:t>
            </a:r>
            <a:r>
              <a:rPr lang="en-US" sz="2400" dirty="0">
                <a:latin typeface="Calibri" charset="0"/>
              </a:rPr>
              <a:t> </a:t>
            </a:r>
            <a:r>
              <a:rPr lang="en-US" sz="2400" i="1" dirty="0">
                <a:latin typeface="Calibri" charset="0"/>
              </a:rPr>
              <a:t>1 –</a:t>
            </a:r>
            <a:r>
              <a:rPr lang="en-US" sz="2400" dirty="0">
                <a:latin typeface="Calibri" charset="0"/>
              </a:rPr>
              <a:t> </a:t>
            </a:r>
            <a:r>
              <a:rPr lang="en-US" sz="2400" i="1" dirty="0">
                <a:latin typeface="Calibri" charset="0"/>
              </a:rPr>
              <a:t>accuracy</a:t>
            </a:r>
            <a:r>
              <a:rPr lang="en-US" sz="2400" dirty="0">
                <a:latin typeface="Calibri" charset="0"/>
              </a:rPr>
              <a:t>, or</a:t>
            </a:r>
          </a:p>
          <a:p>
            <a:pPr lvl="1">
              <a:buFont typeface="Wingdings" charset="0"/>
              <a:buNone/>
            </a:pPr>
            <a:r>
              <a:rPr lang="en-US" sz="2400" b="1" dirty="0">
                <a:latin typeface="Calibri" charset="0"/>
              </a:rPr>
              <a:t>Error rate = (FP + FN)/All</a:t>
            </a:r>
          </a:p>
        </p:txBody>
      </p:sp>
      <p:sp>
        <p:nvSpPr>
          <p:cNvPr id="53252" name="Rectangle 3"/>
          <p:cNvSpPr>
            <a:spLocks noChangeArrowheads="1"/>
          </p:cNvSpPr>
          <p:nvPr/>
        </p:nvSpPr>
        <p:spPr bwMode="auto">
          <a:xfrm>
            <a:off x="4267200" y="1371600"/>
            <a:ext cx="4876800" cy="510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spcBef>
                <a:spcPct val="20000"/>
              </a:spcBef>
              <a:buClr>
                <a:schemeClr val="folHlink"/>
              </a:buClr>
              <a:buSzPct val="60000"/>
            </a:pPr>
            <a:r>
              <a:rPr lang="en-US" sz="2400" b="1" dirty="0">
                <a:latin typeface="Calibri" charset="0"/>
              </a:rPr>
              <a:t>Class Imbalance Problem</a:t>
            </a:r>
            <a:r>
              <a:rPr lang="en-US" sz="2400" dirty="0">
                <a:latin typeface="Calibri" charset="0"/>
              </a:rPr>
              <a:t>: </a:t>
            </a:r>
          </a:p>
          <a:p>
            <a:pPr marL="742950" lvl="1" indent="-285750" eaLnBrk="0" hangingPunct="0">
              <a:spcBef>
                <a:spcPct val="20000"/>
              </a:spcBef>
              <a:buClr>
                <a:schemeClr val="hlink"/>
              </a:buClr>
              <a:buSzPct val="55000"/>
              <a:buFont typeface="Wingdings" charset="0"/>
              <a:buChar char="n"/>
            </a:pPr>
            <a:r>
              <a:rPr lang="en-US" sz="2400" dirty="0">
                <a:latin typeface="Calibri" charset="0"/>
              </a:rPr>
              <a:t>One class may be </a:t>
            </a:r>
            <a:r>
              <a:rPr lang="en-US" sz="2400" i="1" dirty="0">
                <a:latin typeface="Calibri" charset="0"/>
              </a:rPr>
              <a:t>rare</a:t>
            </a:r>
            <a:r>
              <a:rPr lang="en-US" sz="2400" dirty="0">
                <a:latin typeface="Calibri" charset="0"/>
              </a:rPr>
              <a:t>, e.g. fraud, HIV-positive, </a:t>
            </a:r>
            <a:r>
              <a:rPr lang="en-US" sz="2400" dirty="0" err="1">
                <a:latin typeface="Calibri" charset="0"/>
              </a:rPr>
              <a:t>ebola</a:t>
            </a:r>
            <a:endParaRPr lang="en-US" sz="2400" dirty="0">
              <a:latin typeface="Calibri" charset="0"/>
            </a:endParaRPr>
          </a:p>
          <a:p>
            <a:pPr marL="742950" lvl="1" indent="-285750" eaLnBrk="0" hangingPunct="0">
              <a:spcBef>
                <a:spcPct val="20000"/>
              </a:spcBef>
              <a:buClr>
                <a:schemeClr val="hlink"/>
              </a:buClr>
              <a:buSzPct val="55000"/>
              <a:buFont typeface="Wingdings" charset="0"/>
              <a:buChar char="n"/>
            </a:pPr>
            <a:r>
              <a:rPr lang="en-US" sz="2400" dirty="0">
                <a:latin typeface="Calibri" charset="0"/>
              </a:rPr>
              <a:t>Significant </a:t>
            </a:r>
            <a:r>
              <a:rPr lang="en-US" sz="2400" i="1" dirty="0">
                <a:latin typeface="Calibri" charset="0"/>
              </a:rPr>
              <a:t>majority </a:t>
            </a:r>
            <a:r>
              <a:rPr lang="en-US" i="1" dirty="0">
                <a:latin typeface="Calibri" charset="0"/>
              </a:rPr>
              <a:t>in</a:t>
            </a:r>
            <a:r>
              <a:rPr lang="en-US" sz="2400" i="1" dirty="0">
                <a:latin typeface="Calibri" charset="0"/>
              </a:rPr>
              <a:t> negative class</a:t>
            </a:r>
            <a:r>
              <a:rPr lang="en-US" i="1" dirty="0">
                <a:latin typeface="Calibri" charset="0"/>
              </a:rPr>
              <a:t> &amp;</a:t>
            </a:r>
            <a:r>
              <a:rPr lang="en-US" sz="2400" dirty="0">
                <a:latin typeface="Calibri" charset="0"/>
              </a:rPr>
              <a:t> rest </a:t>
            </a:r>
            <a:r>
              <a:rPr lang="en-US" dirty="0">
                <a:latin typeface="Calibri" charset="0"/>
              </a:rPr>
              <a:t>in</a:t>
            </a:r>
            <a:r>
              <a:rPr lang="en-US" sz="2400" dirty="0">
                <a:latin typeface="Calibri" charset="0"/>
              </a:rPr>
              <a:t> positive class</a:t>
            </a:r>
          </a:p>
          <a:p>
            <a:pPr marL="742950" lvl="1" indent="-285750" eaLnBrk="0" hangingPunct="0">
              <a:spcBef>
                <a:spcPct val="20000"/>
              </a:spcBef>
              <a:buClr>
                <a:schemeClr val="hlink"/>
              </a:buClr>
              <a:buSzPct val="55000"/>
              <a:buFont typeface="Wingdings" charset="0"/>
              <a:buChar char="n"/>
            </a:pPr>
            <a:r>
              <a:rPr lang="en-US" sz="2400" b="1" dirty="0">
                <a:latin typeface="Calibri" charset="0"/>
              </a:rPr>
              <a:t>Sensitivity</a:t>
            </a:r>
            <a:r>
              <a:rPr lang="en-US" sz="2400" dirty="0">
                <a:latin typeface="Calibri" charset="0"/>
              </a:rPr>
              <a:t>: True Positive recognition rate</a:t>
            </a:r>
          </a:p>
          <a:p>
            <a:pPr marL="1143000" lvl="2" indent="-228600" eaLnBrk="0" hangingPunct="0">
              <a:spcBef>
                <a:spcPct val="20000"/>
              </a:spcBef>
              <a:buClr>
                <a:schemeClr val="folHlink"/>
              </a:buClr>
              <a:buSzPct val="50000"/>
              <a:buFont typeface="Wingdings" charset="0"/>
              <a:buChar char="n"/>
            </a:pPr>
            <a:r>
              <a:rPr lang="en-US" sz="2400" b="1" dirty="0">
                <a:latin typeface="Calibri" charset="0"/>
              </a:rPr>
              <a:t>Sensitivity = TP/P</a:t>
            </a:r>
          </a:p>
          <a:p>
            <a:pPr marL="742950" lvl="1" indent="-285750" eaLnBrk="0" hangingPunct="0">
              <a:spcBef>
                <a:spcPct val="20000"/>
              </a:spcBef>
              <a:buClr>
                <a:schemeClr val="hlink"/>
              </a:buClr>
              <a:buSzPct val="55000"/>
              <a:buFont typeface="Wingdings" charset="0"/>
              <a:buChar char="n"/>
            </a:pPr>
            <a:r>
              <a:rPr lang="en-US" sz="2400" b="1" dirty="0">
                <a:latin typeface="Calibri" charset="0"/>
              </a:rPr>
              <a:t>Specificity</a:t>
            </a:r>
            <a:r>
              <a:rPr lang="en-US" sz="2400" dirty="0">
                <a:latin typeface="Calibri" charset="0"/>
              </a:rPr>
              <a:t>: True Negative recognition rate</a:t>
            </a:r>
          </a:p>
          <a:p>
            <a:pPr marL="1143000" lvl="2" indent="-228600" eaLnBrk="0" hangingPunct="0">
              <a:spcBef>
                <a:spcPct val="20000"/>
              </a:spcBef>
              <a:buClr>
                <a:schemeClr val="folHlink"/>
              </a:buClr>
              <a:buSzPct val="50000"/>
              <a:buFont typeface="Wingdings" charset="0"/>
              <a:buChar char="n"/>
            </a:pPr>
            <a:r>
              <a:rPr lang="en-US" sz="2400" b="1" dirty="0">
                <a:latin typeface="Calibri" charset="0"/>
              </a:rPr>
              <a:t>Specificity = TN/N</a:t>
            </a:r>
          </a:p>
        </p:txBody>
      </p:sp>
      <p:graphicFrame>
        <p:nvGraphicFramePr>
          <p:cNvPr id="62595" name="Group 131"/>
          <p:cNvGraphicFramePr>
            <a:graphicFrameLocks noGrp="1"/>
          </p:cNvGraphicFramePr>
          <p:nvPr>
            <p:extLst>
              <p:ext uri="{D42A27DB-BD31-4B8C-83A1-F6EECF244321}">
                <p14:modId xmlns:p14="http://schemas.microsoft.com/office/powerpoint/2010/main" val="1592660985"/>
              </p:ext>
            </p:extLst>
          </p:nvPr>
        </p:nvGraphicFramePr>
        <p:xfrm>
          <a:off x="1524000" y="1371600"/>
          <a:ext cx="1905000" cy="1466852"/>
        </p:xfrm>
        <a:graphic>
          <a:graphicData uri="http://schemas.openxmlformats.org/drawingml/2006/table">
            <a:tbl>
              <a:tblPr/>
              <a:tblGrid>
                <a:gridCol w="5334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tblGrid>
              <a:tr h="366713">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0" i="0" u="none" strike="noStrike" cap="none" normalizeH="0" baseline="0" dirty="0">
                          <a:ln>
                            <a:noFill/>
                          </a:ln>
                          <a:solidFill>
                            <a:schemeClr val="tx1"/>
                          </a:solidFill>
                          <a:effectLst/>
                          <a:latin typeface="Calibri" charset="0"/>
                          <a:ea typeface="ＭＳ Ｐゴシック" charset="0"/>
                        </a:rPr>
                        <a:t>P/A</a:t>
                      </a:r>
                    </a:p>
                  </a:txBody>
                  <a:tcPr marT="45740" marB="4574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0" i="0" u="none" strike="noStrike" cap="none" normalizeH="0" baseline="0">
                          <a:ln>
                            <a:noFill/>
                          </a:ln>
                          <a:solidFill>
                            <a:schemeClr val="tx1"/>
                          </a:solidFill>
                          <a:effectLst/>
                          <a:latin typeface="Calibri" charset="0"/>
                          <a:ea typeface="ＭＳ Ｐゴシック" charset="0"/>
                        </a:rPr>
                        <a:t>C</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0" i="0" u="none" strike="noStrike" cap="none" normalizeH="0" baseline="0">
                          <a:ln>
                            <a:noFill/>
                          </a:ln>
                          <a:solidFill>
                            <a:schemeClr val="tx1"/>
                          </a:solidFill>
                          <a:effectLst/>
                          <a:latin typeface="Calibri" charset="0"/>
                          <a:ea typeface="ＭＳ Ｐゴシック" charset="0"/>
                        </a:rPr>
                        <a:t>¬C</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endParaRPr kumimoji="0" lang="en-US" sz="1800" b="0" i="0" u="none" strike="noStrike" cap="none" normalizeH="0" baseline="0">
                        <a:ln>
                          <a:noFill/>
                        </a:ln>
                        <a:solidFill>
                          <a:schemeClr val="tx1"/>
                        </a:solidFill>
                        <a:effectLst/>
                        <a:latin typeface="Calibri" charset="0"/>
                        <a:ea typeface="ＭＳ Ｐゴシック" charset="0"/>
                      </a:endParaRPr>
                    </a:p>
                  </a:txBody>
                  <a:tcPr marT="45740" marB="4574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6713">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0" i="0" u="none" strike="noStrike" cap="none" normalizeH="0" baseline="0">
                          <a:ln>
                            <a:noFill/>
                          </a:ln>
                          <a:solidFill>
                            <a:schemeClr val="tx1"/>
                          </a:solidFill>
                          <a:effectLst/>
                          <a:latin typeface="Calibri" charset="0"/>
                          <a:ea typeface="ＭＳ Ｐゴシック" charset="0"/>
                        </a:rPr>
                        <a:t>C</a:t>
                      </a:r>
                    </a:p>
                  </a:txBody>
                  <a:tcPr marT="45740" marB="4574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dirty="0">
                          <a:ln>
                            <a:noFill/>
                          </a:ln>
                          <a:solidFill>
                            <a:schemeClr val="tx1"/>
                          </a:solidFill>
                          <a:effectLst/>
                          <a:latin typeface="Calibri" charset="0"/>
                          <a:ea typeface="ＭＳ Ｐゴシック" charset="0"/>
                        </a:rPr>
                        <a:t>TP</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dirty="0">
                          <a:ln>
                            <a:noFill/>
                          </a:ln>
                          <a:solidFill>
                            <a:schemeClr val="tx1"/>
                          </a:solidFill>
                          <a:effectLst/>
                          <a:latin typeface="Calibri" charset="0"/>
                          <a:ea typeface="ＭＳ Ｐゴシック" charset="0"/>
                        </a:rPr>
                        <a:t>FP</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dirty="0">
                          <a:ln>
                            <a:noFill/>
                          </a:ln>
                          <a:solidFill>
                            <a:schemeClr val="tx1"/>
                          </a:solidFill>
                          <a:effectLst/>
                          <a:latin typeface="Calibri" charset="0"/>
                          <a:ea typeface="ＭＳ Ｐゴシック" charset="0"/>
                        </a:rPr>
                        <a:t>P’</a:t>
                      </a:r>
                    </a:p>
                  </a:txBody>
                  <a:tcPr marT="45740" marB="4574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6713">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0" i="0" u="none" strike="noStrike" cap="none" normalizeH="0" baseline="0">
                          <a:ln>
                            <a:noFill/>
                          </a:ln>
                          <a:solidFill>
                            <a:schemeClr val="tx1"/>
                          </a:solidFill>
                          <a:effectLst/>
                          <a:latin typeface="Calibri" charset="0"/>
                          <a:ea typeface="ＭＳ Ｐゴシック" charset="0"/>
                        </a:rPr>
                        <a:t>¬C</a:t>
                      </a:r>
                    </a:p>
                  </a:txBody>
                  <a:tcPr marT="45740" marB="4574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dirty="0">
                          <a:ln>
                            <a:noFill/>
                          </a:ln>
                          <a:solidFill>
                            <a:schemeClr val="tx1"/>
                          </a:solidFill>
                          <a:effectLst/>
                          <a:latin typeface="Calibri" charset="0"/>
                          <a:ea typeface="ＭＳ Ｐゴシック" charset="0"/>
                        </a:rPr>
                        <a:t>FN</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a:ln>
                            <a:noFill/>
                          </a:ln>
                          <a:solidFill>
                            <a:schemeClr val="tx1"/>
                          </a:solidFill>
                          <a:effectLst/>
                          <a:latin typeface="Calibri" charset="0"/>
                          <a:ea typeface="ＭＳ Ｐゴシック" charset="0"/>
                        </a:rPr>
                        <a:t>TN</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dirty="0">
                          <a:ln>
                            <a:noFill/>
                          </a:ln>
                          <a:solidFill>
                            <a:schemeClr val="tx1"/>
                          </a:solidFill>
                          <a:effectLst/>
                          <a:latin typeface="Calibri" charset="0"/>
                          <a:ea typeface="ＭＳ Ｐゴシック" charset="0"/>
                        </a:rPr>
                        <a:t>N’</a:t>
                      </a:r>
                    </a:p>
                  </a:txBody>
                  <a:tcPr marT="45740" marB="4574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6713">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endParaRPr kumimoji="0" lang="en-US" sz="1800" b="0" i="0" u="none" strike="noStrike" cap="none" normalizeH="0" baseline="0">
                        <a:ln>
                          <a:noFill/>
                        </a:ln>
                        <a:solidFill>
                          <a:schemeClr val="tx1"/>
                        </a:solidFill>
                        <a:effectLst/>
                        <a:latin typeface="Calibri" charset="0"/>
                        <a:ea typeface="ＭＳ Ｐゴシック" charset="0"/>
                      </a:endParaRPr>
                    </a:p>
                  </a:txBody>
                  <a:tcPr marT="45740" marB="4574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dirty="0">
                          <a:ln>
                            <a:noFill/>
                          </a:ln>
                          <a:solidFill>
                            <a:schemeClr val="tx1"/>
                          </a:solidFill>
                          <a:effectLst/>
                          <a:latin typeface="Calibri" charset="0"/>
                          <a:ea typeface="ＭＳ Ｐゴシック" charset="0"/>
                        </a:rPr>
                        <a:t>P</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dirty="0">
                          <a:ln>
                            <a:noFill/>
                          </a:ln>
                          <a:solidFill>
                            <a:schemeClr val="tx1"/>
                          </a:solidFill>
                          <a:effectLst/>
                          <a:latin typeface="Calibri" charset="0"/>
                          <a:ea typeface="ＭＳ Ｐゴシック" charset="0"/>
                        </a:rPr>
                        <a:t>N</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dirty="0">
                          <a:ln>
                            <a:noFill/>
                          </a:ln>
                          <a:solidFill>
                            <a:schemeClr val="tx1"/>
                          </a:solidFill>
                          <a:effectLst/>
                          <a:latin typeface="Calibri" charset="0"/>
                          <a:ea typeface="ＭＳ Ｐゴシック" charset="0"/>
                        </a:rPr>
                        <a:t>All</a:t>
                      </a:r>
                    </a:p>
                  </a:txBody>
                  <a:tcPr marT="45740" marB="4574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749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914400"/>
          </a:xfrm>
        </p:spPr>
        <p:txBody>
          <a:bodyPr/>
          <a:lstStyle/>
          <a:p>
            <a:r>
              <a:rPr lang="en-US" dirty="0"/>
              <a:t>On Sensitivity and Specificity</a:t>
            </a:r>
          </a:p>
        </p:txBody>
      </p:sp>
      <p:sp>
        <p:nvSpPr>
          <p:cNvPr id="3" name="Content Placeholder 2"/>
          <p:cNvSpPr>
            <a:spLocks noGrp="1"/>
          </p:cNvSpPr>
          <p:nvPr>
            <p:ph idx="1"/>
          </p:nvPr>
        </p:nvSpPr>
        <p:spPr>
          <a:xfrm>
            <a:off x="665018" y="1447800"/>
            <a:ext cx="8305800" cy="5181600"/>
          </a:xfrm>
        </p:spPr>
        <p:txBody>
          <a:bodyPr/>
          <a:lstStyle/>
          <a:p>
            <a:r>
              <a:rPr lang="en-US" sz="3200" dirty="0"/>
              <a:t>High sensitivity: few false negatives</a:t>
            </a:r>
          </a:p>
          <a:p>
            <a:r>
              <a:rPr lang="en-US" sz="3200" dirty="0"/>
              <a:t>High specificity: few false positives</a:t>
            </a:r>
          </a:p>
          <a:p>
            <a:r>
              <a:rPr lang="en-US" sz="3200" dirty="0"/>
              <a:t>TSA security scenario:</a:t>
            </a:r>
          </a:p>
          <a:p>
            <a:pPr marL="339725" lvl="1" indent="0">
              <a:buNone/>
            </a:pPr>
            <a:r>
              <a:rPr lang="en-US" sz="3200" dirty="0"/>
              <a:t>metal scanners set for high sensitivity and low specificity (e.g., trigger on keys) to reduce risk of missing dangerous objects</a:t>
            </a:r>
          </a:p>
          <a:p>
            <a:r>
              <a:rPr lang="en-US" sz="3600" dirty="0"/>
              <a:t>COVID-19 testing scenario?</a:t>
            </a:r>
          </a:p>
          <a:p>
            <a:endParaRPr lang="en-US" sz="3200" dirty="0"/>
          </a:p>
          <a:p>
            <a:endParaRPr lang="en-US" sz="3200" dirty="0"/>
          </a:p>
        </p:txBody>
      </p:sp>
    </p:spTree>
    <p:extLst>
      <p:ext uri="{BB962C8B-B14F-4D97-AF65-F5344CB8AC3E}">
        <p14:creationId xmlns:p14="http://schemas.microsoft.com/office/powerpoint/2010/main" val="20047950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914400"/>
          </a:xfrm>
        </p:spPr>
        <p:txBody>
          <a:bodyPr/>
          <a:lstStyle/>
          <a:p>
            <a:r>
              <a:rPr lang="en-US" dirty="0"/>
              <a:t>COVID-19  Sensitivity &amp; Specificity</a:t>
            </a:r>
          </a:p>
        </p:txBody>
      </p:sp>
      <p:sp>
        <p:nvSpPr>
          <p:cNvPr id="3" name="Content Placeholder 2"/>
          <p:cNvSpPr>
            <a:spLocks noGrp="1"/>
          </p:cNvSpPr>
          <p:nvPr>
            <p:ph idx="1"/>
          </p:nvPr>
        </p:nvSpPr>
        <p:spPr>
          <a:xfrm>
            <a:off x="665018" y="1447800"/>
            <a:ext cx="8305800" cy="5410200"/>
          </a:xfrm>
        </p:spPr>
        <p:txBody>
          <a:bodyPr/>
          <a:lstStyle/>
          <a:p>
            <a:r>
              <a:rPr lang="en-US" sz="3600" dirty="0"/>
              <a:t>COVID-19: test sensitivity and specificity both 0.99 (i.e., 99% accuracy)</a:t>
            </a:r>
          </a:p>
          <a:p>
            <a:r>
              <a:rPr lang="en-US" sz="3600" dirty="0"/>
              <a:t>Assume 1% of population infected(pos)</a:t>
            </a:r>
          </a:p>
          <a:p>
            <a:r>
              <a:rPr lang="en-US" sz="3600" dirty="0"/>
              <a:t>Test 10,000 people (100 pos, 9900 neg)</a:t>
            </a:r>
          </a:p>
          <a:p>
            <a:pPr lvl="1"/>
            <a:r>
              <a:rPr lang="en-US" sz="2400" dirty="0"/>
              <a:t>99 + 99 will show positive (half right, half wrong)</a:t>
            </a:r>
          </a:p>
          <a:p>
            <a:r>
              <a:rPr lang="en-US" sz="2600" dirty="0"/>
              <a:t>Dr. </a:t>
            </a:r>
            <a:r>
              <a:rPr lang="en-US" sz="2600" dirty="0" err="1"/>
              <a:t>Birx</a:t>
            </a:r>
            <a:r>
              <a:rPr lang="en-US" sz="2600" dirty="0"/>
              <a:t>: “I want to be very clear to the American people, none of our tests are 100% sensitive and specific. What do I mean by that? None of our tests that we use in medicine and diagnose 100% of the people who are positive, and correctly diagnose 100% of the people who are negative"</a:t>
            </a:r>
          </a:p>
          <a:p>
            <a:pPr marL="0" indent="0">
              <a:buNone/>
            </a:pPr>
            <a:endParaRPr lang="en-US" sz="3200" dirty="0"/>
          </a:p>
          <a:p>
            <a:endParaRPr lang="en-US" sz="3200" dirty="0"/>
          </a:p>
        </p:txBody>
      </p:sp>
    </p:spTree>
    <p:extLst>
      <p:ext uri="{BB962C8B-B14F-4D97-AF65-F5344CB8AC3E}">
        <p14:creationId xmlns:p14="http://schemas.microsoft.com/office/powerpoint/2010/main" val="9980549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sz="4400" dirty="0"/>
              <a:t>Precision and Recall</a:t>
            </a:r>
          </a:p>
        </p:txBody>
      </p:sp>
      <p:sp>
        <p:nvSpPr>
          <p:cNvPr id="3" name="Content Placeholder 2"/>
          <p:cNvSpPr>
            <a:spLocks noGrp="1"/>
          </p:cNvSpPr>
          <p:nvPr>
            <p:ph idx="1"/>
          </p:nvPr>
        </p:nvSpPr>
        <p:spPr>
          <a:xfrm>
            <a:off x="127195" y="1447800"/>
            <a:ext cx="6172200" cy="5029200"/>
          </a:xfrm>
        </p:spPr>
        <p:txBody>
          <a:bodyPr/>
          <a:lstStyle/>
          <a:p>
            <a:pPr marL="0" indent="0">
              <a:buNone/>
            </a:pPr>
            <a:r>
              <a:rPr lang="en-US" sz="3200" dirty="0"/>
              <a:t>Information retrieval uses similar measures, </a:t>
            </a:r>
            <a:r>
              <a:rPr lang="en-US" sz="3200" dirty="0">
                <a:hlinkClick r:id="rId2"/>
              </a:rPr>
              <a:t>precision &amp; recall</a:t>
            </a:r>
            <a:r>
              <a:rPr lang="en-US" sz="3200" dirty="0"/>
              <a:t>, to characterize retrieval effectiveness</a:t>
            </a:r>
          </a:p>
          <a:p>
            <a:pPr marL="180975" lvl="1" indent="-168275">
              <a:lnSpc>
                <a:spcPct val="90000"/>
              </a:lnSpc>
            </a:pPr>
            <a:r>
              <a:rPr lang="en-US" sz="2800" b="1" dirty="0">
                <a:latin typeface="Calibri" charset="0"/>
              </a:rPr>
              <a:t>Precision</a:t>
            </a:r>
            <a:r>
              <a:rPr lang="en-US" sz="2800" dirty="0">
                <a:latin typeface="Calibri" charset="0"/>
              </a:rPr>
              <a:t>: % of tuples classifier labels as positive that are actually positive</a:t>
            </a:r>
            <a:endParaRPr lang="en-US" sz="2800" b="1" dirty="0">
              <a:latin typeface="Calibri" charset="0"/>
            </a:endParaRPr>
          </a:p>
          <a:p>
            <a:pPr marL="180975" lvl="1" indent="-168275">
              <a:lnSpc>
                <a:spcPct val="90000"/>
              </a:lnSpc>
            </a:pPr>
            <a:r>
              <a:rPr lang="en-US" sz="2800" b="1" dirty="0">
                <a:latin typeface="Calibri" charset="0"/>
              </a:rPr>
              <a:t>Recall: </a:t>
            </a:r>
            <a:r>
              <a:rPr lang="en-US" sz="2800" dirty="0">
                <a:latin typeface="Calibri" charset="0"/>
              </a:rPr>
              <a:t>% of positive tuples classifier labels as positive</a:t>
            </a:r>
          </a:p>
          <a:p>
            <a:endParaRPr lang="en-US" sz="3200" dirty="0"/>
          </a:p>
        </p:txBody>
      </p:sp>
      <p:pic>
        <p:nvPicPr>
          <p:cNvPr id="9" name="Picture 8" descr="8rec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5755982"/>
            <a:ext cx="3124200" cy="739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7" descr="8prec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745038"/>
            <a:ext cx="3581400" cy="725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9693B42B-5DF8-FA43-A8A5-5E4730D8CD65}"/>
              </a:ext>
            </a:extLst>
          </p:cNvPr>
          <p:cNvPicPr>
            <a:picLocks noChangeAspect="1"/>
          </p:cNvPicPr>
          <p:nvPr/>
        </p:nvPicPr>
        <p:blipFill>
          <a:blip r:embed="rId5"/>
          <a:stretch>
            <a:fillRect/>
          </a:stretch>
        </p:blipFill>
        <p:spPr>
          <a:xfrm>
            <a:off x="6248400" y="1447800"/>
            <a:ext cx="2766060" cy="5029200"/>
          </a:xfrm>
          <a:prstGeom prst="rect">
            <a:avLst/>
          </a:prstGeom>
          <a:ln w="317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822472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sz="4400" dirty="0"/>
              <a:t>Precision and Recall</a:t>
            </a:r>
          </a:p>
        </p:txBody>
      </p:sp>
      <p:sp>
        <p:nvSpPr>
          <p:cNvPr id="3" name="Content Placeholder 2"/>
          <p:cNvSpPr>
            <a:spLocks noGrp="1"/>
          </p:cNvSpPr>
          <p:nvPr>
            <p:ph idx="1"/>
          </p:nvPr>
        </p:nvSpPr>
        <p:spPr>
          <a:xfrm>
            <a:off x="685800" y="1371600"/>
            <a:ext cx="8305800" cy="5029200"/>
          </a:xfrm>
        </p:spPr>
        <p:txBody>
          <a:bodyPr/>
          <a:lstStyle/>
          <a:p>
            <a:pPr marL="287338" indent="-287338">
              <a:lnSpc>
                <a:spcPct val="90000"/>
              </a:lnSpc>
            </a:pPr>
            <a:r>
              <a:rPr lang="en-US" sz="3200" dirty="0"/>
              <a:t>In general, increasing one causes the other to decrease</a:t>
            </a:r>
          </a:p>
          <a:p>
            <a:pPr marL="287338" indent="-287338">
              <a:lnSpc>
                <a:spcPct val="90000"/>
              </a:lnSpc>
            </a:pPr>
            <a:r>
              <a:rPr lang="en-US" sz="3200" dirty="0"/>
              <a:t>Studying precision-recall curve is informative</a:t>
            </a:r>
          </a:p>
          <a:p>
            <a:endParaRPr lang="en-US" sz="3200" dirty="0"/>
          </a:p>
        </p:txBody>
      </p:sp>
      <p:pic>
        <p:nvPicPr>
          <p:cNvPr id="4" name="Picture 3"/>
          <p:cNvPicPr>
            <a:picLocks noChangeAspect="1"/>
          </p:cNvPicPr>
          <p:nvPr/>
        </p:nvPicPr>
        <p:blipFill>
          <a:blip r:embed="rId2"/>
          <a:stretch>
            <a:fillRect/>
          </a:stretch>
        </p:blipFill>
        <p:spPr>
          <a:xfrm>
            <a:off x="1752600" y="2971800"/>
            <a:ext cx="5139267" cy="3730113"/>
          </a:xfrm>
          <a:prstGeom prst="rect">
            <a:avLst/>
          </a:prstGeom>
        </p:spPr>
      </p:pic>
    </p:spTree>
    <p:extLst>
      <p:ext uri="{BB962C8B-B14F-4D97-AF65-F5344CB8AC3E}">
        <p14:creationId xmlns:p14="http://schemas.microsoft.com/office/powerpoint/2010/main" val="17599689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dirty="0"/>
              <a:t>Precision and Recall</a:t>
            </a:r>
          </a:p>
        </p:txBody>
      </p:sp>
      <p:pic>
        <p:nvPicPr>
          <p:cNvPr id="5" name="Picture 4"/>
          <p:cNvPicPr>
            <a:picLocks noChangeAspect="1"/>
          </p:cNvPicPr>
          <p:nvPr/>
        </p:nvPicPr>
        <p:blipFill>
          <a:blip r:embed="rId2"/>
          <a:stretch>
            <a:fillRect/>
          </a:stretch>
        </p:blipFill>
        <p:spPr>
          <a:xfrm>
            <a:off x="3429000" y="1079115"/>
            <a:ext cx="5525457" cy="5397885"/>
          </a:xfrm>
          <a:prstGeom prst="rect">
            <a:avLst/>
          </a:prstGeom>
        </p:spPr>
      </p:pic>
      <p:sp>
        <p:nvSpPr>
          <p:cNvPr id="3" name="Content Placeholder 2"/>
          <p:cNvSpPr>
            <a:spLocks noGrp="1"/>
          </p:cNvSpPr>
          <p:nvPr>
            <p:ph idx="1"/>
          </p:nvPr>
        </p:nvSpPr>
        <p:spPr>
          <a:xfrm>
            <a:off x="152400" y="2362200"/>
            <a:ext cx="3429000" cy="2362200"/>
          </a:xfrm>
        </p:spPr>
        <p:txBody>
          <a:bodyPr/>
          <a:lstStyle/>
          <a:p>
            <a:pPr marL="0" indent="0">
              <a:buNone/>
            </a:pPr>
            <a:r>
              <a:rPr lang="en-US" sz="3200" dirty="0"/>
              <a:t>If one system’s curve is always above the other, it’s better</a:t>
            </a:r>
          </a:p>
        </p:txBody>
      </p:sp>
    </p:spTree>
    <p:extLst>
      <p:ext uri="{BB962C8B-B14F-4D97-AF65-F5344CB8AC3E}">
        <p14:creationId xmlns:p14="http://schemas.microsoft.com/office/powerpoint/2010/main" val="5582673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z="4400" dirty="0"/>
              <a:t>F1 measure</a:t>
            </a:r>
          </a:p>
        </p:txBody>
      </p:sp>
      <p:sp>
        <p:nvSpPr>
          <p:cNvPr id="3" name="Content Placeholder 2"/>
          <p:cNvSpPr>
            <a:spLocks noGrp="1"/>
          </p:cNvSpPr>
          <p:nvPr>
            <p:ph idx="1"/>
          </p:nvPr>
        </p:nvSpPr>
        <p:spPr>
          <a:xfrm>
            <a:off x="609600" y="1676400"/>
            <a:ext cx="8077200" cy="2743200"/>
          </a:xfrm>
        </p:spPr>
        <p:txBody>
          <a:bodyPr/>
          <a:lstStyle/>
          <a:p>
            <a:r>
              <a:rPr lang="en-US" sz="3200" dirty="0"/>
              <a:t>We often want just one measure to </a:t>
            </a:r>
            <a:r>
              <a:rPr lang="en-US" sz="3200" dirty="0" err="1"/>
              <a:t>comare</a:t>
            </a:r>
            <a:r>
              <a:rPr lang="en-US" sz="3200" dirty="0"/>
              <a:t> two systems</a:t>
            </a:r>
          </a:p>
          <a:p>
            <a:r>
              <a:rPr lang="en-US" sz="3200" dirty="0">
                <a:hlinkClick r:id="rId2"/>
              </a:rPr>
              <a:t>F1 measure</a:t>
            </a:r>
            <a:r>
              <a:rPr lang="en-US" sz="3200" dirty="0"/>
              <a:t> combines both into a useful single metric</a:t>
            </a:r>
          </a:p>
          <a:p>
            <a:r>
              <a:rPr lang="en-US" sz="3200" dirty="0"/>
              <a:t>It’s the </a:t>
            </a:r>
            <a:r>
              <a:rPr lang="en-US" sz="3200" dirty="0">
                <a:hlinkClick r:id="rId3"/>
              </a:rPr>
              <a:t>harmonic mean</a:t>
            </a:r>
            <a:r>
              <a:rPr lang="en-US" sz="3200" dirty="0"/>
              <a:t> of precision &amp; recall</a:t>
            </a:r>
          </a:p>
          <a:p>
            <a:endParaRPr lang="en-US" sz="3200" dirty="0"/>
          </a:p>
        </p:txBody>
      </p:sp>
      <p:pic>
        <p:nvPicPr>
          <p:cNvPr id="4" name="Picture 3" descr="8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748" y="4800600"/>
            <a:ext cx="6248104" cy="1201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0586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7" name="Picture 3" descr="Picture 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9775825" cy="73835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8786" name="Content Placeholder 2"/>
          <p:cNvSpPr>
            <a:spLocks noGrp="1"/>
          </p:cNvSpPr>
          <p:nvPr>
            <p:ph idx="1"/>
          </p:nvPr>
        </p:nvSpPr>
        <p:spPr>
          <a:xfrm>
            <a:off x="0" y="3962400"/>
            <a:ext cx="8229600" cy="685800"/>
          </a:xfrm>
          <a:solidFill>
            <a:schemeClr val="bg2">
              <a:lumMod val="60000"/>
              <a:lumOff val="40000"/>
              <a:alpha val="73000"/>
            </a:schemeClr>
          </a:solidFill>
        </p:spPr>
        <p:txBody>
          <a:bodyPr/>
          <a:lstStyle/>
          <a:p>
            <a:pPr algn="ctr">
              <a:buFontTx/>
              <a:buNone/>
            </a:pPr>
            <a:r>
              <a:rPr lang="en-US" sz="3600" dirty="0">
                <a:solidFill>
                  <a:srgbClr val="2D2DB9"/>
                </a:solidFill>
                <a:ea typeface="ＭＳ Ｐゴシック" charset="0"/>
                <a:cs typeface="ＭＳ Ｐゴシック" charset="0"/>
                <a:hlinkClick r:id="rId3"/>
              </a:rPr>
              <a:t>http://archive.ics.uci.edu/ml/datasets/Zoo</a:t>
            </a:r>
            <a:endParaRPr lang="en-US" sz="3600" dirty="0">
              <a:solidFill>
                <a:srgbClr val="2D2DB9"/>
              </a:solidFill>
              <a:ea typeface="ＭＳ Ｐゴシック" charset="0"/>
              <a:cs typeface="ＭＳ Ｐゴシック" charset="0"/>
            </a:endParaRPr>
          </a:p>
        </p:txBody>
      </p:sp>
      <p:sp>
        <p:nvSpPr>
          <p:cNvPr id="2" name="Title 1"/>
          <p:cNvSpPr>
            <a:spLocks noGrp="1"/>
          </p:cNvSpPr>
          <p:nvPr>
            <p:ph type="title"/>
          </p:nvPr>
        </p:nvSpPr>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a:t>ROC Curve (1)</a:t>
            </a:r>
          </a:p>
        </p:txBody>
      </p:sp>
      <p:pic>
        <p:nvPicPr>
          <p:cNvPr id="4" name="Picture 3"/>
          <p:cNvPicPr>
            <a:picLocks noChangeAspect="1"/>
          </p:cNvPicPr>
          <p:nvPr/>
        </p:nvPicPr>
        <p:blipFill>
          <a:blip r:embed="rId3"/>
          <a:stretch>
            <a:fillRect/>
          </a:stretch>
        </p:blipFill>
        <p:spPr>
          <a:xfrm>
            <a:off x="0" y="1409700"/>
            <a:ext cx="9144000" cy="4030462"/>
          </a:xfrm>
          <a:prstGeom prst="rect">
            <a:avLst/>
          </a:prstGeom>
        </p:spPr>
      </p:pic>
      <p:sp>
        <p:nvSpPr>
          <p:cNvPr id="3" name="TextBox 2"/>
          <p:cNvSpPr txBox="1"/>
          <p:nvPr/>
        </p:nvSpPr>
        <p:spPr>
          <a:xfrm>
            <a:off x="1752600" y="6172200"/>
            <a:ext cx="6172200" cy="461665"/>
          </a:xfrm>
          <a:prstGeom prst="rect">
            <a:avLst/>
          </a:prstGeom>
          <a:noFill/>
        </p:spPr>
        <p:txBody>
          <a:bodyPr wrap="square" rtlCol="0">
            <a:spAutoFit/>
          </a:bodyPr>
          <a:lstStyle/>
          <a:p>
            <a:r>
              <a:rPr lang="en-US" dirty="0">
                <a:latin typeface="Calibri"/>
              </a:rPr>
              <a:t>ROC = </a:t>
            </a:r>
            <a:r>
              <a:rPr lang="en-US" dirty="0">
                <a:latin typeface="Calibri"/>
                <a:hlinkClick r:id="rId4"/>
              </a:rPr>
              <a:t>Receiver operating characteristic  </a:t>
            </a:r>
            <a:endParaRPr lang="en-US" dirty="0">
              <a:latin typeface="Calibri"/>
            </a:endParaRPr>
          </a:p>
        </p:txBody>
      </p:sp>
    </p:spTree>
    <p:extLst>
      <p:ext uri="{BB962C8B-B14F-4D97-AF65-F5344CB8AC3E}">
        <p14:creationId xmlns:p14="http://schemas.microsoft.com/office/powerpoint/2010/main" val="42907384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a:t>ROC Curve (2)</a:t>
            </a:r>
          </a:p>
        </p:txBody>
      </p:sp>
      <p:pic>
        <p:nvPicPr>
          <p:cNvPr id="3" name="Picture 2"/>
          <p:cNvPicPr>
            <a:picLocks noChangeAspect="1"/>
          </p:cNvPicPr>
          <p:nvPr/>
        </p:nvPicPr>
        <p:blipFill>
          <a:blip r:embed="rId2"/>
          <a:stretch>
            <a:fillRect/>
          </a:stretch>
        </p:blipFill>
        <p:spPr>
          <a:xfrm>
            <a:off x="0" y="1219200"/>
            <a:ext cx="9144000" cy="4609510"/>
          </a:xfrm>
          <a:prstGeom prst="rect">
            <a:avLst/>
          </a:prstGeom>
        </p:spPr>
      </p:pic>
      <p:sp>
        <p:nvSpPr>
          <p:cNvPr id="5" name="TextBox 4"/>
          <p:cNvSpPr txBox="1"/>
          <p:nvPr/>
        </p:nvSpPr>
        <p:spPr>
          <a:xfrm>
            <a:off x="381000" y="5895426"/>
            <a:ext cx="8458200" cy="954107"/>
          </a:xfrm>
          <a:prstGeom prst="rect">
            <a:avLst/>
          </a:prstGeom>
          <a:noFill/>
        </p:spPr>
        <p:txBody>
          <a:bodyPr wrap="square" rtlCol="0">
            <a:spAutoFit/>
          </a:bodyPr>
          <a:lstStyle/>
          <a:p>
            <a:r>
              <a:rPr lang="en-US" sz="2800" dirty="0">
                <a:latin typeface="Calibri"/>
              </a:rPr>
              <a:t>There is always a tradeoff between the false negative rate and the false positive rate</a:t>
            </a:r>
          </a:p>
        </p:txBody>
      </p:sp>
    </p:spTree>
    <p:extLst>
      <p:ext uri="{BB962C8B-B14F-4D97-AF65-F5344CB8AC3E}">
        <p14:creationId xmlns:p14="http://schemas.microsoft.com/office/powerpoint/2010/main" val="14278535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pPr algn="l"/>
            <a:r>
              <a:rPr lang="en-US" dirty="0"/>
              <a:t>ROC Curve (3)</a:t>
            </a:r>
          </a:p>
        </p:txBody>
      </p:sp>
      <p:pic>
        <p:nvPicPr>
          <p:cNvPr id="4" name="Picture 3"/>
          <p:cNvPicPr>
            <a:picLocks noChangeAspect="1"/>
          </p:cNvPicPr>
          <p:nvPr/>
        </p:nvPicPr>
        <p:blipFill>
          <a:blip r:embed="rId2"/>
          <a:stretch>
            <a:fillRect/>
          </a:stretch>
        </p:blipFill>
        <p:spPr>
          <a:xfrm>
            <a:off x="2343172" y="397748"/>
            <a:ext cx="5581628" cy="4936252"/>
          </a:xfrm>
          <a:prstGeom prst="rect">
            <a:avLst/>
          </a:prstGeom>
        </p:spPr>
      </p:pic>
      <p:sp>
        <p:nvSpPr>
          <p:cNvPr id="5" name="TextBox 4"/>
          <p:cNvSpPr txBox="1"/>
          <p:nvPr/>
        </p:nvSpPr>
        <p:spPr>
          <a:xfrm>
            <a:off x="304800" y="5657672"/>
            <a:ext cx="8534400" cy="1200328"/>
          </a:xfrm>
          <a:prstGeom prst="rect">
            <a:avLst/>
          </a:prstGeom>
          <a:noFill/>
        </p:spPr>
        <p:txBody>
          <a:bodyPr wrap="square" rtlCol="0">
            <a:spAutoFit/>
          </a:bodyPr>
          <a:lstStyle/>
          <a:p>
            <a:r>
              <a:rPr lang="en-US" dirty="0">
                <a:latin typeface="Calibri"/>
              </a:rPr>
              <a:t>"Random guess" is worst prediction model and used as a baseline. The decision threshold of random guess is number in 0..1 in order to determine between positive and negative prediction.</a:t>
            </a:r>
          </a:p>
        </p:txBody>
      </p:sp>
    </p:spTree>
    <p:extLst>
      <p:ext uri="{BB962C8B-B14F-4D97-AF65-F5344CB8AC3E}">
        <p14:creationId xmlns:p14="http://schemas.microsoft.com/office/powerpoint/2010/main" val="16568791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a:t>ROC Curve (4)</a:t>
            </a:r>
          </a:p>
        </p:txBody>
      </p:sp>
      <p:pic>
        <p:nvPicPr>
          <p:cNvPr id="3" name="Picture 2"/>
          <p:cNvPicPr>
            <a:picLocks noChangeAspect="1"/>
          </p:cNvPicPr>
          <p:nvPr/>
        </p:nvPicPr>
        <p:blipFill>
          <a:blip r:embed="rId2"/>
          <a:stretch>
            <a:fillRect/>
          </a:stretch>
        </p:blipFill>
        <p:spPr>
          <a:xfrm>
            <a:off x="0" y="1219200"/>
            <a:ext cx="9144000" cy="4172167"/>
          </a:xfrm>
          <a:prstGeom prst="rect">
            <a:avLst/>
          </a:prstGeom>
        </p:spPr>
      </p:pic>
      <p:sp>
        <p:nvSpPr>
          <p:cNvPr id="5" name="TextBox 4"/>
          <p:cNvSpPr txBox="1"/>
          <p:nvPr/>
        </p:nvSpPr>
        <p:spPr>
          <a:xfrm>
            <a:off x="152400" y="5867400"/>
            <a:ext cx="8839200" cy="830997"/>
          </a:xfrm>
          <a:prstGeom prst="rect">
            <a:avLst/>
          </a:prstGeom>
          <a:noFill/>
        </p:spPr>
        <p:txBody>
          <a:bodyPr wrap="square" rtlCol="0">
            <a:spAutoFit/>
          </a:bodyPr>
          <a:lstStyle/>
          <a:p>
            <a:r>
              <a:rPr lang="en-US" dirty="0">
                <a:latin typeface="Calibri"/>
              </a:rPr>
              <a:t>ROC Curve transforms the y-axis from "fail to detect" to 1 - "fail to detect”, i.e.,  "success to detect”</a:t>
            </a:r>
          </a:p>
        </p:txBody>
      </p:sp>
    </p:spTree>
    <p:extLst>
      <p:ext uri="{BB962C8B-B14F-4D97-AF65-F5344CB8AC3E}">
        <p14:creationId xmlns:p14="http://schemas.microsoft.com/office/powerpoint/2010/main" val="18945652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135" y="228600"/>
            <a:ext cx="7772400" cy="1143000"/>
          </a:xfrm>
        </p:spPr>
        <p:txBody>
          <a:bodyPr/>
          <a:lstStyle/>
          <a:p>
            <a:r>
              <a:rPr lang="en-US" dirty="0"/>
              <a:t>Precision at N</a:t>
            </a:r>
          </a:p>
        </p:txBody>
      </p:sp>
      <p:sp>
        <p:nvSpPr>
          <p:cNvPr id="3" name="Content Placeholder 2"/>
          <p:cNvSpPr>
            <a:spLocks noGrp="1"/>
          </p:cNvSpPr>
          <p:nvPr>
            <p:ph idx="1"/>
          </p:nvPr>
        </p:nvSpPr>
        <p:spPr>
          <a:xfrm>
            <a:off x="666135" y="1383890"/>
            <a:ext cx="7772400" cy="4483510"/>
          </a:xfrm>
        </p:spPr>
        <p:txBody>
          <a:bodyPr/>
          <a:lstStyle/>
          <a:p>
            <a:r>
              <a:rPr lang="en-US" sz="3600" dirty="0"/>
              <a:t>Ranking tasks return a set of results ordered from best to worst</a:t>
            </a:r>
          </a:p>
          <a:p>
            <a:pPr lvl="1"/>
            <a:r>
              <a:rPr lang="en-US" sz="3200" dirty="0"/>
              <a:t>E.g., documents about “</a:t>
            </a:r>
            <a:r>
              <a:rPr lang="en-US" sz="3200" dirty="0" err="1"/>
              <a:t>barack</a:t>
            </a:r>
            <a:r>
              <a:rPr lang="en-US" sz="3200" dirty="0"/>
              <a:t> </a:t>
            </a:r>
            <a:r>
              <a:rPr lang="en-US" sz="3200" dirty="0" err="1"/>
              <a:t>obama</a:t>
            </a:r>
            <a:r>
              <a:rPr lang="en-US" sz="3200" dirty="0"/>
              <a:t>”</a:t>
            </a:r>
          </a:p>
          <a:p>
            <a:pPr lvl="1"/>
            <a:r>
              <a:rPr lang="en-US" sz="3200" dirty="0"/>
              <a:t>Types for “Barack Obama”</a:t>
            </a:r>
          </a:p>
          <a:p>
            <a:r>
              <a:rPr lang="en-US" sz="3600" dirty="0">
                <a:hlinkClick r:id="rId2"/>
              </a:rPr>
              <a:t>Learning to rank</a:t>
            </a:r>
            <a:r>
              <a:rPr lang="en-US" sz="3600" dirty="0"/>
              <a:t> systems can do this using a variety of algorithms (including SVM)</a:t>
            </a:r>
          </a:p>
          <a:p>
            <a:r>
              <a:rPr lang="en-US" sz="3600" dirty="0">
                <a:hlinkClick r:id="rId3"/>
              </a:rPr>
              <a:t>Precision at K</a:t>
            </a:r>
            <a:r>
              <a:rPr lang="en-US" sz="3600" dirty="0"/>
              <a:t> is the fraction of top K answers that are correct</a:t>
            </a:r>
          </a:p>
          <a:p>
            <a:pPr marL="0" indent="0">
              <a:buNone/>
            </a:pPr>
            <a:endParaRPr lang="en-US" sz="3600" dirty="0"/>
          </a:p>
        </p:txBody>
      </p:sp>
    </p:spTree>
    <p:extLst>
      <p:ext uri="{BB962C8B-B14F-4D97-AF65-F5344CB8AC3E}">
        <p14:creationId xmlns:p14="http://schemas.microsoft.com/office/powerpoint/2010/main" val="11761677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D7380-0C3F-3547-B922-951125E7DEA1}"/>
              </a:ext>
            </a:extLst>
          </p:cNvPr>
          <p:cNvSpPr>
            <a:spLocks noGrp="1"/>
          </p:cNvSpPr>
          <p:nvPr>
            <p:ph type="title"/>
          </p:nvPr>
        </p:nvSpPr>
        <p:spPr>
          <a:xfrm>
            <a:off x="685800" y="228600"/>
            <a:ext cx="7772400" cy="1143000"/>
          </a:xfrm>
        </p:spPr>
        <p:txBody>
          <a:bodyPr/>
          <a:lstStyle/>
          <a:p>
            <a:r>
              <a:rPr lang="en-US" dirty="0"/>
              <a:t>Summary</a:t>
            </a:r>
          </a:p>
        </p:txBody>
      </p:sp>
      <p:sp>
        <p:nvSpPr>
          <p:cNvPr id="3" name="Content Placeholder 2">
            <a:extLst>
              <a:ext uri="{FF2B5EF4-FFF2-40B4-BE49-F238E27FC236}">
                <a16:creationId xmlns:a16="http://schemas.microsoft.com/office/drawing/2014/main" id="{72EE961E-6B8F-4A4A-88D7-EC654ECB73F5}"/>
              </a:ext>
            </a:extLst>
          </p:cNvPr>
          <p:cNvSpPr>
            <a:spLocks noGrp="1"/>
          </p:cNvSpPr>
          <p:nvPr>
            <p:ph idx="1"/>
          </p:nvPr>
        </p:nvSpPr>
        <p:spPr>
          <a:xfrm>
            <a:off x="914400" y="1343890"/>
            <a:ext cx="7772400" cy="5514109"/>
          </a:xfrm>
        </p:spPr>
        <p:txBody>
          <a:bodyPr/>
          <a:lstStyle/>
          <a:p>
            <a:r>
              <a:rPr lang="en-US" sz="3200" dirty="0"/>
              <a:t>Evaluating the results of a ML system is very  important!</a:t>
            </a:r>
          </a:p>
          <a:p>
            <a:r>
              <a:rPr lang="en-US" sz="3200" dirty="0"/>
              <a:t>Part of the development process to decide</a:t>
            </a:r>
          </a:p>
          <a:p>
            <a:pPr lvl="1"/>
            <a:r>
              <a:rPr lang="en-US" sz="2800" dirty="0"/>
              <a:t>What parameters maximize performance?</a:t>
            </a:r>
          </a:p>
          <a:p>
            <a:pPr lvl="1"/>
            <a:r>
              <a:rPr lang="en-US" sz="2800" dirty="0"/>
              <a:t>Is one system better?</a:t>
            </a:r>
          </a:p>
          <a:p>
            <a:pPr lvl="1"/>
            <a:r>
              <a:rPr lang="en-US" sz="2800" dirty="0"/>
              <a:t>Do we need more data?</a:t>
            </a:r>
          </a:p>
          <a:p>
            <a:pPr lvl="1"/>
            <a:r>
              <a:rPr lang="en-US" sz="2800" dirty="0"/>
              <a:t> etc.</a:t>
            </a:r>
          </a:p>
          <a:p>
            <a:r>
              <a:rPr lang="en-US" sz="3200" dirty="0"/>
              <a:t>Many ML algorithms have specialized evaluation techniques</a:t>
            </a:r>
          </a:p>
          <a:p>
            <a:r>
              <a:rPr lang="en-US" sz="3200" dirty="0"/>
              <a:t>There a lot more to the topic </a:t>
            </a:r>
          </a:p>
          <a:p>
            <a:endParaRPr lang="en-US" sz="3200" dirty="0"/>
          </a:p>
        </p:txBody>
      </p:sp>
    </p:spTree>
    <p:extLst>
      <p:ext uri="{BB962C8B-B14F-4D97-AF65-F5344CB8AC3E}">
        <p14:creationId xmlns:p14="http://schemas.microsoft.com/office/powerpoint/2010/main" val="3185360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p:cNvSpPr>
            <a:spLocks noGrp="1"/>
          </p:cNvSpPr>
          <p:nvPr>
            <p:ph type="title"/>
          </p:nvPr>
        </p:nvSpPr>
        <p:spPr>
          <a:xfrm>
            <a:off x="838200" y="152400"/>
            <a:ext cx="7772400" cy="1143000"/>
          </a:xfrm>
        </p:spPr>
        <p:txBody>
          <a:bodyPr/>
          <a:lstStyle/>
          <a:p>
            <a:pPr algn="r"/>
            <a:r>
              <a:rPr lang="en-US" sz="4400" dirty="0">
                <a:ea typeface="ＭＳ Ｐゴシック" charset="0"/>
                <a:cs typeface="ＭＳ Ｐゴシック" charset="0"/>
              </a:rPr>
              <a:t>Zoo data</a:t>
            </a:r>
          </a:p>
        </p:txBody>
      </p:sp>
      <p:sp>
        <p:nvSpPr>
          <p:cNvPr id="3" name="Content Placeholder 2"/>
          <p:cNvSpPr>
            <a:spLocks noGrp="1"/>
          </p:cNvSpPr>
          <p:nvPr>
            <p:ph idx="1"/>
          </p:nvPr>
        </p:nvSpPr>
        <p:spPr>
          <a:xfrm>
            <a:off x="228600" y="114300"/>
            <a:ext cx="2590800" cy="6667500"/>
          </a:xfrm>
          <a:solidFill>
            <a:schemeClr val="accent2">
              <a:lumMod val="20000"/>
              <a:lumOff val="80000"/>
            </a:schemeClr>
          </a:solidFill>
          <a:effectLst>
            <a:outerShdw blurRad="50800" dist="38100" dir="2700000" algn="tl" rotWithShape="0">
              <a:srgbClr val="000000">
                <a:alpha val="43000"/>
              </a:srgbClr>
            </a:outerShdw>
          </a:effectLst>
        </p:spPr>
        <p:txBody>
          <a:bodyPr/>
          <a:lstStyle/>
          <a:p>
            <a:pPr marL="0" indent="0">
              <a:buFontTx/>
              <a:buNone/>
              <a:defRPr/>
            </a:pPr>
            <a:r>
              <a:rPr lang="en-US" sz="1800" dirty="0"/>
              <a:t>animal name: string</a:t>
            </a:r>
          </a:p>
          <a:p>
            <a:pPr marL="0" indent="0">
              <a:buFontTx/>
              <a:buNone/>
              <a:defRPr/>
            </a:pPr>
            <a:r>
              <a:rPr lang="en-US" sz="1800" dirty="0"/>
              <a:t>hair: Boolean </a:t>
            </a:r>
          </a:p>
          <a:p>
            <a:pPr marL="0" indent="0">
              <a:buFontTx/>
              <a:buNone/>
              <a:defRPr/>
            </a:pPr>
            <a:r>
              <a:rPr lang="en-US" sz="1800" dirty="0"/>
              <a:t>feathers: Boolean </a:t>
            </a:r>
          </a:p>
          <a:p>
            <a:pPr marL="0" indent="0">
              <a:buFontTx/>
              <a:buNone/>
              <a:defRPr/>
            </a:pPr>
            <a:r>
              <a:rPr lang="en-US" sz="1800" dirty="0"/>
              <a:t>eggs: Boolean </a:t>
            </a:r>
          </a:p>
          <a:p>
            <a:pPr marL="0" indent="0">
              <a:buFontTx/>
              <a:buNone/>
              <a:defRPr/>
            </a:pPr>
            <a:r>
              <a:rPr lang="en-US" sz="1800" dirty="0"/>
              <a:t>milk: Boolean </a:t>
            </a:r>
          </a:p>
          <a:p>
            <a:pPr marL="0" indent="0">
              <a:buFontTx/>
              <a:buNone/>
              <a:defRPr/>
            </a:pPr>
            <a:r>
              <a:rPr lang="en-US" sz="1800" dirty="0"/>
              <a:t>airborne: Boolean </a:t>
            </a:r>
          </a:p>
          <a:p>
            <a:pPr marL="0" indent="0">
              <a:buFontTx/>
              <a:buNone/>
              <a:defRPr/>
            </a:pPr>
            <a:r>
              <a:rPr lang="en-US" sz="1800" dirty="0"/>
              <a:t>aquatic: Boolean </a:t>
            </a:r>
          </a:p>
          <a:p>
            <a:pPr marL="0" indent="0">
              <a:buFontTx/>
              <a:buNone/>
              <a:defRPr/>
            </a:pPr>
            <a:r>
              <a:rPr lang="en-US" sz="1800" dirty="0"/>
              <a:t>predator: Boolean </a:t>
            </a:r>
          </a:p>
          <a:p>
            <a:pPr marL="0" indent="0">
              <a:buFontTx/>
              <a:buNone/>
              <a:defRPr/>
            </a:pPr>
            <a:r>
              <a:rPr lang="en-US" sz="1800" dirty="0"/>
              <a:t>toothed: Boolean </a:t>
            </a:r>
          </a:p>
          <a:p>
            <a:pPr marL="0" indent="0">
              <a:buFontTx/>
              <a:buNone/>
              <a:defRPr/>
            </a:pPr>
            <a:r>
              <a:rPr lang="en-US" sz="1800" dirty="0"/>
              <a:t>backbone: Boolean </a:t>
            </a:r>
          </a:p>
          <a:p>
            <a:pPr marL="0" indent="0">
              <a:buFontTx/>
              <a:buNone/>
              <a:defRPr/>
            </a:pPr>
            <a:r>
              <a:rPr lang="en-US" sz="1800" dirty="0"/>
              <a:t>breathes: Boolean </a:t>
            </a:r>
          </a:p>
          <a:p>
            <a:pPr marL="0" indent="0">
              <a:buFontTx/>
              <a:buNone/>
              <a:defRPr/>
            </a:pPr>
            <a:r>
              <a:rPr lang="en-US" sz="1800" dirty="0"/>
              <a:t>venomous: Boolean </a:t>
            </a:r>
          </a:p>
          <a:p>
            <a:pPr marL="0" indent="0">
              <a:buFontTx/>
              <a:buNone/>
              <a:defRPr/>
            </a:pPr>
            <a:r>
              <a:rPr lang="en-US" sz="1800" dirty="0"/>
              <a:t>fins: Boolean </a:t>
            </a:r>
          </a:p>
          <a:p>
            <a:pPr marL="0" indent="0">
              <a:buFontTx/>
              <a:buNone/>
              <a:defRPr/>
            </a:pPr>
            <a:r>
              <a:rPr lang="en-US" sz="1800" dirty="0"/>
              <a:t>legs: {0,2,4,5,6,8}</a:t>
            </a:r>
          </a:p>
          <a:p>
            <a:pPr marL="0" indent="0">
              <a:buFontTx/>
              <a:buNone/>
              <a:defRPr/>
            </a:pPr>
            <a:r>
              <a:rPr lang="en-US" sz="1800" dirty="0"/>
              <a:t>tail: Boolean </a:t>
            </a:r>
          </a:p>
          <a:p>
            <a:pPr marL="0" indent="0">
              <a:buFontTx/>
              <a:buNone/>
              <a:defRPr/>
            </a:pPr>
            <a:r>
              <a:rPr lang="en-US" sz="1800" dirty="0"/>
              <a:t>domestic: Boolean </a:t>
            </a:r>
          </a:p>
          <a:p>
            <a:pPr marL="0" indent="0">
              <a:buFontTx/>
              <a:buNone/>
              <a:defRPr/>
            </a:pPr>
            <a:r>
              <a:rPr lang="en-US" sz="1800" dirty="0" err="1"/>
              <a:t>catsize</a:t>
            </a:r>
            <a:r>
              <a:rPr lang="en-US" sz="1800" dirty="0"/>
              <a:t>: Boolean </a:t>
            </a:r>
          </a:p>
          <a:p>
            <a:pPr marL="0" indent="0">
              <a:buFontTx/>
              <a:buNone/>
              <a:defRPr/>
            </a:pPr>
            <a:r>
              <a:rPr lang="en-US" sz="1800" dirty="0"/>
              <a:t>type: {mammal, fish, bird, shellfish, insect, reptile, amphibian}</a:t>
            </a:r>
          </a:p>
        </p:txBody>
      </p:sp>
      <p:sp>
        <p:nvSpPr>
          <p:cNvPr id="4" name="TextBox 3"/>
          <p:cNvSpPr txBox="1"/>
          <p:nvPr/>
        </p:nvSpPr>
        <p:spPr>
          <a:xfrm>
            <a:off x="3505200" y="1295400"/>
            <a:ext cx="5410200" cy="5324535"/>
          </a:xfrm>
          <a:prstGeom prst="rect">
            <a:avLst/>
          </a:prstGeom>
          <a:solidFill>
            <a:schemeClr val="accent5">
              <a:lumMod val="20000"/>
              <a:lumOff val="80000"/>
            </a:schemeClr>
          </a:solidFill>
          <a:effectLst>
            <a:outerShdw blurRad="50800" dist="38100" dir="2700000" algn="tl" rotWithShape="0">
              <a:srgbClr val="000000">
                <a:alpha val="43000"/>
              </a:srgbClr>
            </a:outerShdw>
          </a:effec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defRPr/>
            </a:pPr>
            <a:r>
              <a:rPr lang="en-US" sz="2000" b="1" dirty="0">
                <a:latin typeface="Calibri"/>
              </a:rPr>
              <a:t>101 examples</a:t>
            </a:r>
          </a:p>
          <a:p>
            <a:pPr>
              <a:defRPr/>
            </a:pPr>
            <a:r>
              <a:rPr lang="en-US" sz="2000" dirty="0">
                <a:latin typeface="Calibri"/>
              </a:rPr>
              <a:t>aardvark,1,0,0,1,0,0,1,1,1,1,0,0,4,0,0,1,mammal</a:t>
            </a:r>
          </a:p>
          <a:p>
            <a:pPr>
              <a:defRPr/>
            </a:pPr>
            <a:r>
              <a:rPr lang="en-US" sz="2000" dirty="0">
                <a:latin typeface="Calibri"/>
              </a:rPr>
              <a:t>antelope,1,0,0,1,0,0,0,1,1,1,0,0,4,1,0,1,mammal</a:t>
            </a:r>
          </a:p>
          <a:p>
            <a:pPr>
              <a:defRPr/>
            </a:pPr>
            <a:r>
              <a:rPr lang="en-US" sz="2000" dirty="0">
                <a:latin typeface="Calibri"/>
              </a:rPr>
              <a:t>bass,0,0,1,0,0,1,1,1,1,0,0,1,0,1,0,0,fish</a:t>
            </a:r>
          </a:p>
          <a:p>
            <a:pPr>
              <a:defRPr/>
            </a:pPr>
            <a:r>
              <a:rPr lang="en-US" sz="2000" dirty="0">
                <a:latin typeface="Calibri"/>
              </a:rPr>
              <a:t>bear,1,0,0,1,0,0,1,1,1,1,0,0,4,0,0,1,mammal</a:t>
            </a:r>
          </a:p>
          <a:p>
            <a:pPr>
              <a:defRPr/>
            </a:pPr>
            <a:r>
              <a:rPr lang="en-US" sz="2000" dirty="0">
                <a:latin typeface="Calibri"/>
              </a:rPr>
              <a:t>boar,1,0,0,1,0,0,1,1,1,1,0,0,4,1,0,1,mammal</a:t>
            </a:r>
          </a:p>
          <a:p>
            <a:pPr>
              <a:defRPr/>
            </a:pPr>
            <a:r>
              <a:rPr lang="en-US" sz="2000" dirty="0">
                <a:latin typeface="Calibri"/>
              </a:rPr>
              <a:t>buffalo,1,0,0,1,0,0,0,1,1,1,0,0,4,1,0,1,mammal</a:t>
            </a:r>
          </a:p>
          <a:p>
            <a:pPr>
              <a:defRPr/>
            </a:pPr>
            <a:r>
              <a:rPr lang="en-US" sz="2000" dirty="0">
                <a:latin typeface="Calibri"/>
              </a:rPr>
              <a:t>calf,1,0,0,1,0,0,0,1,1,1,0,0,4,1,1,1,mammal</a:t>
            </a:r>
          </a:p>
          <a:p>
            <a:pPr>
              <a:defRPr/>
            </a:pPr>
            <a:r>
              <a:rPr lang="en-US" sz="2000" dirty="0">
                <a:latin typeface="Calibri"/>
              </a:rPr>
              <a:t>carp,0,0,1,0,0,1,0,1,1,0,0,1,0,1,1,0,fish</a:t>
            </a:r>
          </a:p>
          <a:p>
            <a:pPr>
              <a:defRPr/>
            </a:pPr>
            <a:r>
              <a:rPr lang="en-US" sz="2000" dirty="0">
                <a:latin typeface="Calibri"/>
              </a:rPr>
              <a:t>catfish,0,0,1,0,0,1,1,1,1,0,0,1,0,1,0,0,fish</a:t>
            </a:r>
          </a:p>
          <a:p>
            <a:pPr>
              <a:defRPr/>
            </a:pPr>
            <a:r>
              <a:rPr lang="en-US" sz="2000" dirty="0">
                <a:latin typeface="Calibri"/>
              </a:rPr>
              <a:t>cavy,1,0,0,1,0,0,0,1,1,1,0,0,4,0,1,0,mammal</a:t>
            </a:r>
          </a:p>
          <a:p>
            <a:pPr>
              <a:defRPr/>
            </a:pPr>
            <a:r>
              <a:rPr lang="en-US" sz="2000" dirty="0">
                <a:latin typeface="Calibri"/>
              </a:rPr>
              <a:t>cheetah,1,0,0,1,0,0,1,1,1,1,0,0,4,1,0,1,mammal</a:t>
            </a:r>
          </a:p>
          <a:p>
            <a:pPr>
              <a:defRPr/>
            </a:pPr>
            <a:r>
              <a:rPr lang="en-US" sz="2000" dirty="0">
                <a:latin typeface="Calibri"/>
              </a:rPr>
              <a:t>chicken,0,1,1,0,1,0,0,0,1,1,0,0,2,1,1,0,bird</a:t>
            </a:r>
          </a:p>
          <a:p>
            <a:pPr>
              <a:defRPr/>
            </a:pPr>
            <a:r>
              <a:rPr lang="en-US" sz="2000" dirty="0">
                <a:latin typeface="Calibri"/>
              </a:rPr>
              <a:t>chub,0,0,1,0,0,1,1,1,1,0,0,1,0,1,0,0,fish</a:t>
            </a:r>
          </a:p>
          <a:p>
            <a:pPr>
              <a:defRPr/>
            </a:pPr>
            <a:r>
              <a:rPr lang="en-US" sz="2000" dirty="0">
                <a:latin typeface="Calibri"/>
              </a:rPr>
              <a:t>clam,0,0,1,0,0,0,1,0,0,0,0,0,0,0,0,0,shellfish</a:t>
            </a:r>
          </a:p>
          <a:p>
            <a:pPr>
              <a:defRPr/>
            </a:pPr>
            <a:r>
              <a:rPr lang="en-US" sz="2000" dirty="0">
                <a:latin typeface="Calibri"/>
              </a:rPr>
              <a:t>crab,0,0,1,0,0,1,1,0,0,0,0,0,4,0,0,0,shellfish</a:t>
            </a:r>
          </a:p>
          <a:p>
            <a:pPr>
              <a:defRPr/>
            </a:pPr>
            <a:r>
              <a:rPr lang="en-US" sz="2000" dirty="0">
                <a:latin typeface="Calibri"/>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p:cNvSpPr>
            <a:spLocks noGrp="1"/>
          </p:cNvSpPr>
          <p:nvPr>
            <p:ph type="title"/>
          </p:nvPr>
        </p:nvSpPr>
        <p:spPr>
          <a:xfrm>
            <a:off x="685800" y="228600"/>
            <a:ext cx="7772400" cy="1143000"/>
          </a:xfrm>
        </p:spPr>
        <p:txBody>
          <a:bodyPr/>
          <a:lstStyle/>
          <a:p>
            <a:r>
              <a:rPr lang="en-US" dirty="0">
                <a:ea typeface="ＭＳ Ｐゴシック" charset="0"/>
                <a:cs typeface="ＭＳ Ｐゴシック" charset="0"/>
              </a:rPr>
              <a:t>Zoo example</a:t>
            </a:r>
          </a:p>
        </p:txBody>
      </p:sp>
      <p:sp>
        <p:nvSpPr>
          <p:cNvPr id="120834" name="Content Placeholder 2"/>
          <p:cNvSpPr>
            <a:spLocks noGrp="1"/>
          </p:cNvSpPr>
          <p:nvPr>
            <p:ph idx="1"/>
          </p:nvPr>
        </p:nvSpPr>
        <p:spPr>
          <a:xfrm>
            <a:off x="685800" y="1371600"/>
            <a:ext cx="7772400" cy="5029200"/>
          </a:xfrm>
        </p:spPr>
        <p:txBody>
          <a:bodyPr/>
          <a:lstStyle/>
          <a:p>
            <a:pPr>
              <a:buFontTx/>
              <a:buNone/>
            </a:pPr>
            <a:r>
              <a:rPr lang="en-US" dirty="0" err="1">
                <a:ea typeface="ＭＳ Ｐゴシック" charset="0"/>
                <a:cs typeface="ＭＳ Ｐゴシック" charset="0"/>
              </a:rPr>
              <a:t>aima</a:t>
            </a:r>
            <a:r>
              <a:rPr lang="en-US" dirty="0">
                <a:ea typeface="ＭＳ Ｐゴシック" charset="0"/>
                <a:cs typeface="ＭＳ Ｐゴシック" charset="0"/>
              </a:rPr>
              <a:t>-python&gt; python</a:t>
            </a:r>
          </a:p>
          <a:p>
            <a:pPr>
              <a:buFontTx/>
              <a:buNone/>
            </a:pPr>
            <a:r>
              <a:rPr lang="en-US" dirty="0">
                <a:ea typeface="ＭＳ Ｐゴシック" charset="0"/>
                <a:cs typeface="ＭＳ Ｐゴシック" charset="0"/>
              </a:rPr>
              <a:t>&gt;&gt;&gt; from learning import *</a:t>
            </a:r>
          </a:p>
          <a:p>
            <a:pPr>
              <a:buFontTx/>
              <a:buNone/>
            </a:pPr>
            <a:r>
              <a:rPr lang="en-US" dirty="0">
                <a:ea typeface="ＭＳ Ｐゴシック" charset="0"/>
                <a:cs typeface="ＭＳ Ｐゴシック" charset="0"/>
              </a:rPr>
              <a:t>&gt;&gt;&gt; zoo</a:t>
            </a:r>
          </a:p>
          <a:p>
            <a:pPr>
              <a:buFontTx/>
              <a:buNone/>
            </a:pPr>
            <a:r>
              <a:rPr lang="en-US" dirty="0">
                <a:ea typeface="ＭＳ Ｐゴシック" charset="0"/>
                <a:cs typeface="ＭＳ Ｐゴシック" charset="0"/>
              </a:rPr>
              <a:t>&lt;</a:t>
            </a:r>
            <a:r>
              <a:rPr lang="en-US" dirty="0" err="1">
                <a:ea typeface="ＭＳ Ｐゴシック" charset="0"/>
                <a:cs typeface="ＭＳ Ｐゴシック" charset="0"/>
              </a:rPr>
              <a:t>DataSet</a:t>
            </a:r>
            <a:r>
              <a:rPr lang="en-US" dirty="0">
                <a:ea typeface="ＭＳ Ｐゴシック" charset="0"/>
                <a:cs typeface="ＭＳ Ｐゴシック" charset="0"/>
              </a:rPr>
              <a:t>(zoo): 101 examples, 18 attributes&gt;</a:t>
            </a:r>
          </a:p>
          <a:p>
            <a:pPr>
              <a:buFontTx/>
              <a:buNone/>
            </a:pPr>
            <a:r>
              <a:rPr lang="en-US" dirty="0">
                <a:ea typeface="ＭＳ Ｐゴシック" charset="0"/>
                <a:cs typeface="ＭＳ Ｐゴシック" charset="0"/>
              </a:rPr>
              <a:t>&gt;&gt;&gt; </a:t>
            </a:r>
            <a:r>
              <a:rPr lang="en-US" dirty="0" err="1">
                <a:ea typeface="ＭＳ Ｐゴシック" charset="0"/>
                <a:cs typeface="ＭＳ Ｐゴシック" charset="0"/>
              </a:rPr>
              <a:t>dt</a:t>
            </a:r>
            <a:r>
              <a:rPr lang="en-US" dirty="0">
                <a:ea typeface="ＭＳ Ｐゴシック" charset="0"/>
                <a:cs typeface="ＭＳ Ｐゴシック" charset="0"/>
              </a:rPr>
              <a:t> = </a:t>
            </a:r>
            <a:r>
              <a:rPr lang="en-US" dirty="0" err="1">
                <a:ea typeface="ＭＳ Ｐゴシック" charset="0"/>
                <a:cs typeface="ＭＳ Ｐゴシック" charset="0"/>
              </a:rPr>
              <a:t>DecisionTreeLearner</a:t>
            </a:r>
            <a:r>
              <a:rPr lang="en-US" dirty="0">
                <a:ea typeface="ＭＳ Ｐゴシック" charset="0"/>
                <a:cs typeface="ＭＳ Ｐゴシック" charset="0"/>
              </a:rPr>
              <a:t>()</a:t>
            </a:r>
          </a:p>
          <a:p>
            <a:pPr>
              <a:buFontTx/>
              <a:buNone/>
            </a:pPr>
            <a:r>
              <a:rPr lang="en-US" dirty="0">
                <a:ea typeface="ＭＳ Ｐゴシック" charset="0"/>
                <a:cs typeface="ＭＳ Ｐゴシック" charset="0"/>
              </a:rPr>
              <a:t>&gt;&gt;&gt; </a:t>
            </a:r>
            <a:r>
              <a:rPr lang="en-US" dirty="0" err="1">
                <a:ea typeface="ＭＳ Ｐゴシック" charset="0"/>
                <a:cs typeface="ＭＳ Ｐゴシック" charset="0"/>
              </a:rPr>
              <a:t>dt.train</a:t>
            </a:r>
            <a:r>
              <a:rPr lang="en-US" dirty="0">
                <a:ea typeface="ＭＳ Ｐゴシック" charset="0"/>
                <a:cs typeface="ＭＳ Ｐゴシック" charset="0"/>
              </a:rPr>
              <a:t>(zoo)</a:t>
            </a:r>
          </a:p>
          <a:p>
            <a:pPr>
              <a:buFontTx/>
              <a:buNone/>
            </a:pPr>
            <a:r>
              <a:rPr lang="en-US" dirty="0">
                <a:ea typeface="ＭＳ Ｐゴシック" charset="0"/>
                <a:cs typeface="ＭＳ Ｐゴシック" charset="0"/>
              </a:rPr>
              <a:t>&gt;&gt;&gt; </a:t>
            </a:r>
            <a:r>
              <a:rPr lang="en-US" dirty="0" err="1">
                <a:ea typeface="ＭＳ Ｐゴシック" charset="0"/>
                <a:cs typeface="ＭＳ Ｐゴシック" charset="0"/>
              </a:rPr>
              <a:t>dt.predict</a:t>
            </a:r>
            <a:r>
              <a:rPr lang="en-US" dirty="0">
                <a:ea typeface="ＭＳ Ｐゴシック" charset="0"/>
                <a:cs typeface="ＭＳ Ｐゴシック" charset="0"/>
              </a:rPr>
              <a:t>(['shark',0,0,1,0,0,1,1,1,1,0,0,1,0,1,0,0])</a:t>
            </a:r>
          </a:p>
          <a:p>
            <a:pPr>
              <a:buFontTx/>
              <a:buNone/>
            </a:pPr>
            <a:r>
              <a:rPr lang="en-US" dirty="0">
                <a:ea typeface="ＭＳ Ｐゴシック" charset="0"/>
                <a:cs typeface="ＭＳ Ｐゴシック" charset="0"/>
              </a:rPr>
              <a:t>'fish'</a:t>
            </a:r>
          </a:p>
          <a:p>
            <a:pPr>
              <a:buFontTx/>
              <a:buNone/>
            </a:pPr>
            <a:r>
              <a:rPr lang="en-US" dirty="0">
                <a:ea typeface="ＭＳ Ｐゴシック" charset="0"/>
                <a:cs typeface="ＭＳ Ｐゴシック" charset="0"/>
              </a:rPr>
              <a:t>&gt;&gt;&gt; </a:t>
            </a:r>
            <a:r>
              <a:rPr lang="en-US" dirty="0" err="1">
                <a:ea typeface="ＭＳ Ｐゴシック" charset="0"/>
                <a:cs typeface="ＭＳ Ｐゴシック" charset="0"/>
              </a:rPr>
              <a:t>dt.predict</a:t>
            </a:r>
            <a:r>
              <a:rPr lang="en-US" dirty="0">
                <a:ea typeface="ＭＳ Ｐゴシック" charset="0"/>
                <a:cs typeface="ＭＳ Ｐゴシック" charset="0"/>
              </a:rPr>
              <a:t>(['shark',0,0,0,0,0,1,1,1,1,0,0,1,0,1,0,0])</a:t>
            </a:r>
          </a:p>
          <a:p>
            <a:pPr>
              <a:buFontTx/>
              <a:buNone/>
            </a:pPr>
            <a:r>
              <a:rPr lang="en-US" dirty="0">
                <a:ea typeface="ＭＳ Ｐゴシック" charset="0"/>
                <a:cs typeface="ＭＳ Ｐゴシック" charset="0"/>
              </a:rPr>
              <a:t>'mammal</a:t>
            </a:r>
            <a:r>
              <a:rPr lang="ja-JP" altLang="en-US" dirty="0">
                <a:ea typeface="ＭＳ Ｐゴシック" charset="0"/>
                <a:cs typeface="ＭＳ Ｐゴシック" charset="0"/>
              </a:rPr>
              <a:t>’</a:t>
            </a:r>
            <a:endParaRPr lang="en-US" dirty="0">
              <a:ea typeface="ＭＳ Ｐゴシック" charset="0"/>
              <a:cs typeface="ＭＳ Ｐゴシック"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p:nvPr>
        </p:nvSpPr>
        <p:spPr>
          <a:xfrm>
            <a:off x="685800" y="152400"/>
            <a:ext cx="7772400" cy="990600"/>
          </a:xfrm>
        </p:spPr>
        <p:txBody>
          <a:bodyPr/>
          <a:lstStyle/>
          <a:p>
            <a:r>
              <a:rPr lang="en-US" sz="4800" dirty="0">
                <a:ea typeface="ＭＳ Ｐゴシック" charset="0"/>
                <a:cs typeface="ＭＳ Ｐゴシック" charset="0"/>
              </a:rPr>
              <a:t>Evaluation methodology (1)</a:t>
            </a:r>
          </a:p>
        </p:txBody>
      </p:sp>
      <p:sp>
        <p:nvSpPr>
          <p:cNvPr id="124930" name="Rectangle 3"/>
          <p:cNvSpPr>
            <a:spLocks noGrp="1" noChangeArrowheads="1"/>
          </p:cNvSpPr>
          <p:nvPr>
            <p:ph type="body" idx="1"/>
          </p:nvPr>
        </p:nvSpPr>
        <p:spPr>
          <a:xfrm>
            <a:off x="266700" y="1371600"/>
            <a:ext cx="8610600" cy="5181600"/>
          </a:xfrm>
        </p:spPr>
        <p:txBody>
          <a:bodyPr/>
          <a:lstStyle/>
          <a:p>
            <a:pPr marL="0" indent="0">
              <a:buNone/>
            </a:pPr>
            <a:r>
              <a:rPr lang="en-US" sz="3200" dirty="0">
                <a:ea typeface="ＭＳ Ｐゴシック" charset="0"/>
                <a:cs typeface="ＭＳ Ｐゴシック" charset="0"/>
              </a:rPr>
              <a:t>Standard methodology:</a:t>
            </a:r>
          </a:p>
          <a:p>
            <a:pPr marL="576263" lvl="1" indent="-339725">
              <a:buFontTx/>
              <a:buNone/>
            </a:pPr>
            <a:r>
              <a:rPr lang="en-US" sz="3200" dirty="0">
                <a:ea typeface="ＭＳ Ｐゴシック" charset="0"/>
              </a:rPr>
              <a:t>1. Collect large set of examples with correct classifications (aka </a:t>
            </a:r>
            <a:r>
              <a:rPr lang="en-US" sz="3200" dirty="0">
                <a:ea typeface="ＭＳ Ｐゴシック" charset="0"/>
                <a:hlinkClick r:id="rId3"/>
              </a:rPr>
              <a:t>ground truth</a:t>
            </a:r>
            <a:r>
              <a:rPr lang="en-US" sz="3200" dirty="0">
                <a:ea typeface="ＭＳ Ｐゴシック" charset="0"/>
              </a:rPr>
              <a:t> data)</a:t>
            </a:r>
          </a:p>
          <a:p>
            <a:pPr marL="576263" lvl="1" indent="-339725">
              <a:buFontTx/>
              <a:buNone/>
            </a:pPr>
            <a:r>
              <a:rPr lang="en-US" sz="3200" dirty="0">
                <a:ea typeface="ＭＳ Ｐゴシック" charset="0"/>
              </a:rPr>
              <a:t>2. Randomly divide collection into two disjoint sets: </a:t>
            </a:r>
            <a:r>
              <a:rPr lang="en-US" sz="3200" b="1" i="1" dirty="0">
                <a:ea typeface="ＭＳ Ｐゴシック" charset="0"/>
              </a:rPr>
              <a:t>training</a:t>
            </a:r>
            <a:r>
              <a:rPr lang="en-US" sz="3200" dirty="0">
                <a:ea typeface="ＭＳ Ｐゴシック" charset="0"/>
              </a:rPr>
              <a:t> and </a:t>
            </a:r>
            <a:r>
              <a:rPr lang="en-US" sz="3200" b="1" i="1" dirty="0">
                <a:ea typeface="ＭＳ Ｐゴシック" charset="0"/>
              </a:rPr>
              <a:t>test </a:t>
            </a:r>
            <a:r>
              <a:rPr lang="en-US" sz="3200" i="1" dirty="0">
                <a:ea typeface="ＭＳ Ｐゴシック" charset="0"/>
              </a:rPr>
              <a:t>(e.g., via a 90-10% split)</a:t>
            </a:r>
          </a:p>
          <a:p>
            <a:pPr marL="576263" lvl="1" indent="-339725">
              <a:buFontTx/>
              <a:buNone/>
            </a:pPr>
            <a:r>
              <a:rPr lang="en-US" sz="3200" dirty="0">
                <a:ea typeface="ＭＳ Ｐゴシック" charset="0"/>
              </a:rPr>
              <a:t>3. Apply learning algorithm to </a:t>
            </a:r>
            <a:r>
              <a:rPr lang="en-US" sz="3200" b="1" dirty="0">
                <a:ea typeface="ＭＳ Ｐゴシック" charset="0"/>
              </a:rPr>
              <a:t>training</a:t>
            </a:r>
            <a:r>
              <a:rPr lang="en-US" sz="3200" dirty="0">
                <a:ea typeface="ＭＳ Ｐゴシック" charset="0"/>
              </a:rPr>
              <a:t> set giving hypothesis H</a:t>
            </a:r>
          </a:p>
          <a:p>
            <a:pPr marL="576263" lvl="1" indent="-339725">
              <a:buFontTx/>
              <a:buNone/>
            </a:pPr>
            <a:r>
              <a:rPr lang="en-US" sz="3200" dirty="0">
                <a:ea typeface="ＭＳ Ｐゴシック" charset="0"/>
              </a:rPr>
              <a:t>4. Measure performance of H on the held-out  </a:t>
            </a:r>
            <a:r>
              <a:rPr lang="en-US" sz="3200" b="1" dirty="0">
                <a:ea typeface="ＭＳ Ｐゴシック" charset="0"/>
              </a:rPr>
              <a:t>test</a:t>
            </a:r>
            <a:r>
              <a:rPr lang="en-US" sz="3200" dirty="0">
                <a:ea typeface="ＭＳ Ｐゴシック" charset="0"/>
              </a:rPr>
              <a:t> set</a:t>
            </a:r>
          </a:p>
          <a:p>
            <a:pPr marL="457200" lvl="1" indent="-338138">
              <a:buFontTx/>
              <a:buNone/>
            </a:pPr>
            <a:endParaRPr lang="en-US" sz="3200" dirty="0">
              <a:ea typeface="ＭＳ Ｐゴシック"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p:nvPr>
        </p:nvSpPr>
        <p:spPr>
          <a:xfrm>
            <a:off x="685800" y="152400"/>
            <a:ext cx="7772400" cy="990600"/>
          </a:xfrm>
        </p:spPr>
        <p:txBody>
          <a:bodyPr/>
          <a:lstStyle/>
          <a:p>
            <a:r>
              <a:rPr lang="en-US" sz="4800" dirty="0">
                <a:ea typeface="ＭＳ Ｐゴシック" charset="0"/>
                <a:cs typeface="ＭＳ Ｐゴシック" charset="0"/>
              </a:rPr>
              <a:t>Evaluation methodology (2)</a:t>
            </a:r>
          </a:p>
        </p:txBody>
      </p:sp>
      <p:sp>
        <p:nvSpPr>
          <p:cNvPr id="124930" name="Rectangle 3"/>
          <p:cNvSpPr>
            <a:spLocks noGrp="1" noChangeArrowheads="1"/>
          </p:cNvSpPr>
          <p:nvPr>
            <p:ph type="body" idx="1"/>
          </p:nvPr>
        </p:nvSpPr>
        <p:spPr>
          <a:xfrm>
            <a:off x="457200" y="1447800"/>
            <a:ext cx="8534400" cy="4495800"/>
          </a:xfrm>
        </p:spPr>
        <p:txBody>
          <a:bodyPr/>
          <a:lstStyle/>
          <a:p>
            <a:pPr marL="230188" indent="-230188"/>
            <a:r>
              <a:rPr lang="en-US" sz="3200" dirty="0">
                <a:ea typeface="ＭＳ Ｐゴシック" charset="0"/>
                <a:cs typeface="ＭＳ Ｐゴシック" charset="0"/>
              </a:rPr>
              <a:t>Important: keep the training and test sets disjoint!</a:t>
            </a:r>
          </a:p>
          <a:p>
            <a:pPr marL="230188" indent="-230188"/>
            <a:r>
              <a:rPr lang="en-US" sz="3200" dirty="0">
                <a:ea typeface="ＭＳ Ｐゴシック" charset="0"/>
                <a:cs typeface="ＭＳ Ｐゴシック" charset="0"/>
              </a:rPr>
              <a:t>Study efficiency &amp; robustness of algorithm: repeat steps 2-4 for different training sets &amp; training set sizes</a:t>
            </a:r>
          </a:p>
          <a:p>
            <a:pPr marL="230188" indent="-230188"/>
            <a:r>
              <a:rPr lang="en-US" sz="3200" dirty="0">
                <a:ea typeface="ＭＳ Ｐゴシック" charset="0"/>
                <a:cs typeface="ＭＳ Ｐゴシック" charset="0"/>
              </a:rPr>
              <a:t>On modifying algorithm, restart with step 1 to avoid evolving algorithm to work well on just this collection</a:t>
            </a:r>
          </a:p>
          <a:p>
            <a:pPr marL="457200" lvl="1" indent="-338138">
              <a:buFontTx/>
              <a:buNone/>
            </a:pPr>
            <a:endParaRPr lang="en-US" sz="2800" dirty="0">
              <a:ea typeface="ＭＳ Ｐゴシック" charset="0"/>
            </a:endParaRPr>
          </a:p>
        </p:txBody>
      </p:sp>
    </p:spTree>
    <p:extLst>
      <p:ext uri="{BB962C8B-B14F-4D97-AF65-F5344CB8AC3E}">
        <p14:creationId xmlns:p14="http://schemas.microsoft.com/office/powerpoint/2010/main" val="3823116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p:nvPr>
        </p:nvSpPr>
        <p:spPr>
          <a:xfrm>
            <a:off x="685800" y="152400"/>
            <a:ext cx="7772400" cy="990600"/>
          </a:xfrm>
        </p:spPr>
        <p:txBody>
          <a:bodyPr/>
          <a:lstStyle/>
          <a:p>
            <a:r>
              <a:rPr lang="en-US" sz="4800" dirty="0">
                <a:ea typeface="ＭＳ Ｐゴシック" charset="0"/>
                <a:cs typeface="ＭＳ Ｐゴシック" charset="0"/>
              </a:rPr>
              <a:t>Evaluation methodology (3)</a:t>
            </a:r>
          </a:p>
        </p:txBody>
      </p:sp>
      <p:sp>
        <p:nvSpPr>
          <p:cNvPr id="124930" name="Rectangle 3"/>
          <p:cNvSpPr>
            <a:spLocks noGrp="1" noChangeArrowheads="1"/>
          </p:cNvSpPr>
          <p:nvPr>
            <p:ph type="body" idx="1"/>
          </p:nvPr>
        </p:nvSpPr>
        <p:spPr>
          <a:xfrm>
            <a:off x="138334" y="1143000"/>
            <a:ext cx="8700867" cy="5535930"/>
          </a:xfrm>
        </p:spPr>
        <p:txBody>
          <a:bodyPr/>
          <a:lstStyle/>
          <a:p>
            <a:pPr marL="0" indent="0">
              <a:buNone/>
            </a:pPr>
            <a:r>
              <a:rPr lang="en-US" sz="3200" dirty="0">
                <a:ea typeface="ＭＳ Ｐゴシック" charset="0"/>
                <a:cs typeface="ＭＳ Ｐゴシック" charset="0"/>
              </a:rPr>
              <a:t>Common variation on methodology:</a:t>
            </a:r>
          </a:p>
          <a:p>
            <a:pPr marL="404813" lvl="1" indent="-387350">
              <a:buFontTx/>
              <a:buNone/>
            </a:pPr>
            <a:r>
              <a:rPr lang="en-US" sz="3000" dirty="0">
                <a:ea typeface="ＭＳ Ｐゴシック" charset="0"/>
              </a:rPr>
              <a:t>1. Collect set of examples with correct classifications</a:t>
            </a:r>
          </a:p>
          <a:p>
            <a:pPr marL="404813" lvl="1" indent="-387350">
              <a:buFontTx/>
              <a:buNone/>
            </a:pPr>
            <a:r>
              <a:rPr lang="en-US" sz="3000" dirty="0">
                <a:ea typeface="ＭＳ Ｐゴシック" charset="0"/>
              </a:rPr>
              <a:t>2. Randomly divide it into two disjoint sets: </a:t>
            </a:r>
            <a:r>
              <a:rPr lang="en-US" sz="3000" b="1" i="1" dirty="0">
                <a:ea typeface="ＭＳ Ｐゴシック" charset="0"/>
              </a:rPr>
              <a:t>developmen</a:t>
            </a:r>
            <a:r>
              <a:rPr lang="en-US" sz="3000" b="1" dirty="0">
                <a:ea typeface="ＭＳ Ｐゴシック" charset="0"/>
              </a:rPr>
              <a:t>t</a:t>
            </a:r>
            <a:r>
              <a:rPr lang="en-US" sz="3000" dirty="0">
                <a:ea typeface="ＭＳ Ｐゴシック" charset="0"/>
              </a:rPr>
              <a:t> &amp; </a:t>
            </a:r>
            <a:r>
              <a:rPr lang="en-US" sz="3000" b="1" i="1" dirty="0">
                <a:ea typeface="ＭＳ Ｐゴシック" charset="0"/>
              </a:rPr>
              <a:t>test</a:t>
            </a:r>
            <a:r>
              <a:rPr lang="en-US" sz="3000" i="1" dirty="0">
                <a:ea typeface="ＭＳ Ｐゴシック" charset="0"/>
              </a:rPr>
              <a:t>; </a:t>
            </a:r>
            <a:r>
              <a:rPr lang="en-US" sz="3000" dirty="0">
                <a:ea typeface="ＭＳ Ｐゴシック" charset="0"/>
              </a:rPr>
              <a:t>further divide development into </a:t>
            </a:r>
            <a:r>
              <a:rPr lang="en-US" sz="3000" b="1" i="1" dirty="0" err="1">
                <a:ea typeface="ＭＳ Ｐゴシック" charset="0"/>
              </a:rPr>
              <a:t>devtrain</a:t>
            </a:r>
            <a:r>
              <a:rPr lang="en-US" sz="3000" dirty="0">
                <a:ea typeface="ＭＳ Ｐゴシック" charset="0"/>
              </a:rPr>
              <a:t> &amp; </a:t>
            </a:r>
            <a:r>
              <a:rPr lang="en-US" sz="3000" b="1" i="1" dirty="0" err="1">
                <a:ea typeface="ＭＳ Ｐゴシック" charset="0"/>
              </a:rPr>
              <a:t>devtest</a:t>
            </a:r>
            <a:endParaRPr lang="en-US" sz="3000" b="1" i="1" dirty="0">
              <a:ea typeface="ＭＳ Ｐゴシック" charset="0"/>
            </a:endParaRPr>
          </a:p>
          <a:p>
            <a:pPr marL="404813" lvl="1" indent="-387350">
              <a:buFontTx/>
              <a:buNone/>
            </a:pPr>
            <a:r>
              <a:rPr lang="en-US" sz="3000" dirty="0">
                <a:ea typeface="ＭＳ Ｐゴシック" charset="0"/>
              </a:rPr>
              <a:t>3. Apply ML to </a:t>
            </a:r>
            <a:r>
              <a:rPr lang="en-US" sz="3000" i="1" dirty="0" err="1">
                <a:ea typeface="ＭＳ Ｐゴシック" charset="0"/>
              </a:rPr>
              <a:t>devtrain</a:t>
            </a:r>
            <a:r>
              <a:rPr lang="en-US" sz="3000" i="1" dirty="0">
                <a:ea typeface="ＭＳ Ｐゴシック" charset="0"/>
              </a:rPr>
              <a:t>,</a:t>
            </a:r>
            <a:r>
              <a:rPr lang="en-US" sz="3000" dirty="0">
                <a:ea typeface="ＭＳ Ｐゴシック" charset="0"/>
              </a:rPr>
              <a:t> giving hypothesis H</a:t>
            </a:r>
          </a:p>
          <a:p>
            <a:pPr marL="404813" lvl="1" indent="-387350">
              <a:buFontTx/>
              <a:buNone/>
            </a:pPr>
            <a:r>
              <a:rPr lang="en-US" sz="3000" dirty="0">
                <a:ea typeface="ＭＳ Ｐゴシック" charset="0"/>
              </a:rPr>
              <a:t>4. Measure performance of H </a:t>
            </a:r>
            <a:r>
              <a:rPr lang="en-US" sz="3000" dirty="0" err="1">
                <a:ea typeface="ＭＳ Ｐゴシック" charset="0"/>
              </a:rPr>
              <a:t>w.r.t.</a:t>
            </a:r>
            <a:r>
              <a:rPr lang="en-US" sz="3000" dirty="0">
                <a:ea typeface="ＭＳ Ｐゴシック" charset="0"/>
              </a:rPr>
              <a:t> </a:t>
            </a:r>
            <a:br>
              <a:rPr lang="en-US" sz="3000" dirty="0">
                <a:ea typeface="ＭＳ Ｐゴシック" charset="0"/>
              </a:rPr>
            </a:br>
            <a:r>
              <a:rPr lang="en-US" sz="3000" i="1" dirty="0" err="1">
                <a:ea typeface="ＭＳ Ｐゴシック" charset="0"/>
              </a:rPr>
              <a:t>devtest</a:t>
            </a:r>
            <a:r>
              <a:rPr lang="en-US" sz="3000" dirty="0">
                <a:ea typeface="ＭＳ Ｐゴシック" charset="0"/>
              </a:rPr>
              <a:t> data</a:t>
            </a:r>
          </a:p>
          <a:p>
            <a:pPr marL="404813" lvl="1" indent="-387350">
              <a:buFontTx/>
              <a:buNone/>
            </a:pPr>
            <a:r>
              <a:rPr lang="en-US" sz="3000" dirty="0">
                <a:ea typeface="ＭＳ Ｐゴシック" charset="0"/>
              </a:rPr>
              <a:t>5. Modify approach, repeat 3-4 as needed</a:t>
            </a:r>
          </a:p>
          <a:p>
            <a:pPr marL="404813" lvl="1" indent="-387350">
              <a:buFontTx/>
              <a:buNone/>
            </a:pPr>
            <a:r>
              <a:rPr lang="en-US" sz="3000" dirty="0">
                <a:ea typeface="ＭＳ Ｐゴシック" charset="0"/>
              </a:rPr>
              <a:t>6. Final test on </a:t>
            </a:r>
            <a:r>
              <a:rPr lang="en-US" sz="3000" i="1" dirty="0">
                <a:ea typeface="ＭＳ Ｐゴシック" charset="0"/>
              </a:rPr>
              <a:t>test</a:t>
            </a:r>
            <a:r>
              <a:rPr lang="en-US" sz="3000" dirty="0">
                <a:ea typeface="ＭＳ Ｐゴシック" charset="0"/>
              </a:rPr>
              <a:t> data</a:t>
            </a:r>
          </a:p>
          <a:p>
            <a:pPr marL="576263" lvl="1" indent="-339725">
              <a:buFontTx/>
              <a:buNone/>
            </a:pPr>
            <a:endParaRPr lang="en-US" sz="2800" dirty="0">
              <a:ea typeface="ＭＳ Ｐゴシック" charset="0"/>
            </a:endParaRPr>
          </a:p>
          <a:p>
            <a:pPr marL="457200" lvl="1" indent="-338138">
              <a:buFontTx/>
              <a:buNone/>
            </a:pPr>
            <a:endParaRPr lang="en-US" sz="2800" dirty="0">
              <a:ea typeface="ＭＳ Ｐゴシック" charset="0"/>
            </a:endParaRPr>
          </a:p>
        </p:txBody>
      </p:sp>
      <p:grpSp>
        <p:nvGrpSpPr>
          <p:cNvPr id="3" name="Group 2">
            <a:extLst>
              <a:ext uri="{FF2B5EF4-FFF2-40B4-BE49-F238E27FC236}">
                <a16:creationId xmlns:a16="http://schemas.microsoft.com/office/drawing/2014/main" id="{EF22E217-5B95-B140-A38E-514BF281091B}"/>
              </a:ext>
            </a:extLst>
          </p:cNvPr>
          <p:cNvGrpSpPr/>
          <p:nvPr/>
        </p:nvGrpSpPr>
        <p:grpSpPr>
          <a:xfrm>
            <a:off x="6324601" y="3733800"/>
            <a:ext cx="2681066" cy="3072237"/>
            <a:chOff x="6553200" y="4278630"/>
            <a:chExt cx="2452467" cy="2644139"/>
          </a:xfrm>
        </p:grpSpPr>
        <p:sp>
          <p:nvSpPr>
            <p:cNvPr id="2" name="Rectangle 1">
              <a:extLst>
                <a:ext uri="{FF2B5EF4-FFF2-40B4-BE49-F238E27FC236}">
                  <a16:creationId xmlns:a16="http://schemas.microsoft.com/office/drawing/2014/main" id="{0C81B7DE-BBDD-F347-A043-C3E406ADA596}"/>
                </a:ext>
              </a:extLst>
            </p:cNvPr>
            <p:cNvSpPr/>
            <p:nvPr/>
          </p:nvSpPr>
          <p:spPr bwMode="auto">
            <a:xfrm>
              <a:off x="7595674" y="4278630"/>
              <a:ext cx="990600" cy="834390"/>
            </a:xfrm>
            <a:prstGeom prst="rect">
              <a:avLst/>
            </a:prstGeom>
            <a:solidFill>
              <a:srgbClr val="FFC000">
                <a:alpha val="51000"/>
              </a:srgb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charset="0"/>
                </a:rPr>
                <a:t>Ground truth data</a:t>
              </a:r>
            </a:p>
          </p:txBody>
        </p:sp>
        <p:sp>
          <p:nvSpPr>
            <p:cNvPr id="6" name="Rectangle 5">
              <a:extLst>
                <a:ext uri="{FF2B5EF4-FFF2-40B4-BE49-F238E27FC236}">
                  <a16:creationId xmlns:a16="http://schemas.microsoft.com/office/drawing/2014/main" id="{1D0A62E8-E0BE-8E46-A8D2-7BA566855186}"/>
                </a:ext>
              </a:extLst>
            </p:cNvPr>
            <p:cNvSpPr/>
            <p:nvPr/>
          </p:nvSpPr>
          <p:spPr bwMode="auto">
            <a:xfrm>
              <a:off x="7188005" y="5486400"/>
              <a:ext cx="736795" cy="617220"/>
            </a:xfrm>
            <a:prstGeom prst="rect">
              <a:avLst/>
            </a:prstGeom>
            <a:solidFill>
              <a:srgbClr val="FFC000">
                <a:alpha val="51000"/>
              </a:srgb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charset="0"/>
                </a:rPr>
                <a:t>DEV</a:t>
              </a:r>
            </a:p>
          </p:txBody>
        </p:sp>
        <p:sp>
          <p:nvSpPr>
            <p:cNvPr id="7" name="Rectangle 6">
              <a:extLst>
                <a:ext uri="{FF2B5EF4-FFF2-40B4-BE49-F238E27FC236}">
                  <a16:creationId xmlns:a16="http://schemas.microsoft.com/office/drawing/2014/main" id="{43B9F57E-EF91-8D4E-91EA-A0FD46346FE3}"/>
                </a:ext>
              </a:extLst>
            </p:cNvPr>
            <p:cNvSpPr/>
            <p:nvPr/>
          </p:nvSpPr>
          <p:spPr bwMode="auto">
            <a:xfrm>
              <a:off x="8268872" y="5486400"/>
              <a:ext cx="736795" cy="169452"/>
            </a:xfrm>
            <a:prstGeom prst="rect">
              <a:avLst/>
            </a:prstGeom>
            <a:solidFill>
              <a:srgbClr val="FFC0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a:t>TEST</a:t>
              </a:r>
              <a:endParaRPr kumimoji="0" lang="en-US" sz="1200" b="1" i="0" u="none" strike="noStrike" cap="none" normalizeH="0" baseline="0" dirty="0">
                <a:ln>
                  <a:noFill/>
                </a:ln>
                <a:solidFill>
                  <a:schemeClr val="tx1"/>
                </a:solidFill>
                <a:effectLst/>
                <a:latin typeface="Times New Roman" charset="0"/>
              </a:endParaRPr>
            </a:p>
          </p:txBody>
        </p:sp>
        <p:sp>
          <p:nvSpPr>
            <p:cNvPr id="8" name="Rectangle 7">
              <a:extLst>
                <a:ext uri="{FF2B5EF4-FFF2-40B4-BE49-F238E27FC236}">
                  <a16:creationId xmlns:a16="http://schemas.microsoft.com/office/drawing/2014/main" id="{86892C09-26D8-634A-9C09-8E76ECAF5561}"/>
                </a:ext>
              </a:extLst>
            </p:cNvPr>
            <p:cNvSpPr/>
            <p:nvPr/>
          </p:nvSpPr>
          <p:spPr bwMode="auto">
            <a:xfrm>
              <a:off x="6553200" y="6305550"/>
              <a:ext cx="807719" cy="617219"/>
            </a:xfrm>
            <a:prstGeom prst="rect">
              <a:avLst/>
            </a:prstGeom>
            <a:solidFill>
              <a:srgbClr val="00CC00"/>
            </a:solidFill>
            <a:ln w="9525" cap="flat" cmpd="sng" algn="ctr">
              <a:solidFill>
                <a:schemeClr val="tx1"/>
              </a:solid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883008"/>
                        <a:gd name="connsiteY0" fmla="*/ 0 h 717150"/>
                        <a:gd name="connsiteX1" fmla="*/ 459164 w 883008"/>
                        <a:gd name="connsiteY1" fmla="*/ 0 h 717150"/>
                        <a:gd name="connsiteX2" fmla="*/ 883008 w 883008"/>
                        <a:gd name="connsiteY2" fmla="*/ 0 h 717150"/>
                        <a:gd name="connsiteX3" fmla="*/ 883008 w 883008"/>
                        <a:gd name="connsiteY3" fmla="*/ 337061 h 717150"/>
                        <a:gd name="connsiteX4" fmla="*/ 883008 w 883008"/>
                        <a:gd name="connsiteY4" fmla="*/ 717150 h 717150"/>
                        <a:gd name="connsiteX5" fmla="*/ 459164 w 883008"/>
                        <a:gd name="connsiteY5" fmla="*/ 717150 h 717150"/>
                        <a:gd name="connsiteX6" fmla="*/ 0 w 883008"/>
                        <a:gd name="connsiteY6" fmla="*/ 717150 h 717150"/>
                        <a:gd name="connsiteX7" fmla="*/ 0 w 883008"/>
                        <a:gd name="connsiteY7" fmla="*/ 365747 h 717150"/>
                        <a:gd name="connsiteX8" fmla="*/ 0 w 883008"/>
                        <a:gd name="connsiteY8" fmla="*/ 0 h 71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3008" h="717150" fill="none" extrusionOk="0">
                          <a:moveTo>
                            <a:pt x="0" y="0"/>
                          </a:moveTo>
                          <a:cubicBezTo>
                            <a:pt x="107157" y="-26358"/>
                            <a:pt x="335374" y="18890"/>
                            <a:pt x="459164" y="0"/>
                          </a:cubicBezTo>
                          <a:cubicBezTo>
                            <a:pt x="582954" y="-18890"/>
                            <a:pt x="769296" y="38955"/>
                            <a:pt x="883008" y="0"/>
                          </a:cubicBezTo>
                          <a:cubicBezTo>
                            <a:pt x="894519" y="108909"/>
                            <a:pt x="870312" y="267434"/>
                            <a:pt x="883008" y="337061"/>
                          </a:cubicBezTo>
                          <a:cubicBezTo>
                            <a:pt x="895704" y="406688"/>
                            <a:pt x="856240" y="561462"/>
                            <a:pt x="883008" y="717150"/>
                          </a:cubicBezTo>
                          <a:cubicBezTo>
                            <a:pt x="747576" y="764962"/>
                            <a:pt x="662844" y="706932"/>
                            <a:pt x="459164" y="717150"/>
                          </a:cubicBezTo>
                          <a:cubicBezTo>
                            <a:pt x="255484" y="727368"/>
                            <a:pt x="145635" y="705830"/>
                            <a:pt x="0" y="717150"/>
                          </a:cubicBezTo>
                          <a:cubicBezTo>
                            <a:pt x="-34651" y="636747"/>
                            <a:pt x="38899" y="469653"/>
                            <a:pt x="0" y="365747"/>
                          </a:cubicBezTo>
                          <a:cubicBezTo>
                            <a:pt x="-38899" y="261841"/>
                            <a:pt x="14072" y="154970"/>
                            <a:pt x="0" y="0"/>
                          </a:cubicBezTo>
                          <a:close/>
                        </a:path>
                        <a:path w="883008" h="717150" stroke="0" extrusionOk="0">
                          <a:moveTo>
                            <a:pt x="0" y="0"/>
                          </a:moveTo>
                          <a:cubicBezTo>
                            <a:pt x="166821" y="-45159"/>
                            <a:pt x="305855" y="9427"/>
                            <a:pt x="432674" y="0"/>
                          </a:cubicBezTo>
                          <a:cubicBezTo>
                            <a:pt x="559493" y="-9427"/>
                            <a:pt x="703754" y="5707"/>
                            <a:pt x="883008" y="0"/>
                          </a:cubicBezTo>
                          <a:cubicBezTo>
                            <a:pt x="893475" y="97079"/>
                            <a:pt x="874640" y="272504"/>
                            <a:pt x="883008" y="372918"/>
                          </a:cubicBezTo>
                          <a:cubicBezTo>
                            <a:pt x="891376" y="473332"/>
                            <a:pt x="841832" y="548163"/>
                            <a:pt x="883008" y="717150"/>
                          </a:cubicBezTo>
                          <a:cubicBezTo>
                            <a:pt x="755593" y="742945"/>
                            <a:pt x="587042" y="688172"/>
                            <a:pt x="459164" y="717150"/>
                          </a:cubicBezTo>
                          <a:cubicBezTo>
                            <a:pt x="331286" y="746128"/>
                            <a:pt x="179732" y="678116"/>
                            <a:pt x="0" y="717150"/>
                          </a:cubicBezTo>
                          <a:cubicBezTo>
                            <a:pt x="-32275" y="547489"/>
                            <a:pt x="11654" y="460392"/>
                            <a:pt x="0" y="372918"/>
                          </a:cubicBezTo>
                          <a:cubicBezTo>
                            <a:pt x="-11654" y="285444"/>
                            <a:pt x="36950" y="108901"/>
                            <a:pt x="0" y="0"/>
                          </a:cubicBezTo>
                          <a:close/>
                        </a:path>
                      </a:pathLst>
                    </a:custGeom>
                    <ask:type>
                      <ask:lineSketchNone/>
                    </ask:type>
                  </ask:lineSketchStyleProps>
                </a:ext>
              </a:extLst>
            </a:ln>
            <a:effectLst>
              <a:outerShdw blurRad="50800" dist="38100" dir="2700000" algn="tl" rotWithShape="0">
                <a:prstClr val="black">
                  <a:alpha val="40000"/>
                </a:prstClr>
              </a:outerShdw>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err="1">
                  <a:ln>
                    <a:noFill/>
                  </a:ln>
                  <a:solidFill>
                    <a:schemeClr val="tx1"/>
                  </a:solidFill>
                  <a:effectLst/>
                  <a:latin typeface="Times New Roman" charset="0"/>
                </a:rPr>
                <a:t>devtrain</a:t>
              </a:r>
              <a:endParaRPr kumimoji="0" lang="en-US" sz="1800" b="1" i="0" u="none" strike="noStrike" cap="none" normalizeH="0" baseline="0" dirty="0">
                <a:ln>
                  <a:noFill/>
                </a:ln>
                <a:solidFill>
                  <a:schemeClr val="tx1"/>
                </a:solidFill>
                <a:effectLst/>
                <a:latin typeface="Times New Roman" charset="0"/>
              </a:endParaRPr>
            </a:p>
          </p:txBody>
        </p:sp>
        <p:sp>
          <p:nvSpPr>
            <p:cNvPr id="9" name="Rectangle 8">
              <a:extLst>
                <a:ext uri="{FF2B5EF4-FFF2-40B4-BE49-F238E27FC236}">
                  <a16:creationId xmlns:a16="http://schemas.microsoft.com/office/drawing/2014/main" id="{E2F6F775-7AA8-D94A-B61B-733D35E4DA70}"/>
                </a:ext>
              </a:extLst>
            </p:cNvPr>
            <p:cNvSpPr/>
            <p:nvPr/>
          </p:nvSpPr>
          <p:spPr bwMode="auto">
            <a:xfrm>
              <a:off x="7703821" y="6412230"/>
              <a:ext cx="807719" cy="169452"/>
            </a:xfrm>
            <a:prstGeom prst="rect">
              <a:avLst/>
            </a:prstGeom>
            <a:solidFill>
              <a:srgbClr val="FFC0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err="1">
                  <a:ln>
                    <a:noFill/>
                  </a:ln>
                  <a:solidFill>
                    <a:schemeClr val="tx1"/>
                  </a:solidFill>
                  <a:effectLst/>
                  <a:latin typeface="Times New Roman" charset="0"/>
                </a:rPr>
                <a:t>devtest</a:t>
              </a:r>
              <a:endParaRPr kumimoji="0" lang="en-US" sz="1400" b="1" i="0" u="none" strike="noStrike" cap="none" normalizeH="0" baseline="0" dirty="0">
                <a:ln>
                  <a:noFill/>
                </a:ln>
                <a:solidFill>
                  <a:schemeClr val="tx1"/>
                </a:solidFill>
                <a:effectLst/>
                <a:latin typeface="Times New Roman" charset="0"/>
              </a:endParaRPr>
            </a:p>
          </p:txBody>
        </p:sp>
        <p:cxnSp>
          <p:nvCxnSpPr>
            <p:cNvPr id="4" name="Straight Connector 3">
              <a:extLst>
                <a:ext uri="{FF2B5EF4-FFF2-40B4-BE49-F238E27FC236}">
                  <a16:creationId xmlns:a16="http://schemas.microsoft.com/office/drawing/2014/main" id="{7F6D50F3-AD09-A04C-BB74-640A1F127B3C}"/>
                </a:ext>
              </a:extLst>
            </p:cNvPr>
            <p:cNvCxnSpPr>
              <a:cxnSpLocks/>
              <a:stCxn id="2" idx="2"/>
              <a:endCxn id="6" idx="0"/>
            </p:cNvCxnSpPr>
            <p:nvPr/>
          </p:nvCxnSpPr>
          <p:spPr bwMode="auto">
            <a:xfrm flipH="1">
              <a:off x="7556403" y="5113020"/>
              <a:ext cx="534571" cy="373380"/>
            </a:xfrm>
            <a:prstGeom prst="line">
              <a:avLst/>
            </a:prstGeom>
            <a:solidFill>
              <a:schemeClr val="accent1"/>
            </a:solidFill>
            <a:ln w="38100" cap="flat" cmpd="sng" algn="ctr">
              <a:solidFill>
                <a:schemeClr val="tx1"/>
              </a:solidFill>
              <a:prstDash val="solid"/>
              <a:round/>
              <a:headEnd type="none" w="med" len="med"/>
              <a:tailEnd type="triangle" w="med" len="med"/>
            </a:ln>
            <a:effectLst/>
          </p:spPr>
        </p:cxnSp>
        <p:cxnSp>
          <p:nvCxnSpPr>
            <p:cNvPr id="12" name="Straight Connector 11">
              <a:extLst>
                <a:ext uri="{FF2B5EF4-FFF2-40B4-BE49-F238E27FC236}">
                  <a16:creationId xmlns:a16="http://schemas.microsoft.com/office/drawing/2014/main" id="{D3D2D515-DD6A-7146-B6C7-7CE9ED180653}"/>
                </a:ext>
              </a:extLst>
            </p:cNvPr>
            <p:cNvCxnSpPr>
              <a:cxnSpLocks/>
              <a:stCxn id="2" idx="2"/>
              <a:endCxn id="7" idx="0"/>
            </p:cNvCxnSpPr>
            <p:nvPr/>
          </p:nvCxnSpPr>
          <p:spPr bwMode="auto">
            <a:xfrm>
              <a:off x="8090974" y="5113020"/>
              <a:ext cx="546296" cy="373380"/>
            </a:xfrm>
            <a:prstGeom prst="line">
              <a:avLst/>
            </a:prstGeom>
            <a:solidFill>
              <a:schemeClr val="accent1"/>
            </a:solidFill>
            <a:ln w="38100" cap="flat" cmpd="sng" algn="ctr">
              <a:solidFill>
                <a:schemeClr val="tx1"/>
              </a:solidFill>
              <a:prstDash val="solid"/>
              <a:round/>
              <a:headEnd type="none" w="med" len="med"/>
              <a:tailEnd type="triangle" w="med" len="med"/>
            </a:ln>
            <a:effectLst/>
          </p:spPr>
        </p:cxnSp>
        <p:cxnSp>
          <p:nvCxnSpPr>
            <p:cNvPr id="16" name="Straight Connector 15">
              <a:extLst>
                <a:ext uri="{FF2B5EF4-FFF2-40B4-BE49-F238E27FC236}">
                  <a16:creationId xmlns:a16="http://schemas.microsoft.com/office/drawing/2014/main" id="{28C8A23F-6C2B-9444-8179-0F5B1987CAE4}"/>
                </a:ext>
              </a:extLst>
            </p:cNvPr>
            <p:cNvCxnSpPr>
              <a:cxnSpLocks/>
              <a:stCxn id="6" idx="2"/>
            </p:cNvCxnSpPr>
            <p:nvPr/>
          </p:nvCxnSpPr>
          <p:spPr bwMode="auto">
            <a:xfrm>
              <a:off x="7556403" y="6103620"/>
              <a:ext cx="529735" cy="289561"/>
            </a:xfrm>
            <a:prstGeom prst="line">
              <a:avLst/>
            </a:prstGeom>
            <a:solidFill>
              <a:schemeClr val="accent1"/>
            </a:solidFill>
            <a:ln w="38100" cap="flat" cmpd="sng" algn="ctr">
              <a:solidFill>
                <a:schemeClr val="tx1"/>
              </a:solidFill>
              <a:prstDash val="solid"/>
              <a:round/>
              <a:headEnd type="none" w="med" len="med"/>
              <a:tailEnd type="triangle" w="med" len="med"/>
            </a:ln>
            <a:effectLst/>
          </p:spPr>
        </p:cxnSp>
        <p:cxnSp>
          <p:nvCxnSpPr>
            <p:cNvPr id="17" name="Straight Connector 16">
              <a:extLst>
                <a:ext uri="{FF2B5EF4-FFF2-40B4-BE49-F238E27FC236}">
                  <a16:creationId xmlns:a16="http://schemas.microsoft.com/office/drawing/2014/main" id="{5ABDF366-93E3-1A46-94E6-E6EE2462FABE}"/>
                </a:ext>
              </a:extLst>
            </p:cNvPr>
            <p:cNvCxnSpPr>
              <a:cxnSpLocks/>
              <a:stCxn id="6" idx="2"/>
              <a:endCxn id="8" idx="0"/>
            </p:cNvCxnSpPr>
            <p:nvPr/>
          </p:nvCxnSpPr>
          <p:spPr bwMode="auto">
            <a:xfrm flipH="1">
              <a:off x="6957060" y="6103620"/>
              <a:ext cx="599343" cy="201930"/>
            </a:xfrm>
            <a:prstGeom prst="line">
              <a:avLst/>
            </a:prstGeom>
            <a:solidFill>
              <a:schemeClr val="accent1"/>
            </a:solidFill>
            <a:ln w="38100" cap="flat" cmpd="sng" algn="ctr">
              <a:solidFill>
                <a:schemeClr val="tx1"/>
              </a:solidFill>
              <a:prstDash val="solid"/>
              <a:round/>
              <a:headEnd type="none" w="med" len="med"/>
              <a:tailEnd type="triangle" w="med" len="med"/>
            </a:ln>
            <a:effectLst/>
          </p:spPr>
        </p:cxnSp>
      </p:grpSp>
    </p:spTree>
    <p:extLst>
      <p:ext uri="{BB962C8B-B14F-4D97-AF65-F5344CB8AC3E}">
        <p14:creationId xmlns:p14="http://schemas.microsoft.com/office/powerpoint/2010/main" val="3735155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p:nvPr>
        </p:nvSpPr>
        <p:spPr>
          <a:xfrm>
            <a:off x="685800" y="152400"/>
            <a:ext cx="7772400" cy="990600"/>
          </a:xfrm>
        </p:spPr>
        <p:txBody>
          <a:bodyPr/>
          <a:lstStyle/>
          <a:p>
            <a:r>
              <a:rPr lang="en-US" sz="4800" dirty="0">
                <a:ea typeface="ＭＳ Ｐゴシック" charset="0"/>
                <a:cs typeface="ＭＳ Ｐゴシック" charset="0"/>
              </a:rPr>
              <a:t>Evaluation methodology (4)</a:t>
            </a:r>
          </a:p>
        </p:txBody>
      </p:sp>
      <p:sp>
        <p:nvSpPr>
          <p:cNvPr id="124930" name="Rectangle 3"/>
          <p:cNvSpPr>
            <a:spLocks noGrp="1" noChangeArrowheads="1"/>
          </p:cNvSpPr>
          <p:nvPr>
            <p:ph type="body" idx="1"/>
          </p:nvPr>
        </p:nvSpPr>
        <p:spPr>
          <a:xfrm>
            <a:off x="138334" y="1143000"/>
            <a:ext cx="8700867" cy="5535930"/>
          </a:xfrm>
        </p:spPr>
        <p:txBody>
          <a:bodyPr/>
          <a:lstStyle/>
          <a:p>
            <a:pPr marL="0" indent="0">
              <a:buNone/>
            </a:pPr>
            <a:r>
              <a:rPr lang="en-US" sz="3200" dirty="0">
                <a:ea typeface="ＭＳ Ｐゴシック" charset="0"/>
                <a:cs typeface="ＭＳ Ｐゴシック" charset="0"/>
              </a:rPr>
              <a:t>Common variation on methodology:</a:t>
            </a:r>
          </a:p>
          <a:p>
            <a:pPr marL="404813" lvl="1" indent="-387350">
              <a:buFontTx/>
              <a:buNone/>
            </a:pPr>
            <a:r>
              <a:rPr lang="en-US" sz="3000" dirty="0">
                <a:ea typeface="ＭＳ Ｐゴシック" charset="0"/>
              </a:rPr>
              <a:t>1. Collect set of examples with correct classifications</a:t>
            </a:r>
          </a:p>
          <a:p>
            <a:pPr marL="404813" lvl="1" indent="-387350">
              <a:buFontTx/>
              <a:buNone/>
            </a:pPr>
            <a:r>
              <a:rPr lang="en-US" sz="3000" dirty="0">
                <a:ea typeface="ＭＳ Ｐゴシック" charset="0"/>
              </a:rPr>
              <a:t>2. Randomly divide it into two disjoint sets: </a:t>
            </a:r>
            <a:r>
              <a:rPr lang="en-US" sz="3000" b="1" i="1" dirty="0">
                <a:ea typeface="ＭＳ Ｐゴシック" charset="0"/>
              </a:rPr>
              <a:t>developmen</a:t>
            </a:r>
            <a:r>
              <a:rPr lang="en-US" sz="3000" b="1" dirty="0">
                <a:ea typeface="ＭＳ Ｐゴシック" charset="0"/>
              </a:rPr>
              <a:t>t</a:t>
            </a:r>
            <a:r>
              <a:rPr lang="en-US" sz="3000" dirty="0">
                <a:ea typeface="ＭＳ Ｐゴシック" charset="0"/>
              </a:rPr>
              <a:t> &amp; </a:t>
            </a:r>
            <a:r>
              <a:rPr lang="en-US" sz="3000" b="1" i="1" dirty="0">
                <a:ea typeface="ＭＳ Ｐゴシック" charset="0"/>
              </a:rPr>
              <a:t>test</a:t>
            </a:r>
            <a:r>
              <a:rPr lang="en-US" sz="3000" i="1" dirty="0">
                <a:ea typeface="ＭＳ Ｐゴシック" charset="0"/>
              </a:rPr>
              <a:t>; </a:t>
            </a:r>
            <a:r>
              <a:rPr lang="en-US" sz="3000" dirty="0">
                <a:ea typeface="ＭＳ Ｐゴシック" charset="0"/>
              </a:rPr>
              <a:t>further divide development into </a:t>
            </a:r>
            <a:r>
              <a:rPr lang="en-US" sz="3000" b="1" i="1" dirty="0" err="1">
                <a:ea typeface="ＭＳ Ｐゴシック" charset="0"/>
              </a:rPr>
              <a:t>devtrain</a:t>
            </a:r>
            <a:r>
              <a:rPr lang="en-US" sz="3000" dirty="0">
                <a:ea typeface="ＭＳ Ｐゴシック" charset="0"/>
              </a:rPr>
              <a:t> &amp; </a:t>
            </a:r>
            <a:r>
              <a:rPr lang="en-US" sz="3000" b="1" i="1" dirty="0" err="1">
                <a:ea typeface="ＭＳ Ｐゴシック" charset="0"/>
              </a:rPr>
              <a:t>devtest</a:t>
            </a:r>
            <a:endParaRPr lang="en-US" sz="3000" b="1" i="1" dirty="0">
              <a:ea typeface="ＭＳ Ｐゴシック" charset="0"/>
            </a:endParaRPr>
          </a:p>
          <a:p>
            <a:pPr marL="404813" lvl="1" indent="-387350">
              <a:buFontTx/>
              <a:buNone/>
            </a:pPr>
            <a:r>
              <a:rPr lang="en-US" sz="3000" dirty="0">
                <a:ea typeface="ＭＳ Ｐゴシック" charset="0"/>
              </a:rPr>
              <a:t>3. Apply ML to </a:t>
            </a:r>
            <a:r>
              <a:rPr lang="en-US" sz="3000" i="1" dirty="0" err="1">
                <a:ea typeface="ＭＳ Ｐゴシック" charset="0"/>
              </a:rPr>
              <a:t>devtrain</a:t>
            </a:r>
            <a:r>
              <a:rPr lang="en-US" sz="3000" i="1" dirty="0">
                <a:ea typeface="ＭＳ Ｐゴシック" charset="0"/>
              </a:rPr>
              <a:t>,</a:t>
            </a:r>
            <a:r>
              <a:rPr lang="en-US" sz="3000" dirty="0">
                <a:ea typeface="ＭＳ Ｐゴシック" charset="0"/>
              </a:rPr>
              <a:t> giving hypothesis H</a:t>
            </a:r>
          </a:p>
          <a:p>
            <a:pPr marL="404813" lvl="1" indent="-387350">
              <a:buFontTx/>
              <a:buNone/>
            </a:pPr>
            <a:r>
              <a:rPr lang="en-US" sz="3000" dirty="0">
                <a:ea typeface="ＭＳ Ｐゴシック" charset="0"/>
              </a:rPr>
              <a:t>4. Measure performance of H </a:t>
            </a:r>
            <a:r>
              <a:rPr lang="en-US" sz="3000" dirty="0" err="1">
                <a:ea typeface="ＭＳ Ｐゴシック" charset="0"/>
              </a:rPr>
              <a:t>w.r.t.</a:t>
            </a:r>
            <a:r>
              <a:rPr lang="en-US" sz="3000" dirty="0">
                <a:ea typeface="ＭＳ Ｐゴシック" charset="0"/>
              </a:rPr>
              <a:t> </a:t>
            </a:r>
            <a:br>
              <a:rPr lang="en-US" sz="3000" dirty="0">
                <a:ea typeface="ＭＳ Ｐゴシック" charset="0"/>
              </a:rPr>
            </a:br>
            <a:r>
              <a:rPr lang="en-US" sz="3000" i="1" dirty="0" err="1">
                <a:ea typeface="ＭＳ Ｐゴシック" charset="0"/>
              </a:rPr>
              <a:t>devtest</a:t>
            </a:r>
            <a:r>
              <a:rPr lang="en-US" sz="3000" dirty="0">
                <a:ea typeface="ＭＳ Ｐゴシック" charset="0"/>
              </a:rPr>
              <a:t> data</a:t>
            </a:r>
          </a:p>
          <a:p>
            <a:pPr marL="404813" lvl="1" indent="-387350">
              <a:buFontTx/>
              <a:buNone/>
            </a:pPr>
            <a:r>
              <a:rPr lang="en-US" sz="3000" dirty="0">
                <a:ea typeface="ＭＳ Ｐゴシック" charset="0"/>
              </a:rPr>
              <a:t>5. Modify approach, repeat 3-4 as needed</a:t>
            </a:r>
          </a:p>
          <a:p>
            <a:pPr marL="404813" lvl="1" indent="-387350">
              <a:buFontTx/>
              <a:buNone/>
            </a:pPr>
            <a:r>
              <a:rPr lang="en-US" sz="3000" dirty="0">
                <a:ea typeface="ＭＳ Ｐゴシック" charset="0"/>
              </a:rPr>
              <a:t>6. Final test on </a:t>
            </a:r>
            <a:r>
              <a:rPr lang="en-US" sz="3000" i="1" dirty="0">
                <a:ea typeface="ＭＳ Ｐゴシック" charset="0"/>
              </a:rPr>
              <a:t>test</a:t>
            </a:r>
            <a:r>
              <a:rPr lang="en-US" sz="3000" dirty="0">
                <a:ea typeface="ＭＳ Ｐゴシック" charset="0"/>
              </a:rPr>
              <a:t> data</a:t>
            </a:r>
          </a:p>
          <a:p>
            <a:pPr marL="576263" lvl="1" indent="-339725">
              <a:buFontTx/>
              <a:buNone/>
            </a:pPr>
            <a:endParaRPr lang="en-US" sz="2800" dirty="0">
              <a:ea typeface="ＭＳ Ｐゴシック" charset="0"/>
            </a:endParaRPr>
          </a:p>
          <a:p>
            <a:pPr marL="457200" lvl="1" indent="-338138">
              <a:buFontTx/>
              <a:buNone/>
            </a:pPr>
            <a:endParaRPr lang="en-US" sz="2800" dirty="0">
              <a:ea typeface="ＭＳ Ｐゴシック" charset="0"/>
            </a:endParaRPr>
          </a:p>
        </p:txBody>
      </p:sp>
      <p:grpSp>
        <p:nvGrpSpPr>
          <p:cNvPr id="3" name="Group 2">
            <a:extLst>
              <a:ext uri="{FF2B5EF4-FFF2-40B4-BE49-F238E27FC236}">
                <a16:creationId xmlns:a16="http://schemas.microsoft.com/office/drawing/2014/main" id="{EF22E217-5B95-B140-A38E-514BF281091B}"/>
              </a:ext>
            </a:extLst>
          </p:cNvPr>
          <p:cNvGrpSpPr/>
          <p:nvPr/>
        </p:nvGrpSpPr>
        <p:grpSpPr>
          <a:xfrm>
            <a:off x="6324601" y="3733800"/>
            <a:ext cx="2681066" cy="3072237"/>
            <a:chOff x="6553200" y="4278630"/>
            <a:chExt cx="2452467" cy="2644139"/>
          </a:xfrm>
        </p:grpSpPr>
        <p:sp>
          <p:nvSpPr>
            <p:cNvPr id="2" name="Rectangle 1">
              <a:extLst>
                <a:ext uri="{FF2B5EF4-FFF2-40B4-BE49-F238E27FC236}">
                  <a16:creationId xmlns:a16="http://schemas.microsoft.com/office/drawing/2014/main" id="{0C81B7DE-BBDD-F347-A043-C3E406ADA596}"/>
                </a:ext>
              </a:extLst>
            </p:cNvPr>
            <p:cNvSpPr/>
            <p:nvPr/>
          </p:nvSpPr>
          <p:spPr bwMode="auto">
            <a:xfrm>
              <a:off x="7595674" y="4278630"/>
              <a:ext cx="990600" cy="834390"/>
            </a:xfrm>
            <a:prstGeom prst="rect">
              <a:avLst/>
            </a:prstGeom>
            <a:solidFill>
              <a:srgbClr val="FFC000">
                <a:alpha val="51000"/>
              </a:srgb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charset="0"/>
                </a:rPr>
                <a:t>Ground truth data</a:t>
              </a:r>
            </a:p>
          </p:txBody>
        </p:sp>
        <p:sp>
          <p:nvSpPr>
            <p:cNvPr id="6" name="Rectangle 5">
              <a:extLst>
                <a:ext uri="{FF2B5EF4-FFF2-40B4-BE49-F238E27FC236}">
                  <a16:creationId xmlns:a16="http://schemas.microsoft.com/office/drawing/2014/main" id="{1D0A62E8-E0BE-8E46-A8D2-7BA566855186}"/>
                </a:ext>
              </a:extLst>
            </p:cNvPr>
            <p:cNvSpPr/>
            <p:nvPr/>
          </p:nvSpPr>
          <p:spPr bwMode="auto">
            <a:xfrm>
              <a:off x="7188005" y="5486400"/>
              <a:ext cx="736795" cy="617220"/>
            </a:xfrm>
            <a:prstGeom prst="rect">
              <a:avLst/>
            </a:prstGeom>
            <a:solidFill>
              <a:srgbClr val="FFC000">
                <a:alpha val="51000"/>
              </a:srgb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charset="0"/>
                </a:rPr>
                <a:t>DEV</a:t>
              </a:r>
            </a:p>
          </p:txBody>
        </p:sp>
        <p:sp>
          <p:nvSpPr>
            <p:cNvPr id="7" name="Rectangle 6">
              <a:extLst>
                <a:ext uri="{FF2B5EF4-FFF2-40B4-BE49-F238E27FC236}">
                  <a16:creationId xmlns:a16="http://schemas.microsoft.com/office/drawing/2014/main" id="{43B9F57E-EF91-8D4E-91EA-A0FD46346FE3}"/>
                </a:ext>
              </a:extLst>
            </p:cNvPr>
            <p:cNvSpPr/>
            <p:nvPr/>
          </p:nvSpPr>
          <p:spPr bwMode="auto">
            <a:xfrm>
              <a:off x="8268872" y="5486400"/>
              <a:ext cx="736795" cy="169452"/>
            </a:xfrm>
            <a:prstGeom prst="rect">
              <a:avLst/>
            </a:prstGeom>
            <a:solidFill>
              <a:srgbClr val="FF00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a:t>TEST</a:t>
              </a:r>
              <a:endParaRPr kumimoji="0" lang="en-US" sz="1200" b="1" i="0" u="none" strike="noStrike" cap="none" normalizeH="0" baseline="0" dirty="0">
                <a:ln>
                  <a:noFill/>
                </a:ln>
                <a:solidFill>
                  <a:schemeClr val="tx1"/>
                </a:solidFill>
                <a:effectLst/>
                <a:latin typeface="Times New Roman" charset="0"/>
              </a:endParaRPr>
            </a:p>
          </p:txBody>
        </p:sp>
        <p:sp>
          <p:nvSpPr>
            <p:cNvPr id="8" name="Rectangle 7">
              <a:extLst>
                <a:ext uri="{FF2B5EF4-FFF2-40B4-BE49-F238E27FC236}">
                  <a16:creationId xmlns:a16="http://schemas.microsoft.com/office/drawing/2014/main" id="{86892C09-26D8-634A-9C09-8E76ECAF5561}"/>
                </a:ext>
              </a:extLst>
            </p:cNvPr>
            <p:cNvSpPr/>
            <p:nvPr/>
          </p:nvSpPr>
          <p:spPr bwMode="auto">
            <a:xfrm>
              <a:off x="6553200" y="6305550"/>
              <a:ext cx="807719" cy="617219"/>
            </a:xfrm>
            <a:prstGeom prst="rect">
              <a:avLst/>
            </a:prstGeom>
            <a:solidFill>
              <a:srgbClr val="00CC00"/>
            </a:solidFill>
            <a:ln w="9525" cap="flat" cmpd="sng" algn="ctr">
              <a:solidFill>
                <a:schemeClr val="tx1"/>
              </a:solid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883008"/>
                        <a:gd name="connsiteY0" fmla="*/ 0 h 717150"/>
                        <a:gd name="connsiteX1" fmla="*/ 459164 w 883008"/>
                        <a:gd name="connsiteY1" fmla="*/ 0 h 717150"/>
                        <a:gd name="connsiteX2" fmla="*/ 883008 w 883008"/>
                        <a:gd name="connsiteY2" fmla="*/ 0 h 717150"/>
                        <a:gd name="connsiteX3" fmla="*/ 883008 w 883008"/>
                        <a:gd name="connsiteY3" fmla="*/ 337061 h 717150"/>
                        <a:gd name="connsiteX4" fmla="*/ 883008 w 883008"/>
                        <a:gd name="connsiteY4" fmla="*/ 717150 h 717150"/>
                        <a:gd name="connsiteX5" fmla="*/ 459164 w 883008"/>
                        <a:gd name="connsiteY5" fmla="*/ 717150 h 717150"/>
                        <a:gd name="connsiteX6" fmla="*/ 0 w 883008"/>
                        <a:gd name="connsiteY6" fmla="*/ 717150 h 717150"/>
                        <a:gd name="connsiteX7" fmla="*/ 0 w 883008"/>
                        <a:gd name="connsiteY7" fmla="*/ 365747 h 717150"/>
                        <a:gd name="connsiteX8" fmla="*/ 0 w 883008"/>
                        <a:gd name="connsiteY8" fmla="*/ 0 h 71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3008" h="717150" fill="none" extrusionOk="0">
                          <a:moveTo>
                            <a:pt x="0" y="0"/>
                          </a:moveTo>
                          <a:cubicBezTo>
                            <a:pt x="107157" y="-26358"/>
                            <a:pt x="335374" y="18890"/>
                            <a:pt x="459164" y="0"/>
                          </a:cubicBezTo>
                          <a:cubicBezTo>
                            <a:pt x="582954" y="-18890"/>
                            <a:pt x="769296" y="38955"/>
                            <a:pt x="883008" y="0"/>
                          </a:cubicBezTo>
                          <a:cubicBezTo>
                            <a:pt x="894519" y="108909"/>
                            <a:pt x="870312" y="267434"/>
                            <a:pt x="883008" y="337061"/>
                          </a:cubicBezTo>
                          <a:cubicBezTo>
                            <a:pt x="895704" y="406688"/>
                            <a:pt x="856240" y="561462"/>
                            <a:pt x="883008" y="717150"/>
                          </a:cubicBezTo>
                          <a:cubicBezTo>
                            <a:pt x="747576" y="764962"/>
                            <a:pt x="662844" y="706932"/>
                            <a:pt x="459164" y="717150"/>
                          </a:cubicBezTo>
                          <a:cubicBezTo>
                            <a:pt x="255484" y="727368"/>
                            <a:pt x="145635" y="705830"/>
                            <a:pt x="0" y="717150"/>
                          </a:cubicBezTo>
                          <a:cubicBezTo>
                            <a:pt x="-34651" y="636747"/>
                            <a:pt x="38899" y="469653"/>
                            <a:pt x="0" y="365747"/>
                          </a:cubicBezTo>
                          <a:cubicBezTo>
                            <a:pt x="-38899" y="261841"/>
                            <a:pt x="14072" y="154970"/>
                            <a:pt x="0" y="0"/>
                          </a:cubicBezTo>
                          <a:close/>
                        </a:path>
                        <a:path w="883008" h="717150" stroke="0" extrusionOk="0">
                          <a:moveTo>
                            <a:pt x="0" y="0"/>
                          </a:moveTo>
                          <a:cubicBezTo>
                            <a:pt x="166821" y="-45159"/>
                            <a:pt x="305855" y="9427"/>
                            <a:pt x="432674" y="0"/>
                          </a:cubicBezTo>
                          <a:cubicBezTo>
                            <a:pt x="559493" y="-9427"/>
                            <a:pt x="703754" y="5707"/>
                            <a:pt x="883008" y="0"/>
                          </a:cubicBezTo>
                          <a:cubicBezTo>
                            <a:pt x="893475" y="97079"/>
                            <a:pt x="874640" y="272504"/>
                            <a:pt x="883008" y="372918"/>
                          </a:cubicBezTo>
                          <a:cubicBezTo>
                            <a:pt x="891376" y="473332"/>
                            <a:pt x="841832" y="548163"/>
                            <a:pt x="883008" y="717150"/>
                          </a:cubicBezTo>
                          <a:cubicBezTo>
                            <a:pt x="755593" y="742945"/>
                            <a:pt x="587042" y="688172"/>
                            <a:pt x="459164" y="717150"/>
                          </a:cubicBezTo>
                          <a:cubicBezTo>
                            <a:pt x="331286" y="746128"/>
                            <a:pt x="179732" y="678116"/>
                            <a:pt x="0" y="717150"/>
                          </a:cubicBezTo>
                          <a:cubicBezTo>
                            <a:pt x="-32275" y="547489"/>
                            <a:pt x="11654" y="460392"/>
                            <a:pt x="0" y="372918"/>
                          </a:cubicBezTo>
                          <a:cubicBezTo>
                            <a:pt x="-11654" y="285444"/>
                            <a:pt x="36950" y="108901"/>
                            <a:pt x="0" y="0"/>
                          </a:cubicBezTo>
                          <a:close/>
                        </a:path>
                      </a:pathLst>
                    </a:custGeom>
                    <ask:type>
                      <ask:lineSketchNone/>
                    </ask:type>
                  </ask:lineSketchStyleProps>
                </a:ext>
              </a:extLst>
            </a:ln>
            <a:effectLst>
              <a:outerShdw blurRad="50800" dist="38100" dir="2700000" algn="tl" rotWithShape="0">
                <a:prstClr val="black">
                  <a:alpha val="40000"/>
                </a:prstClr>
              </a:outerShdw>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err="1">
                  <a:ln>
                    <a:noFill/>
                  </a:ln>
                  <a:solidFill>
                    <a:schemeClr val="tx1"/>
                  </a:solidFill>
                  <a:effectLst/>
                  <a:latin typeface="Times New Roman" charset="0"/>
                </a:rPr>
                <a:t>devtrain</a:t>
              </a:r>
              <a:endParaRPr kumimoji="0" lang="en-US" sz="1800" b="1" i="0" u="none" strike="noStrike" cap="none" normalizeH="0" baseline="0" dirty="0">
                <a:ln>
                  <a:noFill/>
                </a:ln>
                <a:solidFill>
                  <a:schemeClr val="tx1"/>
                </a:solidFill>
                <a:effectLst/>
                <a:latin typeface="Times New Roman" charset="0"/>
              </a:endParaRPr>
            </a:p>
          </p:txBody>
        </p:sp>
        <p:sp>
          <p:nvSpPr>
            <p:cNvPr id="9" name="Rectangle 8">
              <a:extLst>
                <a:ext uri="{FF2B5EF4-FFF2-40B4-BE49-F238E27FC236}">
                  <a16:creationId xmlns:a16="http://schemas.microsoft.com/office/drawing/2014/main" id="{E2F6F775-7AA8-D94A-B61B-733D35E4DA70}"/>
                </a:ext>
              </a:extLst>
            </p:cNvPr>
            <p:cNvSpPr/>
            <p:nvPr/>
          </p:nvSpPr>
          <p:spPr bwMode="auto">
            <a:xfrm>
              <a:off x="7703821" y="6412230"/>
              <a:ext cx="807719" cy="169452"/>
            </a:xfrm>
            <a:prstGeom prst="rect">
              <a:avLst/>
            </a:prstGeom>
            <a:solidFill>
              <a:srgbClr val="FFFF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err="1">
                  <a:ln>
                    <a:noFill/>
                  </a:ln>
                  <a:solidFill>
                    <a:schemeClr val="tx1"/>
                  </a:solidFill>
                  <a:effectLst/>
                  <a:latin typeface="Times New Roman" charset="0"/>
                </a:rPr>
                <a:t>devtest</a:t>
              </a:r>
              <a:endParaRPr kumimoji="0" lang="en-US" sz="1400" b="1" i="0" u="none" strike="noStrike" cap="none" normalizeH="0" baseline="0" dirty="0">
                <a:ln>
                  <a:noFill/>
                </a:ln>
                <a:solidFill>
                  <a:schemeClr val="tx1"/>
                </a:solidFill>
                <a:effectLst/>
                <a:latin typeface="Times New Roman" charset="0"/>
              </a:endParaRPr>
            </a:p>
          </p:txBody>
        </p:sp>
        <p:cxnSp>
          <p:nvCxnSpPr>
            <p:cNvPr id="4" name="Straight Connector 3">
              <a:extLst>
                <a:ext uri="{FF2B5EF4-FFF2-40B4-BE49-F238E27FC236}">
                  <a16:creationId xmlns:a16="http://schemas.microsoft.com/office/drawing/2014/main" id="{7F6D50F3-AD09-A04C-BB74-640A1F127B3C}"/>
                </a:ext>
              </a:extLst>
            </p:cNvPr>
            <p:cNvCxnSpPr>
              <a:cxnSpLocks/>
              <a:stCxn id="2" idx="2"/>
              <a:endCxn id="6" idx="0"/>
            </p:cNvCxnSpPr>
            <p:nvPr/>
          </p:nvCxnSpPr>
          <p:spPr bwMode="auto">
            <a:xfrm flipH="1">
              <a:off x="7556403" y="5113020"/>
              <a:ext cx="534571" cy="373380"/>
            </a:xfrm>
            <a:prstGeom prst="line">
              <a:avLst/>
            </a:prstGeom>
            <a:solidFill>
              <a:schemeClr val="accent1"/>
            </a:solidFill>
            <a:ln w="38100" cap="flat" cmpd="sng" algn="ctr">
              <a:solidFill>
                <a:schemeClr val="tx1"/>
              </a:solidFill>
              <a:prstDash val="solid"/>
              <a:round/>
              <a:headEnd type="none" w="med" len="med"/>
              <a:tailEnd type="triangle" w="med" len="med"/>
            </a:ln>
            <a:effectLst/>
          </p:spPr>
        </p:cxnSp>
        <p:cxnSp>
          <p:nvCxnSpPr>
            <p:cNvPr id="12" name="Straight Connector 11">
              <a:extLst>
                <a:ext uri="{FF2B5EF4-FFF2-40B4-BE49-F238E27FC236}">
                  <a16:creationId xmlns:a16="http://schemas.microsoft.com/office/drawing/2014/main" id="{D3D2D515-DD6A-7146-B6C7-7CE9ED180653}"/>
                </a:ext>
              </a:extLst>
            </p:cNvPr>
            <p:cNvCxnSpPr>
              <a:cxnSpLocks/>
              <a:stCxn id="2" idx="2"/>
              <a:endCxn id="7" idx="0"/>
            </p:cNvCxnSpPr>
            <p:nvPr/>
          </p:nvCxnSpPr>
          <p:spPr bwMode="auto">
            <a:xfrm>
              <a:off x="8090974" y="5113020"/>
              <a:ext cx="546296" cy="373380"/>
            </a:xfrm>
            <a:prstGeom prst="line">
              <a:avLst/>
            </a:prstGeom>
            <a:solidFill>
              <a:schemeClr val="accent1"/>
            </a:solidFill>
            <a:ln w="38100" cap="flat" cmpd="sng" algn="ctr">
              <a:solidFill>
                <a:schemeClr val="tx1"/>
              </a:solidFill>
              <a:prstDash val="solid"/>
              <a:round/>
              <a:headEnd type="none" w="med" len="med"/>
              <a:tailEnd type="triangle" w="med" len="med"/>
            </a:ln>
            <a:effectLst/>
          </p:spPr>
        </p:cxnSp>
        <p:cxnSp>
          <p:nvCxnSpPr>
            <p:cNvPr id="16" name="Straight Connector 15">
              <a:extLst>
                <a:ext uri="{FF2B5EF4-FFF2-40B4-BE49-F238E27FC236}">
                  <a16:creationId xmlns:a16="http://schemas.microsoft.com/office/drawing/2014/main" id="{28C8A23F-6C2B-9444-8179-0F5B1987CAE4}"/>
                </a:ext>
              </a:extLst>
            </p:cNvPr>
            <p:cNvCxnSpPr>
              <a:cxnSpLocks/>
              <a:stCxn id="6" idx="2"/>
            </p:cNvCxnSpPr>
            <p:nvPr/>
          </p:nvCxnSpPr>
          <p:spPr bwMode="auto">
            <a:xfrm>
              <a:off x="7556403" y="6103620"/>
              <a:ext cx="529735" cy="289561"/>
            </a:xfrm>
            <a:prstGeom prst="line">
              <a:avLst/>
            </a:prstGeom>
            <a:solidFill>
              <a:schemeClr val="accent1"/>
            </a:solidFill>
            <a:ln w="38100" cap="flat" cmpd="sng" algn="ctr">
              <a:solidFill>
                <a:schemeClr val="tx1"/>
              </a:solidFill>
              <a:prstDash val="solid"/>
              <a:round/>
              <a:headEnd type="none" w="med" len="med"/>
              <a:tailEnd type="triangle" w="med" len="med"/>
            </a:ln>
            <a:effectLst/>
          </p:spPr>
        </p:cxnSp>
        <p:cxnSp>
          <p:nvCxnSpPr>
            <p:cNvPr id="17" name="Straight Connector 16">
              <a:extLst>
                <a:ext uri="{FF2B5EF4-FFF2-40B4-BE49-F238E27FC236}">
                  <a16:creationId xmlns:a16="http://schemas.microsoft.com/office/drawing/2014/main" id="{5ABDF366-93E3-1A46-94E6-E6EE2462FABE}"/>
                </a:ext>
              </a:extLst>
            </p:cNvPr>
            <p:cNvCxnSpPr>
              <a:cxnSpLocks/>
              <a:stCxn id="6" idx="2"/>
              <a:endCxn id="8" idx="0"/>
            </p:cNvCxnSpPr>
            <p:nvPr/>
          </p:nvCxnSpPr>
          <p:spPr bwMode="auto">
            <a:xfrm flipH="1">
              <a:off x="6957060" y="6103620"/>
              <a:ext cx="599343" cy="201930"/>
            </a:xfrm>
            <a:prstGeom prst="line">
              <a:avLst/>
            </a:prstGeom>
            <a:solidFill>
              <a:schemeClr val="accent1"/>
            </a:solidFill>
            <a:ln w="38100" cap="flat" cmpd="sng" algn="ctr">
              <a:solidFill>
                <a:schemeClr val="tx1"/>
              </a:solidFill>
              <a:prstDash val="solid"/>
              <a:round/>
              <a:headEnd type="none" w="med" len="med"/>
              <a:tailEnd type="triangle" w="med" len="med"/>
            </a:ln>
            <a:effectLst/>
          </p:spPr>
        </p:cxnSp>
      </p:grpSp>
      <p:sp>
        <p:nvSpPr>
          <p:cNvPr id="10" name="Rectangular Callout 9">
            <a:extLst>
              <a:ext uri="{FF2B5EF4-FFF2-40B4-BE49-F238E27FC236}">
                <a16:creationId xmlns:a16="http://schemas.microsoft.com/office/drawing/2014/main" id="{9C65705B-D1C1-0D4E-91D8-58F45438EE9F}"/>
              </a:ext>
            </a:extLst>
          </p:cNvPr>
          <p:cNvSpPr/>
          <p:nvPr/>
        </p:nvSpPr>
        <p:spPr bwMode="auto">
          <a:xfrm>
            <a:off x="541069" y="1295400"/>
            <a:ext cx="5631131" cy="3581400"/>
          </a:xfrm>
          <a:prstGeom prst="wedgeRectCallout">
            <a:avLst>
              <a:gd name="adj1" fmla="val 69597"/>
              <a:gd name="adj2" fmla="val 48969"/>
            </a:avLst>
          </a:prstGeom>
          <a:solidFill>
            <a:schemeClr val="bg1">
              <a:lumMod val="85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233363" marR="0" indent="-233363" algn="l" defTabSz="914400" rtl="0" eaLnBrk="0" fontAlgn="base" latinLnBrk="0" hangingPunct="0">
              <a:lnSpc>
                <a:spcPct val="100000"/>
              </a:lnSpc>
              <a:spcBef>
                <a:spcPct val="0"/>
              </a:spcBef>
              <a:spcAft>
                <a:spcPct val="0"/>
              </a:spcAft>
              <a:buClrTx/>
              <a:buSzTx/>
              <a:buFont typeface="Arial" panose="020B0604020202020204" pitchFamily="34" charset="0"/>
              <a:buChar char="•"/>
            </a:pPr>
            <a:r>
              <a:rPr lang="en-US" sz="2800" dirty="0">
                <a:latin typeface="Calibri" panose="020F0502020204030204" pitchFamily="34" charset="0"/>
                <a:cs typeface="Calibri" panose="020F0502020204030204" pitchFamily="34" charset="0"/>
              </a:rPr>
              <a:t>Only </a:t>
            </a:r>
            <a:r>
              <a:rPr lang="en-US" sz="2800" b="1" dirty="0" err="1">
                <a:latin typeface="Calibri" panose="020F0502020204030204" pitchFamily="34" charset="0"/>
                <a:cs typeface="Calibri" panose="020F0502020204030204" pitchFamily="34" charset="0"/>
              </a:rPr>
              <a:t>devtest</a:t>
            </a:r>
            <a:r>
              <a:rPr lang="en-US" sz="2800" dirty="0">
                <a:latin typeface="Calibri" panose="020F0502020204030204" pitchFamily="34" charset="0"/>
                <a:cs typeface="Calibri" panose="020F0502020204030204" pitchFamily="34" charset="0"/>
              </a:rPr>
              <a:t> data used for </a:t>
            </a:r>
            <a:r>
              <a:rPr lang="en-US" sz="2800" dirty="0" err="1">
                <a:latin typeface="Calibri" panose="020F0502020204030204" pitchFamily="34" charset="0"/>
                <a:cs typeface="Calibri" panose="020F0502020204030204" pitchFamily="34" charset="0"/>
              </a:rPr>
              <a:t>evalua-tion</a:t>
            </a:r>
            <a:r>
              <a:rPr lang="en-US" sz="2800" dirty="0">
                <a:latin typeface="Calibri" panose="020F0502020204030204" pitchFamily="34" charset="0"/>
                <a:cs typeface="Calibri" panose="020F0502020204030204" pitchFamily="34" charset="0"/>
              </a:rPr>
              <a:t> during system </a:t>
            </a:r>
            <a:r>
              <a:rPr lang="en-US" sz="2800" b="1" dirty="0">
                <a:latin typeface="Calibri" panose="020F0502020204030204" pitchFamily="34" charset="0"/>
                <a:cs typeface="Calibri" panose="020F0502020204030204" pitchFamily="34" charset="0"/>
              </a:rPr>
              <a:t>development</a:t>
            </a:r>
          </a:p>
          <a:p>
            <a:pPr marL="233363" marR="0" indent="-233363" algn="l" defTabSz="914400" rtl="0" eaLnBrk="0" fontAlgn="base" latinLnBrk="0" hangingPunct="0">
              <a:lnSpc>
                <a:spcPct val="100000"/>
              </a:lnSpc>
              <a:spcBef>
                <a:spcPct val="0"/>
              </a:spcBef>
              <a:spcAft>
                <a:spcPct val="0"/>
              </a:spcAft>
              <a:buClrTx/>
              <a:buSzTx/>
              <a:buFont typeface="Arial" panose="020B0604020202020204" pitchFamily="34" charset="0"/>
              <a:buChar char="•"/>
            </a:pPr>
            <a:r>
              <a:rPr kumimoji="0" lang="en-US" sz="2800" b="0" i="0" u="none" strike="noStrike" cap="none" normalizeH="0" baseline="0" dirty="0">
                <a:ln>
                  <a:noFill/>
                </a:ln>
                <a:effectLst/>
                <a:latin typeface="Calibri" panose="020F0502020204030204" pitchFamily="34" charset="0"/>
                <a:cs typeface="Calibri" panose="020F0502020204030204" pitchFamily="34" charset="0"/>
              </a:rPr>
              <a:t>When all development has ended, </a:t>
            </a:r>
            <a:r>
              <a:rPr kumimoji="0" lang="en-US" sz="2800" b="1" i="0" u="none" strike="noStrike" cap="none" normalizeH="0" baseline="0" dirty="0">
                <a:ln>
                  <a:noFill/>
                </a:ln>
                <a:effectLst/>
                <a:latin typeface="Calibri" panose="020F0502020204030204" pitchFamily="34" charset="0"/>
                <a:cs typeface="Calibri" panose="020F0502020204030204" pitchFamily="34" charset="0"/>
              </a:rPr>
              <a:t>test</a:t>
            </a:r>
            <a:r>
              <a:rPr kumimoji="0" lang="en-US" sz="2800" b="0" i="0" u="none" strike="noStrike" cap="none" normalizeH="0" baseline="0" dirty="0">
                <a:ln>
                  <a:noFill/>
                </a:ln>
                <a:effectLst/>
                <a:latin typeface="Calibri" panose="020F0502020204030204" pitchFamily="34" charset="0"/>
                <a:cs typeface="Calibri" panose="020F0502020204030204" pitchFamily="34" charset="0"/>
              </a:rPr>
              <a:t> data used for </a:t>
            </a:r>
            <a:r>
              <a:rPr kumimoji="0" lang="en-US" sz="2800" b="1" i="0" u="none" strike="noStrike" cap="none" normalizeH="0" baseline="0" dirty="0">
                <a:ln>
                  <a:noFill/>
                </a:ln>
                <a:effectLst/>
                <a:latin typeface="Calibri" panose="020F0502020204030204" pitchFamily="34" charset="0"/>
                <a:cs typeface="Calibri" panose="020F0502020204030204" pitchFamily="34" charset="0"/>
              </a:rPr>
              <a:t>final evaluation</a:t>
            </a:r>
          </a:p>
          <a:p>
            <a:pPr marL="233363" marR="0" indent="-233363" algn="l" defTabSz="914400" rtl="0" eaLnBrk="0" fontAlgn="base" latinLnBrk="0" hangingPunct="0">
              <a:lnSpc>
                <a:spcPct val="100000"/>
              </a:lnSpc>
              <a:spcBef>
                <a:spcPct val="0"/>
              </a:spcBef>
              <a:spcAft>
                <a:spcPct val="0"/>
              </a:spcAft>
              <a:buClrTx/>
              <a:buSzTx/>
              <a:buFont typeface="Arial" panose="020B0604020202020204" pitchFamily="34" charset="0"/>
              <a:buChar char="•"/>
            </a:pPr>
            <a:r>
              <a:rPr kumimoji="0" lang="en-US" sz="2800" b="0" i="0" u="none" strike="noStrike" cap="none" normalizeH="0" baseline="0" dirty="0">
                <a:ln>
                  <a:noFill/>
                </a:ln>
                <a:effectLst/>
                <a:latin typeface="Calibri" panose="020F0502020204030204" pitchFamily="34" charset="0"/>
                <a:cs typeface="Calibri" panose="020F0502020204030204" pitchFamily="34" charset="0"/>
              </a:rPr>
              <a:t>Ensures final system not influenced by test data</a:t>
            </a:r>
          </a:p>
          <a:p>
            <a:pPr marL="233363" marR="0" indent="-233363" algn="l" defTabSz="914400" rtl="0" eaLnBrk="0" fontAlgn="base" latinLnBrk="0" hangingPunct="0">
              <a:lnSpc>
                <a:spcPct val="100000"/>
              </a:lnSpc>
              <a:spcBef>
                <a:spcPct val="0"/>
              </a:spcBef>
              <a:spcAft>
                <a:spcPct val="0"/>
              </a:spcAft>
              <a:buClrTx/>
              <a:buSzTx/>
              <a:buFont typeface="Arial" panose="020B0604020202020204" pitchFamily="34" charset="0"/>
              <a:buChar char="•"/>
            </a:pPr>
            <a:r>
              <a:rPr lang="en-US" sz="2800" dirty="0">
                <a:latin typeface="Calibri" panose="020F0502020204030204" pitchFamily="34" charset="0"/>
                <a:cs typeface="Calibri" panose="020F0502020204030204" pitchFamily="34" charset="0"/>
              </a:rPr>
              <a:t>If more development needed, get new dataset!</a:t>
            </a:r>
            <a:endParaRPr kumimoji="0" lang="en-US" sz="2800" b="0" i="0" u="none" strike="noStrike" cap="none" normalizeH="0" baseline="0" dirty="0">
              <a:ln>
                <a:noFill/>
              </a:ln>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51133998"/>
      </p:ext>
    </p:extLst>
  </p:cSld>
  <p:clrMapOvr>
    <a:masterClrMapping/>
  </p:clrMapOvr>
</p:sld>
</file>

<file path=ppt/theme/theme1.xml><?xml version="1.0" encoding="utf-8"?>
<a:theme xmlns:a="http://schemas.openxmlformats.org/drawingml/2006/main" name="Blank Presentation">
  <a:themeElements>
    <a:clrScheme name="Custom 3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3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22887</TotalTime>
  <Words>2087</Words>
  <Application>Microsoft Macintosh PowerPoint</Application>
  <PresentationFormat>On-screen Show (4:3)</PresentationFormat>
  <Paragraphs>281</Paragraphs>
  <Slides>35</Slides>
  <Notes>10</Notes>
  <HiddenSlides>5</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Berlin Sans FB Demi</vt:lpstr>
      <vt:lpstr>Calibri</vt:lpstr>
      <vt:lpstr>Courier</vt:lpstr>
      <vt:lpstr>Times New Roman</vt:lpstr>
      <vt:lpstr>Wingdings</vt:lpstr>
      <vt:lpstr>Blank Presentation</vt:lpstr>
      <vt:lpstr>Machine Learning: Methodology Chapter 18.1-18.3 </vt:lpstr>
      <vt:lpstr>http://archive.ics.uci.edu/ml</vt:lpstr>
      <vt:lpstr>PowerPoint Presentation</vt:lpstr>
      <vt:lpstr>Zoo data</vt:lpstr>
      <vt:lpstr>Zoo example</vt:lpstr>
      <vt:lpstr>Evaluation methodology (1)</vt:lpstr>
      <vt:lpstr>Evaluation methodology (2)</vt:lpstr>
      <vt:lpstr>Evaluation methodology (3)</vt:lpstr>
      <vt:lpstr>Evaluation methodology (4)</vt:lpstr>
      <vt:lpstr>Zoo evaluation</vt:lpstr>
      <vt:lpstr>Zoo evaluation</vt:lpstr>
      <vt:lpstr>K-fold Cross Validation</vt:lpstr>
      <vt:lpstr>Zoo evaluation</vt:lpstr>
      <vt:lpstr>Leave one out</vt:lpstr>
      <vt:lpstr>Learning curve (1)</vt:lpstr>
      <vt:lpstr>Learning curve</vt:lpstr>
      <vt:lpstr>Zoo</vt:lpstr>
      <vt:lpstr>PowerPoint Presentation</vt:lpstr>
      <vt:lpstr>Iris Data</vt:lpstr>
      <vt:lpstr>Comparing ML Approaches</vt:lpstr>
      <vt:lpstr>Confusion Matrix (1)</vt:lpstr>
      <vt:lpstr>Confusion Matrix (2)</vt:lpstr>
      <vt:lpstr>Accuracy, Error Rate, Sensitivity, Specificity</vt:lpstr>
      <vt:lpstr>On Sensitivity and Specificity</vt:lpstr>
      <vt:lpstr>COVID-19  Sensitivity &amp; Specificity</vt:lpstr>
      <vt:lpstr>Precision and Recall</vt:lpstr>
      <vt:lpstr>Precision and Recall</vt:lpstr>
      <vt:lpstr>Precision and Recall</vt:lpstr>
      <vt:lpstr>F1 measure</vt:lpstr>
      <vt:lpstr>ROC Curve (1)</vt:lpstr>
      <vt:lpstr>ROC Curve (2)</vt:lpstr>
      <vt:lpstr>ROC Curve (3)</vt:lpstr>
      <vt:lpstr>ROC Curve (4)</vt:lpstr>
      <vt:lpstr>Precision at N</vt:lpstr>
      <vt:lpstr>Summary</vt:lpstr>
    </vt:vector>
  </TitlesOfParts>
  <Company>UMBC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Learning</dc:title>
  <dc:creator>COGITO</dc:creator>
  <cp:lastModifiedBy>Tim Finin</cp:lastModifiedBy>
  <cp:revision>468</cp:revision>
  <cp:lastPrinted>2018-05-07T19:54:26Z</cp:lastPrinted>
  <dcterms:created xsi:type="dcterms:W3CDTF">2009-11-25T19:59:32Z</dcterms:created>
  <dcterms:modified xsi:type="dcterms:W3CDTF">2020-04-23T17:50:08Z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2</vt:i4>
  </property>
  <property fmtid="{D5CDD505-2E9C-101B-9397-08002B2CF9AE}" pid="7" name="MailAddress">
    <vt:lpwstr>finin@umbc.edu</vt:lpwstr>
  </property>
  <property fmtid="{D5CDD505-2E9C-101B-9397-08002B2CF9AE}" pid="8" name="HomePage">
    <vt:lpwstr>http://umbc.edu/~finin</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C:\Users\finin\teaching\AI\RN\</vt:lpwstr>
  </property>
</Properties>
</file>