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400" r:id="rId3"/>
    <p:sldId id="334" r:id="rId4"/>
    <p:sldId id="335" r:id="rId5"/>
    <p:sldId id="336" r:id="rId6"/>
    <p:sldId id="337" r:id="rId7"/>
    <p:sldId id="338" r:id="rId8"/>
    <p:sldId id="339" r:id="rId9"/>
    <p:sldId id="340" r:id="rId10"/>
    <p:sldId id="341" r:id="rId11"/>
    <p:sldId id="342" r:id="rId12"/>
    <p:sldId id="343" r:id="rId13"/>
    <p:sldId id="344" r:id="rId14"/>
    <p:sldId id="353" r:id="rId15"/>
    <p:sldId id="398" r:id="rId16"/>
    <p:sldId id="414" r:id="rId17"/>
    <p:sldId id="415" r:id="rId18"/>
    <p:sldId id="417" r:id="rId19"/>
    <p:sldId id="416" r:id="rId20"/>
    <p:sldId id="394" r:id="rId21"/>
    <p:sldId id="402" r:id="rId22"/>
    <p:sldId id="413" r:id="rId23"/>
    <p:sldId id="419" r:id="rId24"/>
    <p:sldId id="418" r:id="rId25"/>
  </p:sldIdLst>
  <p:sldSz cx="9144000" cy="6858000" type="screen4x3"/>
  <p:notesSz cx="9282113" cy="69913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00CC00"/>
    <a:srgbClr val="EAEAEA"/>
    <a:srgbClr val="DDDDDD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45"/>
    <p:restoredTop sz="91429"/>
  </p:normalViewPr>
  <p:slideViewPr>
    <p:cSldViewPr showGuides="1">
      <p:cViewPr varScale="1">
        <p:scale>
          <a:sx n="40" d="100"/>
          <a:sy n="40" d="100"/>
        </p:scale>
        <p:origin x="192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0975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0975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23063C2-7FB8-9043-B863-3EC6DFAE0F5E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57697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0975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43213" y="515938"/>
            <a:ext cx="3519487" cy="26400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29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4438" y="3328988"/>
            <a:ext cx="6878637" cy="315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129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29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0975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</a:defRPr>
            </a:lvl1pPr>
          </a:lstStyle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7412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EB19FA3-FA18-BF43-B243-44C51E6CB063}" type="slidenum">
              <a:rPr lang="en-US" sz="1200">
                <a:latin typeface="Calibri"/>
              </a:rPr>
              <a:pPr/>
              <a:t>2</a:t>
            </a:fld>
            <a:endParaRPr lang="en-US" sz="1200" dirty="0">
              <a:latin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044F7CB-B480-7149-8EE6-39ABE2E949D9}" type="slidenum">
              <a:rPr lang="en-US" sz="1200">
                <a:latin typeface="Calibri"/>
              </a:rPr>
              <a:pPr/>
              <a:t>11</a:t>
            </a:fld>
            <a:endParaRPr lang="en-US" sz="1200" dirty="0">
              <a:latin typeface="Calibri"/>
            </a:endParaRPr>
          </a:p>
        </p:txBody>
      </p:sp>
      <p:sp>
        <p:nvSpPr>
          <p:cNvPr id="3686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3686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B102EE8-7068-1046-A28A-8FBDB471B3BF}" type="slidenum">
              <a:rPr lang="en-US" sz="1200">
                <a:latin typeface="Calibri"/>
              </a:rPr>
              <a:pPr/>
              <a:t>12</a:t>
            </a:fld>
            <a:endParaRPr lang="en-US" sz="1200" dirty="0">
              <a:latin typeface="Calibri"/>
            </a:endParaRPr>
          </a:p>
        </p:txBody>
      </p:sp>
      <p:sp>
        <p:nvSpPr>
          <p:cNvPr id="3891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3891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71FD521-F32E-E04B-9E79-B6B9FAAD7E4C}" type="slidenum">
              <a:rPr lang="en-US" sz="1200">
                <a:latin typeface="Calibri"/>
              </a:rPr>
              <a:pPr/>
              <a:t>13</a:t>
            </a:fld>
            <a:endParaRPr lang="en-US" sz="1200" dirty="0">
              <a:latin typeface="Calibri"/>
            </a:endParaRPr>
          </a:p>
        </p:txBody>
      </p:sp>
      <p:sp>
        <p:nvSpPr>
          <p:cNvPr id="40963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4096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D4C1CBF-05AB-3346-9A6C-0A80D3A5C04A}" type="slidenum">
              <a:rPr lang="en-US" sz="1200">
                <a:latin typeface="Calibri"/>
              </a:rPr>
              <a:pPr/>
              <a:t>14</a:t>
            </a:fld>
            <a:endParaRPr lang="en-US" sz="1200" dirty="0">
              <a:latin typeface="Calibri"/>
            </a:endParaRPr>
          </a:p>
        </p:txBody>
      </p:sp>
      <p:sp>
        <p:nvSpPr>
          <p:cNvPr id="43011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4301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0859863-ED4D-FB4C-8011-781CF3F55143}" type="slidenum">
              <a:rPr lang="en-US" sz="1200">
                <a:latin typeface="Calibri"/>
              </a:rPr>
              <a:pPr/>
              <a:t>20</a:t>
            </a:fld>
            <a:endParaRPr lang="en-US" sz="1200" dirty="0">
              <a:latin typeface="Calibri"/>
            </a:endParaRPr>
          </a:p>
        </p:txBody>
      </p:sp>
      <p:sp>
        <p:nvSpPr>
          <p:cNvPr id="46083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4608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942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6217C16-7992-D54A-876B-52BCD4090932}" type="slidenum">
              <a:rPr lang="en-US" sz="1200">
                <a:latin typeface="Calibri"/>
              </a:rPr>
              <a:pPr/>
              <a:t>3</a:t>
            </a:fld>
            <a:endParaRPr lang="en-US" sz="1200" dirty="0">
              <a:latin typeface="Calibri"/>
            </a:endParaRPr>
          </a:p>
        </p:txBody>
      </p:sp>
      <p:sp>
        <p:nvSpPr>
          <p:cNvPr id="20483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2048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D3C20B6-E2CE-854C-A5B9-3AE3A3802FC7}" type="slidenum">
              <a:rPr lang="en-US" sz="1200">
                <a:latin typeface="Calibri"/>
              </a:rPr>
              <a:pPr/>
              <a:t>4</a:t>
            </a:fld>
            <a:endParaRPr lang="en-US" sz="1200" dirty="0">
              <a:latin typeface="Calibri"/>
            </a:endParaRPr>
          </a:p>
        </p:txBody>
      </p:sp>
      <p:sp>
        <p:nvSpPr>
          <p:cNvPr id="22531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2253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84D44E7-062B-5146-B3C3-7872234CA9FE}" type="slidenum">
              <a:rPr lang="en-US" sz="1200">
                <a:latin typeface="Calibri"/>
              </a:rPr>
              <a:pPr/>
              <a:t>5</a:t>
            </a:fld>
            <a:endParaRPr lang="en-US" sz="1200" dirty="0">
              <a:latin typeface="Calibri"/>
            </a:endParaRPr>
          </a:p>
        </p:txBody>
      </p:sp>
      <p:sp>
        <p:nvSpPr>
          <p:cNvPr id="24579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2458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>
                <a:ea typeface="ＭＳ Ｐゴシック" charset="0"/>
                <a:cs typeface="ＭＳ Ｐゴシック" charset="0"/>
              </a:rPr>
              <a:t>q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19D6B76-F149-CA48-B05F-60CC50070268}" type="slidenum">
              <a:rPr lang="en-US" sz="1200">
                <a:latin typeface="Calibri"/>
              </a:rPr>
              <a:pPr/>
              <a:t>6</a:t>
            </a:fld>
            <a:endParaRPr lang="en-US" sz="1200" dirty="0">
              <a:latin typeface="Calibri"/>
            </a:endParaRPr>
          </a:p>
        </p:txBody>
      </p:sp>
      <p:sp>
        <p:nvSpPr>
          <p:cNvPr id="2662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2662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3878BF3-EA35-D64F-ACA4-BCCC4ED45A62}" type="slidenum">
              <a:rPr lang="en-US" sz="1200">
                <a:latin typeface="Calibri"/>
              </a:rPr>
              <a:pPr/>
              <a:t>7</a:t>
            </a:fld>
            <a:endParaRPr lang="en-US" sz="1200" dirty="0">
              <a:latin typeface="Calibri"/>
            </a:endParaRPr>
          </a:p>
        </p:txBody>
      </p:sp>
      <p:sp>
        <p:nvSpPr>
          <p:cNvPr id="2867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2867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A53AA39-E1E3-4F40-928D-0C663561968F}" type="slidenum">
              <a:rPr lang="en-US" sz="1200">
                <a:latin typeface="Calibri"/>
              </a:rPr>
              <a:pPr/>
              <a:t>8</a:t>
            </a:fld>
            <a:endParaRPr lang="en-US" sz="1200" dirty="0">
              <a:latin typeface="Calibri"/>
            </a:endParaRPr>
          </a:p>
        </p:txBody>
      </p:sp>
      <p:sp>
        <p:nvSpPr>
          <p:cNvPr id="30723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3072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9F40C82-248D-7A4A-AE3B-997B6B5DFD4C}" type="slidenum">
              <a:rPr lang="en-US" sz="1200">
                <a:latin typeface="Calibri"/>
              </a:rPr>
              <a:pPr/>
              <a:t>9</a:t>
            </a:fld>
            <a:endParaRPr lang="en-US" sz="1200" dirty="0">
              <a:latin typeface="Calibri"/>
            </a:endParaRPr>
          </a:p>
        </p:txBody>
      </p:sp>
      <p:sp>
        <p:nvSpPr>
          <p:cNvPr id="32771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3277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1BF6541-604B-6D40-89DB-3D36F085BEB9}" type="slidenum">
              <a:rPr lang="en-US" sz="1200">
                <a:latin typeface="Calibri"/>
              </a:rPr>
              <a:pPr/>
              <a:t>10</a:t>
            </a:fld>
            <a:endParaRPr lang="en-US" sz="1200" dirty="0">
              <a:latin typeface="Calibri"/>
            </a:endParaRPr>
          </a:p>
        </p:txBody>
      </p:sp>
      <p:sp>
        <p:nvSpPr>
          <p:cNvPr id="34819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3482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941B1-5B04-C343-8973-999E035FA7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48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266B6-0F7A-9F46-B60C-84F7B3E2A4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63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B791E-88D2-5545-B9AC-A5710BD8C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17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09348-41AA-B14A-80C2-68C4430679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12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136B1-AE2F-2148-B18F-C02AEC536A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374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6DC9E-26EA-F340-912C-3EC33178A6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84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E7B2A-4353-C44B-B34F-B92601C3E2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02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0EE47-38F9-8045-BD3B-D50DAB21D3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74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385F5-FEAD-D845-8616-45CEF1334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11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8718F-DD3B-0A4A-9044-98E0738C3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706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EEAF1-F2C7-6046-95E1-2FB0C2B92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07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0C249-820C-2748-8104-756FFDFAC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057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Calibri"/>
              </a:defRPr>
            </a:lvl1pPr>
          </a:lstStyle>
          <a:p>
            <a:pPr>
              <a:defRPr/>
            </a:pPr>
            <a:fld id="{5297025D-2A41-894A-AF3D-DD7EC42C64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9pPr>
    </p:titleStyle>
    <p:bodyStyle>
      <a:lvl1pPr marL="225425" indent="-2254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ＭＳ Ｐゴシック" charset="-128"/>
          <a:cs typeface="ＭＳ Ｐゴシック" charset="-128"/>
        </a:defRPr>
      </a:lvl1pPr>
      <a:lvl2pPr marL="566738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/>
          <a:ea typeface="ＭＳ Ｐゴシック" charset="-128"/>
        </a:defRPr>
      </a:lvl2pPr>
      <a:lvl3pPr marL="914400" indent="-23336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Calibri"/>
          <a:ea typeface="ＭＳ Ｐゴシック" charset="-128"/>
        </a:defRPr>
      </a:lvl3pPr>
      <a:lvl4pPr marL="1254125" indent="-225425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charset="-128"/>
        </a:defRPr>
      </a:lvl4pPr>
      <a:lvl5pPr marL="16017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charset="-128"/>
        </a:defRPr>
      </a:lvl5pPr>
      <a:lvl6pPr marL="20589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5161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29733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4305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understanding-support-vector-machine-part-2-kernel-trick-mercers-theorem-e1e6848c6c4d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vmlight.joachims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cikit-learn.org/stable/modules/svm.html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3886200"/>
          </a:xfrm>
        </p:spPr>
        <p:txBody>
          <a:bodyPr/>
          <a:lstStyle/>
          <a:p>
            <a:r>
              <a:rPr lang="en-US" sz="8000" dirty="0">
                <a:ea typeface="ＭＳ Ｐゴシック" charset="0"/>
                <a:cs typeface="ＭＳ Ｐゴシック" charset="0"/>
              </a:rPr>
              <a:t>Support Vector Machines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304800" y="6096000"/>
            <a:ext cx="8534400" cy="710067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spcBef>
                <a:spcPts val="625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Some slides borrowed from Andrew Moore’</a:t>
            </a:r>
            <a:r>
              <a:rPr lang="en-US" altLang="ja-JP" sz="2000" dirty="0">
                <a:solidFill>
                  <a:srgbClr val="000000"/>
                </a:solidFill>
                <a:latin typeface="Calibri"/>
              </a:rPr>
              <a:t>s slides on SVMs.</a:t>
            </a:r>
            <a:br>
              <a:rPr lang="en-US" altLang="ja-JP" sz="2000" dirty="0">
                <a:solidFill>
                  <a:srgbClr val="000000"/>
                </a:solidFill>
                <a:latin typeface="Calibri"/>
              </a:rPr>
            </a:br>
            <a:r>
              <a:rPr lang="en-US" altLang="ja-JP" sz="2000" dirty="0">
                <a:solidFill>
                  <a:srgbClr val="000000"/>
                </a:solidFill>
                <a:latin typeface="Calibri"/>
              </a:rPr>
              <a:t>His repository is here:</a:t>
            </a:r>
            <a:r>
              <a:rPr lang="en-US" altLang="ja-JP" sz="2000" dirty="0">
                <a:solidFill>
                  <a:srgbClr val="FF0000"/>
                </a:solidFill>
                <a:latin typeface="Calibri"/>
              </a:rPr>
              <a:t> http://</a:t>
            </a:r>
            <a:r>
              <a:rPr lang="en-US" altLang="ja-JP" sz="2000" dirty="0" err="1">
                <a:solidFill>
                  <a:srgbClr val="FF0000"/>
                </a:solidFill>
                <a:latin typeface="Calibri"/>
              </a:rPr>
              <a:t>www.cs.cmu.edu</a:t>
            </a:r>
            <a:r>
              <a:rPr lang="en-US" altLang="ja-JP" sz="2000" dirty="0">
                <a:solidFill>
                  <a:srgbClr val="FF0000"/>
                </a:solidFill>
                <a:latin typeface="Calibri"/>
              </a:rPr>
              <a:t>/~</a:t>
            </a:r>
            <a:r>
              <a:rPr lang="en-US" altLang="ja-JP" sz="2000" dirty="0" err="1">
                <a:solidFill>
                  <a:srgbClr val="FF0000"/>
                </a:solidFill>
                <a:latin typeface="Calibri"/>
              </a:rPr>
              <a:t>awm</a:t>
            </a:r>
            <a:r>
              <a:rPr lang="en-US" altLang="ja-JP" sz="2000" dirty="0">
                <a:solidFill>
                  <a:srgbClr val="FF0000"/>
                </a:solidFill>
                <a:latin typeface="Calibri"/>
              </a:rPr>
              <a:t>/tutorials </a:t>
            </a:r>
            <a:r>
              <a:rPr lang="en-US" altLang="ja-JP" sz="2000" dirty="0">
                <a:solidFill>
                  <a:srgbClr val="000000"/>
                </a:solidFill>
                <a:latin typeface="Calibri"/>
              </a:rPr>
              <a:t>. </a:t>
            </a:r>
            <a:endParaRPr lang="en-US" sz="2000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33794" name="Line 1"/>
          <p:cNvSpPr>
            <a:spLocks noChangeShapeType="1"/>
          </p:cNvSpPr>
          <p:nvPr/>
        </p:nvSpPr>
        <p:spPr bwMode="auto">
          <a:xfrm flipV="1">
            <a:off x="2506663" y="1784350"/>
            <a:ext cx="2876550" cy="4584700"/>
          </a:xfrm>
          <a:prstGeom prst="line">
            <a:avLst/>
          </a:prstGeom>
          <a:noFill/>
          <a:ln w="361800">
            <a:solidFill>
              <a:srgbClr val="FFCF0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3795" name="Line 2"/>
          <p:cNvSpPr>
            <a:spLocks noChangeShapeType="1"/>
          </p:cNvSpPr>
          <p:nvPr/>
        </p:nvSpPr>
        <p:spPr bwMode="auto">
          <a:xfrm flipV="1">
            <a:off x="2465388" y="1719263"/>
            <a:ext cx="2957512" cy="47148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5425"/>
            <a:ext cx="4648200" cy="76358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Maximum Margin</a:t>
            </a:r>
          </a:p>
        </p:txBody>
      </p:sp>
      <p:sp>
        <p:nvSpPr>
          <p:cNvPr id="33797" name="Rectangle 4"/>
          <p:cNvSpPr>
            <a:spLocks noChangeArrowheads="1"/>
          </p:cNvSpPr>
          <p:nvPr/>
        </p:nvSpPr>
        <p:spPr bwMode="auto">
          <a:xfrm>
            <a:off x="5334000" y="782638"/>
            <a:ext cx="1600200" cy="642937"/>
          </a:xfrm>
          <a:prstGeom prst="rect">
            <a:avLst/>
          </a:prstGeom>
          <a:solidFill>
            <a:srgbClr val="FFCC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i="1" dirty="0">
                <a:solidFill>
                  <a:srgbClr val="000000"/>
                </a:solidFill>
                <a:latin typeface="Calibri"/>
              </a:rPr>
              <a:t>f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       </a:t>
            </a:r>
          </a:p>
        </p:txBody>
      </p:sp>
      <p:sp>
        <p:nvSpPr>
          <p:cNvPr id="33798" name="Line 5"/>
          <p:cNvSpPr>
            <a:spLocks noChangeShapeType="1"/>
          </p:cNvSpPr>
          <p:nvPr/>
        </p:nvSpPr>
        <p:spPr bwMode="auto">
          <a:xfrm>
            <a:off x="39624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3799" name="Text Box 6"/>
          <p:cNvSpPr txBox="1">
            <a:spLocks noChangeArrowheads="1"/>
          </p:cNvSpPr>
          <p:nvPr/>
        </p:nvSpPr>
        <p:spPr bwMode="auto">
          <a:xfrm>
            <a:off x="3505200" y="762000"/>
            <a:ext cx="60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sz="2800" b="1" i="1" dirty="0">
                <a:solidFill>
                  <a:srgbClr val="000000"/>
                </a:solidFill>
                <a:latin typeface="Calibri"/>
              </a:rPr>
              <a:t>x</a:t>
            </a:r>
          </a:p>
        </p:txBody>
      </p:sp>
      <p:sp>
        <p:nvSpPr>
          <p:cNvPr id="33800" name="Line 7"/>
          <p:cNvSpPr>
            <a:spLocks noChangeShapeType="1"/>
          </p:cNvSpPr>
          <p:nvPr/>
        </p:nvSpPr>
        <p:spPr bwMode="auto">
          <a:xfrm>
            <a:off x="6019800" y="381000"/>
            <a:ext cx="1588" cy="3810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3801" name="Text Box 8"/>
          <p:cNvSpPr txBox="1">
            <a:spLocks noChangeArrowheads="1"/>
          </p:cNvSpPr>
          <p:nvPr/>
        </p:nvSpPr>
        <p:spPr bwMode="auto">
          <a:xfrm>
            <a:off x="5791200" y="0"/>
            <a:ext cx="381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000"/>
              </a:spcBef>
            </a:pPr>
            <a:r>
              <a:rPr lang="en-US" sz="3200">
                <a:solidFill>
                  <a:srgbClr val="00CC00"/>
                </a:solidFill>
                <a:latin typeface="Symbol" charset="0"/>
              </a:rPr>
              <a:t></a:t>
            </a:r>
          </a:p>
        </p:txBody>
      </p:sp>
      <p:sp>
        <p:nvSpPr>
          <p:cNvPr id="33802" name="Line 9"/>
          <p:cNvSpPr>
            <a:spLocks noChangeShapeType="1"/>
          </p:cNvSpPr>
          <p:nvPr/>
        </p:nvSpPr>
        <p:spPr bwMode="auto">
          <a:xfrm>
            <a:off x="69342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3803" name="Text Box 10"/>
          <p:cNvSpPr txBox="1">
            <a:spLocks noChangeArrowheads="1"/>
          </p:cNvSpPr>
          <p:nvPr/>
        </p:nvSpPr>
        <p:spPr bwMode="auto">
          <a:xfrm>
            <a:off x="8305800" y="838200"/>
            <a:ext cx="8382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3200" dirty="0" err="1">
                <a:solidFill>
                  <a:srgbClr val="000000"/>
                </a:solidFill>
                <a:latin typeface="Calibri"/>
              </a:rPr>
              <a:t>y</a:t>
            </a:r>
            <a:r>
              <a:rPr lang="en-US" sz="3200" baseline="30000" dirty="0" err="1">
                <a:solidFill>
                  <a:srgbClr val="000000"/>
                </a:solidFill>
                <a:latin typeface="Calibri"/>
              </a:rPr>
              <a:t>est</a:t>
            </a:r>
            <a:endParaRPr lang="en-US" sz="3200" baseline="30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804" name="Text Box 11"/>
          <p:cNvSpPr txBox="1">
            <a:spLocks noChangeArrowheads="1"/>
          </p:cNvSpPr>
          <p:nvPr/>
        </p:nvSpPr>
        <p:spPr bwMode="auto">
          <a:xfrm>
            <a:off x="838200" y="1905000"/>
            <a:ext cx="1905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+1</a:t>
            </a:r>
          </a:p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-1</a:t>
            </a:r>
          </a:p>
        </p:txBody>
      </p:sp>
      <p:sp>
        <p:nvSpPr>
          <p:cNvPr id="33805" name="Oval 12"/>
          <p:cNvSpPr>
            <a:spLocks noChangeArrowheads="1"/>
          </p:cNvSpPr>
          <p:nvPr/>
        </p:nvSpPr>
        <p:spPr bwMode="auto">
          <a:xfrm rot="4800000">
            <a:off x="915194" y="2056606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06" name="Oval 13"/>
          <p:cNvSpPr>
            <a:spLocks noChangeArrowheads="1"/>
          </p:cNvSpPr>
          <p:nvPr/>
        </p:nvSpPr>
        <p:spPr bwMode="auto">
          <a:xfrm rot="5880000">
            <a:off x="915988" y="2513012"/>
            <a:ext cx="50800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07" name="Line 14"/>
          <p:cNvSpPr>
            <a:spLocks noChangeShapeType="1"/>
          </p:cNvSpPr>
          <p:nvPr/>
        </p:nvSpPr>
        <p:spPr bwMode="auto">
          <a:xfrm>
            <a:off x="2590800" y="2209800"/>
            <a:ext cx="1588" cy="35052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3808" name="Line 15"/>
          <p:cNvSpPr>
            <a:spLocks noChangeShapeType="1"/>
          </p:cNvSpPr>
          <p:nvPr/>
        </p:nvSpPr>
        <p:spPr bwMode="auto">
          <a:xfrm>
            <a:off x="2438400" y="5562600"/>
            <a:ext cx="3657600" cy="15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3809" name="Oval 16"/>
          <p:cNvSpPr>
            <a:spLocks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0" name="Oval 17"/>
          <p:cNvSpPr>
            <a:spLocks noChangeArrowheads="1"/>
          </p:cNvSpPr>
          <p:nvPr/>
        </p:nvSpPr>
        <p:spPr bwMode="auto">
          <a:xfrm>
            <a:off x="2486025" y="3903663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1" name="Oval 18"/>
          <p:cNvSpPr>
            <a:spLocks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2" name="Oval 19"/>
          <p:cNvSpPr>
            <a:spLocks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3" name="Oval 20"/>
          <p:cNvSpPr>
            <a:spLocks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4" name="Oval 21"/>
          <p:cNvSpPr>
            <a:spLocks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5" name="Oval 22"/>
          <p:cNvSpPr>
            <a:spLocks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6" name="Oval 23"/>
          <p:cNvSpPr>
            <a:spLocks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7" name="Oval 24"/>
          <p:cNvSpPr>
            <a:spLocks noChangeArrowheads="1"/>
          </p:cNvSpPr>
          <p:nvPr/>
        </p:nvSpPr>
        <p:spPr bwMode="auto">
          <a:xfrm rot="-1140000">
            <a:off x="3886200" y="4443413"/>
            <a:ext cx="5397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8" name="Oval 25"/>
          <p:cNvSpPr>
            <a:spLocks noChangeArrowheads="1"/>
          </p:cNvSpPr>
          <p:nvPr/>
        </p:nvSpPr>
        <p:spPr bwMode="auto">
          <a:xfrm rot="-1140000">
            <a:off x="6003925" y="32305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9" name="Oval 26"/>
          <p:cNvSpPr>
            <a:spLocks noChangeArrowheads="1"/>
          </p:cNvSpPr>
          <p:nvPr/>
        </p:nvSpPr>
        <p:spPr bwMode="auto">
          <a:xfrm rot="-1140000">
            <a:off x="5295900" y="45466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20" name="Oval 27"/>
          <p:cNvSpPr>
            <a:spLocks noChangeArrowheads="1"/>
          </p:cNvSpPr>
          <p:nvPr/>
        </p:nvSpPr>
        <p:spPr bwMode="auto">
          <a:xfrm rot="-1140000">
            <a:off x="3124200" y="2668588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21" name="Oval 28"/>
          <p:cNvSpPr>
            <a:spLocks noChangeArrowheads="1"/>
          </p:cNvSpPr>
          <p:nvPr/>
        </p:nvSpPr>
        <p:spPr bwMode="auto">
          <a:xfrm rot="-1140000">
            <a:off x="4711700" y="35861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22" name="Oval 29"/>
          <p:cNvSpPr>
            <a:spLocks noChangeArrowheads="1"/>
          </p:cNvSpPr>
          <p:nvPr/>
        </p:nvSpPr>
        <p:spPr bwMode="auto">
          <a:xfrm rot="-1140000">
            <a:off x="5865813" y="4497388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23" name="Oval 30"/>
          <p:cNvSpPr>
            <a:spLocks noChangeArrowheads="1"/>
          </p:cNvSpPr>
          <p:nvPr/>
        </p:nvSpPr>
        <p:spPr bwMode="auto">
          <a:xfrm rot="-1140000">
            <a:off x="3113088" y="3641725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24" name="Oval 31"/>
          <p:cNvSpPr>
            <a:spLocks noChangeArrowheads="1"/>
          </p:cNvSpPr>
          <p:nvPr/>
        </p:nvSpPr>
        <p:spPr bwMode="auto">
          <a:xfrm rot="5880000">
            <a:off x="3868738" y="3059113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25" name="Oval 32"/>
          <p:cNvSpPr>
            <a:spLocks noChangeArrowheads="1"/>
          </p:cNvSpPr>
          <p:nvPr/>
        </p:nvSpPr>
        <p:spPr bwMode="auto">
          <a:xfrm rot="5880000">
            <a:off x="4136232" y="5244306"/>
            <a:ext cx="55562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26" name="Oval 33"/>
          <p:cNvSpPr>
            <a:spLocks noChangeArrowheads="1"/>
          </p:cNvSpPr>
          <p:nvPr/>
        </p:nvSpPr>
        <p:spPr bwMode="auto">
          <a:xfrm rot="5880000">
            <a:off x="3116263" y="41005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27" name="Oval 34"/>
          <p:cNvSpPr>
            <a:spLocks noChangeArrowheads="1"/>
          </p:cNvSpPr>
          <p:nvPr/>
        </p:nvSpPr>
        <p:spPr bwMode="auto">
          <a:xfrm rot="5880000">
            <a:off x="4344988" y="2395538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28" name="Oval 35"/>
          <p:cNvSpPr>
            <a:spLocks noChangeArrowheads="1"/>
          </p:cNvSpPr>
          <p:nvPr/>
        </p:nvSpPr>
        <p:spPr bwMode="auto">
          <a:xfrm rot="5880000">
            <a:off x="5304632" y="4145756"/>
            <a:ext cx="58738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29" name="Oval 36"/>
          <p:cNvSpPr>
            <a:spLocks noChangeArrowheads="1"/>
          </p:cNvSpPr>
          <p:nvPr/>
        </p:nvSpPr>
        <p:spPr bwMode="auto">
          <a:xfrm rot="5880000">
            <a:off x="4371975" y="408146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30" name="Oval 37"/>
          <p:cNvSpPr>
            <a:spLocks noChangeArrowheads="1"/>
          </p:cNvSpPr>
          <p:nvPr/>
        </p:nvSpPr>
        <p:spPr bwMode="auto">
          <a:xfrm rot="5880000">
            <a:off x="5621338" y="3365500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31" name="Oval 38"/>
          <p:cNvSpPr>
            <a:spLocks noChangeArrowheads="1"/>
          </p:cNvSpPr>
          <p:nvPr/>
        </p:nvSpPr>
        <p:spPr bwMode="auto">
          <a:xfrm rot="5880000">
            <a:off x="3089275" y="23479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32" name="Oval 39"/>
          <p:cNvSpPr>
            <a:spLocks noChangeArrowheads="1"/>
          </p:cNvSpPr>
          <p:nvPr/>
        </p:nvSpPr>
        <p:spPr bwMode="auto">
          <a:xfrm rot="5880000">
            <a:off x="5262563" y="327501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33" name="Oval 40"/>
          <p:cNvSpPr>
            <a:spLocks noChangeArrowheads="1"/>
          </p:cNvSpPr>
          <p:nvPr/>
        </p:nvSpPr>
        <p:spPr bwMode="auto">
          <a:xfrm rot="5880000">
            <a:off x="5117307" y="4720431"/>
            <a:ext cx="58738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34" name="Oval 41"/>
          <p:cNvSpPr>
            <a:spLocks noChangeArrowheads="1"/>
          </p:cNvSpPr>
          <p:nvPr/>
        </p:nvSpPr>
        <p:spPr bwMode="auto">
          <a:xfrm rot="4800000">
            <a:off x="3498057" y="3534569"/>
            <a:ext cx="58737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35" name="Oval 42"/>
          <p:cNvSpPr>
            <a:spLocks noChangeArrowheads="1"/>
          </p:cNvSpPr>
          <p:nvPr/>
        </p:nvSpPr>
        <p:spPr bwMode="auto">
          <a:xfrm rot="4800000">
            <a:off x="4651375" y="5253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36" name="Oval 43"/>
          <p:cNvSpPr>
            <a:spLocks noChangeArrowheads="1"/>
          </p:cNvSpPr>
          <p:nvPr/>
        </p:nvSpPr>
        <p:spPr bwMode="auto">
          <a:xfrm rot="4800000">
            <a:off x="4346575" y="4872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37" name="Oval 44"/>
          <p:cNvSpPr>
            <a:spLocks noChangeArrowheads="1"/>
          </p:cNvSpPr>
          <p:nvPr/>
        </p:nvSpPr>
        <p:spPr bwMode="auto">
          <a:xfrm rot="4800000">
            <a:off x="2817019" y="3734594"/>
            <a:ext cx="58737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38" name="Oval 45"/>
          <p:cNvSpPr>
            <a:spLocks noChangeArrowheads="1"/>
          </p:cNvSpPr>
          <p:nvPr/>
        </p:nvSpPr>
        <p:spPr bwMode="auto">
          <a:xfrm rot="4800000">
            <a:off x="3714751" y="2774950"/>
            <a:ext cx="50800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39" name="Oval 46"/>
          <p:cNvSpPr>
            <a:spLocks noChangeArrowheads="1"/>
          </p:cNvSpPr>
          <p:nvPr/>
        </p:nvSpPr>
        <p:spPr bwMode="auto">
          <a:xfrm rot="4800000">
            <a:off x="4357688" y="4364037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40" name="Oval 47"/>
          <p:cNvSpPr>
            <a:spLocks noChangeArrowheads="1"/>
          </p:cNvSpPr>
          <p:nvPr/>
        </p:nvSpPr>
        <p:spPr bwMode="auto">
          <a:xfrm rot="4800000">
            <a:off x="2504282" y="3082131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41" name="Oval 48"/>
          <p:cNvSpPr>
            <a:spLocks noChangeArrowheads="1"/>
          </p:cNvSpPr>
          <p:nvPr/>
        </p:nvSpPr>
        <p:spPr bwMode="auto">
          <a:xfrm rot="4800000">
            <a:off x="3937794" y="5049044"/>
            <a:ext cx="55563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42" name="Oval 49"/>
          <p:cNvSpPr>
            <a:spLocks noChangeArrowheads="1"/>
          </p:cNvSpPr>
          <p:nvPr/>
        </p:nvSpPr>
        <p:spPr bwMode="auto">
          <a:xfrm rot="4800000">
            <a:off x="5305426" y="4756150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43" name="Text Box 50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2000" b="1" i="1" dirty="0" err="1">
                <a:solidFill>
                  <a:srgbClr val="000000"/>
                </a:solidFill>
                <a:latin typeface="Calibri"/>
              </a:rPr>
              <a:t>x</a:t>
            </a:r>
            <a:r>
              <a:rPr lang="en-US" sz="2000" i="1" dirty="0" err="1">
                <a:solidFill>
                  <a:srgbClr val="000000"/>
                </a:solidFill>
                <a:latin typeface="Calibri"/>
              </a:rPr>
              <a:t>,</a:t>
            </a:r>
            <a:r>
              <a:rPr lang="en-US" sz="2000" b="1" i="1" dirty="0" err="1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i="1" dirty="0" err="1">
                <a:solidFill>
                  <a:srgbClr val="00CC00"/>
                </a:solidFill>
                <a:latin typeface="Calibri"/>
              </a:rPr>
              <a:t>,b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 = sign(</a:t>
            </a:r>
            <a:r>
              <a:rPr lang="en-US" sz="2000" b="1" i="1" dirty="0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. x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- 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33844" name="Text Box 51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33846" name="Text Box 53"/>
          <p:cNvSpPr txBox="1">
            <a:spLocks noChangeArrowheads="1"/>
          </p:cNvSpPr>
          <p:nvPr/>
        </p:nvSpPr>
        <p:spPr bwMode="auto">
          <a:xfrm>
            <a:off x="173038" y="3675063"/>
            <a:ext cx="2120900" cy="132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000" b="1" dirty="0">
                <a:solidFill>
                  <a:srgbClr val="00CC00"/>
                </a:solidFill>
                <a:latin typeface="Calibri"/>
              </a:rPr>
              <a:t>Support Vectors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are the </a:t>
            </a:r>
            <a:r>
              <a:rPr lang="en-US" sz="2000" dirty="0" err="1">
                <a:solidFill>
                  <a:srgbClr val="000000"/>
                </a:solidFill>
                <a:latin typeface="Calibri"/>
              </a:rPr>
              <a:t>datapoints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that margin pushes up against</a:t>
            </a:r>
          </a:p>
        </p:txBody>
      </p:sp>
      <p:sp>
        <p:nvSpPr>
          <p:cNvPr id="33847" name="Freeform 54"/>
          <p:cNvSpPr>
            <a:spLocks/>
          </p:cNvSpPr>
          <p:nvPr/>
        </p:nvSpPr>
        <p:spPr bwMode="auto">
          <a:xfrm>
            <a:off x="2112963" y="3725863"/>
            <a:ext cx="1708150" cy="155575"/>
          </a:xfrm>
          <a:custGeom>
            <a:avLst/>
            <a:gdLst>
              <a:gd name="T0" fmla="*/ 0 w 1076"/>
              <a:gd name="T1" fmla="*/ 2147483647 h 98"/>
              <a:gd name="T2" fmla="*/ 2147483647 w 1076"/>
              <a:gd name="T3" fmla="*/ 2147483647 h 98"/>
              <a:gd name="T4" fmla="*/ 2147483647 w 1076"/>
              <a:gd name="T5" fmla="*/ 0 h 98"/>
              <a:gd name="T6" fmla="*/ 2147483647 w 1076"/>
              <a:gd name="T7" fmla="*/ 2147483647 h 98"/>
              <a:gd name="T8" fmla="*/ 2147483647 w 1076"/>
              <a:gd name="T9" fmla="*/ 2147483647 h 98"/>
              <a:gd name="T10" fmla="*/ 2147483647 w 1076"/>
              <a:gd name="T11" fmla="*/ 2147483647 h 98"/>
              <a:gd name="T12" fmla="*/ 2147483647 w 1076"/>
              <a:gd name="T13" fmla="*/ 2147483647 h 98"/>
              <a:gd name="T14" fmla="*/ 2147483647 w 1076"/>
              <a:gd name="T15" fmla="*/ 2147483647 h 98"/>
              <a:gd name="T16" fmla="*/ 2147483647 w 1076"/>
              <a:gd name="T17" fmla="*/ 2147483647 h 9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76"/>
              <a:gd name="T28" fmla="*/ 0 h 98"/>
              <a:gd name="T29" fmla="*/ 1076 w 1076"/>
              <a:gd name="T30" fmla="*/ 98 h 9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76" h="98">
                <a:moveTo>
                  <a:pt x="0" y="98"/>
                </a:moveTo>
                <a:cubicBezTo>
                  <a:pt x="38" y="87"/>
                  <a:pt x="66" y="53"/>
                  <a:pt x="104" y="39"/>
                </a:cubicBezTo>
                <a:cubicBezTo>
                  <a:pt x="132" y="9"/>
                  <a:pt x="172" y="6"/>
                  <a:pt x="212" y="0"/>
                </a:cubicBezTo>
                <a:cubicBezTo>
                  <a:pt x="262" y="3"/>
                  <a:pt x="286" y="0"/>
                  <a:pt x="326" y="11"/>
                </a:cubicBezTo>
                <a:lnTo>
                  <a:pt x="386" y="39"/>
                </a:lnTo>
                <a:cubicBezTo>
                  <a:pt x="386" y="39"/>
                  <a:pt x="386" y="39"/>
                  <a:pt x="386" y="39"/>
                </a:cubicBezTo>
                <a:cubicBezTo>
                  <a:pt x="428" y="52"/>
                  <a:pt x="469" y="69"/>
                  <a:pt x="511" y="82"/>
                </a:cubicBezTo>
                <a:cubicBezTo>
                  <a:pt x="670" y="74"/>
                  <a:pt x="829" y="60"/>
                  <a:pt x="989" y="55"/>
                </a:cubicBezTo>
                <a:cubicBezTo>
                  <a:pt x="1017" y="51"/>
                  <a:pt x="1048" y="44"/>
                  <a:pt x="1076" y="44"/>
                </a:cubicBezTo>
              </a:path>
            </a:pathLst>
          </a:custGeom>
          <a:noFill/>
          <a:ln w="38160">
            <a:solidFill>
              <a:srgbClr val="00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48" name="Freeform 55"/>
          <p:cNvSpPr>
            <a:spLocks/>
          </p:cNvSpPr>
          <p:nvPr/>
        </p:nvSpPr>
        <p:spPr bwMode="auto">
          <a:xfrm>
            <a:off x="2079625" y="3317875"/>
            <a:ext cx="2293938" cy="485775"/>
          </a:xfrm>
          <a:custGeom>
            <a:avLst/>
            <a:gdLst>
              <a:gd name="T0" fmla="*/ 0 w 1445"/>
              <a:gd name="T1" fmla="*/ 2147483647 h 306"/>
              <a:gd name="T2" fmla="*/ 2147483647 w 1445"/>
              <a:gd name="T3" fmla="*/ 2147483647 h 306"/>
              <a:gd name="T4" fmla="*/ 2147483647 w 1445"/>
              <a:gd name="T5" fmla="*/ 2147483647 h 306"/>
              <a:gd name="T6" fmla="*/ 2147483647 w 1445"/>
              <a:gd name="T7" fmla="*/ 2147483647 h 306"/>
              <a:gd name="T8" fmla="*/ 2147483647 w 1445"/>
              <a:gd name="T9" fmla="*/ 2147483647 h 306"/>
              <a:gd name="T10" fmla="*/ 2147483647 w 1445"/>
              <a:gd name="T11" fmla="*/ 2147483647 h 306"/>
              <a:gd name="T12" fmla="*/ 2147483647 w 1445"/>
              <a:gd name="T13" fmla="*/ 2147483647 h 306"/>
              <a:gd name="T14" fmla="*/ 2147483647 w 1445"/>
              <a:gd name="T15" fmla="*/ 2147483647 h 306"/>
              <a:gd name="T16" fmla="*/ 2147483647 w 1445"/>
              <a:gd name="T17" fmla="*/ 2147483647 h 306"/>
              <a:gd name="T18" fmla="*/ 2147483647 w 1445"/>
              <a:gd name="T19" fmla="*/ 2147483647 h 306"/>
              <a:gd name="T20" fmla="*/ 2147483647 w 1445"/>
              <a:gd name="T21" fmla="*/ 2147483647 h 306"/>
              <a:gd name="T22" fmla="*/ 2147483647 w 1445"/>
              <a:gd name="T23" fmla="*/ 2147483647 h 306"/>
              <a:gd name="T24" fmla="*/ 2147483647 w 1445"/>
              <a:gd name="T25" fmla="*/ 2147483647 h 30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45"/>
              <a:gd name="T40" fmla="*/ 0 h 306"/>
              <a:gd name="T41" fmla="*/ 1445 w 1445"/>
              <a:gd name="T42" fmla="*/ 306 h 30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45" h="306">
                <a:moveTo>
                  <a:pt x="0" y="306"/>
                </a:moveTo>
                <a:cubicBezTo>
                  <a:pt x="5" y="304"/>
                  <a:pt x="12" y="305"/>
                  <a:pt x="16" y="301"/>
                </a:cubicBezTo>
                <a:cubicBezTo>
                  <a:pt x="24" y="293"/>
                  <a:pt x="21" y="278"/>
                  <a:pt x="27" y="268"/>
                </a:cubicBezTo>
                <a:cubicBezTo>
                  <a:pt x="33" y="257"/>
                  <a:pt x="41" y="247"/>
                  <a:pt x="48" y="236"/>
                </a:cubicBezTo>
                <a:cubicBezTo>
                  <a:pt x="58" y="221"/>
                  <a:pt x="117" y="177"/>
                  <a:pt x="125" y="171"/>
                </a:cubicBezTo>
                <a:cubicBezTo>
                  <a:pt x="159" y="146"/>
                  <a:pt x="186" y="117"/>
                  <a:pt x="228" y="105"/>
                </a:cubicBezTo>
                <a:cubicBezTo>
                  <a:pt x="249" y="91"/>
                  <a:pt x="273" y="79"/>
                  <a:pt x="298" y="73"/>
                </a:cubicBezTo>
                <a:cubicBezTo>
                  <a:pt x="394" y="11"/>
                  <a:pt x="526" y="10"/>
                  <a:pt x="635" y="2"/>
                </a:cubicBezTo>
                <a:cubicBezTo>
                  <a:pt x="773" y="5"/>
                  <a:pt x="907" y="0"/>
                  <a:pt x="1043" y="18"/>
                </a:cubicBezTo>
                <a:cubicBezTo>
                  <a:pt x="1068" y="27"/>
                  <a:pt x="1093" y="34"/>
                  <a:pt x="1119" y="40"/>
                </a:cubicBezTo>
                <a:cubicBezTo>
                  <a:pt x="1150" y="63"/>
                  <a:pt x="1183" y="68"/>
                  <a:pt x="1217" y="84"/>
                </a:cubicBezTo>
                <a:cubicBezTo>
                  <a:pt x="1257" y="104"/>
                  <a:pt x="1293" y="119"/>
                  <a:pt x="1336" y="132"/>
                </a:cubicBezTo>
                <a:cubicBezTo>
                  <a:pt x="1370" y="142"/>
                  <a:pt x="1410" y="165"/>
                  <a:pt x="1445" y="165"/>
                </a:cubicBezTo>
              </a:path>
            </a:pathLst>
          </a:custGeom>
          <a:noFill/>
          <a:ln w="38160">
            <a:solidFill>
              <a:srgbClr val="00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49" name="Freeform 56"/>
          <p:cNvSpPr>
            <a:spLocks/>
          </p:cNvSpPr>
          <p:nvPr/>
        </p:nvSpPr>
        <p:spPr bwMode="auto">
          <a:xfrm>
            <a:off x="2105025" y="3994150"/>
            <a:ext cx="1733550" cy="449263"/>
          </a:xfrm>
          <a:custGeom>
            <a:avLst/>
            <a:gdLst>
              <a:gd name="T0" fmla="*/ 0 w 1092"/>
              <a:gd name="T1" fmla="*/ 0 h 283"/>
              <a:gd name="T2" fmla="*/ 2147483647 w 1092"/>
              <a:gd name="T3" fmla="*/ 2147483647 h 283"/>
              <a:gd name="T4" fmla="*/ 2147483647 w 1092"/>
              <a:gd name="T5" fmla="*/ 2147483647 h 283"/>
              <a:gd name="T6" fmla="*/ 2147483647 w 1092"/>
              <a:gd name="T7" fmla="*/ 2147483647 h 283"/>
              <a:gd name="T8" fmla="*/ 2147483647 w 1092"/>
              <a:gd name="T9" fmla="*/ 2147483647 h 283"/>
              <a:gd name="T10" fmla="*/ 2147483647 w 1092"/>
              <a:gd name="T11" fmla="*/ 2147483647 h 28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92"/>
              <a:gd name="T19" fmla="*/ 0 h 283"/>
              <a:gd name="T20" fmla="*/ 1092 w 1092"/>
              <a:gd name="T21" fmla="*/ 283 h 28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92" h="283">
                <a:moveTo>
                  <a:pt x="0" y="0"/>
                </a:moveTo>
                <a:cubicBezTo>
                  <a:pt x="47" y="9"/>
                  <a:pt x="84" y="40"/>
                  <a:pt x="130" y="54"/>
                </a:cubicBezTo>
                <a:cubicBezTo>
                  <a:pt x="184" y="96"/>
                  <a:pt x="261" y="129"/>
                  <a:pt x="326" y="147"/>
                </a:cubicBezTo>
                <a:cubicBezTo>
                  <a:pt x="348" y="162"/>
                  <a:pt x="373" y="163"/>
                  <a:pt x="397" y="174"/>
                </a:cubicBezTo>
                <a:cubicBezTo>
                  <a:pt x="439" y="193"/>
                  <a:pt x="481" y="209"/>
                  <a:pt x="527" y="217"/>
                </a:cubicBezTo>
                <a:cubicBezTo>
                  <a:pt x="704" y="283"/>
                  <a:pt x="907" y="272"/>
                  <a:pt x="1092" y="272"/>
                </a:cubicBezTo>
              </a:path>
            </a:pathLst>
          </a:custGeom>
          <a:noFill/>
          <a:ln w="38160">
            <a:solidFill>
              <a:srgbClr val="00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50" name="Oval 57"/>
          <p:cNvSpPr>
            <a:spLocks noChangeArrowheads="1"/>
          </p:cNvSpPr>
          <p:nvPr/>
        </p:nvSpPr>
        <p:spPr bwMode="auto">
          <a:xfrm>
            <a:off x="4341813" y="3579813"/>
            <a:ext cx="152400" cy="152400"/>
          </a:xfrm>
          <a:prstGeom prst="ellipse">
            <a:avLst/>
          </a:prstGeom>
          <a:noFill/>
          <a:ln w="38160">
            <a:solidFill>
              <a:srgbClr val="00CC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51" name="Oval 58"/>
          <p:cNvSpPr>
            <a:spLocks noChangeArrowheads="1"/>
          </p:cNvSpPr>
          <p:nvPr/>
        </p:nvSpPr>
        <p:spPr bwMode="auto">
          <a:xfrm>
            <a:off x="3844925" y="3689350"/>
            <a:ext cx="152400" cy="152400"/>
          </a:xfrm>
          <a:prstGeom prst="ellipse">
            <a:avLst/>
          </a:prstGeom>
          <a:noFill/>
          <a:ln w="38160">
            <a:solidFill>
              <a:srgbClr val="00CC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52" name="Oval 59"/>
          <p:cNvSpPr>
            <a:spLocks noChangeArrowheads="1"/>
          </p:cNvSpPr>
          <p:nvPr/>
        </p:nvSpPr>
        <p:spPr bwMode="auto">
          <a:xfrm>
            <a:off x="3833813" y="4384675"/>
            <a:ext cx="152400" cy="152400"/>
          </a:xfrm>
          <a:prstGeom prst="ellipse">
            <a:avLst/>
          </a:prstGeom>
          <a:noFill/>
          <a:ln w="38160">
            <a:solidFill>
              <a:srgbClr val="00CC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63" name="Text Box 52">
            <a:extLst>
              <a:ext uri="{FF2B5EF4-FFF2-40B4-BE49-F238E27FC236}">
                <a16:creationId xmlns:a16="http://schemas.microsoft.com/office/drawing/2014/main" id="{76E60B37-34E9-7C48-B479-CD9F223AB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3446" y="2286000"/>
            <a:ext cx="2860554" cy="2872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500"/>
              </a:spcBef>
            </a:pPr>
            <a:r>
              <a:rPr lang="en-US" dirty="0">
                <a:solidFill>
                  <a:srgbClr val="FF0000"/>
                </a:solidFill>
                <a:latin typeface="Calibri"/>
              </a:rPr>
              <a:t>Maximum margin linear classifier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is the linear classifier with the, um, maximum margin</a:t>
            </a:r>
          </a:p>
          <a:p>
            <a:pPr>
              <a:spcBef>
                <a:spcPts val="1500"/>
              </a:spcBef>
            </a:pPr>
            <a:r>
              <a:rPr lang="en-US" dirty="0">
                <a:solidFill>
                  <a:srgbClr val="000000"/>
                </a:solidFill>
                <a:latin typeface="Calibri"/>
              </a:rPr>
              <a:t>The simplest kind of SVM, called an LSVM</a:t>
            </a:r>
          </a:p>
        </p:txBody>
      </p:sp>
      <p:sp>
        <p:nvSpPr>
          <p:cNvPr id="64" name="AutoShape 53">
            <a:extLst>
              <a:ext uri="{FF2B5EF4-FFF2-40B4-BE49-F238E27FC236}">
                <a16:creationId xmlns:a16="http://schemas.microsoft.com/office/drawing/2014/main" id="{90D08C56-0843-2647-B733-FEEB0EFE7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0525" y="5791200"/>
            <a:ext cx="1758950" cy="381000"/>
          </a:xfrm>
          <a:prstGeom prst="wedgeRectCallout">
            <a:avLst>
              <a:gd name="adj1" fmla="val 51345"/>
              <a:gd name="adj2" fmla="val -230250"/>
            </a:avLst>
          </a:prstGeom>
          <a:solidFill>
            <a:srgbClr val="CCFFCC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Linea SVM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6629400" y="6553200"/>
            <a:ext cx="25146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35842" name="Line 1"/>
          <p:cNvSpPr>
            <a:spLocks noChangeShapeType="1"/>
          </p:cNvSpPr>
          <p:nvPr/>
        </p:nvSpPr>
        <p:spPr bwMode="auto">
          <a:xfrm flipV="1">
            <a:off x="2506663" y="1784350"/>
            <a:ext cx="2876550" cy="4584700"/>
          </a:xfrm>
          <a:prstGeom prst="line">
            <a:avLst/>
          </a:prstGeom>
          <a:noFill/>
          <a:ln w="361800">
            <a:solidFill>
              <a:srgbClr val="FFCF0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5843" name="Line 2"/>
          <p:cNvSpPr>
            <a:spLocks noChangeShapeType="1"/>
          </p:cNvSpPr>
          <p:nvPr/>
        </p:nvSpPr>
        <p:spPr bwMode="auto">
          <a:xfrm flipV="1">
            <a:off x="2465388" y="1719263"/>
            <a:ext cx="2957512" cy="47148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-3175"/>
            <a:ext cx="8534400" cy="76358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Why Maximum Margin?</a:t>
            </a:r>
          </a:p>
        </p:txBody>
      </p:sp>
      <p:sp>
        <p:nvSpPr>
          <p:cNvPr id="35845" name="Text Box 4"/>
          <p:cNvSpPr txBox="1">
            <a:spLocks noChangeArrowheads="1"/>
          </p:cNvSpPr>
          <p:nvPr/>
        </p:nvSpPr>
        <p:spPr bwMode="auto">
          <a:xfrm>
            <a:off x="838200" y="1905000"/>
            <a:ext cx="1905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+1</a:t>
            </a:r>
          </a:p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-1</a:t>
            </a:r>
          </a:p>
        </p:txBody>
      </p:sp>
      <p:sp>
        <p:nvSpPr>
          <p:cNvPr id="35846" name="Oval 5"/>
          <p:cNvSpPr>
            <a:spLocks noChangeArrowheads="1"/>
          </p:cNvSpPr>
          <p:nvPr/>
        </p:nvSpPr>
        <p:spPr bwMode="auto">
          <a:xfrm rot="4800000">
            <a:off x="915194" y="2056606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47" name="Oval 6"/>
          <p:cNvSpPr>
            <a:spLocks noChangeArrowheads="1"/>
          </p:cNvSpPr>
          <p:nvPr/>
        </p:nvSpPr>
        <p:spPr bwMode="auto">
          <a:xfrm rot="5880000">
            <a:off x="915988" y="2513012"/>
            <a:ext cx="50800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48" name="Line 7"/>
          <p:cNvSpPr>
            <a:spLocks noChangeShapeType="1"/>
          </p:cNvSpPr>
          <p:nvPr/>
        </p:nvSpPr>
        <p:spPr bwMode="auto">
          <a:xfrm>
            <a:off x="2590800" y="2209800"/>
            <a:ext cx="1588" cy="35052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5849" name="Line 8"/>
          <p:cNvSpPr>
            <a:spLocks noChangeShapeType="1"/>
          </p:cNvSpPr>
          <p:nvPr/>
        </p:nvSpPr>
        <p:spPr bwMode="auto">
          <a:xfrm>
            <a:off x="2438400" y="5562600"/>
            <a:ext cx="3657600" cy="15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5850" name="Oval 9"/>
          <p:cNvSpPr>
            <a:spLocks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51" name="Oval 10"/>
          <p:cNvSpPr>
            <a:spLocks noChangeArrowheads="1"/>
          </p:cNvSpPr>
          <p:nvPr/>
        </p:nvSpPr>
        <p:spPr bwMode="auto">
          <a:xfrm>
            <a:off x="2486025" y="3903663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52" name="Oval 11"/>
          <p:cNvSpPr>
            <a:spLocks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53" name="Oval 12"/>
          <p:cNvSpPr>
            <a:spLocks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54" name="Oval 13"/>
          <p:cNvSpPr>
            <a:spLocks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55" name="Oval 14"/>
          <p:cNvSpPr>
            <a:spLocks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56" name="Oval 15"/>
          <p:cNvSpPr>
            <a:spLocks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57" name="Oval 16"/>
          <p:cNvSpPr>
            <a:spLocks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58" name="Oval 17"/>
          <p:cNvSpPr>
            <a:spLocks noChangeArrowheads="1"/>
          </p:cNvSpPr>
          <p:nvPr/>
        </p:nvSpPr>
        <p:spPr bwMode="auto">
          <a:xfrm rot="-1140000">
            <a:off x="3886200" y="4443413"/>
            <a:ext cx="5397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59" name="Oval 18"/>
          <p:cNvSpPr>
            <a:spLocks noChangeArrowheads="1"/>
          </p:cNvSpPr>
          <p:nvPr/>
        </p:nvSpPr>
        <p:spPr bwMode="auto">
          <a:xfrm rot="-1140000">
            <a:off x="6003925" y="32305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60" name="Oval 19"/>
          <p:cNvSpPr>
            <a:spLocks noChangeArrowheads="1"/>
          </p:cNvSpPr>
          <p:nvPr/>
        </p:nvSpPr>
        <p:spPr bwMode="auto">
          <a:xfrm rot="-1140000">
            <a:off x="5295900" y="45466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61" name="Oval 20"/>
          <p:cNvSpPr>
            <a:spLocks noChangeArrowheads="1"/>
          </p:cNvSpPr>
          <p:nvPr/>
        </p:nvSpPr>
        <p:spPr bwMode="auto">
          <a:xfrm rot="-1140000">
            <a:off x="3124200" y="2668588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62" name="Oval 21"/>
          <p:cNvSpPr>
            <a:spLocks noChangeArrowheads="1"/>
          </p:cNvSpPr>
          <p:nvPr/>
        </p:nvSpPr>
        <p:spPr bwMode="auto">
          <a:xfrm rot="-1140000">
            <a:off x="4711700" y="35861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63" name="Oval 22"/>
          <p:cNvSpPr>
            <a:spLocks noChangeArrowheads="1"/>
          </p:cNvSpPr>
          <p:nvPr/>
        </p:nvSpPr>
        <p:spPr bwMode="auto">
          <a:xfrm rot="-1140000">
            <a:off x="5865813" y="4497388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64" name="Oval 23"/>
          <p:cNvSpPr>
            <a:spLocks noChangeArrowheads="1"/>
          </p:cNvSpPr>
          <p:nvPr/>
        </p:nvSpPr>
        <p:spPr bwMode="auto">
          <a:xfrm rot="-1140000">
            <a:off x="3113088" y="3641725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65" name="Oval 24"/>
          <p:cNvSpPr>
            <a:spLocks noChangeArrowheads="1"/>
          </p:cNvSpPr>
          <p:nvPr/>
        </p:nvSpPr>
        <p:spPr bwMode="auto">
          <a:xfrm rot="5880000">
            <a:off x="3868738" y="3059113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66" name="Oval 25"/>
          <p:cNvSpPr>
            <a:spLocks noChangeArrowheads="1"/>
          </p:cNvSpPr>
          <p:nvPr/>
        </p:nvSpPr>
        <p:spPr bwMode="auto">
          <a:xfrm rot="5880000">
            <a:off x="4136232" y="5244306"/>
            <a:ext cx="55562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67" name="Oval 26"/>
          <p:cNvSpPr>
            <a:spLocks noChangeArrowheads="1"/>
          </p:cNvSpPr>
          <p:nvPr/>
        </p:nvSpPr>
        <p:spPr bwMode="auto">
          <a:xfrm rot="5880000">
            <a:off x="3116263" y="41005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68" name="Oval 27"/>
          <p:cNvSpPr>
            <a:spLocks noChangeArrowheads="1"/>
          </p:cNvSpPr>
          <p:nvPr/>
        </p:nvSpPr>
        <p:spPr bwMode="auto">
          <a:xfrm rot="5880000">
            <a:off x="4344988" y="2395538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69" name="Oval 28"/>
          <p:cNvSpPr>
            <a:spLocks noChangeArrowheads="1"/>
          </p:cNvSpPr>
          <p:nvPr/>
        </p:nvSpPr>
        <p:spPr bwMode="auto">
          <a:xfrm rot="5880000">
            <a:off x="5304632" y="4145756"/>
            <a:ext cx="58738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70" name="Oval 29"/>
          <p:cNvSpPr>
            <a:spLocks noChangeArrowheads="1"/>
          </p:cNvSpPr>
          <p:nvPr/>
        </p:nvSpPr>
        <p:spPr bwMode="auto">
          <a:xfrm rot="5880000">
            <a:off x="4371975" y="408146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71" name="Oval 30"/>
          <p:cNvSpPr>
            <a:spLocks noChangeArrowheads="1"/>
          </p:cNvSpPr>
          <p:nvPr/>
        </p:nvSpPr>
        <p:spPr bwMode="auto">
          <a:xfrm rot="5880000">
            <a:off x="5621338" y="3365500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72" name="Oval 31"/>
          <p:cNvSpPr>
            <a:spLocks noChangeArrowheads="1"/>
          </p:cNvSpPr>
          <p:nvPr/>
        </p:nvSpPr>
        <p:spPr bwMode="auto">
          <a:xfrm rot="5880000">
            <a:off x="3089275" y="23479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73" name="Oval 32"/>
          <p:cNvSpPr>
            <a:spLocks noChangeArrowheads="1"/>
          </p:cNvSpPr>
          <p:nvPr/>
        </p:nvSpPr>
        <p:spPr bwMode="auto">
          <a:xfrm rot="5880000">
            <a:off x="5262563" y="327501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74" name="Oval 33"/>
          <p:cNvSpPr>
            <a:spLocks noChangeArrowheads="1"/>
          </p:cNvSpPr>
          <p:nvPr/>
        </p:nvSpPr>
        <p:spPr bwMode="auto">
          <a:xfrm rot="5880000">
            <a:off x="5117307" y="4720431"/>
            <a:ext cx="58738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75" name="Oval 34"/>
          <p:cNvSpPr>
            <a:spLocks noChangeArrowheads="1"/>
          </p:cNvSpPr>
          <p:nvPr/>
        </p:nvSpPr>
        <p:spPr bwMode="auto">
          <a:xfrm rot="4800000">
            <a:off x="3498057" y="3534569"/>
            <a:ext cx="58737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76" name="Oval 35"/>
          <p:cNvSpPr>
            <a:spLocks noChangeArrowheads="1"/>
          </p:cNvSpPr>
          <p:nvPr/>
        </p:nvSpPr>
        <p:spPr bwMode="auto">
          <a:xfrm rot="4800000">
            <a:off x="4651375" y="5253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77" name="Oval 36"/>
          <p:cNvSpPr>
            <a:spLocks noChangeArrowheads="1"/>
          </p:cNvSpPr>
          <p:nvPr/>
        </p:nvSpPr>
        <p:spPr bwMode="auto">
          <a:xfrm rot="4800000">
            <a:off x="4346575" y="4872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78" name="Oval 37"/>
          <p:cNvSpPr>
            <a:spLocks noChangeArrowheads="1"/>
          </p:cNvSpPr>
          <p:nvPr/>
        </p:nvSpPr>
        <p:spPr bwMode="auto">
          <a:xfrm rot="4800000">
            <a:off x="2817019" y="3734594"/>
            <a:ext cx="58737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79" name="Oval 38"/>
          <p:cNvSpPr>
            <a:spLocks noChangeArrowheads="1"/>
          </p:cNvSpPr>
          <p:nvPr/>
        </p:nvSpPr>
        <p:spPr bwMode="auto">
          <a:xfrm rot="4800000">
            <a:off x="3714751" y="2774950"/>
            <a:ext cx="50800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80" name="Oval 39"/>
          <p:cNvSpPr>
            <a:spLocks noChangeArrowheads="1"/>
          </p:cNvSpPr>
          <p:nvPr/>
        </p:nvSpPr>
        <p:spPr bwMode="auto">
          <a:xfrm rot="4800000">
            <a:off x="4357688" y="4364037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81" name="Oval 40"/>
          <p:cNvSpPr>
            <a:spLocks noChangeArrowheads="1"/>
          </p:cNvSpPr>
          <p:nvPr/>
        </p:nvSpPr>
        <p:spPr bwMode="auto">
          <a:xfrm rot="4800000">
            <a:off x="2504282" y="3082131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82" name="Oval 41"/>
          <p:cNvSpPr>
            <a:spLocks noChangeArrowheads="1"/>
          </p:cNvSpPr>
          <p:nvPr/>
        </p:nvSpPr>
        <p:spPr bwMode="auto">
          <a:xfrm rot="4800000">
            <a:off x="3937794" y="5049044"/>
            <a:ext cx="55563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83" name="Oval 42"/>
          <p:cNvSpPr>
            <a:spLocks noChangeArrowheads="1"/>
          </p:cNvSpPr>
          <p:nvPr/>
        </p:nvSpPr>
        <p:spPr bwMode="auto">
          <a:xfrm rot="4800000">
            <a:off x="5305426" y="4756150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84" name="Text Box 43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2000" b="1" i="1" dirty="0" err="1">
                <a:solidFill>
                  <a:srgbClr val="000000"/>
                </a:solidFill>
                <a:latin typeface="Calibri"/>
              </a:rPr>
              <a:t>x</a:t>
            </a:r>
            <a:r>
              <a:rPr lang="en-US" sz="2000" i="1" dirty="0" err="1">
                <a:solidFill>
                  <a:srgbClr val="000000"/>
                </a:solidFill>
                <a:latin typeface="Calibri"/>
              </a:rPr>
              <a:t>,</a:t>
            </a:r>
            <a:r>
              <a:rPr lang="en-US" sz="2000" b="1" i="1" dirty="0" err="1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i="1" dirty="0" err="1">
                <a:solidFill>
                  <a:srgbClr val="00CC00"/>
                </a:solidFill>
                <a:latin typeface="Calibri"/>
              </a:rPr>
              <a:t>,b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 = sign(</a:t>
            </a:r>
            <a:r>
              <a:rPr lang="en-US" sz="2000" b="1" i="1" dirty="0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. x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- 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35885" name="Text Box 44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35886" name="Text Box 45"/>
          <p:cNvSpPr txBox="1">
            <a:spLocks noChangeArrowheads="1"/>
          </p:cNvSpPr>
          <p:nvPr/>
        </p:nvSpPr>
        <p:spPr bwMode="auto">
          <a:xfrm>
            <a:off x="6400800" y="2286000"/>
            <a:ext cx="2743200" cy="361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500"/>
              </a:spcBef>
            </a:pPr>
            <a:r>
              <a:rPr lang="en-US" dirty="0">
                <a:solidFill>
                  <a:srgbClr val="000000"/>
                </a:solidFill>
                <a:latin typeface="Calibri"/>
              </a:rPr>
              <a:t>The 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maximum margin linear classifier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is the linear classifier with the, um, maximum margin.</a:t>
            </a:r>
          </a:p>
          <a:p>
            <a:pPr>
              <a:spcBef>
                <a:spcPts val="1500"/>
              </a:spcBef>
            </a:pPr>
            <a:r>
              <a:rPr lang="en-US" dirty="0">
                <a:solidFill>
                  <a:srgbClr val="000000"/>
                </a:solidFill>
                <a:latin typeface="Calibri"/>
              </a:rPr>
              <a:t>This is the simplest kind of SVM (Called an LSVM)</a:t>
            </a:r>
          </a:p>
        </p:txBody>
      </p:sp>
      <p:sp>
        <p:nvSpPr>
          <p:cNvPr id="35887" name="Text Box 46"/>
          <p:cNvSpPr txBox="1">
            <a:spLocks noChangeArrowheads="1"/>
          </p:cNvSpPr>
          <p:nvPr/>
        </p:nvSpPr>
        <p:spPr bwMode="auto">
          <a:xfrm>
            <a:off x="173038" y="3675063"/>
            <a:ext cx="2120900" cy="1633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000" dirty="0">
                <a:solidFill>
                  <a:srgbClr val="00CC00"/>
                </a:solidFill>
                <a:latin typeface="Calibri"/>
              </a:rPr>
              <a:t>Support Vectors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are those </a:t>
            </a:r>
            <a:r>
              <a:rPr lang="en-US" sz="2000" dirty="0" err="1">
                <a:solidFill>
                  <a:srgbClr val="000000"/>
                </a:solidFill>
                <a:latin typeface="Calibri"/>
              </a:rPr>
              <a:t>datapoints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that the margin pushes up against</a:t>
            </a:r>
          </a:p>
        </p:txBody>
      </p:sp>
      <p:sp>
        <p:nvSpPr>
          <p:cNvPr id="35888" name="Freeform 47"/>
          <p:cNvSpPr>
            <a:spLocks/>
          </p:cNvSpPr>
          <p:nvPr/>
        </p:nvSpPr>
        <p:spPr bwMode="auto">
          <a:xfrm>
            <a:off x="2112963" y="3725863"/>
            <a:ext cx="1708150" cy="155575"/>
          </a:xfrm>
          <a:custGeom>
            <a:avLst/>
            <a:gdLst>
              <a:gd name="T0" fmla="*/ 0 w 1076"/>
              <a:gd name="T1" fmla="*/ 2147483647 h 98"/>
              <a:gd name="T2" fmla="*/ 2147483647 w 1076"/>
              <a:gd name="T3" fmla="*/ 2147483647 h 98"/>
              <a:gd name="T4" fmla="*/ 2147483647 w 1076"/>
              <a:gd name="T5" fmla="*/ 0 h 98"/>
              <a:gd name="T6" fmla="*/ 2147483647 w 1076"/>
              <a:gd name="T7" fmla="*/ 2147483647 h 98"/>
              <a:gd name="T8" fmla="*/ 2147483647 w 1076"/>
              <a:gd name="T9" fmla="*/ 2147483647 h 98"/>
              <a:gd name="T10" fmla="*/ 2147483647 w 1076"/>
              <a:gd name="T11" fmla="*/ 2147483647 h 98"/>
              <a:gd name="T12" fmla="*/ 2147483647 w 1076"/>
              <a:gd name="T13" fmla="*/ 2147483647 h 98"/>
              <a:gd name="T14" fmla="*/ 2147483647 w 1076"/>
              <a:gd name="T15" fmla="*/ 2147483647 h 98"/>
              <a:gd name="T16" fmla="*/ 2147483647 w 1076"/>
              <a:gd name="T17" fmla="*/ 2147483647 h 9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76"/>
              <a:gd name="T28" fmla="*/ 0 h 98"/>
              <a:gd name="T29" fmla="*/ 1076 w 1076"/>
              <a:gd name="T30" fmla="*/ 98 h 9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76" h="98">
                <a:moveTo>
                  <a:pt x="0" y="98"/>
                </a:moveTo>
                <a:cubicBezTo>
                  <a:pt x="38" y="87"/>
                  <a:pt x="66" y="53"/>
                  <a:pt x="104" y="39"/>
                </a:cubicBezTo>
                <a:cubicBezTo>
                  <a:pt x="132" y="9"/>
                  <a:pt x="172" y="6"/>
                  <a:pt x="212" y="0"/>
                </a:cubicBezTo>
                <a:cubicBezTo>
                  <a:pt x="262" y="3"/>
                  <a:pt x="286" y="0"/>
                  <a:pt x="326" y="11"/>
                </a:cubicBezTo>
                <a:lnTo>
                  <a:pt x="386" y="39"/>
                </a:lnTo>
                <a:cubicBezTo>
                  <a:pt x="386" y="39"/>
                  <a:pt x="386" y="39"/>
                  <a:pt x="386" y="39"/>
                </a:cubicBezTo>
                <a:cubicBezTo>
                  <a:pt x="428" y="52"/>
                  <a:pt x="469" y="69"/>
                  <a:pt x="511" y="82"/>
                </a:cubicBezTo>
                <a:cubicBezTo>
                  <a:pt x="670" y="74"/>
                  <a:pt x="829" y="60"/>
                  <a:pt x="989" y="55"/>
                </a:cubicBezTo>
                <a:cubicBezTo>
                  <a:pt x="1017" y="51"/>
                  <a:pt x="1048" y="44"/>
                  <a:pt x="1076" y="44"/>
                </a:cubicBezTo>
              </a:path>
            </a:pathLst>
          </a:custGeom>
          <a:noFill/>
          <a:ln w="38160">
            <a:solidFill>
              <a:srgbClr val="00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89" name="Freeform 48"/>
          <p:cNvSpPr>
            <a:spLocks/>
          </p:cNvSpPr>
          <p:nvPr/>
        </p:nvSpPr>
        <p:spPr bwMode="auto">
          <a:xfrm>
            <a:off x="2079625" y="3317875"/>
            <a:ext cx="2293938" cy="485775"/>
          </a:xfrm>
          <a:custGeom>
            <a:avLst/>
            <a:gdLst>
              <a:gd name="T0" fmla="*/ 0 w 1445"/>
              <a:gd name="T1" fmla="*/ 2147483647 h 306"/>
              <a:gd name="T2" fmla="*/ 2147483647 w 1445"/>
              <a:gd name="T3" fmla="*/ 2147483647 h 306"/>
              <a:gd name="T4" fmla="*/ 2147483647 w 1445"/>
              <a:gd name="T5" fmla="*/ 2147483647 h 306"/>
              <a:gd name="T6" fmla="*/ 2147483647 w 1445"/>
              <a:gd name="T7" fmla="*/ 2147483647 h 306"/>
              <a:gd name="T8" fmla="*/ 2147483647 w 1445"/>
              <a:gd name="T9" fmla="*/ 2147483647 h 306"/>
              <a:gd name="T10" fmla="*/ 2147483647 w 1445"/>
              <a:gd name="T11" fmla="*/ 2147483647 h 306"/>
              <a:gd name="T12" fmla="*/ 2147483647 w 1445"/>
              <a:gd name="T13" fmla="*/ 2147483647 h 306"/>
              <a:gd name="T14" fmla="*/ 2147483647 w 1445"/>
              <a:gd name="T15" fmla="*/ 2147483647 h 306"/>
              <a:gd name="T16" fmla="*/ 2147483647 w 1445"/>
              <a:gd name="T17" fmla="*/ 2147483647 h 306"/>
              <a:gd name="T18" fmla="*/ 2147483647 w 1445"/>
              <a:gd name="T19" fmla="*/ 2147483647 h 306"/>
              <a:gd name="T20" fmla="*/ 2147483647 w 1445"/>
              <a:gd name="T21" fmla="*/ 2147483647 h 306"/>
              <a:gd name="T22" fmla="*/ 2147483647 w 1445"/>
              <a:gd name="T23" fmla="*/ 2147483647 h 306"/>
              <a:gd name="T24" fmla="*/ 2147483647 w 1445"/>
              <a:gd name="T25" fmla="*/ 2147483647 h 30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45"/>
              <a:gd name="T40" fmla="*/ 0 h 306"/>
              <a:gd name="T41" fmla="*/ 1445 w 1445"/>
              <a:gd name="T42" fmla="*/ 306 h 30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45" h="306">
                <a:moveTo>
                  <a:pt x="0" y="306"/>
                </a:moveTo>
                <a:cubicBezTo>
                  <a:pt x="5" y="304"/>
                  <a:pt x="12" y="305"/>
                  <a:pt x="16" y="301"/>
                </a:cubicBezTo>
                <a:cubicBezTo>
                  <a:pt x="24" y="293"/>
                  <a:pt x="21" y="278"/>
                  <a:pt x="27" y="268"/>
                </a:cubicBezTo>
                <a:cubicBezTo>
                  <a:pt x="33" y="257"/>
                  <a:pt x="41" y="247"/>
                  <a:pt x="48" y="236"/>
                </a:cubicBezTo>
                <a:cubicBezTo>
                  <a:pt x="58" y="221"/>
                  <a:pt x="117" y="177"/>
                  <a:pt x="125" y="171"/>
                </a:cubicBezTo>
                <a:cubicBezTo>
                  <a:pt x="159" y="146"/>
                  <a:pt x="186" y="117"/>
                  <a:pt x="228" y="105"/>
                </a:cubicBezTo>
                <a:cubicBezTo>
                  <a:pt x="249" y="91"/>
                  <a:pt x="273" y="79"/>
                  <a:pt x="298" y="73"/>
                </a:cubicBezTo>
                <a:cubicBezTo>
                  <a:pt x="394" y="11"/>
                  <a:pt x="526" y="10"/>
                  <a:pt x="635" y="2"/>
                </a:cubicBezTo>
                <a:cubicBezTo>
                  <a:pt x="773" y="5"/>
                  <a:pt x="907" y="0"/>
                  <a:pt x="1043" y="18"/>
                </a:cubicBezTo>
                <a:cubicBezTo>
                  <a:pt x="1068" y="27"/>
                  <a:pt x="1093" y="34"/>
                  <a:pt x="1119" y="40"/>
                </a:cubicBezTo>
                <a:cubicBezTo>
                  <a:pt x="1150" y="63"/>
                  <a:pt x="1183" y="68"/>
                  <a:pt x="1217" y="84"/>
                </a:cubicBezTo>
                <a:cubicBezTo>
                  <a:pt x="1257" y="104"/>
                  <a:pt x="1293" y="119"/>
                  <a:pt x="1336" y="132"/>
                </a:cubicBezTo>
                <a:cubicBezTo>
                  <a:pt x="1370" y="142"/>
                  <a:pt x="1410" y="165"/>
                  <a:pt x="1445" y="165"/>
                </a:cubicBezTo>
              </a:path>
            </a:pathLst>
          </a:custGeom>
          <a:noFill/>
          <a:ln w="38160">
            <a:solidFill>
              <a:srgbClr val="00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90" name="Freeform 49"/>
          <p:cNvSpPr>
            <a:spLocks/>
          </p:cNvSpPr>
          <p:nvPr/>
        </p:nvSpPr>
        <p:spPr bwMode="auto">
          <a:xfrm>
            <a:off x="2105025" y="3994150"/>
            <a:ext cx="1733550" cy="449263"/>
          </a:xfrm>
          <a:custGeom>
            <a:avLst/>
            <a:gdLst>
              <a:gd name="T0" fmla="*/ 0 w 1092"/>
              <a:gd name="T1" fmla="*/ 0 h 283"/>
              <a:gd name="T2" fmla="*/ 2147483647 w 1092"/>
              <a:gd name="T3" fmla="*/ 2147483647 h 283"/>
              <a:gd name="T4" fmla="*/ 2147483647 w 1092"/>
              <a:gd name="T5" fmla="*/ 2147483647 h 283"/>
              <a:gd name="T6" fmla="*/ 2147483647 w 1092"/>
              <a:gd name="T7" fmla="*/ 2147483647 h 283"/>
              <a:gd name="T8" fmla="*/ 2147483647 w 1092"/>
              <a:gd name="T9" fmla="*/ 2147483647 h 283"/>
              <a:gd name="T10" fmla="*/ 2147483647 w 1092"/>
              <a:gd name="T11" fmla="*/ 2147483647 h 28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92"/>
              <a:gd name="T19" fmla="*/ 0 h 283"/>
              <a:gd name="T20" fmla="*/ 1092 w 1092"/>
              <a:gd name="T21" fmla="*/ 283 h 28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92" h="283">
                <a:moveTo>
                  <a:pt x="0" y="0"/>
                </a:moveTo>
                <a:cubicBezTo>
                  <a:pt x="47" y="9"/>
                  <a:pt x="84" y="40"/>
                  <a:pt x="130" y="54"/>
                </a:cubicBezTo>
                <a:cubicBezTo>
                  <a:pt x="184" y="96"/>
                  <a:pt x="261" y="129"/>
                  <a:pt x="326" y="147"/>
                </a:cubicBezTo>
                <a:cubicBezTo>
                  <a:pt x="348" y="162"/>
                  <a:pt x="373" y="163"/>
                  <a:pt x="397" y="174"/>
                </a:cubicBezTo>
                <a:cubicBezTo>
                  <a:pt x="439" y="193"/>
                  <a:pt x="481" y="209"/>
                  <a:pt x="527" y="217"/>
                </a:cubicBezTo>
                <a:cubicBezTo>
                  <a:pt x="704" y="283"/>
                  <a:pt x="907" y="272"/>
                  <a:pt x="1092" y="272"/>
                </a:cubicBezTo>
              </a:path>
            </a:pathLst>
          </a:custGeom>
          <a:noFill/>
          <a:ln w="38160">
            <a:solidFill>
              <a:srgbClr val="00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91" name="Oval 50"/>
          <p:cNvSpPr>
            <a:spLocks noChangeArrowheads="1"/>
          </p:cNvSpPr>
          <p:nvPr/>
        </p:nvSpPr>
        <p:spPr bwMode="auto">
          <a:xfrm>
            <a:off x="4341813" y="3579813"/>
            <a:ext cx="152400" cy="152400"/>
          </a:xfrm>
          <a:prstGeom prst="ellipse">
            <a:avLst/>
          </a:prstGeom>
          <a:noFill/>
          <a:ln w="38160">
            <a:solidFill>
              <a:srgbClr val="00CC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92" name="Oval 51"/>
          <p:cNvSpPr>
            <a:spLocks noChangeArrowheads="1"/>
          </p:cNvSpPr>
          <p:nvPr/>
        </p:nvSpPr>
        <p:spPr bwMode="auto">
          <a:xfrm>
            <a:off x="3844925" y="3689350"/>
            <a:ext cx="152400" cy="152400"/>
          </a:xfrm>
          <a:prstGeom prst="ellipse">
            <a:avLst/>
          </a:prstGeom>
          <a:noFill/>
          <a:ln w="38160">
            <a:solidFill>
              <a:srgbClr val="00CC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93" name="Oval 52"/>
          <p:cNvSpPr>
            <a:spLocks noChangeArrowheads="1"/>
          </p:cNvSpPr>
          <p:nvPr/>
        </p:nvSpPr>
        <p:spPr bwMode="auto">
          <a:xfrm>
            <a:off x="3833813" y="4384675"/>
            <a:ext cx="152400" cy="152400"/>
          </a:xfrm>
          <a:prstGeom prst="ellipse">
            <a:avLst/>
          </a:prstGeom>
          <a:noFill/>
          <a:ln w="38160">
            <a:solidFill>
              <a:srgbClr val="00CC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94" name="Text Box 53"/>
          <p:cNvSpPr txBox="1">
            <a:spLocks noChangeArrowheads="1"/>
          </p:cNvSpPr>
          <p:nvPr/>
        </p:nvSpPr>
        <p:spPr bwMode="auto">
          <a:xfrm>
            <a:off x="5572125" y="1406525"/>
            <a:ext cx="3365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35895" name="Text Box 54"/>
          <p:cNvSpPr txBox="1">
            <a:spLocks noChangeArrowheads="1"/>
          </p:cNvSpPr>
          <p:nvPr/>
        </p:nvSpPr>
        <p:spPr bwMode="auto">
          <a:xfrm>
            <a:off x="4044950" y="1229540"/>
            <a:ext cx="4968875" cy="448546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844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 marL="233363" indent="-233363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  <a:buFont typeface="Times New Roman" charset="0"/>
              <a:buAutoNum type="arabicPeriod"/>
            </a:pPr>
            <a:r>
              <a:rPr lang="en-US" sz="2200" dirty="0">
                <a:solidFill>
                  <a:srgbClr val="000000"/>
                </a:solidFill>
                <a:latin typeface="Calibri"/>
              </a:rPr>
              <a:t>Intuitively this feels safest</a:t>
            </a:r>
          </a:p>
          <a:p>
            <a:pPr>
              <a:spcBef>
                <a:spcPts val="1250"/>
              </a:spcBef>
              <a:buFont typeface="Times New Roman" charset="0"/>
              <a:buAutoNum type="arabicPeriod"/>
            </a:pPr>
            <a:r>
              <a:rPr lang="en-US" sz="2200" dirty="0">
                <a:solidFill>
                  <a:srgbClr val="000000"/>
                </a:solidFill>
                <a:latin typeface="Calibri"/>
              </a:rPr>
              <a:t>Small errors in boundary location unlikely to cause misclassification</a:t>
            </a:r>
          </a:p>
          <a:p>
            <a:pPr>
              <a:spcBef>
                <a:spcPts val="1250"/>
              </a:spcBef>
              <a:buFont typeface="Times New Roman" charset="0"/>
              <a:buAutoNum type="arabicPeriod"/>
            </a:pPr>
            <a:r>
              <a:rPr lang="en-US" sz="2200" dirty="0">
                <a:solidFill>
                  <a:srgbClr val="000000"/>
                </a:solidFill>
                <a:latin typeface="Calibri"/>
              </a:rPr>
              <a:t>LOOCV is easy since model is immune to removal of non-support-vector </a:t>
            </a:r>
            <a:r>
              <a:rPr lang="en-US" sz="2200" dirty="0" err="1">
                <a:solidFill>
                  <a:srgbClr val="000000"/>
                </a:solidFill>
                <a:latin typeface="Calibri"/>
              </a:rPr>
              <a:t>datapoints</a:t>
            </a:r>
            <a:endParaRPr lang="en-US" sz="2200" dirty="0">
              <a:solidFill>
                <a:srgbClr val="000000"/>
              </a:solidFill>
              <a:latin typeface="Calibri"/>
            </a:endParaRPr>
          </a:p>
          <a:p>
            <a:pPr>
              <a:spcBef>
                <a:spcPts val="1250"/>
              </a:spcBef>
              <a:buFont typeface="Times New Roman" charset="0"/>
              <a:buAutoNum type="arabicPeriod"/>
            </a:pPr>
            <a:r>
              <a:rPr lang="en-US" sz="2200" dirty="0">
                <a:solidFill>
                  <a:srgbClr val="000000"/>
                </a:solidFill>
                <a:latin typeface="Calibri"/>
              </a:rPr>
              <a:t>There’s some theory (using VC dimension) that is related to (but not the same as) the proposition that this is a good thing</a:t>
            </a:r>
          </a:p>
          <a:p>
            <a:pPr>
              <a:spcBef>
                <a:spcPts val="1250"/>
              </a:spcBef>
              <a:buFont typeface="Times New Roman" charset="0"/>
              <a:buAutoNum type="arabicPeriod"/>
            </a:pPr>
            <a:r>
              <a:rPr lang="en-US" sz="2200" dirty="0">
                <a:solidFill>
                  <a:srgbClr val="000000"/>
                </a:solidFill>
                <a:latin typeface="Calibri"/>
              </a:rPr>
              <a:t>Empirically it works very very well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6371466"/>
            <a:ext cx="5224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/>
              </a:rPr>
              <a:t>LOOCV = leave one out cross validation</a:t>
            </a:r>
            <a:endParaRPr lang="en-US" dirty="0"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6248400" y="6553200"/>
            <a:ext cx="28956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3789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58738"/>
            <a:ext cx="8534400" cy="703262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Specifying a line and margin</a:t>
            </a: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4537075"/>
            <a:ext cx="8574088" cy="1939925"/>
          </a:xfrm>
        </p:spPr>
        <p:txBody>
          <a:bodyPr/>
          <a:lstStyle/>
          <a:p>
            <a:pPr marL="341313" indent="-341313">
              <a:buSzPct val="60000"/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3200" dirty="0">
                <a:ea typeface="ＭＳ Ｐゴシック" charset="0"/>
                <a:cs typeface="ＭＳ Ｐゴシック" charset="0"/>
              </a:rPr>
              <a:t>How do we represent this mathematically?</a:t>
            </a:r>
          </a:p>
          <a:p>
            <a:pPr marL="341313" indent="-341313">
              <a:buSzPct val="60000"/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3200" dirty="0">
                <a:ea typeface="ＭＳ Ｐゴシック" charset="0"/>
                <a:cs typeface="ＭＳ Ｐゴシック" charset="0"/>
              </a:rPr>
              <a:t>…in </a:t>
            </a:r>
            <a:r>
              <a:rPr lang="en-US" sz="3200" i="1" dirty="0">
                <a:ea typeface="ＭＳ Ｐゴシック" charset="0"/>
                <a:cs typeface="ＭＳ Ｐゴシック" charset="0"/>
              </a:rPr>
              <a:t>m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 input dimensions?</a:t>
            </a:r>
          </a:p>
        </p:txBody>
      </p:sp>
      <p:sp>
        <p:nvSpPr>
          <p:cNvPr id="37892" name="Line 3"/>
          <p:cNvSpPr>
            <a:spLocks noChangeShapeType="1"/>
          </p:cNvSpPr>
          <p:nvPr/>
        </p:nvSpPr>
        <p:spPr bwMode="auto">
          <a:xfrm flipV="1">
            <a:off x="2451100" y="1041400"/>
            <a:ext cx="2655888" cy="1336675"/>
          </a:xfrm>
          <a:prstGeom prst="line">
            <a:avLst/>
          </a:prstGeom>
          <a:noFill/>
          <a:ln w="126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7893" name="Line 4"/>
          <p:cNvSpPr>
            <a:spLocks noChangeShapeType="1"/>
          </p:cNvSpPr>
          <p:nvPr/>
        </p:nvSpPr>
        <p:spPr bwMode="auto">
          <a:xfrm flipV="1">
            <a:off x="2595563" y="1331913"/>
            <a:ext cx="2655887" cy="1336675"/>
          </a:xfrm>
          <a:prstGeom prst="line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7894" name="Line 5"/>
          <p:cNvSpPr>
            <a:spLocks noChangeShapeType="1"/>
          </p:cNvSpPr>
          <p:nvPr/>
        </p:nvSpPr>
        <p:spPr bwMode="auto">
          <a:xfrm flipV="1">
            <a:off x="2741613" y="1620838"/>
            <a:ext cx="2655887" cy="1336675"/>
          </a:xfrm>
          <a:prstGeom prst="line">
            <a:avLst/>
          </a:prstGeom>
          <a:noFill/>
          <a:ln w="126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7895" name="Text Box 6"/>
          <p:cNvSpPr txBox="1">
            <a:spLocks noChangeArrowheads="1"/>
          </p:cNvSpPr>
          <p:nvPr/>
        </p:nvSpPr>
        <p:spPr bwMode="auto">
          <a:xfrm>
            <a:off x="5562600" y="838200"/>
            <a:ext cx="14478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000" dirty="0">
                <a:solidFill>
                  <a:srgbClr val="FF0000"/>
                </a:solidFill>
                <a:latin typeface="Calibri"/>
              </a:rPr>
              <a:t>Plus-Plane</a:t>
            </a:r>
          </a:p>
        </p:txBody>
      </p:sp>
      <p:sp>
        <p:nvSpPr>
          <p:cNvPr id="37896" name="Text Box 7"/>
          <p:cNvSpPr txBox="1">
            <a:spLocks noChangeArrowheads="1"/>
          </p:cNvSpPr>
          <p:nvPr/>
        </p:nvSpPr>
        <p:spPr bwMode="auto">
          <a:xfrm>
            <a:off x="6248400" y="1600200"/>
            <a:ext cx="19812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000" dirty="0">
                <a:solidFill>
                  <a:srgbClr val="3333CC"/>
                </a:solidFill>
                <a:latin typeface="Calibri"/>
              </a:rPr>
              <a:t>Minus-Plane</a:t>
            </a:r>
          </a:p>
        </p:txBody>
      </p:sp>
      <p:sp>
        <p:nvSpPr>
          <p:cNvPr id="37897" name="Freeform 8"/>
          <p:cNvSpPr>
            <a:spLocks/>
          </p:cNvSpPr>
          <p:nvPr/>
        </p:nvSpPr>
        <p:spPr bwMode="auto">
          <a:xfrm>
            <a:off x="5251450" y="1687513"/>
            <a:ext cx="1055688" cy="150812"/>
          </a:xfrm>
          <a:custGeom>
            <a:avLst/>
            <a:gdLst>
              <a:gd name="T0" fmla="*/ 2147483647 w 665"/>
              <a:gd name="T1" fmla="*/ 2147483647 h 95"/>
              <a:gd name="T2" fmla="*/ 2147483647 w 665"/>
              <a:gd name="T3" fmla="*/ 2147483647 h 95"/>
              <a:gd name="T4" fmla="*/ 2147483647 w 665"/>
              <a:gd name="T5" fmla="*/ 2147483647 h 95"/>
              <a:gd name="T6" fmla="*/ 2147483647 w 665"/>
              <a:gd name="T7" fmla="*/ 2147483647 h 95"/>
              <a:gd name="T8" fmla="*/ 0 w 665"/>
              <a:gd name="T9" fmla="*/ 0 h 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65"/>
              <a:gd name="T16" fmla="*/ 0 h 95"/>
              <a:gd name="T17" fmla="*/ 665 w 665"/>
              <a:gd name="T18" fmla="*/ 95 h 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65" h="95">
                <a:moveTo>
                  <a:pt x="665" y="74"/>
                </a:moveTo>
                <a:cubicBezTo>
                  <a:pt x="347" y="95"/>
                  <a:pt x="517" y="91"/>
                  <a:pt x="155" y="82"/>
                </a:cubicBezTo>
                <a:cubicBezTo>
                  <a:pt x="119" y="74"/>
                  <a:pt x="87" y="63"/>
                  <a:pt x="52" y="52"/>
                </a:cubicBezTo>
                <a:cubicBezTo>
                  <a:pt x="37" y="42"/>
                  <a:pt x="14" y="40"/>
                  <a:pt x="8" y="23"/>
                </a:cubicBezTo>
                <a:cubicBezTo>
                  <a:pt x="5" y="15"/>
                  <a:pt x="0" y="0"/>
                  <a:pt x="0" y="0"/>
                </a:cubicBezTo>
              </a:path>
            </a:pathLst>
          </a:custGeom>
          <a:noFill/>
          <a:ln w="38160">
            <a:solidFill>
              <a:srgbClr val="33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7898" name="Freeform 9"/>
          <p:cNvSpPr>
            <a:spLocks/>
          </p:cNvSpPr>
          <p:nvPr/>
        </p:nvSpPr>
        <p:spPr bwMode="auto">
          <a:xfrm>
            <a:off x="4935538" y="1090613"/>
            <a:ext cx="692150" cy="128587"/>
          </a:xfrm>
          <a:custGeom>
            <a:avLst/>
            <a:gdLst>
              <a:gd name="T0" fmla="*/ 2147483647 w 436"/>
              <a:gd name="T1" fmla="*/ 0 h 81"/>
              <a:gd name="T2" fmla="*/ 2147483647 w 436"/>
              <a:gd name="T3" fmla="*/ 2147483647 h 81"/>
              <a:gd name="T4" fmla="*/ 2147483647 w 436"/>
              <a:gd name="T5" fmla="*/ 2147483647 h 81"/>
              <a:gd name="T6" fmla="*/ 2147483647 w 436"/>
              <a:gd name="T7" fmla="*/ 2147483647 h 81"/>
              <a:gd name="T8" fmla="*/ 2147483647 w 436"/>
              <a:gd name="T9" fmla="*/ 2147483647 h 81"/>
              <a:gd name="T10" fmla="*/ 0 w 436"/>
              <a:gd name="T11" fmla="*/ 2147483647 h 8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36"/>
              <a:gd name="T19" fmla="*/ 0 h 81"/>
              <a:gd name="T20" fmla="*/ 436 w 436"/>
              <a:gd name="T21" fmla="*/ 81 h 8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36" h="81">
                <a:moveTo>
                  <a:pt x="436" y="0"/>
                </a:moveTo>
                <a:cubicBezTo>
                  <a:pt x="411" y="8"/>
                  <a:pt x="394" y="21"/>
                  <a:pt x="369" y="29"/>
                </a:cubicBezTo>
                <a:cubicBezTo>
                  <a:pt x="340" y="49"/>
                  <a:pt x="308" y="59"/>
                  <a:pt x="273" y="66"/>
                </a:cubicBezTo>
                <a:cubicBezTo>
                  <a:pt x="246" y="71"/>
                  <a:pt x="192" y="81"/>
                  <a:pt x="192" y="81"/>
                </a:cubicBezTo>
                <a:cubicBezTo>
                  <a:pt x="127" y="76"/>
                  <a:pt x="110" y="75"/>
                  <a:pt x="59" y="59"/>
                </a:cubicBezTo>
                <a:cubicBezTo>
                  <a:pt x="38" y="45"/>
                  <a:pt x="23" y="26"/>
                  <a:pt x="0" y="15"/>
                </a:cubicBezTo>
              </a:path>
            </a:pathLst>
          </a:custGeom>
          <a:noFill/>
          <a:ln w="3816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7899" name="Text Box 10"/>
          <p:cNvSpPr txBox="1">
            <a:spLocks noChangeArrowheads="1"/>
          </p:cNvSpPr>
          <p:nvPr/>
        </p:nvSpPr>
        <p:spPr bwMode="auto">
          <a:xfrm>
            <a:off x="6477000" y="1219200"/>
            <a:ext cx="2438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Classifier Boundary</a:t>
            </a:r>
          </a:p>
        </p:txBody>
      </p:sp>
      <p:sp>
        <p:nvSpPr>
          <p:cNvPr id="37900" name="Freeform 11"/>
          <p:cNvSpPr>
            <a:spLocks/>
          </p:cNvSpPr>
          <p:nvPr/>
        </p:nvSpPr>
        <p:spPr bwMode="auto">
          <a:xfrm>
            <a:off x="5064125" y="1430338"/>
            <a:ext cx="1465263" cy="69850"/>
          </a:xfrm>
          <a:custGeom>
            <a:avLst/>
            <a:gdLst>
              <a:gd name="T0" fmla="*/ 2147483647 w 923"/>
              <a:gd name="T1" fmla="*/ 0 h 44"/>
              <a:gd name="T2" fmla="*/ 2147483647 w 923"/>
              <a:gd name="T3" fmla="*/ 2147483647 h 44"/>
              <a:gd name="T4" fmla="*/ 2147483647 w 923"/>
              <a:gd name="T5" fmla="*/ 2147483647 h 44"/>
              <a:gd name="T6" fmla="*/ 0 w 923"/>
              <a:gd name="T7" fmla="*/ 2147483647 h 44"/>
              <a:gd name="T8" fmla="*/ 0 60000 65536"/>
              <a:gd name="T9" fmla="*/ 0 60000 65536"/>
              <a:gd name="T10" fmla="*/ 0 60000 65536"/>
              <a:gd name="T11" fmla="*/ 0 60000 65536"/>
              <a:gd name="T12" fmla="*/ 0 w 923"/>
              <a:gd name="T13" fmla="*/ 0 h 44"/>
              <a:gd name="T14" fmla="*/ 923 w 923"/>
              <a:gd name="T15" fmla="*/ 44 h 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3" h="44">
                <a:moveTo>
                  <a:pt x="923" y="0"/>
                </a:moveTo>
                <a:cubicBezTo>
                  <a:pt x="857" y="34"/>
                  <a:pt x="782" y="37"/>
                  <a:pt x="709" y="44"/>
                </a:cubicBezTo>
                <a:cubicBezTo>
                  <a:pt x="593" y="42"/>
                  <a:pt x="478" y="42"/>
                  <a:pt x="362" y="37"/>
                </a:cubicBezTo>
                <a:cubicBezTo>
                  <a:pt x="241" y="32"/>
                  <a:pt x="122" y="7"/>
                  <a:pt x="0" y="7"/>
                </a:cubicBezTo>
              </a:path>
            </a:pathLst>
          </a:custGeom>
          <a:noFill/>
          <a:ln w="381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7901" name="Text Box 12"/>
          <p:cNvSpPr txBox="1">
            <a:spLocks noChangeArrowheads="1"/>
          </p:cNvSpPr>
          <p:nvPr/>
        </p:nvSpPr>
        <p:spPr bwMode="auto">
          <a:xfrm rot="-1620000">
            <a:off x="1752600" y="1371273"/>
            <a:ext cx="30480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ja-JP" altLang="en-US" sz="2000" dirty="0">
                <a:solidFill>
                  <a:srgbClr val="FF0000"/>
                </a:solidFill>
                <a:latin typeface="Calibri"/>
              </a:rPr>
              <a:t>“</a:t>
            </a:r>
            <a:r>
              <a:rPr lang="en-US" altLang="ja-JP" sz="2000" dirty="0">
                <a:solidFill>
                  <a:srgbClr val="FF0000"/>
                </a:solidFill>
                <a:latin typeface="Calibri"/>
              </a:rPr>
              <a:t>Predict Class = +1</a:t>
            </a:r>
            <a:r>
              <a:rPr lang="ja-JP" altLang="en-US" sz="2000" dirty="0">
                <a:solidFill>
                  <a:srgbClr val="FF0000"/>
                </a:solidFill>
                <a:latin typeface="Calibri"/>
              </a:rPr>
              <a:t>”</a:t>
            </a:r>
            <a:r>
              <a:rPr lang="en-US" altLang="ja-JP" sz="2000" dirty="0">
                <a:solidFill>
                  <a:srgbClr val="FF0000"/>
                </a:solidFill>
                <a:latin typeface="Calibri"/>
              </a:rPr>
              <a:t> zone</a:t>
            </a:r>
            <a:endParaRPr lang="en-US" sz="20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7902" name="Text Box 13"/>
          <p:cNvSpPr txBox="1">
            <a:spLocks noChangeArrowheads="1"/>
          </p:cNvSpPr>
          <p:nvPr/>
        </p:nvSpPr>
        <p:spPr bwMode="auto">
          <a:xfrm rot="-1620000">
            <a:off x="2827338" y="2393623"/>
            <a:ext cx="2887662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ja-JP" altLang="en-US" sz="2000" dirty="0">
                <a:solidFill>
                  <a:srgbClr val="3333CC"/>
                </a:solidFill>
                <a:latin typeface="Calibri"/>
              </a:rPr>
              <a:t>“</a:t>
            </a:r>
            <a:r>
              <a:rPr lang="en-US" altLang="ja-JP" sz="2000" dirty="0">
                <a:solidFill>
                  <a:srgbClr val="3333CC"/>
                </a:solidFill>
                <a:latin typeface="Calibri"/>
              </a:rPr>
              <a:t>Predict Class = -1</a:t>
            </a:r>
            <a:r>
              <a:rPr lang="ja-JP" altLang="en-US" sz="2000" dirty="0">
                <a:solidFill>
                  <a:srgbClr val="3333CC"/>
                </a:solidFill>
                <a:latin typeface="Calibri"/>
              </a:rPr>
              <a:t>”</a:t>
            </a:r>
            <a:r>
              <a:rPr lang="en-US" altLang="ja-JP" sz="2000" dirty="0">
                <a:solidFill>
                  <a:srgbClr val="3333CC"/>
                </a:solidFill>
                <a:latin typeface="Calibri"/>
              </a:rPr>
              <a:t> zone</a:t>
            </a:r>
            <a:endParaRPr lang="en-US" sz="2000" dirty="0">
              <a:solidFill>
                <a:srgbClr val="3333CC"/>
              </a:solidFill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6629400" y="6553200"/>
            <a:ext cx="25146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3993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58738"/>
            <a:ext cx="8534400" cy="703262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Specifying a line and margin</a:t>
            </a: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3429000"/>
            <a:ext cx="8229600" cy="1343025"/>
          </a:xfrm>
        </p:spPr>
        <p:txBody>
          <a:bodyPr/>
          <a:lstStyle/>
          <a:p>
            <a:pPr marL="341313" indent="-341313">
              <a:spcBef>
                <a:spcPts val="600"/>
              </a:spcBef>
              <a:buSzPct val="60000"/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Plus-plane   =    </a:t>
            </a:r>
            <a:r>
              <a:rPr lang="en-US" i="1" dirty="0">
                <a:ea typeface="ＭＳ Ｐゴシック" charset="0"/>
                <a:cs typeface="ＭＳ Ｐゴシック" charset="0"/>
              </a:rPr>
              <a:t>{ </a:t>
            </a:r>
            <a:r>
              <a:rPr lang="en-US" b="1" i="1" dirty="0">
                <a:ea typeface="ＭＳ Ｐゴシック" charset="0"/>
                <a:cs typeface="ＭＳ Ｐゴシック" charset="0"/>
              </a:rPr>
              <a:t>x</a:t>
            </a:r>
            <a:r>
              <a:rPr lang="en-US" i="1" dirty="0">
                <a:ea typeface="ＭＳ Ｐゴシック" charset="0"/>
                <a:cs typeface="ＭＳ Ｐゴシック" charset="0"/>
              </a:rPr>
              <a:t> : </a:t>
            </a:r>
            <a:r>
              <a:rPr lang="en-US" b="1" i="1" dirty="0">
                <a:ea typeface="ＭＳ Ｐゴシック" charset="0"/>
                <a:cs typeface="ＭＳ Ｐゴシック" charset="0"/>
              </a:rPr>
              <a:t>w</a:t>
            </a:r>
            <a:r>
              <a:rPr lang="en-US" i="1" dirty="0">
                <a:ea typeface="ＭＳ Ｐゴシック" charset="0"/>
                <a:cs typeface="ＭＳ Ｐゴシック" charset="0"/>
              </a:rPr>
              <a:t> . </a:t>
            </a:r>
            <a:r>
              <a:rPr lang="en-US" b="1" i="1" dirty="0">
                <a:ea typeface="ＭＳ Ｐゴシック" charset="0"/>
                <a:cs typeface="ＭＳ Ｐゴシック" charset="0"/>
              </a:rPr>
              <a:t>x</a:t>
            </a:r>
            <a:r>
              <a:rPr lang="en-US" i="1" dirty="0">
                <a:ea typeface="ＭＳ Ｐゴシック" charset="0"/>
                <a:cs typeface="ＭＳ Ｐゴシック" charset="0"/>
              </a:rPr>
              <a:t> + b = +1 }</a:t>
            </a:r>
          </a:p>
          <a:p>
            <a:pPr marL="341313" indent="-341313">
              <a:spcBef>
                <a:spcPts val="600"/>
              </a:spcBef>
              <a:buSzPct val="60000"/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Minus-plane =   </a:t>
            </a:r>
            <a:r>
              <a:rPr lang="en-US" i="1" dirty="0">
                <a:ea typeface="ＭＳ Ｐゴシック" charset="0"/>
                <a:cs typeface="ＭＳ Ｐゴシック" charset="0"/>
              </a:rPr>
              <a:t>{ </a:t>
            </a:r>
            <a:r>
              <a:rPr lang="en-US" b="1" i="1" dirty="0">
                <a:ea typeface="ＭＳ Ｐゴシック" charset="0"/>
                <a:cs typeface="ＭＳ Ｐゴシック" charset="0"/>
              </a:rPr>
              <a:t>x</a:t>
            </a:r>
            <a:r>
              <a:rPr lang="en-US" i="1" dirty="0">
                <a:ea typeface="ＭＳ Ｐゴシック" charset="0"/>
                <a:cs typeface="ＭＳ Ｐゴシック" charset="0"/>
              </a:rPr>
              <a:t> : </a:t>
            </a:r>
            <a:r>
              <a:rPr lang="en-US" b="1" i="1" dirty="0">
                <a:ea typeface="ＭＳ Ｐゴシック" charset="0"/>
                <a:cs typeface="ＭＳ Ｐゴシック" charset="0"/>
              </a:rPr>
              <a:t>w</a:t>
            </a:r>
            <a:r>
              <a:rPr lang="en-US" i="1" dirty="0">
                <a:ea typeface="ＭＳ Ｐゴシック" charset="0"/>
                <a:cs typeface="ＭＳ Ｐゴシック" charset="0"/>
              </a:rPr>
              <a:t> . </a:t>
            </a:r>
            <a:r>
              <a:rPr lang="en-US" b="1" i="1" dirty="0">
                <a:ea typeface="ＭＳ Ｐゴシック" charset="0"/>
                <a:cs typeface="ＭＳ Ｐゴシック" charset="0"/>
              </a:rPr>
              <a:t>x</a:t>
            </a:r>
            <a:r>
              <a:rPr lang="en-US" i="1" dirty="0">
                <a:ea typeface="ＭＳ Ｐゴシック" charset="0"/>
                <a:cs typeface="ＭＳ Ｐゴシック" charset="0"/>
              </a:rPr>
              <a:t> + b = -1 }</a:t>
            </a:r>
          </a:p>
          <a:p>
            <a:pPr marL="341313" indent="-341313">
              <a:spcBef>
                <a:spcPts val="600"/>
              </a:spcBef>
              <a:buSzPct val="60000"/>
              <a:buFont typeface="Tahoma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i="1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9940" name="Line 3"/>
          <p:cNvSpPr>
            <a:spLocks noChangeShapeType="1"/>
          </p:cNvSpPr>
          <p:nvPr/>
        </p:nvSpPr>
        <p:spPr bwMode="auto">
          <a:xfrm flipV="1">
            <a:off x="2451100" y="1041400"/>
            <a:ext cx="2655888" cy="1336675"/>
          </a:xfrm>
          <a:prstGeom prst="line">
            <a:avLst/>
          </a:prstGeom>
          <a:noFill/>
          <a:ln w="126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9941" name="Line 4"/>
          <p:cNvSpPr>
            <a:spLocks noChangeShapeType="1"/>
          </p:cNvSpPr>
          <p:nvPr/>
        </p:nvSpPr>
        <p:spPr bwMode="auto">
          <a:xfrm flipV="1">
            <a:off x="2595563" y="1331913"/>
            <a:ext cx="2655887" cy="1336675"/>
          </a:xfrm>
          <a:prstGeom prst="line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9942" name="Line 5"/>
          <p:cNvSpPr>
            <a:spLocks noChangeShapeType="1"/>
          </p:cNvSpPr>
          <p:nvPr/>
        </p:nvSpPr>
        <p:spPr bwMode="auto">
          <a:xfrm flipV="1">
            <a:off x="2741613" y="1620838"/>
            <a:ext cx="2655887" cy="1336675"/>
          </a:xfrm>
          <a:prstGeom prst="line">
            <a:avLst/>
          </a:prstGeom>
          <a:noFill/>
          <a:ln w="126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9943" name="Text Box 6"/>
          <p:cNvSpPr txBox="1">
            <a:spLocks noChangeArrowheads="1"/>
          </p:cNvSpPr>
          <p:nvPr/>
        </p:nvSpPr>
        <p:spPr bwMode="auto">
          <a:xfrm>
            <a:off x="5562600" y="838200"/>
            <a:ext cx="14478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000" dirty="0">
                <a:solidFill>
                  <a:srgbClr val="FF0000"/>
                </a:solidFill>
                <a:latin typeface="Calibri"/>
              </a:rPr>
              <a:t>Plus-Plane</a:t>
            </a:r>
          </a:p>
        </p:txBody>
      </p:sp>
      <p:sp>
        <p:nvSpPr>
          <p:cNvPr id="39944" name="Text Box 7"/>
          <p:cNvSpPr txBox="1">
            <a:spLocks noChangeArrowheads="1"/>
          </p:cNvSpPr>
          <p:nvPr/>
        </p:nvSpPr>
        <p:spPr bwMode="auto">
          <a:xfrm>
            <a:off x="6248400" y="1600200"/>
            <a:ext cx="19812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000" dirty="0">
                <a:solidFill>
                  <a:srgbClr val="3333CC"/>
                </a:solidFill>
                <a:latin typeface="Calibri"/>
              </a:rPr>
              <a:t>Minus-Plane</a:t>
            </a:r>
          </a:p>
        </p:txBody>
      </p:sp>
      <p:sp>
        <p:nvSpPr>
          <p:cNvPr id="39945" name="Freeform 8"/>
          <p:cNvSpPr>
            <a:spLocks/>
          </p:cNvSpPr>
          <p:nvPr/>
        </p:nvSpPr>
        <p:spPr bwMode="auto">
          <a:xfrm>
            <a:off x="5251450" y="1687513"/>
            <a:ext cx="1055688" cy="150812"/>
          </a:xfrm>
          <a:custGeom>
            <a:avLst/>
            <a:gdLst>
              <a:gd name="T0" fmla="*/ 2147483647 w 665"/>
              <a:gd name="T1" fmla="*/ 2147483647 h 95"/>
              <a:gd name="T2" fmla="*/ 2147483647 w 665"/>
              <a:gd name="T3" fmla="*/ 2147483647 h 95"/>
              <a:gd name="T4" fmla="*/ 2147483647 w 665"/>
              <a:gd name="T5" fmla="*/ 2147483647 h 95"/>
              <a:gd name="T6" fmla="*/ 2147483647 w 665"/>
              <a:gd name="T7" fmla="*/ 2147483647 h 95"/>
              <a:gd name="T8" fmla="*/ 0 w 665"/>
              <a:gd name="T9" fmla="*/ 0 h 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65"/>
              <a:gd name="T16" fmla="*/ 0 h 95"/>
              <a:gd name="T17" fmla="*/ 665 w 665"/>
              <a:gd name="T18" fmla="*/ 95 h 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65" h="95">
                <a:moveTo>
                  <a:pt x="665" y="74"/>
                </a:moveTo>
                <a:cubicBezTo>
                  <a:pt x="347" y="95"/>
                  <a:pt x="517" y="91"/>
                  <a:pt x="155" y="82"/>
                </a:cubicBezTo>
                <a:cubicBezTo>
                  <a:pt x="119" y="74"/>
                  <a:pt x="87" y="63"/>
                  <a:pt x="52" y="52"/>
                </a:cubicBezTo>
                <a:cubicBezTo>
                  <a:pt x="37" y="42"/>
                  <a:pt x="14" y="40"/>
                  <a:pt x="8" y="23"/>
                </a:cubicBezTo>
                <a:cubicBezTo>
                  <a:pt x="5" y="15"/>
                  <a:pt x="0" y="0"/>
                  <a:pt x="0" y="0"/>
                </a:cubicBezTo>
              </a:path>
            </a:pathLst>
          </a:custGeom>
          <a:noFill/>
          <a:ln w="38160">
            <a:solidFill>
              <a:srgbClr val="33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9946" name="Freeform 9"/>
          <p:cNvSpPr>
            <a:spLocks/>
          </p:cNvSpPr>
          <p:nvPr/>
        </p:nvSpPr>
        <p:spPr bwMode="auto">
          <a:xfrm>
            <a:off x="4935538" y="1090613"/>
            <a:ext cx="692150" cy="128587"/>
          </a:xfrm>
          <a:custGeom>
            <a:avLst/>
            <a:gdLst>
              <a:gd name="T0" fmla="*/ 2147483647 w 436"/>
              <a:gd name="T1" fmla="*/ 0 h 81"/>
              <a:gd name="T2" fmla="*/ 2147483647 w 436"/>
              <a:gd name="T3" fmla="*/ 2147483647 h 81"/>
              <a:gd name="T4" fmla="*/ 2147483647 w 436"/>
              <a:gd name="T5" fmla="*/ 2147483647 h 81"/>
              <a:gd name="T6" fmla="*/ 2147483647 w 436"/>
              <a:gd name="T7" fmla="*/ 2147483647 h 81"/>
              <a:gd name="T8" fmla="*/ 2147483647 w 436"/>
              <a:gd name="T9" fmla="*/ 2147483647 h 81"/>
              <a:gd name="T10" fmla="*/ 0 w 436"/>
              <a:gd name="T11" fmla="*/ 2147483647 h 8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36"/>
              <a:gd name="T19" fmla="*/ 0 h 81"/>
              <a:gd name="T20" fmla="*/ 436 w 436"/>
              <a:gd name="T21" fmla="*/ 81 h 8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36" h="81">
                <a:moveTo>
                  <a:pt x="436" y="0"/>
                </a:moveTo>
                <a:cubicBezTo>
                  <a:pt x="411" y="8"/>
                  <a:pt x="394" y="21"/>
                  <a:pt x="369" y="29"/>
                </a:cubicBezTo>
                <a:cubicBezTo>
                  <a:pt x="340" y="49"/>
                  <a:pt x="308" y="59"/>
                  <a:pt x="273" y="66"/>
                </a:cubicBezTo>
                <a:cubicBezTo>
                  <a:pt x="246" y="71"/>
                  <a:pt x="192" y="81"/>
                  <a:pt x="192" y="81"/>
                </a:cubicBezTo>
                <a:cubicBezTo>
                  <a:pt x="127" y="76"/>
                  <a:pt x="110" y="75"/>
                  <a:pt x="59" y="59"/>
                </a:cubicBezTo>
                <a:cubicBezTo>
                  <a:pt x="38" y="45"/>
                  <a:pt x="23" y="26"/>
                  <a:pt x="0" y="15"/>
                </a:cubicBezTo>
              </a:path>
            </a:pathLst>
          </a:custGeom>
          <a:noFill/>
          <a:ln w="3816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9947" name="Text Box 10"/>
          <p:cNvSpPr txBox="1">
            <a:spLocks noChangeArrowheads="1"/>
          </p:cNvSpPr>
          <p:nvPr/>
        </p:nvSpPr>
        <p:spPr bwMode="auto">
          <a:xfrm>
            <a:off x="6477000" y="1219200"/>
            <a:ext cx="2438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Classifier Boundary</a:t>
            </a:r>
          </a:p>
        </p:txBody>
      </p:sp>
      <p:sp>
        <p:nvSpPr>
          <p:cNvPr id="39948" name="Freeform 11"/>
          <p:cNvSpPr>
            <a:spLocks/>
          </p:cNvSpPr>
          <p:nvPr/>
        </p:nvSpPr>
        <p:spPr bwMode="auto">
          <a:xfrm>
            <a:off x="5064125" y="1430338"/>
            <a:ext cx="1465263" cy="69850"/>
          </a:xfrm>
          <a:custGeom>
            <a:avLst/>
            <a:gdLst>
              <a:gd name="T0" fmla="*/ 2147483647 w 923"/>
              <a:gd name="T1" fmla="*/ 0 h 44"/>
              <a:gd name="T2" fmla="*/ 2147483647 w 923"/>
              <a:gd name="T3" fmla="*/ 2147483647 h 44"/>
              <a:gd name="T4" fmla="*/ 2147483647 w 923"/>
              <a:gd name="T5" fmla="*/ 2147483647 h 44"/>
              <a:gd name="T6" fmla="*/ 0 w 923"/>
              <a:gd name="T7" fmla="*/ 2147483647 h 44"/>
              <a:gd name="T8" fmla="*/ 0 60000 65536"/>
              <a:gd name="T9" fmla="*/ 0 60000 65536"/>
              <a:gd name="T10" fmla="*/ 0 60000 65536"/>
              <a:gd name="T11" fmla="*/ 0 60000 65536"/>
              <a:gd name="T12" fmla="*/ 0 w 923"/>
              <a:gd name="T13" fmla="*/ 0 h 44"/>
              <a:gd name="T14" fmla="*/ 923 w 923"/>
              <a:gd name="T15" fmla="*/ 44 h 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3" h="44">
                <a:moveTo>
                  <a:pt x="923" y="0"/>
                </a:moveTo>
                <a:cubicBezTo>
                  <a:pt x="857" y="34"/>
                  <a:pt x="782" y="37"/>
                  <a:pt x="709" y="44"/>
                </a:cubicBezTo>
                <a:cubicBezTo>
                  <a:pt x="593" y="42"/>
                  <a:pt x="478" y="42"/>
                  <a:pt x="362" y="37"/>
                </a:cubicBezTo>
                <a:cubicBezTo>
                  <a:pt x="241" y="32"/>
                  <a:pt x="122" y="7"/>
                  <a:pt x="0" y="7"/>
                </a:cubicBezTo>
              </a:path>
            </a:pathLst>
          </a:custGeom>
          <a:noFill/>
          <a:ln w="381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9949" name="Text Box 12"/>
          <p:cNvSpPr txBox="1">
            <a:spLocks noChangeArrowheads="1"/>
          </p:cNvSpPr>
          <p:nvPr/>
        </p:nvSpPr>
        <p:spPr bwMode="auto">
          <a:xfrm rot="-1620000">
            <a:off x="1752600" y="1371273"/>
            <a:ext cx="30480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ja-JP" altLang="en-US" sz="2000" dirty="0">
                <a:solidFill>
                  <a:srgbClr val="FF0000"/>
                </a:solidFill>
                <a:latin typeface="Calibri"/>
              </a:rPr>
              <a:t>“</a:t>
            </a:r>
            <a:r>
              <a:rPr lang="en-US" altLang="ja-JP" sz="2000" dirty="0">
                <a:solidFill>
                  <a:srgbClr val="FF0000"/>
                </a:solidFill>
                <a:latin typeface="Calibri"/>
              </a:rPr>
              <a:t>Predict Class = +1</a:t>
            </a:r>
            <a:r>
              <a:rPr lang="ja-JP" altLang="en-US" sz="2000" dirty="0">
                <a:solidFill>
                  <a:srgbClr val="FF0000"/>
                </a:solidFill>
                <a:latin typeface="Calibri"/>
              </a:rPr>
              <a:t>”</a:t>
            </a:r>
            <a:r>
              <a:rPr lang="en-US" altLang="ja-JP" sz="2000" dirty="0">
                <a:solidFill>
                  <a:srgbClr val="FF0000"/>
                </a:solidFill>
                <a:latin typeface="Calibri"/>
              </a:rPr>
              <a:t> zone</a:t>
            </a:r>
            <a:endParaRPr lang="en-US" sz="20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9950" name="Text Box 13"/>
          <p:cNvSpPr txBox="1">
            <a:spLocks noChangeArrowheads="1"/>
          </p:cNvSpPr>
          <p:nvPr/>
        </p:nvSpPr>
        <p:spPr bwMode="auto">
          <a:xfrm rot="-1620000">
            <a:off x="2827338" y="2393623"/>
            <a:ext cx="2887662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ja-JP" altLang="en-US" sz="2000" dirty="0">
                <a:solidFill>
                  <a:srgbClr val="3333CC"/>
                </a:solidFill>
                <a:latin typeface="Calibri"/>
              </a:rPr>
              <a:t>“</a:t>
            </a:r>
            <a:r>
              <a:rPr lang="en-US" altLang="ja-JP" sz="2000" dirty="0">
                <a:solidFill>
                  <a:srgbClr val="3333CC"/>
                </a:solidFill>
                <a:latin typeface="Calibri"/>
              </a:rPr>
              <a:t>Predict Class = -1</a:t>
            </a:r>
            <a:r>
              <a:rPr lang="ja-JP" altLang="en-US" sz="2000" dirty="0">
                <a:solidFill>
                  <a:srgbClr val="3333CC"/>
                </a:solidFill>
                <a:latin typeface="Calibri"/>
              </a:rPr>
              <a:t>”</a:t>
            </a:r>
            <a:r>
              <a:rPr lang="en-US" altLang="ja-JP" sz="2000" dirty="0">
                <a:solidFill>
                  <a:srgbClr val="3333CC"/>
                </a:solidFill>
                <a:latin typeface="Calibri"/>
              </a:rPr>
              <a:t> zone</a:t>
            </a:r>
            <a:endParaRPr lang="en-US" sz="2000" dirty="0">
              <a:solidFill>
                <a:srgbClr val="3333CC"/>
              </a:solidFill>
              <a:latin typeface="Calibri"/>
            </a:endParaRPr>
          </a:p>
        </p:txBody>
      </p:sp>
      <p:graphicFrame>
        <p:nvGraphicFramePr>
          <p:cNvPr id="15374" name="Group 14"/>
          <p:cNvGraphicFramePr>
            <a:graphicFrameLocks noGrp="1"/>
          </p:cNvGraphicFramePr>
          <p:nvPr/>
        </p:nvGraphicFramePr>
        <p:xfrm>
          <a:off x="762000" y="4495800"/>
          <a:ext cx="7280275" cy="1946274"/>
        </p:xfrm>
        <a:graphic>
          <a:graphicData uri="http://schemas.openxmlformats.org/drawingml/2006/table">
            <a:tbl>
              <a:tblPr/>
              <a:tblGrid>
                <a:gridCol w="181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2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7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114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694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Classify as..</a:t>
                      </a:r>
                    </a:p>
                  </a:txBody>
                  <a:tcPr marL="90000" marR="90000" marT="46778" marB="467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+1</a:t>
                      </a:r>
                    </a:p>
                  </a:txBody>
                  <a:tcPr marL="90000" marR="90000" marT="46778" marB="467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if</a:t>
                      </a:r>
                    </a:p>
                  </a:txBody>
                  <a:tcPr marL="90000" marR="90000" marT="46778" marB="467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w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 . </a:t>
                      </a: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x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 + b &gt;= 1</a:t>
                      </a:r>
                    </a:p>
                  </a:txBody>
                  <a:tcPr marL="90000" marR="90000" marT="46778" marB="467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94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698" marB="4569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-1</a:t>
                      </a:r>
                    </a:p>
                  </a:txBody>
                  <a:tcPr marL="90000" marR="90000" marT="46778" marB="467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if</a:t>
                      </a:r>
                    </a:p>
                  </a:txBody>
                  <a:tcPr marL="90000" marR="90000" marT="46778" marB="467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w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 . </a:t>
                      </a: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x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 + b &lt;= -1</a:t>
                      </a:r>
                    </a:p>
                  </a:txBody>
                  <a:tcPr marL="90000" marR="90000" marT="46778" marB="467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239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698" marB="4569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Universe explodes</a:t>
                      </a:r>
                    </a:p>
                  </a:txBody>
                  <a:tcPr marL="90000" marR="90000" marT="46778" marB="467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if</a:t>
                      </a:r>
                    </a:p>
                  </a:txBody>
                  <a:tcPr marL="90000" marR="90000" marT="46778" marB="467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-1 &lt; </a:t>
                      </a: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w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 . </a:t>
                      </a: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x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 + b &lt; 1</a:t>
                      </a:r>
                    </a:p>
                  </a:txBody>
                  <a:tcPr marL="90000" marR="90000" marT="46778" marB="467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9964" name="Text Box 27"/>
          <p:cNvSpPr txBox="1">
            <a:spLocks noChangeArrowheads="1"/>
          </p:cNvSpPr>
          <p:nvPr/>
        </p:nvSpPr>
        <p:spPr bwMode="auto">
          <a:xfrm rot="-1800000">
            <a:off x="1598613" y="2438203"/>
            <a:ext cx="990600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875"/>
              </a:spcBef>
            </a:pPr>
            <a:r>
              <a:rPr lang="en-US" sz="1400" dirty="0" err="1">
                <a:solidFill>
                  <a:srgbClr val="FF0000"/>
                </a:solidFill>
                <a:latin typeface="Calibri"/>
              </a:rPr>
              <a:t>wx+b</a:t>
            </a:r>
            <a:r>
              <a:rPr lang="en-US" sz="1400" dirty="0">
                <a:solidFill>
                  <a:srgbClr val="FF0000"/>
                </a:solidFill>
                <a:latin typeface="Calibri"/>
              </a:rPr>
              <a:t>=1</a:t>
            </a:r>
          </a:p>
        </p:txBody>
      </p:sp>
      <p:sp>
        <p:nvSpPr>
          <p:cNvPr id="39965" name="Text Box 28"/>
          <p:cNvSpPr txBox="1">
            <a:spLocks noChangeArrowheads="1"/>
          </p:cNvSpPr>
          <p:nvPr/>
        </p:nvSpPr>
        <p:spPr bwMode="auto">
          <a:xfrm rot="-1800000">
            <a:off x="1752600" y="2708078"/>
            <a:ext cx="990600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875"/>
              </a:spcBef>
            </a:pPr>
            <a:r>
              <a:rPr lang="en-US" sz="1400" dirty="0" err="1">
                <a:solidFill>
                  <a:srgbClr val="000000"/>
                </a:solidFill>
                <a:latin typeface="Calibri"/>
              </a:rPr>
              <a:t>wx+b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=0</a:t>
            </a:r>
          </a:p>
        </p:txBody>
      </p:sp>
      <p:sp>
        <p:nvSpPr>
          <p:cNvPr id="39966" name="Text Box 29"/>
          <p:cNvSpPr txBox="1">
            <a:spLocks noChangeArrowheads="1"/>
          </p:cNvSpPr>
          <p:nvPr/>
        </p:nvSpPr>
        <p:spPr bwMode="auto">
          <a:xfrm rot="-1800000">
            <a:off x="1903413" y="2952553"/>
            <a:ext cx="990600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875"/>
              </a:spcBef>
            </a:pPr>
            <a:r>
              <a:rPr lang="en-US" sz="1400" dirty="0" err="1">
                <a:solidFill>
                  <a:srgbClr val="3333CC"/>
                </a:solidFill>
                <a:latin typeface="Calibri"/>
              </a:rPr>
              <a:t>wx+b</a:t>
            </a:r>
            <a:r>
              <a:rPr lang="en-US" sz="1400" dirty="0">
                <a:solidFill>
                  <a:srgbClr val="3333CC"/>
                </a:solidFill>
                <a:latin typeface="Calibri"/>
              </a:rPr>
              <a:t>=-1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6324600" y="6553200"/>
            <a:ext cx="28194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4198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76200"/>
            <a:ext cx="8534400" cy="685800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dirty="0">
                <a:ea typeface="ＭＳ Ｐゴシック" charset="0"/>
                <a:cs typeface="ＭＳ Ｐゴシック" charset="0"/>
              </a:rPr>
              <a:t>Learning the Maximum Margin Classifier</a:t>
            </a:r>
          </a:p>
        </p:txBody>
      </p:sp>
      <p:sp>
        <p:nvSpPr>
          <p:cNvPr id="4301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3381375"/>
            <a:ext cx="8616950" cy="3324225"/>
          </a:xfrm>
        </p:spPr>
        <p:txBody>
          <a:bodyPr/>
          <a:lstStyle/>
          <a:p>
            <a:pPr marL="233363" indent="-233363"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800" dirty="0">
                <a:ea typeface="ＭＳ Ｐゴシック" charset="0"/>
                <a:cs typeface="ＭＳ Ｐゴシック" charset="0"/>
              </a:rPr>
              <a:t>Given a guess of </a:t>
            </a:r>
            <a:r>
              <a:rPr lang="en-US" sz="2800" b="1" i="1" dirty="0">
                <a:ea typeface="ＭＳ Ｐゴシック" charset="0"/>
                <a:cs typeface="ＭＳ Ｐゴシック" charset="0"/>
              </a:rPr>
              <a:t>w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and </a:t>
            </a:r>
            <a:r>
              <a:rPr lang="en-US" sz="2800" i="1" dirty="0">
                <a:ea typeface="ＭＳ Ｐゴシック" charset="0"/>
                <a:cs typeface="ＭＳ Ｐゴシック" charset="0"/>
              </a:rPr>
              <a:t>b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we can</a:t>
            </a:r>
          </a:p>
          <a:p>
            <a:pPr marL="682626" lvl="1" indent="-341313">
              <a:spcBef>
                <a:spcPts val="600"/>
              </a:spcBef>
              <a:buSzPct val="60000"/>
              <a:buFont typeface="Tahoma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Compute whether all data points in the correct half-planes</a:t>
            </a:r>
          </a:p>
          <a:p>
            <a:pPr marL="682626" lvl="1" indent="-341313">
              <a:spcBef>
                <a:spcPts val="600"/>
              </a:spcBef>
              <a:buSzPct val="60000"/>
              <a:buFont typeface="Tahoma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Compute the width of the margin</a:t>
            </a:r>
          </a:p>
          <a:p>
            <a:pPr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800" dirty="0">
                <a:ea typeface="ＭＳ Ｐゴシック" charset="0"/>
                <a:cs typeface="ＭＳ Ｐゴシック" charset="0"/>
              </a:rPr>
              <a:t>Write a program to search the space of </a:t>
            </a:r>
            <a:r>
              <a:rPr lang="en-US" sz="2800" b="1" dirty="0" err="1">
                <a:ea typeface="ＭＳ Ｐゴシック" charset="0"/>
                <a:cs typeface="ＭＳ Ｐゴシック" charset="0"/>
              </a:rPr>
              <a:t>w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s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and </a:t>
            </a:r>
            <a:r>
              <a:rPr lang="en-US" sz="2800" i="1" dirty="0" err="1">
                <a:ea typeface="ＭＳ Ｐゴシック" charset="0"/>
                <a:cs typeface="ＭＳ Ｐゴシック" charset="0"/>
              </a:rPr>
              <a:t>b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s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to find widest margin matching all the 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datapoints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. </a:t>
            </a:r>
          </a:p>
          <a:p>
            <a:pPr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800" i="1" dirty="0">
                <a:solidFill>
                  <a:srgbClr val="009900"/>
                </a:solidFill>
                <a:ea typeface="ＭＳ Ｐゴシック" charset="0"/>
                <a:cs typeface="ＭＳ Ｐゴシック" charset="0"/>
              </a:rPr>
              <a:t>How? --  </a:t>
            </a:r>
            <a:r>
              <a:rPr lang="en-US" sz="2800" dirty="0">
                <a:solidFill>
                  <a:srgbClr val="009900"/>
                </a:solidFill>
                <a:ea typeface="ＭＳ Ｐゴシック" charset="0"/>
                <a:cs typeface="ＭＳ Ｐゴシック" charset="0"/>
              </a:rPr>
              <a:t>Gradient descent? Simulated Annealing? Matrix Inversion? EM? Newton’s Method?</a:t>
            </a:r>
          </a:p>
        </p:txBody>
      </p:sp>
      <p:sp>
        <p:nvSpPr>
          <p:cNvPr id="41988" name="Line 3"/>
          <p:cNvSpPr>
            <a:spLocks noChangeShapeType="1"/>
          </p:cNvSpPr>
          <p:nvPr/>
        </p:nvSpPr>
        <p:spPr bwMode="auto">
          <a:xfrm flipV="1">
            <a:off x="2451100" y="1041400"/>
            <a:ext cx="2655888" cy="1336675"/>
          </a:xfrm>
          <a:prstGeom prst="line">
            <a:avLst/>
          </a:prstGeom>
          <a:noFill/>
          <a:ln w="126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1989" name="Line 4"/>
          <p:cNvSpPr>
            <a:spLocks noChangeShapeType="1"/>
          </p:cNvSpPr>
          <p:nvPr/>
        </p:nvSpPr>
        <p:spPr bwMode="auto">
          <a:xfrm flipV="1">
            <a:off x="2595563" y="1331913"/>
            <a:ext cx="2655887" cy="1336675"/>
          </a:xfrm>
          <a:prstGeom prst="line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1990" name="Line 5"/>
          <p:cNvSpPr>
            <a:spLocks noChangeShapeType="1"/>
          </p:cNvSpPr>
          <p:nvPr/>
        </p:nvSpPr>
        <p:spPr bwMode="auto">
          <a:xfrm flipV="1">
            <a:off x="2741613" y="1620838"/>
            <a:ext cx="2655887" cy="1336675"/>
          </a:xfrm>
          <a:prstGeom prst="line">
            <a:avLst/>
          </a:prstGeom>
          <a:noFill/>
          <a:ln w="126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1991" name="Text Box 6"/>
          <p:cNvSpPr txBox="1">
            <a:spLocks noChangeArrowheads="1"/>
          </p:cNvSpPr>
          <p:nvPr/>
        </p:nvSpPr>
        <p:spPr bwMode="auto">
          <a:xfrm rot="19980000">
            <a:off x="1752600" y="1371273"/>
            <a:ext cx="30480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ja-JP" altLang="en-US" sz="2000" dirty="0">
                <a:solidFill>
                  <a:srgbClr val="FF0000"/>
                </a:solidFill>
                <a:latin typeface="Calibri"/>
              </a:rPr>
              <a:t>“</a:t>
            </a:r>
            <a:r>
              <a:rPr lang="en-US" altLang="ja-JP" sz="2000" dirty="0">
                <a:solidFill>
                  <a:srgbClr val="FF0000"/>
                </a:solidFill>
                <a:latin typeface="Calibri"/>
              </a:rPr>
              <a:t>Predict Class = +1</a:t>
            </a:r>
            <a:r>
              <a:rPr lang="ja-JP" altLang="en-US" sz="2000" dirty="0">
                <a:solidFill>
                  <a:srgbClr val="FF0000"/>
                </a:solidFill>
                <a:latin typeface="Calibri"/>
              </a:rPr>
              <a:t>”</a:t>
            </a:r>
            <a:r>
              <a:rPr lang="en-US" altLang="ja-JP" sz="2000" dirty="0">
                <a:solidFill>
                  <a:srgbClr val="FF0000"/>
                </a:solidFill>
                <a:latin typeface="Calibri"/>
              </a:rPr>
              <a:t> zone</a:t>
            </a:r>
            <a:endParaRPr lang="en-US" sz="20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41992" name="Text Box 7"/>
          <p:cNvSpPr txBox="1">
            <a:spLocks noChangeArrowheads="1"/>
          </p:cNvSpPr>
          <p:nvPr/>
        </p:nvSpPr>
        <p:spPr bwMode="auto">
          <a:xfrm rot="19980000">
            <a:off x="2827338" y="2393623"/>
            <a:ext cx="2887662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ja-JP" altLang="en-US" sz="2000" dirty="0">
                <a:solidFill>
                  <a:srgbClr val="3333CC"/>
                </a:solidFill>
                <a:latin typeface="Calibri"/>
              </a:rPr>
              <a:t>“</a:t>
            </a:r>
            <a:r>
              <a:rPr lang="en-US" altLang="ja-JP" sz="2000" dirty="0">
                <a:solidFill>
                  <a:srgbClr val="3333CC"/>
                </a:solidFill>
                <a:latin typeface="Calibri"/>
              </a:rPr>
              <a:t>Predict Class = -1</a:t>
            </a:r>
            <a:r>
              <a:rPr lang="ja-JP" altLang="en-US" sz="2000" dirty="0">
                <a:solidFill>
                  <a:srgbClr val="3333CC"/>
                </a:solidFill>
                <a:latin typeface="Calibri"/>
              </a:rPr>
              <a:t>”</a:t>
            </a:r>
            <a:r>
              <a:rPr lang="en-US" altLang="ja-JP" sz="2000" dirty="0">
                <a:solidFill>
                  <a:srgbClr val="3333CC"/>
                </a:solidFill>
                <a:latin typeface="Calibri"/>
              </a:rPr>
              <a:t> zone</a:t>
            </a:r>
            <a:endParaRPr lang="en-US" sz="2000" dirty="0">
              <a:solidFill>
                <a:srgbClr val="3333CC"/>
              </a:solidFill>
              <a:latin typeface="Calibri"/>
            </a:endParaRPr>
          </a:p>
        </p:txBody>
      </p:sp>
      <p:sp>
        <p:nvSpPr>
          <p:cNvPr id="41993" name="Text Box 8"/>
          <p:cNvSpPr txBox="1">
            <a:spLocks noChangeArrowheads="1"/>
          </p:cNvSpPr>
          <p:nvPr/>
        </p:nvSpPr>
        <p:spPr bwMode="auto">
          <a:xfrm rot="19800000">
            <a:off x="1598613" y="2438203"/>
            <a:ext cx="990600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875"/>
              </a:spcBef>
            </a:pPr>
            <a:r>
              <a:rPr lang="en-US" sz="1400" dirty="0" err="1">
                <a:solidFill>
                  <a:srgbClr val="FF0000"/>
                </a:solidFill>
                <a:latin typeface="Calibri"/>
              </a:rPr>
              <a:t>wx+b</a:t>
            </a:r>
            <a:r>
              <a:rPr lang="en-US" sz="1400" dirty="0">
                <a:solidFill>
                  <a:srgbClr val="FF0000"/>
                </a:solidFill>
                <a:latin typeface="Calibri"/>
              </a:rPr>
              <a:t>=1</a:t>
            </a:r>
          </a:p>
        </p:txBody>
      </p:sp>
      <p:sp>
        <p:nvSpPr>
          <p:cNvPr id="41994" name="Text Box 9"/>
          <p:cNvSpPr txBox="1">
            <a:spLocks noChangeArrowheads="1"/>
          </p:cNvSpPr>
          <p:nvPr/>
        </p:nvSpPr>
        <p:spPr bwMode="auto">
          <a:xfrm rot="19800000">
            <a:off x="1752600" y="2708078"/>
            <a:ext cx="990600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875"/>
              </a:spcBef>
            </a:pPr>
            <a:r>
              <a:rPr lang="en-US" sz="1400" dirty="0" err="1">
                <a:solidFill>
                  <a:srgbClr val="000000"/>
                </a:solidFill>
                <a:latin typeface="Calibri"/>
              </a:rPr>
              <a:t>wx+b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=0</a:t>
            </a:r>
          </a:p>
        </p:txBody>
      </p:sp>
      <p:sp>
        <p:nvSpPr>
          <p:cNvPr id="41995" name="Text Box 10"/>
          <p:cNvSpPr txBox="1">
            <a:spLocks noChangeArrowheads="1"/>
          </p:cNvSpPr>
          <p:nvPr/>
        </p:nvSpPr>
        <p:spPr bwMode="auto">
          <a:xfrm rot="19800000">
            <a:off x="1903413" y="2952553"/>
            <a:ext cx="990600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875"/>
              </a:spcBef>
            </a:pPr>
            <a:r>
              <a:rPr lang="en-US" sz="1400" dirty="0" err="1">
                <a:solidFill>
                  <a:srgbClr val="3333CC"/>
                </a:solidFill>
                <a:latin typeface="Calibri"/>
              </a:rPr>
              <a:t>wx+b</a:t>
            </a:r>
            <a:r>
              <a:rPr lang="en-US" sz="1400" dirty="0">
                <a:solidFill>
                  <a:srgbClr val="3333CC"/>
                </a:solidFill>
                <a:latin typeface="Calibri"/>
              </a:rPr>
              <a:t>=-1</a:t>
            </a:r>
          </a:p>
        </p:txBody>
      </p:sp>
      <p:sp>
        <p:nvSpPr>
          <p:cNvPr id="41996" name="Line 11"/>
          <p:cNvSpPr>
            <a:spLocks noChangeShapeType="1"/>
          </p:cNvSpPr>
          <p:nvPr/>
        </p:nvSpPr>
        <p:spPr bwMode="auto">
          <a:xfrm>
            <a:off x="5170488" y="1019175"/>
            <a:ext cx="327025" cy="5984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1997" name="Text Box 12"/>
          <p:cNvSpPr txBox="1">
            <a:spLocks noChangeArrowheads="1"/>
          </p:cNvSpPr>
          <p:nvPr/>
        </p:nvSpPr>
        <p:spPr bwMode="auto">
          <a:xfrm>
            <a:off x="5286375" y="973138"/>
            <a:ext cx="2592388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000" i="1" dirty="0">
                <a:solidFill>
                  <a:srgbClr val="000000"/>
                </a:solidFill>
                <a:latin typeface="Calibri"/>
              </a:rPr>
              <a:t>M =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Margin Width =</a:t>
            </a:r>
          </a:p>
        </p:txBody>
      </p:sp>
      <p:sp>
        <p:nvSpPr>
          <p:cNvPr id="41998" name="Oval 13"/>
          <p:cNvSpPr>
            <a:spLocks noChangeArrowheads="1"/>
          </p:cNvSpPr>
          <p:nvPr/>
        </p:nvSpPr>
        <p:spPr bwMode="auto">
          <a:xfrm>
            <a:off x="4483100" y="2022475"/>
            <a:ext cx="76200" cy="76200"/>
          </a:xfrm>
          <a:prstGeom prst="ellipse">
            <a:avLst/>
          </a:prstGeom>
          <a:solidFill>
            <a:srgbClr val="99009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1999" name="Text Box 14"/>
          <p:cNvSpPr txBox="1">
            <a:spLocks noChangeArrowheads="1"/>
          </p:cNvSpPr>
          <p:nvPr/>
        </p:nvSpPr>
        <p:spPr bwMode="auto">
          <a:xfrm>
            <a:off x="4583113" y="2006600"/>
            <a:ext cx="515937" cy="402291"/>
          </a:xfrm>
          <a:prstGeom prst="rect">
            <a:avLst/>
          </a:prstGeom>
          <a:solidFill>
            <a:srgbClr val="FFFFFF"/>
          </a:solidFill>
          <a:ln w="19080">
            <a:solidFill>
              <a:srgbClr val="990099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500"/>
              </a:spcBef>
            </a:pPr>
            <a:r>
              <a:rPr lang="en-US" sz="2000" b="1" i="1" dirty="0">
                <a:solidFill>
                  <a:srgbClr val="990099"/>
                </a:solidFill>
                <a:latin typeface="Calibri"/>
              </a:rPr>
              <a:t>x</a:t>
            </a:r>
            <a:r>
              <a:rPr lang="en-US" i="1" baseline="30000" dirty="0">
                <a:solidFill>
                  <a:srgbClr val="990099"/>
                </a:solidFill>
                <a:latin typeface="Calibri"/>
              </a:rPr>
              <a:t>-</a:t>
            </a:r>
          </a:p>
        </p:txBody>
      </p:sp>
      <p:sp>
        <p:nvSpPr>
          <p:cNvPr id="42000" name="Oval 15"/>
          <p:cNvSpPr>
            <a:spLocks noChangeArrowheads="1"/>
          </p:cNvSpPr>
          <p:nvPr/>
        </p:nvSpPr>
        <p:spPr bwMode="auto">
          <a:xfrm>
            <a:off x="4189413" y="1460500"/>
            <a:ext cx="76200" cy="76200"/>
          </a:xfrm>
          <a:prstGeom prst="ellipse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2001" name="Text Box 16"/>
          <p:cNvSpPr txBox="1">
            <a:spLocks noChangeArrowheads="1"/>
          </p:cNvSpPr>
          <p:nvPr/>
        </p:nvSpPr>
        <p:spPr bwMode="auto">
          <a:xfrm>
            <a:off x="4300538" y="1022350"/>
            <a:ext cx="515937" cy="402291"/>
          </a:xfrm>
          <a:prstGeom prst="rect">
            <a:avLst/>
          </a:prstGeom>
          <a:solidFill>
            <a:srgbClr val="FFFFFF"/>
          </a:solidFill>
          <a:ln w="19080">
            <a:solidFill>
              <a:srgbClr val="CC33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500"/>
              </a:spcBef>
            </a:pPr>
            <a:r>
              <a:rPr lang="en-US" sz="2000" b="1" i="1" dirty="0">
                <a:solidFill>
                  <a:srgbClr val="CC3300"/>
                </a:solidFill>
                <a:latin typeface="Calibri"/>
              </a:rPr>
              <a:t>x</a:t>
            </a:r>
            <a:r>
              <a:rPr lang="en-US" i="1" baseline="30000" dirty="0">
                <a:solidFill>
                  <a:srgbClr val="CC3300"/>
                </a:solidFill>
                <a:latin typeface="Calibri"/>
              </a:rPr>
              <a:t>+</a:t>
            </a:r>
          </a:p>
        </p:txBody>
      </p:sp>
      <p:graphicFrame>
        <p:nvGraphicFramePr>
          <p:cNvPr id="42002" name="Object 2"/>
          <p:cNvGraphicFramePr>
            <a:graphicFrameLocks noChangeAspect="1"/>
          </p:cNvGraphicFramePr>
          <p:nvPr/>
        </p:nvGraphicFramePr>
        <p:xfrm>
          <a:off x="7840663" y="842963"/>
          <a:ext cx="720725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33" name="Equation" r:id="rId4" imgW="444500" imgH="431800" progId="Equation.3">
                  <p:embed/>
                </p:oleObj>
              </mc:Choice>
              <mc:Fallback>
                <p:oleObj name="Equation" r:id="rId4" imgW="444500" imgH="431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0663" y="842963"/>
                        <a:ext cx="720725" cy="67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7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Learning SVMs</a:t>
            </a:r>
          </a:p>
        </p:txBody>
      </p:sp>
      <p:sp>
        <p:nvSpPr>
          <p:cNvPr id="44034" name="Content Placeholder 8"/>
          <p:cNvSpPr>
            <a:spLocks noGrp="1"/>
          </p:cNvSpPr>
          <p:nvPr>
            <p:ph idx="1"/>
          </p:nvPr>
        </p:nvSpPr>
        <p:spPr>
          <a:xfrm>
            <a:off x="685800" y="1143000"/>
            <a:ext cx="8229600" cy="5257800"/>
          </a:xfrm>
        </p:spPr>
        <p:txBody>
          <a:bodyPr/>
          <a:lstStyle/>
          <a:p>
            <a:r>
              <a:rPr lang="en-US" sz="2800" dirty="0">
                <a:ea typeface="ＭＳ Ｐゴシック" charset="0"/>
                <a:cs typeface="ＭＳ Ｐゴシック" charset="0"/>
              </a:rPr>
              <a:t>Trick #1: Find points that would be closest to optimal separating plane (</a:t>
            </a:r>
            <a:r>
              <a:rPr lang="ja-JP" altLang="en-US" sz="2800" dirty="0"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800" dirty="0">
                <a:ea typeface="ＭＳ Ｐゴシック" charset="0"/>
                <a:cs typeface="ＭＳ Ｐゴシック" charset="0"/>
              </a:rPr>
              <a:t>support vectors</a:t>
            </a:r>
            <a:r>
              <a:rPr lang="ja-JP" altLang="en-US" sz="2800" dirty="0"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dirty="0">
                <a:ea typeface="ＭＳ Ｐゴシック" charset="0"/>
                <a:cs typeface="ＭＳ Ｐゴシック" charset="0"/>
              </a:rPr>
              <a:t>) and work directly from those instances</a:t>
            </a:r>
          </a:p>
          <a:p>
            <a:r>
              <a:rPr lang="en-US" sz="2800" dirty="0">
                <a:ea typeface="ＭＳ Ｐゴシック" charset="0"/>
                <a:cs typeface="ＭＳ Ｐゴシック" charset="0"/>
              </a:rPr>
              <a:t>Trick #2: Represent as a </a:t>
            </a:r>
            <a:r>
              <a:rPr lang="en-US" sz="2800" b="1" dirty="0">
                <a:ea typeface="ＭＳ Ｐゴシック" charset="0"/>
                <a:cs typeface="ＭＳ Ｐゴシック" charset="0"/>
              </a:rPr>
              <a:t>quadratic optimization problem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, and use quadratic programming techniques</a:t>
            </a:r>
          </a:p>
          <a:p>
            <a:r>
              <a:rPr lang="en-US" sz="2800" dirty="0">
                <a:ea typeface="ＭＳ Ｐゴシック" charset="0"/>
                <a:cs typeface="ＭＳ Ｐゴシック" charset="0"/>
              </a:rPr>
              <a:t>Trick #3 (</a:t>
            </a:r>
            <a:r>
              <a:rPr lang="ja-JP" altLang="en-US" sz="2800" dirty="0"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800" dirty="0">
                <a:ea typeface="ＭＳ Ｐゴシック" charset="0"/>
                <a:cs typeface="ＭＳ Ｐゴシック" charset="0"/>
              </a:rPr>
              <a:t>kernel trick</a:t>
            </a:r>
            <a:r>
              <a:rPr lang="ja-JP" altLang="en-US" sz="2800" dirty="0"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dirty="0">
                <a:ea typeface="ＭＳ Ｐゴシック" charset="0"/>
                <a:cs typeface="ＭＳ Ｐゴシック" charset="0"/>
              </a:rPr>
              <a:t>):  </a:t>
            </a:r>
          </a:p>
          <a:p>
            <a:pPr marL="454025" lvl="1" indent="-220663"/>
            <a:r>
              <a:rPr lang="en-US" sz="2600" dirty="0">
                <a:ea typeface="ＭＳ Ｐゴシック" charset="0"/>
              </a:rPr>
              <a:t>Instead of using raw features, represent data in a high-dimensional feature space constructed from a set of </a:t>
            </a:r>
            <a:r>
              <a:rPr lang="en-US" sz="2600" i="1" dirty="0">
                <a:ea typeface="ＭＳ Ｐゴシック" charset="0"/>
              </a:rPr>
              <a:t>basis functions </a:t>
            </a:r>
            <a:r>
              <a:rPr lang="en-US" sz="2600" dirty="0">
                <a:ea typeface="ＭＳ Ｐゴシック" charset="0"/>
              </a:rPr>
              <a:t>(e.g., polynomial and Gaussian combinations of the base features)</a:t>
            </a:r>
          </a:p>
          <a:p>
            <a:pPr marL="454025" lvl="1" indent="-220663"/>
            <a:r>
              <a:rPr lang="en-US" sz="2600" dirty="0">
                <a:ea typeface="ＭＳ Ｐゴシック" charset="0"/>
              </a:rPr>
              <a:t>Find separating plane/SVM in that space</a:t>
            </a:r>
          </a:p>
          <a:p>
            <a:pPr marL="454025" lvl="1" indent="-220663"/>
            <a:r>
              <a:rPr lang="en-US" sz="2600" dirty="0">
                <a:ea typeface="ＭＳ Ｐゴシック" charset="0"/>
              </a:rPr>
              <a:t>Voila:  A nonlinear classifier!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141" y="4559300"/>
            <a:ext cx="4070350" cy="18415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2D165-5BF4-0B45-9C78-69D30B2BB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algn="l"/>
            <a:r>
              <a:rPr lang="en-US" sz="4400" dirty="0"/>
              <a:t>Soft margin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6BE41-042F-854C-A7A9-71848F9D4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32856"/>
            <a:ext cx="7772400" cy="4767943"/>
          </a:xfrm>
        </p:spPr>
        <p:txBody>
          <a:bodyPr/>
          <a:lstStyle/>
          <a:p>
            <a:r>
              <a:rPr lang="en-US" sz="3200" dirty="0"/>
              <a:t>What if data from two classes not</a:t>
            </a:r>
            <a:br>
              <a:rPr lang="en-US" sz="3200" dirty="0"/>
            </a:br>
            <a:r>
              <a:rPr lang="en-US" sz="3200" dirty="0"/>
              <a:t>linearly separable?</a:t>
            </a:r>
          </a:p>
          <a:p>
            <a:r>
              <a:rPr lang="en-US" sz="3200" dirty="0"/>
              <a:t> Allow a fat decision margin to make a few mistakes</a:t>
            </a:r>
          </a:p>
          <a:p>
            <a:r>
              <a:rPr lang="en-US" sz="3200" dirty="0"/>
              <a:t>Some points, outliers or noisy examples, are inside or on wrong side of the margin</a:t>
            </a:r>
          </a:p>
          <a:p>
            <a:r>
              <a:rPr lang="en-US" sz="3200" dirty="0"/>
              <a:t>Each outlier incurs a cost based on distance to hyperplane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F883DE-7D02-2243-B6E4-DF93F8F12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6417" y="346075"/>
            <a:ext cx="1510165" cy="1365250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4555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80924-226F-9C46-8D0A-1BDBA3480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95416"/>
            <a:ext cx="7772400" cy="1143000"/>
          </a:xfrm>
        </p:spPr>
        <p:txBody>
          <a:bodyPr/>
          <a:lstStyle/>
          <a:p>
            <a:pPr algn="l"/>
            <a:r>
              <a:rPr lang="en-US" sz="4400" dirty="0"/>
              <a:t>Kernel trick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F2097-A8ED-8648-8092-76FF8563B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45109"/>
            <a:ext cx="7772400" cy="4717475"/>
          </a:xfrm>
        </p:spPr>
        <p:txBody>
          <a:bodyPr/>
          <a:lstStyle/>
          <a:p>
            <a:r>
              <a:rPr lang="en-US" sz="3200" dirty="0"/>
              <a:t>What if data from two classes not linearly separable?</a:t>
            </a:r>
          </a:p>
          <a:p>
            <a:r>
              <a:rPr lang="en-US" sz="3200" dirty="0"/>
              <a:t>Project data onto a higher dimensional space where it becomes linearly separable</a:t>
            </a:r>
          </a:p>
          <a:p>
            <a:r>
              <a:rPr lang="en-US" sz="3200" dirty="0"/>
              <a:t>Many SVMs can take an argument, a </a:t>
            </a:r>
            <a:r>
              <a:rPr lang="en-US" sz="3200" b="1" dirty="0"/>
              <a:t>kernel</a:t>
            </a:r>
            <a:r>
              <a:rPr lang="en-US" sz="3200" dirty="0"/>
              <a:t>, that does the transformation of the data</a:t>
            </a:r>
          </a:p>
          <a:p>
            <a:r>
              <a:rPr lang="en-US" sz="3200" dirty="0"/>
              <a:t>Deciding what </a:t>
            </a:r>
            <a:r>
              <a:rPr lang="en-US" sz="3200" b="1" dirty="0"/>
              <a:t>kernel function </a:t>
            </a:r>
            <a:r>
              <a:rPr lang="en-US" sz="3200" dirty="0"/>
              <a:t>to use is done through experimentation</a:t>
            </a:r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130028-53C4-7943-8390-91F0F0DAD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100" y="188723"/>
            <a:ext cx="2971800" cy="134969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4215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D82B24E9-567E-2E41-BD89-2C4F0A342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879" y="1574541"/>
            <a:ext cx="7262423" cy="52834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9D8602-C8E1-E442-9D88-60C939E71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43000"/>
          </a:xfrm>
        </p:spPr>
        <p:txBody>
          <a:bodyPr/>
          <a:lstStyle/>
          <a:p>
            <a:r>
              <a:rPr lang="en-US" dirty="0"/>
              <a:t>Kernel Trick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DDB55-FAD5-F244-8F87-5D8C504BF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04731"/>
            <a:ext cx="7803502" cy="828869"/>
          </a:xfrm>
        </p:spPr>
        <p:txBody>
          <a:bodyPr/>
          <a:lstStyle/>
          <a:p>
            <a:pPr marL="0" indent="0">
              <a:buNone/>
            </a:pPr>
            <a:r>
              <a:rPr lang="en-US" sz="3000" dirty="0"/>
              <a:t>Can’t separate the blue &amp; red points with a 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9556F-29EA-594A-9A78-DA1789B87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8D4CBD-26D9-E84D-B791-6C18CE16F051}"/>
              </a:ext>
            </a:extLst>
          </p:cNvPr>
          <p:cNvSpPr txBox="1"/>
          <p:nvPr/>
        </p:nvSpPr>
        <p:spPr>
          <a:xfrm>
            <a:off x="152400" y="6443543"/>
            <a:ext cx="23182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Figure from </a:t>
            </a:r>
            <a:r>
              <a:rPr lang="en-US" sz="1400" dirty="0">
                <a:hlinkClick r:id="rId3"/>
              </a:rPr>
              <a:t>S. Bhattacharyya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34752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B0A5F-D521-474B-B69A-DAFA3BEA0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/>
              <a:t>Use a different kernel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1FC3D-4CE6-C54D-9A0D-8E8ABD94C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990600"/>
            <a:ext cx="7772400" cy="1219200"/>
          </a:xfrm>
        </p:spPr>
        <p:txBody>
          <a:bodyPr/>
          <a:lstStyle/>
          <a:p>
            <a:r>
              <a:rPr lang="en-US" dirty="0"/>
              <a:t>Applying a kernel can transform data to make it more nearly  linearly separable</a:t>
            </a:r>
          </a:p>
          <a:p>
            <a:r>
              <a:rPr lang="en-US" dirty="0"/>
              <a:t>E.g., use polar coordinates or map to three </a:t>
            </a:r>
            <a:r>
              <a:rPr lang="en-US" dirty="0" err="1"/>
              <a:t>dimentions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54EDAB-BE1A-6644-A09A-47B8A4F2C6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CFFF65-0CEE-BD47-A876-0CC4C09E3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157" y="2648728"/>
            <a:ext cx="5649685" cy="423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36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Support Vector Machines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85344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200" dirty="0">
                <a:ea typeface="ＭＳ Ｐゴシック" charset="0"/>
                <a:cs typeface="ＭＳ Ｐゴシック" charset="0"/>
              </a:rPr>
              <a:t>Very popular ML technique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>
                <a:ea typeface="ＭＳ Ｐゴシック" charset="0"/>
              </a:rPr>
              <a:t>Became popular in the late 90s (</a:t>
            </a:r>
            <a:r>
              <a:rPr lang="en-US" sz="2800" dirty="0" err="1">
                <a:ea typeface="ＭＳ Ｐゴシック" charset="0"/>
              </a:rPr>
              <a:t>Vapnik</a:t>
            </a:r>
            <a:r>
              <a:rPr lang="en-US" sz="2800" dirty="0">
                <a:ea typeface="ＭＳ Ｐゴシック" charset="0"/>
              </a:rPr>
              <a:t> 1995; 1998)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>
                <a:ea typeface="ＭＳ Ｐゴシック" charset="0"/>
              </a:rPr>
              <a:t>Invented in the late 70s (</a:t>
            </a:r>
            <a:r>
              <a:rPr lang="en-US" sz="2800" dirty="0" err="1">
                <a:ea typeface="ＭＳ Ｐゴシック" charset="0"/>
              </a:rPr>
              <a:t>Vapnik</a:t>
            </a:r>
            <a:r>
              <a:rPr lang="en-US" sz="2800" dirty="0">
                <a:ea typeface="ＭＳ Ｐゴシック" charset="0"/>
              </a:rPr>
              <a:t>, 1979)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dirty="0">
                <a:ea typeface="ＭＳ Ｐゴシック" charset="0"/>
                <a:cs typeface="ＭＳ Ｐゴシック" charset="0"/>
              </a:rPr>
              <a:t>Controls complexity and </a:t>
            </a:r>
            <a:r>
              <a:rPr lang="en-US" sz="3200" dirty="0" err="1">
                <a:ea typeface="ＭＳ Ｐゴシック" charset="0"/>
                <a:cs typeface="ＭＳ Ｐゴシック" charset="0"/>
              </a:rPr>
              <a:t>overfitting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, so works well on a wide range of practical problems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dirty="0">
                <a:ea typeface="ＭＳ Ｐゴシック" charset="0"/>
                <a:cs typeface="ＭＳ Ｐゴシック" charset="0"/>
              </a:rPr>
              <a:t>Can handle high dimensional vector spaces, which makes feature selection less critical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dirty="0">
                <a:ea typeface="ＭＳ Ｐゴシック" charset="0"/>
                <a:cs typeface="ＭＳ Ｐゴシック" charset="0"/>
              </a:rPr>
              <a:t>Very fast and memory efficient </a:t>
            </a:r>
            <a:r>
              <a:rPr lang="en-US" sz="3200" dirty="0" err="1">
                <a:ea typeface="ＭＳ Ｐゴシック" charset="0"/>
                <a:cs typeface="ＭＳ Ｐゴシック" charset="0"/>
              </a:rPr>
              <a:t>implementa-tions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, e.g., </a:t>
            </a:r>
            <a:r>
              <a:rPr lang="en-US" sz="3200" dirty="0">
                <a:ea typeface="ＭＳ Ｐゴシック" charset="0"/>
                <a:cs typeface="ＭＳ Ｐゴシック" charset="0"/>
                <a:hlinkClick r:id="rId3"/>
              </a:rPr>
              <a:t>svm_light</a:t>
            </a:r>
            <a:endParaRPr lang="en-US" sz="3200" dirty="0"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ja-JP" sz="3200" dirty="0">
                <a:ea typeface="ＭＳ Ｐゴシック" charset="0"/>
                <a:cs typeface="ＭＳ Ｐゴシック" charset="0"/>
              </a:rPr>
              <a:t>Not always best solution, especially for problems with small vector spaces</a:t>
            </a:r>
            <a:endParaRPr lang="en-US" sz="3200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304800"/>
            <a:ext cx="8534400" cy="76358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SVM Performance</a:t>
            </a:r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1219200"/>
            <a:ext cx="8001000" cy="5334000"/>
          </a:xfrm>
        </p:spPr>
        <p:txBody>
          <a:bodyPr/>
          <a:lstStyle/>
          <a:p>
            <a:pPr marL="341313" indent="-341313">
              <a:buSzPct val="60000"/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3200" dirty="0">
                <a:ea typeface="ＭＳ Ｐゴシック" charset="0"/>
                <a:cs typeface="ＭＳ Ｐゴシック" charset="0"/>
              </a:rPr>
              <a:t>SVMs can handle very large features spaces (e.g., 100K features)</a:t>
            </a:r>
          </a:p>
          <a:p>
            <a:pPr marL="341313" indent="-341313">
              <a:buSzPct val="60000"/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3200" dirty="0">
                <a:ea typeface="ＭＳ Ｐゴシック" charset="0"/>
                <a:cs typeface="ＭＳ Ｐゴシック" charset="0"/>
              </a:rPr>
              <a:t>Relatively fast</a:t>
            </a:r>
          </a:p>
          <a:p>
            <a:pPr marL="341313" indent="-341313">
              <a:buSzPct val="60000"/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3200" dirty="0">
                <a:ea typeface="ＭＳ Ｐゴシック" charset="0"/>
                <a:cs typeface="ＭＳ Ｐゴシック" charset="0"/>
              </a:rPr>
              <a:t>Anecdotally they work very well indeed</a:t>
            </a:r>
          </a:p>
          <a:p>
            <a:pPr marL="341313" indent="-341313">
              <a:buSzPct val="60000"/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3200" dirty="0">
                <a:ea typeface="ＭＳ Ｐゴシック" charset="0"/>
                <a:cs typeface="ＭＳ Ｐゴシック" charset="0"/>
              </a:rPr>
              <a:t>Example: They are among the best-known classifier on a well-studied hand-written-character recognition benchmark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Binary vs. multi classification (1)</a:t>
            </a:r>
          </a:p>
        </p:txBody>
      </p:sp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816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SVMs can only do </a:t>
            </a:r>
            <a:r>
              <a:rPr lang="en-US" sz="3200" b="1" dirty="0">
                <a:ea typeface="ＭＳ Ｐゴシック" charset="0"/>
                <a:cs typeface="ＭＳ Ｐゴシック" charset="0"/>
              </a:rPr>
              <a:t>binary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 classification </a:t>
            </a:r>
            <a:r>
              <a:rPr lang="en-US" sz="3200" dirty="0">
                <a:ea typeface="ＭＳ Ｐゴシック" charset="0"/>
                <a:cs typeface="ＭＳ Ｐゴシック" charset="0"/>
                <a:sym typeface="Wingdings" pitchFamily="2" charset="2"/>
              </a:rPr>
              <a:t></a:t>
            </a:r>
          </a:p>
          <a:p>
            <a:pPr lvl="1"/>
            <a:r>
              <a:rPr lang="en-US" sz="2800" dirty="0">
                <a:ea typeface="ＭＳ Ｐゴシック" charset="0"/>
                <a:cs typeface="ＭＳ Ｐゴシック" charset="0"/>
                <a:sym typeface="Wingdings" pitchFamily="2" charset="2"/>
              </a:rPr>
              <a:t>E.g.: can’t classify an iris into one of three species</a:t>
            </a:r>
            <a:endParaRPr lang="en-US" sz="2800" dirty="0">
              <a:ea typeface="ＭＳ Ｐゴシック" charset="0"/>
              <a:cs typeface="ＭＳ Ｐゴシック" charset="0"/>
            </a:endParaRPr>
          </a:p>
          <a:p>
            <a:r>
              <a:rPr lang="en-US" sz="3200" dirty="0">
                <a:ea typeface="ＭＳ Ｐゴシック" charset="0"/>
                <a:cs typeface="ＭＳ Ｐゴシック" charset="0"/>
              </a:rPr>
              <a:t>Two approaches to multi classification: OVA and OVO</a:t>
            </a:r>
          </a:p>
          <a:p>
            <a:r>
              <a:rPr lang="en-US" sz="3200" dirty="0">
                <a:ea typeface="ＭＳ Ｐゴシック" charset="0"/>
                <a:cs typeface="ＭＳ Ｐゴシック" charset="0"/>
              </a:rPr>
              <a:t>OVA or </a:t>
            </a:r>
            <a:r>
              <a:rPr lang="en-US" sz="3200" b="1" dirty="0">
                <a:ea typeface="ＭＳ Ｐゴシック" charset="0"/>
                <a:cs typeface="ＭＳ Ｐゴシック" charset="0"/>
              </a:rPr>
              <a:t>one-vs-all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: turn n-way classification into n binary classification tasks:</a:t>
            </a:r>
          </a:p>
          <a:p>
            <a:pPr marL="522288" lvl="2" indent="-174625"/>
            <a:r>
              <a:rPr lang="en-US" sz="2800" dirty="0">
                <a:ea typeface="ＭＳ Ｐゴシック" charset="0"/>
              </a:rPr>
              <a:t>E.g., for zoo problem, do mammal vs. not-mammal, fish vs. not-fish, … bird vs. not-bird, …</a:t>
            </a:r>
          </a:p>
          <a:p>
            <a:pPr marL="522288" lvl="2" indent="-174625"/>
            <a:r>
              <a:rPr lang="en-US" sz="2800" dirty="0">
                <a:ea typeface="ＭＳ Ｐゴシック" charset="0"/>
              </a:rPr>
              <a:t>Pick one that results in the highest score (e.g., widest margin)</a:t>
            </a:r>
            <a:endParaRPr lang="en-US" sz="2800" dirty="0">
              <a:ea typeface="ＭＳ Ｐゴシック" charset="0"/>
              <a:cs typeface="ＭＳ Ｐゴシック" charset="0"/>
            </a:endParaRPr>
          </a:p>
          <a:p>
            <a:endParaRPr lang="en-US" sz="2800" dirty="0">
              <a:ea typeface="ＭＳ Ｐゴシック" charset="0"/>
              <a:cs typeface="ＭＳ Ｐゴシック" charset="0"/>
            </a:endParaRPr>
          </a:p>
          <a:p>
            <a:pPr lvl="1"/>
            <a:endParaRPr lang="en-US" sz="2800" dirty="0">
              <a:ea typeface="ＭＳ Ｐゴシック" charset="0"/>
            </a:endParaRP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ECE950B-9DA9-4645-B3DC-811306916075}" type="slidenum">
              <a:rPr lang="en-US" sz="1000">
                <a:latin typeface="Calibri"/>
              </a:rPr>
              <a:pPr/>
              <a:t>21</a:t>
            </a:fld>
            <a:endParaRPr lang="en-US" sz="1000" dirty="0">
              <a:latin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Binary vs. multi classification (2)</a:t>
            </a:r>
          </a:p>
        </p:txBody>
      </p:sp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0292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OVO or one vs one: turn ,  n-way classes into N*(N-1)/2 one-vs-one classifiers</a:t>
            </a:r>
          </a:p>
          <a:p>
            <a:pPr lvl="2"/>
            <a:r>
              <a:rPr lang="en-US" sz="3200" dirty="0">
                <a:ea typeface="ＭＳ Ｐゴシック" charset="0"/>
              </a:rPr>
              <a:t>Mammal vs. fish, mammal vs. reptile, </a:t>
            </a:r>
            <a:r>
              <a:rPr lang="en-US" sz="3200" dirty="0" err="1">
                <a:ea typeface="ＭＳ Ｐゴシック" charset="0"/>
              </a:rPr>
              <a:t>etc</a:t>
            </a:r>
            <a:r>
              <a:rPr lang="en-US" sz="3200" dirty="0">
                <a:ea typeface="ＭＳ Ｐゴシック" charset="0"/>
              </a:rPr>
              <a:t>… </a:t>
            </a:r>
          </a:p>
          <a:p>
            <a:r>
              <a:rPr lang="en-US" sz="3200" dirty="0">
                <a:ea typeface="ＭＳ Ｐゴシック" charset="0"/>
                <a:cs typeface="ＭＳ Ｐゴシック" charset="0"/>
              </a:rPr>
              <a:t>Use results to choose the classification that wins the most 1x1 pairings</a:t>
            </a:r>
          </a:p>
          <a:p>
            <a:pPr lvl="1"/>
            <a:endParaRPr lang="en-US" sz="3200" dirty="0">
              <a:ea typeface="ＭＳ Ｐゴシック" charset="0"/>
            </a:endParaRP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ECE950B-9DA9-4645-B3DC-811306916075}" type="slidenum">
              <a:rPr lang="en-US" sz="1000">
                <a:latin typeface="Calibri"/>
              </a:rPr>
              <a:pPr/>
              <a:t>22</a:t>
            </a:fld>
            <a:endParaRPr lang="en-US" sz="10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0829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8D184874-1B95-2945-B34A-8D4807D4D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2043011"/>
            <a:ext cx="5105400" cy="37844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F84E88-DA6E-004D-AC5D-48D294B56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SVMs in </a:t>
            </a:r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6C2BE-24FC-DB49-9B57-A53926CCE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371600"/>
            <a:ext cx="4114800" cy="5029200"/>
          </a:xfrm>
        </p:spPr>
        <p:txBody>
          <a:bodyPr/>
          <a:lstStyle/>
          <a:p>
            <a:pPr marL="233363" indent="-233363">
              <a:tabLst>
                <a:tab pos="3022600" algn="l"/>
              </a:tabLst>
            </a:pPr>
            <a:r>
              <a:rPr lang="en-US" sz="3000" dirty="0" err="1"/>
              <a:t>Scikit</a:t>
            </a:r>
            <a:r>
              <a:rPr lang="en-US" sz="3000" dirty="0"/>
              <a:t>-learn has three </a:t>
            </a:r>
            <a:r>
              <a:rPr lang="en-US" sz="3000" dirty="0">
                <a:hlinkClick r:id="rId4"/>
              </a:rPr>
              <a:t>SVM classifiers</a:t>
            </a:r>
            <a:r>
              <a:rPr lang="en-US" sz="3000" dirty="0"/>
              <a:t>: SVC, </a:t>
            </a:r>
            <a:r>
              <a:rPr lang="en-US" sz="3000" dirty="0" err="1"/>
              <a:t>NuSVC</a:t>
            </a:r>
            <a:r>
              <a:rPr lang="en-US" sz="3000" dirty="0"/>
              <a:t>, and </a:t>
            </a:r>
            <a:r>
              <a:rPr lang="en-US" sz="3000" dirty="0" err="1"/>
              <a:t>LinearSVC</a:t>
            </a:r>
            <a:endParaRPr lang="en-US" sz="3000" dirty="0"/>
          </a:p>
          <a:p>
            <a:pPr marL="233363" indent="-233363">
              <a:tabLst>
                <a:tab pos="3022600" algn="l"/>
              </a:tabLst>
            </a:pPr>
            <a:r>
              <a:rPr lang="en-US" sz="3000" dirty="0"/>
              <a:t>Data can be either in </a:t>
            </a:r>
            <a:r>
              <a:rPr lang="en-US" sz="3000" b="1" dirty="0"/>
              <a:t>dense </a:t>
            </a:r>
            <a:r>
              <a:rPr lang="en-US" sz="3000" b="1" dirty="0" err="1"/>
              <a:t>numpy</a:t>
            </a:r>
            <a:r>
              <a:rPr lang="en-US" sz="3000" b="1" dirty="0"/>
              <a:t> </a:t>
            </a:r>
            <a:r>
              <a:rPr lang="en-US" sz="3000" dirty="0"/>
              <a:t>arrays or </a:t>
            </a:r>
            <a:r>
              <a:rPr lang="en-US" sz="3000" b="1" dirty="0"/>
              <a:t>sparse </a:t>
            </a:r>
            <a:r>
              <a:rPr lang="en-US" sz="3000" b="1" dirty="0" err="1"/>
              <a:t>scipy</a:t>
            </a:r>
            <a:r>
              <a:rPr lang="en-US" sz="3000" b="1" dirty="0"/>
              <a:t> </a:t>
            </a:r>
            <a:r>
              <a:rPr lang="en-US" sz="3000" dirty="0"/>
              <a:t>arrays</a:t>
            </a:r>
          </a:p>
          <a:p>
            <a:pPr marL="233363" indent="-233363">
              <a:tabLst>
                <a:tab pos="3022600" algn="l"/>
              </a:tabLst>
            </a:pPr>
            <a:r>
              <a:rPr lang="en-US" sz="3000" dirty="0"/>
              <a:t>All directly support multi-way </a:t>
            </a:r>
            <a:r>
              <a:rPr lang="en-US" sz="3000" dirty="0" err="1"/>
              <a:t>classifica-tion</a:t>
            </a:r>
            <a:r>
              <a:rPr lang="en-US" sz="3000" dirty="0"/>
              <a:t>, SVC and </a:t>
            </a:r>
            <a:r>
              <a:rPr lang="en-US" sz="3000" dirty="0" err="1"/>
              <a:t>NuSCV</a:t>
            </a:r>
            <a:r>
              <a:rPr lang="en-US" sz="3000" dirty="0"/>
              <a:t> using OVO and </a:t>
            </a:r>
            <a:r>
              <a:rPr lang="en-US" sz="3000" dirty="0" err="1"/>
              <a:t>LinearSVC</a:t>
            </a:r>
            <a:r>
              <a:rPr lang="en-US" sz="3000" dirty="0"/>
              <a:t> using OVA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5E9CED-2DB8-484C-A608-43DBD8118E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272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98F5B-3A78-694A-BEE6-BB365005E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96240"/>
            <a:ext cx="7772400" cy="1143000"/>
          </a:xfrm>
        </p:spPr>
        <p:txBody>
          <a:bodyPr/>
          <a:lstStyle/>
          <a:p>
            <a:r>
              <a:rPr lang="en-US" dirty="0"/>
              <a:t>SVM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056CC-00E1-5B47-BBF3-0DDF67C88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572000"/>
          </a:xfrm>
        </p:spPr>
        <p:txBody>
          <a:bodyPr/>
          <a:lstStyle/>
          <a:p>
            <a:r>
              <a:rPr lang="en-US" sz="3200" dirty="0"/>
              <a:t>SVM is a good classification technique for problems with a large feature space </a:t>
            </a:r>
          </a:p>
          <a:p>
            <a:r>
              <a:rPr lang="en-US" sz="3200" dirty="0"/>
              <a:t>Relatively fast to train and apply the model</a:t>
            </a:r>
          </a:p>
          <a:p>
            <a:r>
              <a:rPr lang="en-US" sz="3200" dirty="0"/>
              <a:t>The kernel trick can help make some problems more-nearly linearly separable</a:t>
            </a:r>
          </a:p>
          <a:p>
            <a:r>
              <a:rPr lang="en-US" sz="3200" dirty="0"/>
              <a:t>Their binary nature makes then a poorer fit for multi-way classification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FBFD03-3B16-9B44-AA1B-6D59733274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83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6629400" y="6553200"/>
            <a:ext cx="25146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1945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5425"/>
            <a:ext cx="4648200" cy="76358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 Linear Classifiers</a:t>
            </a:r>
          </a:p>
        </p:txBody>
      </p:sp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5334000" y="782638"/>
            <a:ext cx="1600200" cy="642937"/>
          </a:xfrm>
          <a:prstGeom prst="rect">
            <a:avLst/>
          </a:prstGeom>
          <a:solidFill>
            <a:srgbClr val="FFCC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i="1" dirty="0">
                <a:solidFill>
                  <a:srgbClr val="000000"/>
                </a:solidFill>
                <a:latin typeface="Calibri"/>
              </a:rPr>
              <a:t>f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       </a:t>
            </a:r>
          </a:p>
        </p:txBody>
      </p:sp>
      <p:sp>
        <p:nvSpPr>
          <p:cNvPr id="19460" name="Line 3"/>
          <p:cNvSpPr>
            <a:spLocks noChangeShapeType="1"/>
          </p:cNvSpPr>
          <p:nvPr/>
        </p:nvSpPr>
        <p:spPr bwMode="auto">
          <a:xfrm>
            <a:off x="39624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461" name="Text Box 4"/>
          <p:cNvSpPr txBox="1">
            <a:spLocks noChangeArrowheads="1"/>
          </p:cNvSpPr>
          <p:nvPr/>
        </p:nvSpPr>
        <p:spPr bwMode="auto">
          <a:xfrm>
            <a:off x="3505200" y="762000"/>
            <a:ext cx="60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sz="2800" b="1" i="1" dirty="0">
                <a:solidFill>
                  <a:srgbClr val="000000"/>
                </a:solidFill>
                <a:latin typeface="Calibri"/>
              </a:rPr>
              <a:t>x</a:t>
            </a:r>
          </a:p>
        </p:txBody>
      </p:sp>
      <p:sp>
        <p:nvSpPr>
          <p:cNvPr id="19462" name="Line 5"/>
          <p:cNvSpPr>
            <a:spLocks noChangeShapeType="1"/>
          </p:cNvSpPr>
          <p:nvPr/>
        </p:nvSpPr>
        <p:spPr bwMode="auto">
          <a:xfrm>
            <a:off x="6019800" y="381000"/>
            <a:ext cx="1588" cy="3810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463" name="Text Box 6"/>
          <p:cNvSpPr txBox="1">
            <a:spLocks noChangeArrowheads="1"/>
          </p:cNvSpPr>
          <p:nvPr/>
        </p:nvSpPr>
        <p:spPr bwMode="auto">
          <a:xfrm>
            <a:off x="5791200" y="0"/>
            <a:ext cx="381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000"/>
              </a:spcBef>
            </a:pPr>
            <a:r>
              <a:rPr lang="en-US" sz="3200">
                <a:solidFill>
                  <a:srgbClr val="00CC00"/>
                </a:solidFill>
                <a:latin typeface="Symbol" charset="0"/>
              </a:rPr>
              <a:t></a:t>
            </a:r>
          </a:p>
        </p:txBody>
      </p:sp>
      <p:sp>
        <p:nvSpPr>
          <p:cNvPr id="19464" name="Line 7"/>
          <p:cNvSpPr>
            <a:spLocks noChangeShapeType="1"/>
          </p:cNvSpPr>
          <p:nvPr/>
        </p:nvSpPr>
        <p:spPr bwMode="auto">
          <a:xfrm>
            <a:off x="69342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465" name="Text Box 8"/>
          <p:cNvSpPr txBox="1">
            <a:spLocks noChangeArrowheads="1"/>
          </p:cNvSpPr>
          <p:nvPr/>
        </p:nvSpPr>
        <p:spPr bwMode="auto">
          <a:xfrm>
            <a:off x="8305800" y="838200"/>
            <a:ext cx="8382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3200" dirty="0" err="1">
                <a:solidFill>
                  <a:srgbClr val="000000"/>
                </a:solidFill>
                <a:latin typeface="Calibri"/>
              </a:rPr>
              <a:t>y</a:t>
            </a:r>
            <a:r>
              <a:rPr lang="en-US" sz="3200" baseline="30000" dirty="0" err="1">
                <a:solidFill>
                  <a:srgbClr val="000000"/>
                </a:solidFill>
                <a:latin typeface="Calibri"/>
              </a:rPr>
              <a:t>est</a:t>
            </a:r>
            <a:endParaRPr lang="en-US" sz="3200" baseline="30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466" name="Text Box 9"/>
          <p:cNvSpPr txBox="1">
            <a:spLocks noChangeArrowheads="1"/>
          </p:cNvSpPr>
          <p:nvPr/>
        </p:nvSpPr>
        <p:spPr bwMode="auto">
          <a:xfrm>
            <a:off x="228600" y="1828800"/>
            <a:ext cx="1905000" cy="993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dirty="0">
                <a:solidFill>
                  <a:srgbClr val="000000"/>
                </a:solidFill>
                <a:latin typeface="Calibri"/>
              </a:rPr>
              <a:t>denotes +1</a:t>
            </a:r>
          </a:p>
          <a:p>
            <a:pPr algn="ctr">
              <a:spcBef>
                <a:spcPts val="1250"/>
              </a:spcBef>
            </a:pPr>
            <a:r>
              <a:rPr lang="en-US" dirty="0">
                <a:solidFill>
                  <a:srgbClr val="000000"/>
                </a:solidFill>
                <a:latin typeface="Calibri"/>
              </a:rPr>
              <a:t>denotes -1</a:t>
            </a:r>
          </a:p>
        </p:txBody>
      </p:sp>
      <p:sp>
        <p:nvSpPr>
          <p:cNvPr id="19467" name="Oval 10"/>
          <p:cNvSpPr>
            <a:spLocks noChangeArrowheads="1"/>
          </p:cNvSpPr>
          <p:nvPr/>
        </p:nvSpPr>
        <p:spPr bwMode="auto">
          <a:xfrm rot="4800000">
            <a:off x="305594" y="2056606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800" dirty="0">
              <a:latin typeface="Calibri"/>
            </a:endParaRPr>
          </a:p>
        </p:txBody>
      </p:sp>
      <p:sp>
        <p:nvSpPr>
          <p:cNvPr id="19468" name="Oval 11"/>
          <p:cNvSpPr>
            <a:spLocks noChangeArrowheads="1"/>
          </p:cNvSpPr>
          <p:nvPr/>
        </p:nvSpPr>
        <p:spPr bwMode="auto">
          <a:xfrm rot="5880000">
            <a:off x="306388" y="2513012"/>
            <a:ext cx="50800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800" dirty="0">
              <a:latin typeface="Calibri"/>
            </a:endParaRPr>
          </a:p>
        </p:txBody>
      </p:sp>
      <p:sp>
        <p:nvSpPr>
          <p:cNvPr id="19469" name="Line 12"/>
          <p:cNvSpPr>
            <a:spLocks noChangeShapeType="1"/>
          </p:cNvSpPr>
          <p:nvPr/>
        </p:nvSpPr>
        <p:spPr bwMode="auto">
          <a:xfrm>
            <a:off x="2590800" y="2209800"/>
            <a:ext cx="1588" cy="35052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470" name="Line 13"/>
          <p:cNvSpPr>
            <a:spLocks noChangeShapeType="1"/>
          </p:cNvSpPr>
          <p:nvPr/>
        </p:nvSpPr>
        <p:spPr bwMode="auto">
          <a:xfrm>
            <a:off x="2438400" y="5562600"/>
            <a:ext cx="3657600" cy="15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471" name="Oval 14"/>
          <p:cNvSpPr>
            <a:spLocks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72" name="Oval 15"/>
          <p:cNvSpPr>
            <a:spLocks noChangeArrowheads="1"/>
          </p:cNvSpPr>
          <p:nvPr/>
        </p:nvSpPr>
        <p:spPr bwMode="auto">
          <a:xfrm>
            <a:off x="2438400" y="3903663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73" name="Oval 16"/>
          <p:cNvSpPr>
            <a:spLocks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74" name="Oval 17"/>
          <p:cNvSpPr>
            <a:spLocks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75" name="Oval 18"/>
          <p:cNvSpPr>
            <a:spLocks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76" name="Oval 19"/>
          <p:cNvSpPr>
            <a:spLocks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77" name="Oval 20"/>
          <p:cNvSpPr>
            <a:spLocks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78" name="Oval 21"/>
          <p:cNvSpPr>
            <a:spLocks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79" name="Oval 22"/>
          <p:cNvSpPr>
            <a:spLocks noChangeArrowheads="1"/>
          </p:cNvSpPr>
          <p:nvPr/>
        </p:nvSpPr>
        <p:spPr bwMode="auto">
          <a:xfrm rot="-1140000">
            <a:off x="3886200" y="4443413"/>
            <a:ext cx="5397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0" name="Oval 23"/>
          <p:cNvSpPr>
            <a:spLocks noChangeArrowheads="1"/>
          </p:cNvSpPr>
          <p:nvPr/>
        </p:nvSpPr>
        <p:spPr bwMode="auto">
          <a:xfrm rot="-1140000">
            <a:off x="6003925" y="32305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1" name="Oval 24"/>
          <p:cNvSpPr>
            <a:spLocks noChangeArrowheads="1"/>
          </p:cNvSpPr>
          <p:nvPr/>
        </p:nvSpPr>
        <p:spPr bwMode="auto">
          <a:xfrm rot="-1140000">
            <a:off x="5295900" y="45466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2" name="Oval 25"/>
          <p:cNvSpPr>
            <a:spLocks noChangeArrowheads="1"/>
          </p:cNvSpPr>
          <p:nvPr/>
        </p:nvSpPr>
        <p:spPr bwMode="auto">
          <a:xfrm rot="-1140000">
            <a:off x="3124200" y="2668588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3" name="Oval 26"/>
          <p:cNvSpPr>
            <a:spLocks noChangeArrowheads="1"/>
          </p:cNvSpPr>
          <p:nvPr/>
        </p:nvSpPr>
        <p:spPr bwMode="auto">
          <a:xfrm rot="-1140000">
            <a:off x="4711700" y="35861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4" name="Oval 27"/>
          <p:cNvSpPr>
            <a:spLocks noChangeArrowheads="1"/>
          </p:cNvSpPr>
          <p:nvPr/>
        </p:nvSpPr>
        <p:spPr bwMode="auto">
          <a:xfrm rot="-1140000">
            <a:off x="5865813" y="4497388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5" name="Oval 28"/>
          <p:cNvSpPr>
            <a:spLocks noChangeArrowheads="1"/>
          </p:cNvSpPr>
          <p:nvPr/>
        </p:nvSpPr>
        <p:spPr bwMode="auto">
          <a:xfrm rot="-1140000">
            <a:off x="3113088" y="3641725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6" name="Oval 29"/>
          <p:cNvSpPr>
            <a:spLocks noChangeArrowheads="1"/>
          </p:cNvSpPr>
          <p:nvPr/>
        </p:nvSpPr>
        <p:spPr bwMode="auto">
          <a:xfrm rot="5880000">
            <a:off x="3868738" y="3059113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7" name="Oval 30"/>
          <p:cNvSpPr>
            <a:spLocks noChangeArrowheads="1"/>
          </p:cNvSpPr>
          <p:nvPr/>
        </p:nvSpPr>
        <p:spPr bwMode="auto">
          <a:xfrm rot="5880000">
            <a:off x="4136232" y="5244306"/>
            <a:ext cx="55562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8" name="Oval 31"/>
          <p:cNvSpPr>
            <a:spLocks noChangeArrowheads="1"/>
          </p:cNvSpPr>
          <p:nvPr/>
        </p:nvSpPr>
        <p:spPr bwMode="auto">
          <a:xfrm rot="5880000">
            <a:off x="3116263" y="41005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9" name="Oval 32"/>
          <p:cNvSpPr>
            <a:spLocks noChangeArrowheads="1"/>
          </p:cNvSpPr>
          <p:nvPr/>
        </p:nvSpPr>
        <p:spPr bwMode="auto">
          <a:xfrm rot="5880000">
            <a:off x="4344988" y="2395538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0" name="Oval 33"/>
          <p:cNvSpPr>
            <a:spLocks noChangeArrowheads="1"/>
          </p:cNvSpPr>
          <p:nvPr/>
        </p:nvSpPr>
        <p:spPr bwMode="auto">
          <a:xfrm rot="5880000">
            <a:off x="5304632" y="4145756"/>
            <a:ext cx="58738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1" name="Oval 34"/>
          <p:cNvSpPr>
            <a:spLocks noChangeArrowheads="1"/>
          </p:cNvSpPr>
          <p:nvPr/>
        </p:nvSpPr>
        <p:spPr bwMode="auto">
          <a:xfrm rot="5880000">
            <a:off x="4371975" y="408146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2" name="Oval 35"/>
          <p:cNvSpPr>
            <a:spLocks noChangeArrowheads="1"/>
          </p:cNvSpPr>
          <p:nvPr/>
        </p:nvSpPr>
        <p:spPr bwMode="auto">
          <a:xfrm rot="5880000">
            <a:off x="5621338" y="3365500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3" name="Oval 36"/>
          <p:cNvSpPr>
            <a:spLocks noChangeArrowheads="1"/>
          </p:cNvSpPr>
          <p:nvPr/>
        </p:nvSpPr>
        <p:spPr bwMode="auto">
          <a:xfrm rot="5880000">
            <a:off x="3089275" y="23479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4" name="Oval 37"/>
          <p:cNvSpPr>
            <a:spLocks noChangeArrowheads="1"/>
          </p:cNvSpPr>
          <p:nvPr/>
        </p:nvSpPr>
        <p:spPr bwMode="auto">
          <a:xfrm rot="5880000">
            <a:off x="5262563" y="327501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5" name="Oval 38"/>
          <p:cNvSpPr>
            <a:spLocks noChangeArrowheads="1"/>
          </p:cNvSpPr>
          <p:nvPr/>
        </p:nvSpPr>
        <p:spPr bwMode="auto">
          <a:xfrm rot="5880000">
            <a:off x="5117307" y="4720431"/>
            <a:ext cx="58738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6" name="Oval 39"/>
          <p:cNvSpPr>
            <a:spLocks noChangeArrowheads="1"/>
          </p:cNvSpPr>
          <p:nvPr/>
        </p:nvSpPr>
        <p:spPr bwMode="auto">
          <a:xfrm rot="4800000">
            <a:off x="3498057" y="3534569"/>
            <a:ext cx="58737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7" name="Oval 40"/>
          <p:cNvSpPr>
            <a:spLocks noChangeArrowheads="1"/>
          </p:cNvSpPr>
          <p:nvPr/>
        </p:nvSpPr>
        <p:spPr bwMode="auto">
          <a:xfrm rot="4800000">
            <a:off x="4651375" y="5253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8" name="Oval 41"/>
          <p:cNvSpPr>
            <a:spLocks noChangeArrowheads="1"/>
          </p:cNvSpPr>
          <p:nvPr/>
        </p:nvSpPr>
        <p:spPr bwMode="auto">
          <a:xfrm rot="4800000">
            <a:off x="4346575" y="4872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9" name="Oval 42"/>
          <p:cNvSpPr>
            <a:spLocks noChangeArrowheads="1"/>
          </p:cNvSpPr>
          <p:nvPr/>
        </p:nvSpPr>
        <p:spPr bwMode="auto">
          <a:xfrm rot="4800000">
            <a:off x="2817019" y="3734594"/>
            <a:ext cx="58737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0" name="Oval 43"/>
          <p:cNvSpPr>
            <a:spLocks noChangeArrowheads="1"/>
          </p:cNvSpPr>
          <p:nvPr/>
        </p:nvSpPr>
        <p:spPr bwMode="auto">
          <a:xfrm rot="4800000">
            <a:off x="3714751" y="2774950"/>
            <a:ext cx="50800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1" name="Oval 44"/>
          <p:cNvSpPr>
            <a:spLocks noChangeArrowheads="1"/>
          </p:cNvSpPr>
          <p:nvPr/>
        </p:nvSpPr>
        <p:spPr bwMode="auto">
          <a:xfrm rot="4800000">
            <a:off x="4357688" y="4364037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2" name="Oval 45"/>
          <p:cNvSpPr>
            <a:spLocks noChangeArrowheads="1"/>
          </p:cNvSpPr>
          <p:nvPr/>
        </p:nvSpPr>
        <p:spPr bwMode="auto">
          <a:xfrm rot="4800000">
            <a:off x="2456657" y="3082131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3" name="Oval 46"/>
          <p:cNvSpPr>
            <a:spLocks noChangeArrowheads="1"/>
          </p:cNvSpPr>
          <p:nvPr/>
        </p:nvSpPr>
        <p:spPr bwMode="auto">
          <a:xfrm rot="4800000">
            <a:off x="3937794" y="5049044"/>
            <a:ext cx="55563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4" name="Oval 47"/>
          <p:cNvSpPr>
            <a:spLocks noChangeArrowheads="1"/>
          </p:cNvSpPr>
          <p:nvPr/>
        </p:nvSpPr>
        <p:spPr bwMode="auto">
          <a:xfrm rot="4800000">
            <a:off x="5305426" y="4756150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5" name="Text Box 48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2000" b="1" i="1" dirty="0" err="1">
                <a:solidFill>
                  <a:srgbClr val="000000"/>
                </a:solidFill>
                <a:latin typeface="Calibri"/>
              </a:rPr>
              <a:t>x</a:t>
            </a:r>
            <a:r>
              <a:rPr lang="en-US" sz="2000" i="1" dirty="0" err="1">
                <a:solidFill>
                  <a:srgbClr val="000000"/>
                </a:solidFill>
                <a:latin typeface="Calibri"/>
              </a:rPr>
              <a:t>,</a:t>
            </a:r>
            <a:r>
              <a:rPr lang="en-US" sz="2000" b="1" i="1" dirty="0" err="1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i="1" dirty="0" err="1">
                <a:solidFill>
                  <a:srgbClr val="00CC00"/>
                </a:solidFill>
                <a:latin typeface="Calibri"/>
              </a:rPr>
              <a:t>,b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 = sign(</a:t>
            </a:r>
            <a:r>
              <a:rPr lang="en-US" sz="2000" b="1" i="1" dirty="0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. x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- 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19506" name="Text Box 49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19507" name="Text Box 50"/>
          <p:cNvSpPr txBox="1">
            <a:spLocks noChangeArrowheads="1"/>
          </p:cNvSpPr>
          <p:nvPr/>
        </p:nvSpPr>
        <p:spPr bwMode="auto">
          <a:xfrm>
            <a:off x="6629400" y="3429000"/>
            <a:ext cx="2209800" cy="138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How would you classify this data?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6629400" y="6553200"/>
            <a:ext cx="25146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2150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5425"/>
            <a:ext cx="4648200" cy="76358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 Linear Classifiers</a:t>
            </a:r>
          </a:p>
        </p:txBody>
      </p:sp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5334000" y="782638"/>
            <a:ext cx="1600200" cy="642937"/>
          </a:xfrm>
          <a:prstGeom prst="rect">
            <a:avLst/>
          </a:prstGeom>
          <a:solidFill>
            <a:srgbClr val="FFCC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i="1" dirty="0">
                <a:solidFill>
                  <a:srgbClr val="000000"/>
                </a:solidFill>
                <a:latin typeface="Calibri"/>
              </a:rPr>
              <a:t>f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       </a:t>
            </a:r>
          </a:p>
        </p:txBody>
      </p:sp>
      <p:sp>
        <p:nvSpPr>
          <p:cNvPr id="21508" name="Line 3"/>
          <p:cNvSpPr>
            <a:spLocks noChangeShapeType="1"/>
          </p:cNvSpPr>
          <p:nvPr/>
        </p:nvSpPr>
        <p:spPr bwMode="auto">
          <a:xfrm>
            <a:off x="39624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1509" name="Text Box 4"/>
          <p:cNvSpPr txBox="1">
            <a:spLocks noChangeArrowheads="1"/>
          </p:cNvSpPr>
          <p:nvPr/>
        </p:nvSpPr>
        <p:spPr bwMode="auto">
          <a:xfrm>
            <a:off x="3505200" y="762000"/>
            <a:ext cx="60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sz="2800" b="1" i="1" dirty="0">
                <a:solidFill>
                  <a:srgbClr val="000000"/>
                </a:solidFill>
                <a:latin typeface="Calibri"/>
              </a:rPr>
              <a:t>x</a:t>
            </a:r>
          </a:p>
        </p:txBody>
      </p:sp>
      <p:sp>
        <p:nvSpPr>
          <p:cNvPr id="21510" name="Line 5"/>
          <p:cNvSpPr>
            <a:spLocks noChangeShapeType="1"/>
          </p:cNvSpPr>
          <p:nvPr/>
        </p:nvSpPr>
        <p:spPr bwMode="auto">
          <a:xfrm>
            <a:off x="6019800" y="381000"/>
            <a:ext cx="1588" cy="3810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1511" name="Text Box 6"/>
          <p:cNvSpPr txBox="1">
            <a:spLocks noChangeArrowheads="1"/>
          </p:cNvSpPr>
          <p:nvPr/>
        </p:nvSpPr>
        <p:spPr bwMode="auto">
          <a:xfrm>
            <a:off x="5791200" y="0"/>
            <a:ext cx="381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000"/>
              </a:spcBef>
            </a:pPr>
            <a:r>
              <a:rPr lang="en-US" sz="3200">
                <a:solidFill>
                  <a:srgbClr val="00CC00"/>
                </a:solidFill>
                <a:latin typeface="Symbol" charset="0"/>
              </a:rPr>
              <a:t></a:t>
            </a:r>
          </a:p>
        </p:txBody>
      </p:sp>
      <p:sp>
        <p:nvSpPr>
          <p:cNvPr id="21512" name="Line 7"/>
          <p:cNvSpPr>
            <a:spLocks noChangeShapeType="1"/>
          </p:cNvSpPr>
          <p:nvPr/>
        </p:nvSpPr>
        <p:spPr bwMode="auto">
          <a:xfrm>
            <a:off x="69342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1513" name="Text Box 8"/>
          <p:cNvSpPr txBox="1">
            <a:spLocks noChangeArrowheads="1"/>
          </p:cNvSpPr>
          <p:nvPr/>
        </p:nvSpPr>
        <p:spPr bwMode="auto">
          <a:xfrm>
            <a:off x="8305800" y="838200"/>
            <a:ext cx="8382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3200" dirty="0" err="1">
                <a:solidFill>
                  <a:srgbClr val="000000"/>
                </a:solidFill>
                <a:latin typeface="Calibri"/>
              </a:rPr>
              <a:t>y</a:t>
            </a:r>
            <a:r>
              <a:rPr lang="en-US" sz="3200" baseline="30000" dirty="0" err="1">
                <a:solidFill>
                  <a:srgbClr val="000000"/>
                </a:solidFill>
                <a:latin typeface="Calibri"/>
              </a:rPr>
              <a:t>est</a:t>
            </a:r>
            <a:endParaRPr lang="en-US" sz="3200" baseline="30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514" name="Text Box 9"/>
          <p:cNvSpPr txBox="1">
            <a:spLocks noChangeArrowheads="1"/>
          </p:cNvSpPr>
          <p:nvPr/>
        </p:nvSpPr>
        <p:spPr bwMode="auto">
          <a:xfrm>
            <a:off x="838200" y="1905000"/>
            <a:ext cx="1905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+1</a:t>
            </a:r>
          </a:p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-1</a:t>
            </a:r>
          </a:p>
        </p:txBody>
      </p:sp>
      <p:sp>
        <p:nvSpPr>
          <p:cNvPr id="21515" name="Oval 10"/>
          <p:cNvSpPr>
            <a:spLocks noChangeArrowheads="1"/>
          </p:cNvSpPr>
          <p:nvPr/>
        </p:nvSpPr>
        <p:spPr bwMode="auto">
          <a:xfrm rot="4800000">
            <a:off x="915194" y="2056606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16" name="Oval 11"/>
          <p:cNvSpPr>
            <a:spLocks noChangeArrowheads="1"/>
          </p:cNvSpPr>
          <p:nvPr/>
        </p:nvSpPr>
        <p:spPr bwMode="auto">
          <a:xfrm rot="5880000">
            <a:off x="915988" y="2513012"/>
            <a:ext cx="50800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17" name="Line 12"/>
          <p:cNvSpPr>
            <a:spLocks noChangeShapeType="1"/>
          </p:cNvSpPr>
          <p:nvPr/>
        </p:nvSpPr>
        <p:spPr bwMode="auto">
          <a:xfrm>
            <a:off x="2590800" y="2209800"/>
            <a:ext cx="1588" cy="35052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1518" name="Line 13"/>
          <p:cNvSpPr>
            <a:spLocks noChangeShapeType="1"/>
          </p:cNvSpPr>
          <p:nvPr/>
        </p:nvSpPr>
        <p:spPr bwMode="auto">
          <a:xfrm>
            <a:off x="2438400" y="5562600"/>
            <a:ext cx="3657600" cy="15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1519" name="Oval 14"/>
          <p:cNvSpPr>
            <a:spLocks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20" name="Oval 15"/>
          <p:cNvSpPr>
            <a:spLocks noChangeArrowheads="1"/>
          </p:cNvSpPr>
          <p:nvPr/>
        </p:nvSpPr>
        <p:spPr bwMode="auto">
          <a:xfrm>
            <a:off x="2486025" y="3903663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21" name="Oval 16"/>
          <p:cNvSpPr>
            <a:spLocks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22" name="Oval 17"/>
          <p:cNvSpPr>
            <a:spLocks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23" name="Oval 18"/>
          <p:cNvSpPr>
            <a:spLocks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24" name="Oval 19"/>
          <p:cNvSpPr>
            <a:spLocks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25" name="Oval 20"/>
          <p:cNvSpPr>
            <a:spLocks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26" name="Oval 21"/>
          <p:cNvSpPr>
            <a:spLocks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27" name="Oval 22"/>
          <p:cNvSpPr>
            <a:spLocks noChangeArrowheads="1"/>
          </p:cNvSpPr>
          <p:nvPr/>
        </p:nvSpPr>
        <p:spPr bwMode="auto">
          <a:xfrm rot="-1140000">
            <a:off x="3886200" y="4443413"/>
            <a:ext cx="5397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28" name="Oval 23"/>
          <p:cNvSpPr>
            <a:spLocks noChangeArrowheads="1"/>
          </p:cNvSpPr>
          <p:nvPr/>
        </p:nvSpPr>
        <p:spPr bwMode="auto">
          <a:xfrm rot="-1140000">
            <a:off x="6003925" y="32305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29" name="Oval 24"/>
          <p:cNvSpPr>
            <a:spLocks noChangeArrowheads="1"/>
          </p:cNvSpPr>
          <p:nvPr/>
        </p:nvSpPr>
        <p:spPr bwMode="auto">
          <a:xfrm rot="-1140000">
            <a:off x="5295900" y="45466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30" name="Oval 25"/>
          <p:cNvSpPr>
            <a:spLocks noChangeArrowheads="1"/>
          </p:cNvSpPr>
          <p:nvPr/>
        </p:nvSpPr>
        <p:spPr bwMode="auto">
          <a:xfrm rot="-1140000">
            <a:off x="3124200" y="2668588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31" name="Oval 26"/>
          <p:cNvSpPr>
            <a:spLocks noChangeArrowheads="1"/>
          </p:cNvSpPr>
          <p:nvPr/>
        </p:nvSpPr>
        <p:spPr bwMode="auto">
          <a:xfrm rot="-1140000">
            <a:off x="4711700" y="35861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32" name="Oval 27"/>
          <p:cNvSpPr>
            <a:spLocks noChangeArrowheads="1"/>
          </p:cNvSpPr>
          <p:nvPr/>
        </p:nvSpPr>
        <p:spPr bwMode="auto">
          <a:xfrm rot="-1140000">
            <a:off x="5865813" y="4497388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33" name="Oval 28"/>
          <p:cNvSpPr>
            <a:spLocks noChangeArrowheads="1"/>
          </p:cNvSpPr>
          <p:nvPr/>
        </p:nvSpPr>
        <p:spPr bwMode="auto">
          <a:xfrm rot="-1140000">
            <a:off x="3113088" y="3641725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34" name="Oval 29"/>
          <p:cNvSpPr>
            <a:spLocks noChangeArrowheads="1"/>
          </p:cNvSpPr>
          <p:nvPr/>
        </p:nvSpPr>
        <p:spPr bwMode="auto">
          <a:xfrm rot="5880000">
            <a:off x="3868738" y="3059113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35" name="Oval 30"/>
          <p:cNvSpPr>
            <a:spLocks noChangeArrowheads="1"/>
          </p:cNvSpPr>
          <p:nvPr/>
        </p:nvSpPr>
        <p:spPr bwMode="auto">
          <a:xfrm rot="5880000">
            <a:off x="4136232" y="5244306"/>
            <a:ext cx="55562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36" name="Oval 31"/>
          <p:cNvSpPr>
            <a:spLocks noChangeArrowheads="1"/>
          </p:cNvSpPr>
          <p:nvPr/>
        </p:nvSpPr>
        <p:spPr bwMode="auto">
          <a:xfrm rot="5880000">
            <a:off x="3116263" y="41005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37" name="Oval 32"/>
          <p:cNvSpPr>
            <a:spLocks noChangeArrowheads="1"/>
          </p:cNvSpPr>
          <p:nvPr/>
        </p:nvSpPr>
        <p:spPr bwMode="auto">
          <a:xfrm rot="5880000">
            <a:off x="4344988" y="2395538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38" name="Oval 33"/>
          <p:cNvSpPr>
            <a:spLocks noChangeArrowheads="1"/>
          </p:cNvSpPr>
          <p:nvPr/>
        </p:nvSpPr>
        <p:spPr bwMode="auto">
          <a:xfrm rot="5880000">
            <a:off x="5304632" y="4145756"/>
            <a:ext cx="58738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39" name="Oval 34"/>
          <p:cNvSpPr>
            <a:spLocks noChangeArrowheads="1"/>
          </p:cNvSpPr>
          <p:nvPr/>
        </p:nvSpPr>
        <p:spPr bwMode="auto">
          <a:xfrm rot="5880000">
            <a:off x="4371975" y="408146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40" name="Oval 35"/>
          <p:cNvSpPr>
            <a:spLocks noChangeArrowheads="1"/>
          </p:cNvSpPr>
          <p:nvPr/>
        </p:nvSpPr>
        <p:spPr bwMode="auto">
          <a:xfrm rot="5880000">
            <a:off x="5621338" y="3365500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41" name="Oval 36"/>
          <p:cNvSpPr>
            <a:spLocks noChangeArrowheads="1"/>
          </p:cNvSpPr>
          <p:nvPr/>
        </p:nvSpPr>
        <p:spPr bwMode="auto">
          <a:xfrm rot="5880000">
            <a:off x="3089275" y="23479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42" name="Oval 37"/>
          <p:cNvSpPr>
            <a:spLocks noChangeArrowheads="1"/>
          </p:cNvSpPr>
          <p:nvPr/>
        </p:nvSpPr>
        <p:spPr bwMode="auto">
          <a:xfrm rot="5880000">
            <a:off x="5262563" y="327501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43" name="Oval 38"/>
          <p:cNvSpPr>
            <a:spLocks noChangeArrowheads="1"/>
          </p:cNvSpPr>
          <p:nvPr/>
        </p:nvSpPr>
        <p:spPr bwMode="auto">
          <a:xfrm rot="5880000">
            <a:off x="5117307" y="4720431"/>
            <a:ext cx="58738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44" name="Oval 39"/>
          <p:cNvSpPr>
            <a:spLocks noChangeArrowheads="1"/>
          </p:cNvSpPr>
          <p:nvPr/>
        </p:nvSpPr>
        <p:spPr bwMode="auto">
          <a:xfrm rot="4800000">
            <a:off x="3498057" y="3534569"/>
            <a:ext cx="58737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45" name="Oval 40"/>
          <p:cNvSpPr>
            <a:spLocks noChangeArrowheads="1"/>
          </p:cNvSpPr>
          <p:nvPr/>
        </p:nvSpPr>
        <p:spPr bwMode="auto">
          <a:xfrm rot="4800000">
            <a:off x="4651375" y="5253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46" name="Oval 41"/>
          <p:cNvSpPr>
            <a:spLocks noChangeArrowheads="1"/>
          </p:cNvSpPr>
          <p:nvPr/>
        </p:nvSpPr>
        <p:spPr bwMode="auto">
          <a:xfrm rot="4800000">
            <a:off x="4346575" y="4872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47" name="Oval 42"/>
          <p:cNvSpPr>
            <a:spLocks noChangeArrowheads="1"/>
          </p:cNvSpPr>
          <p:nvPr/>
        </p:nvSpPr>
        <p:spPr bwMode="auto">
          <a:xfrm rot="4800000">
            <a:off x="2817019" y="3734594"/>
            <a:ext cx="58737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48" name="Oval 43"/>
          <p:cNvSpPr>
            <a:spLocks noChangeArrowheads="1"/>
          </p:cNvSpPr>
          <p:nvPr/>
        </p:nvSpPr>
        <p:spPr bwMode="auto">
          <a:xfrm rot="4800000">
            <a:off x="3714751" y="2774950"/>
            <a:ext cx="50800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49" name="Oval 44"/>
          <p:cNvSpPr>
            <a:spLocks noChangeArrowheads="1"/>
          </p:cNvSpPr>
          <p:nvPr/>
        </p:nvSpPr>
        <p:spPr bwMode="auto">
          <a:xfrm rot="4800000">
            <a:off x="4357688" y="4364037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50" name="Oval 45"/>
          <p:cNvSpPr>
            <a:spLocks noChangeArrowheads="1"/>
          </p:cNvSpPr>
          <p:nvPr/>
        </p:nvSpPr>
        <p:spPr bwMode="auto">
          <a:xfrm rot="4800000">
            <a:off x="2504282" y="3082131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51" name="Oval 46"/>
          <p:cNvSpPr>
            <a:spLocks noChangeArrowheads="1"/>
          </p:cNvSpPr>
          <p:nvPr/>
        </p:nvSpPr>
        <p:spPr bwMode="auto">
          <a:xfrm rot="4800000">
            <a:off x="3937794" y="5049044"/>
            <a:ext cx="55563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52" name="Oval 47"/>
          <p:cNvSpPr>
            <a:spLocks noChangeArrowheads="1"/>
          </p:cNvSpPr>
          <p:nvPr/>
        </p:nvSpPr>
        <p:spPr bwMode="auto">
          <a:xfrm rot="4800000">
            <a:off x="5305426" y="4756150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53" name="Text Box 48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2000" b="1" i="1" dirty="0" err="1">
                <a:solidFill>
                  <a:srgbClr val="000000"/>
                </a:solidFill>
                <a:latin typeface="Calibri"/>
              </a:rPr>
              <a:t>x</a:t>
            </a:r>
            <a:r>
              <a:rPr lang="en-US" sz="2000" i="1" dirty="0" err="1">
                <a:solidFill>
                  <a:srgbClr val="000000"/>
                </a:solidFill>
                <a:latin typeface="Calibri"/>
              </a:rPr>
              <a:t>,</a:t>
            </a:r>
            <a:r>
              <a:rPr lang="en-US" sz="2000" b="1" i="1" dirty="0" err="1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i="1" dirty="0" err="1">
                <a:solidFill>
                  <a:srgbClr val="00CC00"/>
                </a:solidFill>
                <a:latin typeface="Calibri"/>
              </a:rPr>
              <a:t>,b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 = sign(</a:t>
            </a:r>
            <a:r>
              <a:rPr lang="en-US" sz="2000" b="1" i="1" dirty="0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. x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- 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21554" name="Line 49"/>
          <p:cNvSpPr>
            <a:spLocks noChangeShapeType="1"/>
          </p:cNvSpPr>
          <p:nvPr/>
        </p:nvSpPr>
        <p:spPr bwMode="auto">
          <a:xfrm flipV="1">
            <a:off x="2590800" y="2208213"/>
            <a:ext cx="3124200" cy="30511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1555" name="Text Box 50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54" name="Text Box 50"/>
          <p:cNvSpPr txBox="1">
            <a:spLocks noChangeArrowheads="1"/>
          </p:cNvSpPr>
          <p:nvPr/>
        </p:nvSpPr>
        <p:spPr bwMode="auto">
          <a:xfrm>
            <a:off x="6629400" y="3429000"/>
            <a:ext cx="2209800" cy="138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How would you classify this data?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2355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5425"/>
            <a:ext cx="4648200" cy="76358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 Linear Classifiers</a:t>
            </a:r>
          </a:p>
        </p:txBody>
      </p:sp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5334000" y="782638"/>
            <a:ext cx="1600200" cy="642937"/>
          </a:xfrm>
          <a:prstGeom prst="rect">
            <a:avLst/>
          </a:prstGeom>
          <a:solidFill>
            <a:srgbClr val="FFCC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i="1" dirty="0">
                <a:solidFill>
                  <a:srgbClr val="000000"/>
                </a:solidFill>
                <a:latin typeface="Calibri"/>
              </a:rPr>
              <a:t>f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       </a:t>
            </a:r>
          </a:p>
        </p:txBody>
      </p:sp>
      <p:sp>
        <p:nvSpPr>
          <p:cNvPr id="23556" name="Line 3"/>
          <p:cNvSpPr>
            <a:spLocks noChangeShapeType="1"/>
          </p:cNvSpPr>
          <p:nvPr/>
        </p:nvSpPr>
        <p:spPr bwMode="auto">
          <a:xfrm>
            <a:off x="39624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3505200" y="762000"/>
            <a:ext cx="60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sz="2800" b="1" i="1" dirty="0">
                <a:solidFill>
                  <a:srgbClr val="000000"/>
                </a:solidFill>
                <a:latin typeface="Calibri"/>
              </a:rPr>
              <a:t>x</a:t>
            </a:r>
          </a:p>
        </p:txBody>
      </p:sp>
      <p:sp>
        <p:nvSpPr>
          <p:cNvPr id="23558" name="Line 5"/>
          <p:cNvSpPr>
            <a:spLocks noChangeShapeType="1"/>
          </p:cNvSpPr>
          <p:nvPr/>
        </p:nvSpPr>
        <p:spPr bwMode="auto">
          <a:xfrm>
            <a:off x="6019800" y="381000"/>
            <a:ext cx="1588" cy="3810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3559" name="Text Box 6"/>
          <p:cNvSpPr txBox="1">
            <a:spLocks noChangeArrowheads="1"/>
          </p:cNvSpPr>
          <p:nvPr/>
        </p:nvSpPr>
        <p:spPr bwMode="auto">
          <a:xfrm>
            <a:off x="5791200" y="0"/>
            <a:ext cx="381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000"/>
              </a:spcBef>
            </a:pPr>
            <a:r>
              <a:rPr lang="en-US" sz="3200">
                <a:solidFill>
                  <a:srgbClr val="00CC00"/>
                </a:solidFill>
                <a:latin typeface="Symbol" charset="0"/>
              </a:rPr>
              <a:t></a:t>
            </a:r>
          </a:p>
        </p:txBody>
      </p:sp>
      <p:sp>
        <p:nvSpPr>
          <p:cNvPr id="23560" name="Line 7"/>
          <p:cNvSpPr>
            <a:spLocks noChangeShapeType="1"/>
          </p:cNvSpPr>
          <p:nvPr/>
        </p:nvSpPr>
        <p:spPr bwMode="auto">
          <a:xfrm>
            <a:off x="69342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3561" name="Text Box 8"/>
          <p:cNvSpPr txBox="1">
            <a:spLocks noChangeArrowheads="1"/>
          </p:cNvSpPr>
          <p:nvPr/>
        </p:nvSpPr>
        <p:spPr bwMode="auto">
          <a:xfrm>
            <a:off x="8305800" y="838200"/>
            <a:ext cx="8382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3200" dirty="0" err="1">
                <a:solidFill>
                  <a:srgbClr val="000000"/>
                </a:solidFill>
                <a:latin typeface="Calibri"/>
              </a:rPr>
              <a:t>y</a:t>
            </a:r>
            <a:r>
              <a:rPr lang="en-US" sz="3200" baseline="30000" dirty="0" err="1">
                <a:solidFill>
                  <a:srgbClr val="000000"/>
                </a:solidFill>
                <a:latin typeface="Calibri"/>
              </a:rPr>
              <a:t>est</a:t>
            </a:r>
            <a:endParaRPr lang="en-US" sz="3200" baseline="30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562" name="Text Box 9"/>
          <p:cNvSpPr txBox="1">
            <a:spLocks noChangeArrowheads="1"/>
          </p:cNvSpPr>
          <p:nvPr/>
        </p:nvSpPr>
        <p:spPr bwMode="auto">
          <a:xfrm>
            <a:off x="838200" y="1905000"/>
            <a:ext cx="1905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+1</a:t>
            </a:r>
          </a:p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-1</a:t>
            </a:r>
          </a:p>
        </p:txBody>
      </p:sp>
      <p:sp>
        <p:nvSpPr>
          <p:cNvPr id="23563" name="Oval 10"/>
          <p:cNvSpPr>
            <a:spLocks noChangeArrowheads="1"/>
          </p:cNvSpPr>
          <p:nvPr/>
        </p:nvSpPr>
        <p:spPr bwMode="auto">
          <a:xfrm rot="4800000">
            <a:off x="915194" y="2056606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64" name="Oval 11"/>
          <p:cNvSpPr>
            <a:spLocks noChangeArrowheads="1"/>
          </p:cNvSpPr>
          <p:nvPr/>
        </p:nvSpPr>
        <p:spPr bwMode="auto">
          <a:xfrm rot="5880000">
            <a:off x="915988" y="2513012"/>
            <a:ext cx="50800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65" name="Line 12"/>
          <p:cNvSpPr>
            <a:spLocks noChangeShapeType="1"/>
          </p:cNvSpPr>
          <p:nvPr/>
        </p:nvSpPr>
        <p:spPr bwMode="auto">
          <a:xfrm>
            <a:off x="2590800" y="2209800"/>
            <a:ext cx="1588" cy="35052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3566" name="Line 13"/>
          <p:cNvSpPr>
            <a:spLocks noChangeShapeType="1"/>
          </p:cNvSpPr>
          <p:nvPr/>
        </p:nvSpPr>
        <p:spPr bwMode="auto">
          <a:xfrm>
            <a:off x="2438400" y="5562600"/>
            <a:ext cx="3657600" cy="15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3567" name="Oval 14"/>
          <p:cNvSpPr>
            <a:spLocks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68" name="Oval 15"/>
          <p:cNvSpPr>
            <a:spLocks noChangeArrowheads="1"/>
          </p:cNvSpPr>
          <p:nvPr/>
        </p:nvSpPr>
        <p:spPr bwMode="auto">
          <a:xfrm>
            <a:off x="2486025" y="3903663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69" name="Oval 16"/>
          <p:cNvSpPr>
            <a:spLocks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70" name="Oval 17"/>
          <p:cNvSpPr>
            <a:spLocks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71" name="Oval 18"/>
          <p:cNvSpPr>
            <a:spLocks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72" name="Oval 19"/>
          <p:cNvSpPr>
            <a:spLocks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73" name="Oval 20"/>
          <p:cNvSpPr>
            <a:spLocks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74" name="Oval 21"/>
          <p:cNvSpPr>
            <a:spLocks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75" name="Oval 22"/>
          <p:cNvSpPr>
            <a:spLocks noChangeArrowheads="1"/>
          </p:cNvSpPr>
          <p:nvPr/>
        </p:nvSpPr>
        <p:spPr bwMode="auto">
          <a:xfrm rot="-1140000">
            <a:off x="3886200" y="4443413"/>
            <a:ext cx="5397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76" name="Oval 23"/>
          <p:cNvSpPr>
            <a:spLocks noChangeArrowheads="1"/>
          </p:cNvSpPr>
          <p:nvPr/>
        </p:nvSpPr>
        <p:spPr bwMode="auto">
          <a:xfrm rot="-1140000">
            <a:off x="6003925" y="32305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77" name="Oval 24"/>
          <p:cNvSpPr>
            <a:spLocks noChangeArrowheads="1"/>
          </p:cNvSpPr>
          <p:nvPr/>
        </p:nvSpPr>
        <p:spPr bwMode="auto">
          <a:xfrm rot="-1140000">
            <a:off x="5295900" y="45466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78" name="Oval 25"/>
          <p:cNvSpPr>
            <a:spLocks noChangeArrowheads="1"/>
          </p:cNvSpPr>
          <p:nvPr/>
        </p:nvSpPr>
        <p:spPr bwMode="auto">
          <a:xfrm rot="-1140000">
            <a:off x="3124200" y="2668588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79" name="Oval 26"/>
          <p:cNvSpPr>
            <a:spLocks noChangeArrowheads="1"/>
          </p:cNvSpPr>
          <p:nvPr/>
        </p:nvSpPr>
        <p:spPr bwMode="auto">
          <a:xfrm rot="-1140000">
            <a:off x="4711700" y="35861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80" name="Oval 27"/>
          <p:cNvSpPr>
            <a:spLocks noChangeArrowheads="1"/>
          </p:cNvSpPr>
          <p:nvPr/>
        </p:nvSpPr>
        <p:spPr bwMode="auto">
          <a:xfrm rot="-1140000">
            <a:off x="5865813" y="4497388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81" name="Oval 28"/>
          <p:cNvSpPr>
            <a:spLocks noChangeArrowheads="1"/>
          </p:cNvSpPr>
          <p:nvPr/>
        </p:nvSpPr>
        <p:spPr bwMode="auto">
          <a:xfrm rot="-1140000">
            <a:off x="3113088" y="3641725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82" name="Oval 29"/>
          <p:cNvSpPr>
            <a:spLocks noChangeArrowheads="1"/>
          </p:cNvSpPr>
          <p:nvPr/>
        </p:nvSpPr>
        <p:spPr bwMode="auto">
          <a:xfrm rot="5880000">
            <a:off x="3868738" y="3059113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83" name="Oval 30"/>
          <p:cNvSpPr>
            <a:spLocks noChangeArrowheads="1"/>
          </p:cNvSpPr>
          <p:nvPr/>
        </p:nvSpPr>
        <p:spPr bwMode="auto">
          <a:xfrm rot="5880000">
            <a:off x="4136232" y="5244306"/>
            <a:ext cx="55562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84" name="Oval 31"/>
          <p:cNvSpPr>
            <a:spLocks noChangeArrowheads="1"/>
          </p:cNvSpPr>
          <p:nvPr/>
        </p:nvSpPr>
        <p:spPr bwMode="auto">
          <a:xfrm rot="5880000">
            <a:off x="3116263" y="41005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85" name="Oval 32"/>
          <p:cNvSpPr>
            <a:spLocks noChangeArrowheads="1"/>
          </p:cNvSpPr>
          <p:nvPr/>
        </p:nvSpPr>
        <p:spPr bwMode="auto">
          <a:xfrm rot="5880000">
            <a:off x="4344988" y="2395538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86" name="Oval 33"/>
          <p:cNvSpPr>
            <a:spLocks noChangeArrowheads="1"/>
          </p:cNvSpPr>
          <p:nvPr/>
        </p:nvSpPr>
        <p:spPr bwMode="auto">
          <a:xfrm rot="5880000">
            <a:off x="5304632" y="4145756"/>
            <a:ext cx="58738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87" name="Oval 34"/>
          <p:cNvSpPr>
            <a:spLocks noChangeArrowheads="1"/>
          </p:cNvSpPr>
          <p:nvPr/>
        </p:nvSpPr>
        <p:spPr bwMode="auto">
          <a:xfrm rot="5880000">
            <a:off x="4371975" y="408146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88" name="Oval 35"/>
          <p:cNvSpPr>
            <a:spLocks noChangeArrowheads="1"/>
          </p:cNvSpPr>
          <p:nvPr/>
        </p:nvSpPr>
        <p:spPr bwMode="auto">
          <a:xfrm rot="5880000">
            <a:off x="5621338" y="3365500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89" name="Oval 36"/>
          <p:cNvSpPr>
            <a:spLocks noChangeArrowheads="1"/>
          </p:cNvSpPr>
          <p:nvPr/>
        </p:nvSpPr>
        <p:spPr bwMode="auto">
          <a:xfrm rot="5880000">
            <a:off x="3089275" y="23479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90" name="Oval 37"/>
          <p:cNvSpPr>
            <a:spLocks noChangeArrowheads="1"/>
          </p:cNvSpPr>
          <p:nvPr/>
        </p:nvSpPr>
        <p:spPr bwMode="auto">
          <a:xfrm rot="5880000">
            <a:off x="5262563" y="327501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91" name="Oval 38"/>
          <p:cNvSpPr>
            <a:spLocks noChangeArrowheads="1"/>
          </p:cNvSpPr>
          <p:nvPr/>
        </p:nvSpPr>
        <p:spPr bwMode="auto">
          <a:xfrm rot="5880000">
            <a:off x="5117307" y="4720431"/>
            <a:ext cx="58738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92" name="Oval 39"/>
          <p:cNvSpPr>
            <a:spLocks noChangeArrowheads="1"/>
          </p:cNvSpPr>
          <p:nvPr/>
        </p:nvSpPr>
        <p:spPr bwMode="auto">
          <a:xfrm rot="4800000">
            <a:off x="3498057" y="3534569"/>
            <a:ext cx="58737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93" name="Oval 40"/>
          <p:cNvSpPr>
            <a:spLocks noChangeArrowheads="1"/>
          </p:cNvSpPr>
          <p:nvPr/>
        </p:nvSpPr>
        <p:spPr bwMode="auto">
          <a:xfrm rot="4800000">
            <a:off x="4651375" y="5253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94" name="Oval 41"/>
          <p:cNvSpPr>
            <a:spLocks noChangeArrowheads="1"/>
          </p:cNvSpPr>
          <p:nvPr/>
        </p:nvSpPr>
        <p:spPr bwMode="auto">
          <a:xfrm rot="4800000">
            <a:off x="4346575" y="4872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95" name="Oval 42"/>
          <p:cNvSpPr>
            <a:spLocks noChangeArrowheads="1"/>
          </p:cNvSpPr>
          <p:nvPr/>
        </p:nvSpPr>
        <p:spPr bwMode="auto">
          <a:xfrm rot="4800000">
            <a:off x="2817019" y="3734594"/>
            <a:ext cx="58737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96" name="Oval 43"/>
          <p:cNvSpPr>
            <a:spLocks noChangeArrowheads="1"/>
          </p:cNvSpPr>
          <p:nvPr/>
        </p:nvSpPr>
        <p:spPr bwMode="auto">
          <a:xfrm rot="4800000">
            <a:off x="3714751" y="2774950"/>
            <a:ext cx="50800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97" name="Oval 44"/>
          <p:cNvSpPr>
            <a:spLocks noChangeArrowheads="1"/>
          </p:cNvSpPr>
          <p:nvPr/>
        </p:nvSpPr>
        <p:spPr bwMode="auto">
          <a:xfrm rot="4800000">
            <a:off x="4357688" y="4364037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98" name="Oval 45"/>
          <p:cNvSpPr>
            <a:spLocks noChangeArrowheads="1"/>
          </p:cNvSpPr>
          <p:nvPr/>
        </p:nvSpPr>
        <p:spPr bwMode="auto">
          <a:xfrm rot="4800000">
            <a:off x="2504282" y="3082131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99" name="Oval 46"/>
          <p:cNvSpPr>
            <a:spLocks noChangeArrowheads="1"/>
          </p:cNvSpPr>
          <p:nvPr/>
        </p:nvSpPr>
        <p:spPr bwMode="auto">
          <a:xfrm rot="4800000">
            <a:off x="3937794" y="5049044"/>
            <a:ext cx="55563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600" name="Oval 47"/>
          <p:cNvSpPr>
            <a:spLocks noChangeArrowheads="1"/>
          </p:cNvSpPr>
          <p:nvPr/>
        </p:nvSpPr>
        <p:spPr bwMode="auto">
          <a:xfrm rot="4800000">
            <a:off x="5305426" y="4756150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601" name="Text Box 48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2000" b="1" i="1" dirty="0" err="1">
                <a:solidFill>
                  <a:srgbClr val="000000"/>
                </a:solidFill>
                <a:latin typeface="Calibri"/>
              </a:rPr>
              <a:t>x</a:t>
            </a:r>
            <a:r>
              <a:rPr lang="en-US" sz="2000" i="1" dirty="0" err="1">
                <a:solidFill>
                  <a:srgbClr val="000000"/>
                </a:solidFill>
                <a:latin typeface="Calibri"/>
              </a:rPr>
              <a:t>,</a:t>
            </a:r>
            <a:r>
              <a:rPr lang="en-US" sz="2000" b="1" i="1" dirty="0" err="1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i="1" dirty="0" err="1">
                <a:solidFill>
                  <a:srgbClr val="00CC00"/>
                </a:solidFill>
                <a:latin typeface="Calibri"/>
              </a:rPr>
              <a:t>,b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 = sign(</a:t>
            </a:r>
            <a:r>
              <a:rPr lang="en-US" sz="2000" b="1" i="1" dirty="0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. x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- 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23602" name="Line 49"/>
          <p:cNvSpPr>
            <a:spLocks noChangeShapeType="1"/>
          </p:cNvSpPr>
          <p:nvPr/>
        </p:nvSpPr>
        <p:spPr bwMode="auto">
          <a:xfrm flipV="1">
            <a:off x="2286000" y="2360613"/>
            <a:ext cx="4038600" cy="25939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3603" name="Text Box 50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54" name="Text Box 50"/>
          <p:cNvSpPr txBox="1">
            <a:spLocks noChangeArrowheads="1"/>
          </p:cNvSpPr>
          <p:nvPr/>
        </p:nvSpPr>
        <p:spPr bwMode="auto">
          <a:xfrm>
            <a:off x="6629400" y="3429000"/>
            <a:ext cx="2209800" cy="138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How would you classify this data?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6705600" y="6553200"/>
            <a:ext cx="24384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2560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5425"/>
            <a:ext cx="4648200" cy="76358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 Linear Classifiers</a:t>
            </a:r>
          </a:p>
        </p:txBody>
      </p:sp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5334000" y="782638"/>
            <a:ext cx="1600200" cy="642937"/>
          </a:xfrm>
          <a:prstGeom prst="rect">
            <a:avLst/>
          </a:prstGeom>
          <a:solidFill>
            <a:srgbClr val="FFCC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i="1" dirty="0">
                <a:solidFill>
                  <a:srgbClr val="000000"/>
                </a:solidFill>
                <a:latin typeface="Calibri"/>
              </a:rPr>
              <a:t>f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       </a:t>
            </a:r>
          </a:p>
        </p:txBody>
      </p:sp>
      <p:sp>
        <p:nvSpPr>
          <p:cNvPr id="25604" name="Line 3"/>
          <p:cNvSpPr>
            <a:spLocks noChangeShapeType="1"/>
          </p:cNvSpPr>
          <p:nvPr/>
        </p:nvSpPr>
        <p:spPr bwMode="auto">
          <a:xfrm>
            <a:off x="39624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5605" name="Text Box 4"/>
          <p:cNvSpPr txBox="1">
            <a:spLocks noChangeArrowheads="1"/>
          </p:cNvSpPr>
          <p:nvPr/>
        </p:nvSpPr>
        <p:spPr bwMode="auto">
          <a:xfrm>
            <a:off x="3505200" y="762000"/>
            <a:ext cx="60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sz="2800" b="1" i="1" dirty="0">
                <a:solidFill>
                  <a:srgbClr val="000000"/>
                </a:solidFill>
                <a:latin typeface="Calibri"/>
              </a:rPr>
              <a:t>x</a:t>
            </a:r>
          </a:p>
        </p:txBody>
      </p:sp>
      <p:sp>
        <p:nvSpPr>
          <p:cNvPr id="25606" name="Line 5"/>
          <p:cNvSpPr>
            <a:spLocks noChangeShapeType="1"/>
          </p:cNvSpPr>
          <p:nvPr/>
        </p:nvSpPr>
        <p:spPr bwMode="auto">
          <a:xfrm>
            <a:off x="6019800" y="381000"/>
            <a:ext cx="1588" cy="3810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5607" name="Text Box 6"/>
          <p:cNvSpPr txBox="1">
            <a:spLocks noChangeArrowheads="1"/>
          </p:cNvSpPr>
          <p:nvPr/>
        </p:nvSpPr>
        <p:spPr bwMode="auto">
          <a:xfrm>
            <a:off x="5791200" y="0"/>
            <a:ext cx="381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000"/>
              </a:spcBef>
            </a:pPr>
            <a:r>
              <a:rPr lang="en-US" sz="3200">
                <a:solidFill>
                  <a:srgbClr val="00CC00"/>
                </a:solidFill>
                <a:latin typeface="Symbol" charset="0"/>
              </a:rPr>
              <a:t></a:t>
            </a:r>
          </a:p>
        </p:txBody>
      </p:sp>
      <p:sp>
        <p:nvSpPr>
          <p:cNvPr id="25608" name="Line 7"/>
          <p:cNvSpPr>
            <a:spLocks noChangeShapeType="1"/>
          </p:cNvSpPr>
          <p:nvPr/>
        </p:nvSpPr>
        <p:spPr bwMode="auto">
          <a:xfrm>
            <a:off x="69342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5609" name="Text Box 8"/>
          <p:cNvSpPr txBox="1">
            <a:spLocks noChangeArrowheads="1"/>
          </p:cNvSpPr>
          <p:nvPr/>
        </p:nvSpPr>
        <p:spPr bwMode="auto">
          <a:xfrm>
            <a:off x="8305800" y="838200"/>
            <a:ext cx="8382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3200" dirty="0" err="1">
                <a:solidFill>
                  <a:srgbClr val="000000"/>
                </a:solidFill>
                <a:latin typeface="Calibri"/>
              </a:rPr>
              <a:t>y</a:t>
            </a:r>
            <a:r>
              <a:rPr lang="en-US" sz="3200" baseline="30000" dirty="0" err="1">
                <a:solidFill>
                  <a:srgbClr val="000000"/>
                </a:solidFill>
                <a:latin typeface="Calibri"/>
              </a:rPr>
              <a:t>est</a:t>
            </a:r>
            <a:endParaRPr lang="en-US" sz="3200" baseline="30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610" name="Text Box 9"/>
          <p:cNvSpPr txBox="1">
            <a:spLocks noChangeArrowheads="1"/>
          </p:cNvSpPr>
          <p:nvPr/>
        </p:nvSpPr>
        <p:spPr bwMode="auto">
          <a:xfrm>
            <a:off x="838200" y="1905000"/>
            <a:ext cx="1905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+1</a:t>
            </a:r>
          </a:p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-1</a:t>
            </a:r>
          </a:p>
        </p:txBody>
      </p:sp>
      <p:sp>
        <p:nvSpPr>
          <p:cNvPr id="25611" name="Oval 10"/>
          <p:cNvSpPr>
            <a:spLocks noChangeArrowheads="1"/>
          </p:cNvSpPr>
          <p:nvPr/>
        </p:nvSpPr>
        <p:spPr bwMode="auto">
          <a:xfrm rot="4800000">
            <a:off x="915194" y="2056606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12" name="Oval 11"/>
          <p:cNvSpPr>
            <a:spLocks noChangeArrowheads="1"/>
          </p:cNvSpPr>
          <p:nvPr/>
        </p:nvSpPr>
        <p:spPr bwMode="auto">
          <a:xfrm rot="5880000">
            <a:off x="915988" y="2513012"/>
            <a:ext cx="50800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13" name="Line 12"/>
          <p:cNvSpPr>
            <a:spLocks noChangeShapeType="1"/>
          </p:cNvSpPr>
          <p:nvPr/>
        </p:nvSpPr>
        <p:spPr bwMode="auto">
          <a:xfrm>
            <a:off x="2590800" y="2209800"/>
            <a:ext cx="1588" cy="35052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5614" name="Line 13"/>
          <p:cNvSpPr>
            <a:spLocks noChangeShapeType="1"/>
          </p:cNvSpPr>
          <p:nvPr/>
        </p:nvSpPr>
        <p:spPr bwMode="auto">
          <a:xfrm>
            <a:off x="2438400" y="5562600"/>
            <a:ext cx="3657600" cy="15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5615" name="Oval 14"/>
          <p:cNvSpPr>
            <a:spLocks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16" name="Oval 15"/>
          <p:cNvSpPr>
            <a:spLocks noChangeArrowheads="1"/>
          </p:cNvSpPr>
          <p:nvPr/>
        </p:nvSpPr>
        <p:spPr bwMode="auto">
          <a:xfrm>
            <a:off x="2486025" y="3903663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17" name="Oval 16"/>
          <p:cNvSpPr>
            <a:spLocks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18" name="Oval 17"/>
          <p:cNvSpPr>
            <a:spLocks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19" name="Oval 18"/>
          <p:cNvSpPr>
            <a:spLocks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20" name="Oval 19"/>
          <p:cNvSpPr>
            <a:spLocks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21" name="Oval 20"/>
          <p:cNvSpPr>
            <a:spLocks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22" name="Oval 21"/>
          <p:cNvSpPr>
            <a:spLocks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23" name="Oval 22"/>
          <p:cNvSpPr>
            <a:spLocks noChangeArrowheads="1"/>
          </p:cNvSpPr>
          <p:nvPr/>
        </p:nvSpPr>
        <p:spPr bwMode="auto">
          <a:xfrm rot="-1140000">
            <a:off x="3886200" y="4443413"/>
            <a:ext cx="5397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24" name="Oval 23"/>
          <p:cNvSpPr>
            <a:spLocks noChangeArrowheads="1"/>
          </p:cNvSpPr>
          <p:nvPr/>
        </p:nvSpPr>
        <p:spPr bwMode="auto">
          <a:xfrm rot="-1140000">
            <a:off x="6003925" y="32305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25" name="Oval 24"/>
          <p:cNvSpPr>
            <a:spLocks noChangeArrowheads="1"/>
          </p:cNvSpPr>
          <p:nvPr/>
        </p:nvSpPr>
        <p:spPr bwMode="auto">
          <a:xfrm rot="-1140000">
            <a:off x="5295900" y="45466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26" name="Oval 25"/>
          <p:cNvSpPr>
            <a:spLocks noChangeArrowheads="1"/>
          </p:cNvSpPr>
          <p:nvPr/>
        </p:nvSpPr>
        <p:spPr bwMode="auto">
          <a:xfrm rot="-1140000">
            <a:off x="3124200" y="2668588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27" name="Oval 26"/>
          <p:cNvSpPr>
            <a:spLocks noChangeArrowheads="1"/>
          </p:cNvSpPr>
          <p:nvPr/>
        </p:nvSpPr>
        <p:spPr bwMode="auto">
          <a:xfrm rot="-1140000">
            <a:off x="4711700" y="35861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28" name="Oval 27"/>
          <p:cNvSpPr>
            <a:spLocks noChangeArrowheads="1"/>
          </p:cNvSpPr>
          <p:nvPr/>
        </p:nvSpPr>
        <p:spPr bwMode="auto">
          <a:xfrm rot="-1140000">
            <a:off x="5865813" y="4497388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29" name="Oval 28"/>
          <p:cNvSpPr>
            <a:spLocks noChangeArrowheads="1"/>
          </p:cNvSpPr>
          <p:nvPr/>
        </p:nvSpPr>
        <p:spPr bwMode="auto">
          <a:xfrm rot="-1140000">
            <a:off x="3113088" y="3641725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30" name="Oval 29"/>
          <p:cNvSpPr>
            <a:spLocks noChangeArrowheads="1"/>
          </p:cNvSpPr>
          <p:nvPr/>
        </p:nvSpPr>
        <p:spPr bwMode="auto">
          <a:xfrm rot="5880000">
            <a:off x="3868738" y="3059113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31" name="Oval 30"/>
          <p:cNvSpPr>
            <a:spLocks noChangeArrowheads="1"/>
          </p:cNvSpPr>
          <p:nvPr/>
        </p:nvSpPr>
        <p:spPr bwMode="auto">
          <a:xfrm rot="5880000">
            <a:off x="4136232" y="5244306"/>
            <a:ext cx="55562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32" name="Oval 31"/>
          <p:cNvSpPr>
            <a:spLocks noChangeArrowheads="1"/>
          </p:cNvSpPr>
          <p:nvPr/>
        </p:nvSpPr>
        <p:spPr bwMode="auto">
          <a:xfrm rot="5880000">
            <a:off x="3116263" y="41005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33" name="Oval 32"/>
          <p:cNvSpPr>
            <a:spLocks noChangeArrowheads="1"/>
          </p:cNvSpPr>
          <p:nvPr/>
        </p:nvSpPr>
        <p:spPr bwMode="auto">
          <a:xfrm rot="5880000">
            <a:off x="4344988" y="2395538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34" name="Oval 33"/>
          <p:cNvSpPr>
            <a:spLocks noChangeArrowheads="1"/>
          </p:cNvSpPr>
          <p:nvPr/>
        </p:nvSpPr>
        <p:spPr bwMode="auto">
          <a:xfrm rot="5880000">
            <a:off x="5304632" y="4145756"/>
            <a:ext cx="58738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35" name="Oval 34"/>
          <p:cNvSpPr>
            <a:spLocks noChangeArrowheads="1"/>
          </p:cNvSpPr>
          <p:nvPr/>
        </p:nvSpPr>
        <p:spPr bwMode="auto">
          <a:xfrm rot="5880000">
            <a:off x="4371975" y="408146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36" name="Oval 35"/>
          <p:cNvSpPr>
            <a:spLocks noChangeArrowheads="1"/>
          </p:cNvSpPr>
          <p:nvPr/>
        </p:nvSpPr>
        <p:spPr bwMode="auto">
          <a:xfrm rot="5880000">
            <a:off x="5621338" y="3365500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37" name="Oval 36"/>
          <p:cNvSpPr>
            <a:spLocks noChangeArrowheads="1"/>
          </p:cNvSpPr>
          <p:nvPr/>
        </p:nvSpPr>
        <p:spPr bwMode="auto">
          <a:xfrm rot="5880000">
            <a:off x="3089275" y="23479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38" name="Oval 37"/>
          <p:cNvSpPr>
            <a:spLocks noChangeArrowheads="1"/>
          </p:cNvSpPr>
          <p:nvPr/>
        </p:nvSpPr>
        <p:spPr bwMode="auto">
          <a:xfrm rot="5880000">
            <a:off x="5262563" y="327501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39" name="Oval 38"/>
          <p:cNvSpPr>
            <a:spLocks noChangeArrowheads="1"/>
          </p:cNvSpPr>
          <p:nvPr/>
        </p:nvSpPr>
        <p:spPr bwMode="auto">
          <a:xfrm rot="5880000">
            <a:off x="5117307" y="4720431"/>
            <a:ext cx="58738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40" name="Oval 39"/>
          <p:cNvSpPr>
            <a:spLocks noChangeArrowheads="1"/>
          </p:cNvSpPr>
          <p:nvPr/>
        </p:nvSpPr>
        <p:spPr bwMode="auto">
          <a:xfrm rot="4800000">
            <a:off x="3498057" y="3534569"/>
            <a:ext cx="58737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41" name="Oval 40"/>
          <p:cNvSpPr>
            <a:spLocks noChangeArrowheads="1"/>
          </p:cNvSpPr>
          <p:nvPr/>
        </p:nvSpPr>
        <p:spPr bwMode="auto">
          <a:xfrm rot="4800000">
            <a:off x="4651375" y="5253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42" name="Oval 41"/>
          <p:cNvSpPr>
            <a:spLocks noChangeArrowheads="1"/>
          </p:cNvSpPr>
          <p:nvPr/>
        </p:nvSpPr>
        <p:spPr bwMode="auto">
          <a:xfrm rot="4800000">
            <a:off x="4346575" y="4872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43" name="Oval 42"/>
          <p:cNvSpPr>
            <a:spLocks noChangeArrowheads="1"/>
          </p:cNvSpPr>
          <p:nvPr/>
        </p:nvSpPr>
        <p:spPr bwMode="auto">
          <a:xfrm rot="4800000">
            <a:off x="2817019" y="3734594"/>
            <a:ext cx="58737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44" name="Oval 43"/>
          <p:cNvSpPr>
            <a:spLocks noChangeArrowheads="1"/>
          </p:cNvSpPr>
          <p:nvPr/>
        </p:nvSpPr>
        <p:spPr bwMode="auto">
          <a:xfrm rot="4800000">
            <a:off x="3714751" y="2774950"/>
            <a:ext cx="50800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45" name="Oval 44"/>
          <p:cNvSpPr>
            <a:spLocks noChangeArrowheads="1"/>
          </p:cNvSpPr>
          <p:nvPr/>
        </p:nvSpPr>
        <p:spPr bwMode="auto">
          <a:xfrm rot="4800000">
            <a:off x="4357688" y="4364037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46" name="Oval 45"/>
          <p:cNvSpPr>
            <a:spLocks noChangeArrowheads="1"/>
          </p:cNvSpPr>
          <p:nvPr/>
        </p:nvSpPr>
        <p:spPr bwMode="auto">
          <a:xfrm rot="4800000">
            <a:off x="2504282" y="3082131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47" name="Oval 46"/>
          <p:cNvSpPr>
            <a:spLocks noChangeArrowheads="1"/>
          </p:cNvSpPr>
          <p:nvPr/>
        </p:nvSpPr>
        <p:spPr bwMode="auto">
          <a:xfrm rot="4800000">
            <a:off x="3937794" y="5049044"/>
            <a:ext cx="55563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48" name="Oval 47"/>
          <p:cNvSpPr>
            <a:spLocks noChangeArrowheads="1"/>
          </p:cNvSpPr>
          <p:nvPr/>
        </p:nvSpPr>
        <p:spPr bwMode="auto">
          <a:xfrm rot="4800000">
            <a:off x="5305426" y="4756150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49" name="Text Box 48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2000" b="1" i="1" dirty="0" err="1">
                <a:solidFill>
                  <a:srgbClr val="000000"/>
                </a:solidFill>
                <a:latin typeface="Calibri"/>
              </a:rPr>
              <a:t>x</a:t>
            </a:r>
            <a:r>
              <a:rPr lang="en-US" sz="2000" i="1" dirty="0" err="1">
                <a:solidFill>
                  <a:srgbClr val="000000"/>
                </a:solidFill>
                <a:latin typeface="Calibri"/>
              </a:rPr>
              <a:t>,</a:t>
            </a:r>
            <a:r>
              <a:rPr lang="en-US" sz="2000" b="1" i="1" dirty="0" err="1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i="1" dirty="0" err="1">
                <a:solidFill>
                  <a:srgbClr val="00CC00"/>
                </a:solidFill>
                <a:latin typeface="Calibri"/>
              </a:rPr>
              <a:t>,b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 = sign(</a:t>
            </a:r>
            <a:r>
              <a:rPr lang="en-US" sz="2000" b="1" i="1" dirty="0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. x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- 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25650" name="Line 49"/>
          <p:cNvSpPr>
            <a:spLocks noChangeShapeType="1"/>
          </p:cNvSpPr>
          <p:nvPr/>
        </p:nvSpPr>
        <p:spPr bwMode="auto">
          <a:xfrm flipV="1">
            <a:off x="3429000" y="1674813"/>
            <a:ext cx="1447800" cy="40417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5651" name="Text Box 50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54" name="Text Box 50"/>
          <p:cNvSpPr txBox="1">
            <a:spLocks noChangeArrowheads="1"/>
          </p:cNvSpPr>
          <p:nvPr/>
        </p:nvSpPr>
        <p:spPr bwMode="auto">
          <a:xfrm>
            <a:off x="6629400" y="3429000"/>
            <a:ext cx="2209800" cy="138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How would you classify this data?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5256336" y="6553199"/>
            <a:ext cx="3887664" cy="3290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2765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5425"/>
            <a:ext cx="4648200" cy="76358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 Linear Classifiers</a:t>
            </a: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5334000" y="782638"/>
            <a:ext cx="1600200" cy="642937"/>
          </a:xfrm>
          <a:prstGeom prst="rect">
            <a:avLst/>
          </a:prstGeom>
          <a:solidFill>
            <a:srgbClr val="FFCC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i="1" dirty="0">
                <a:solidFill>
                  <a:srgbClr val="000000"/>
                </a:solidFill>
                <a:latin typeface="Calibri"/>
              </a:rPr>
              <a:t>f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       </a:t>
            </a:r>
          </a:p>
        </p:txBody>
      </p:sp>
      <p:sp>
        <p:nvSpPr>
          <p:cNvPr id="27652" name="Line 3"/>
          <p:cNvSpPr>
            <a:spLocks noChangeShapeType="1"/>
          </p:cNvSpPr>
          <p:nvPr/>
        </p:nvSpPr>
        <p:spPr bwMode="auto">
          <a:xfrm>
            <a:off x="39624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53" name="Text Box 4"/>
          <p:cNvSpPr txBox="1">
            <a:spLocks noChangeArrowheads="1"/>
          </p:cNvSpPr>
          <p:nvPr/>
        </p:nvSpPr>
        <p:spPr bwMode="auto">
          <a:xfrm>
            <a:off x="3505200" y="762000"/>
            <a:ext cx="60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sz="2800" b="1" i="1" dirty="0">
                <a:solidFill>
                  <a:srgbClr val="000000"/>
                </a:solidFill>
                <a:latin typeface="Calibri"/>
              </a:rPr>
              <a:t>x</a:t>
            </a:r>
          </a:p>
        </p:txBody>
      </p:sp>
      <p:sp>
        <p:nvSpPr>
          <p:cNvPr id="27654" name="Line 5"/>
          <p:cNvSpPr>
            <a:spLocks noChangeShapeType="1"/>
          </p:cNvSpPr>
          <p:nvPr/>
        </p:nvSpPr>
        <p:spPr bwMode="auto">
          <a:xfrm>
            <a:off x="6019800" y="381000"/>
            <a:ext cx="1588" cy="3810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55" name="Text Box 6"/>
          <p:cNvSpPr txBox="1">
            <a:spLocks noChangeArrowheads="1"/>
          </p:cNvSpPr>
          <p:nvPr/>
        </p:nvSpPr>
        <p:spPr bwMode="auto">
          <a:xfrm>
            <a:off x="5791200" y="0"/>
            <a:ext cx="381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000"/>
              </a:spcBef>
            </a:pPr>
            <a:r>
              <a:rPr lang="en-US" sz="3200">
                <a:solidFill>
                  <a:srgbClr val="00CC00"/>
                </a:solidFill>
                <a:latin typeface="Symbol" charset="0"/>
              </a:rPr>
              <a:t></a:t>
            </a:r>
          </a:p>
        </p:txBody>
      </p:sp>
      <p:sp>
        <p:nvSpPr>
          <p:cNvPr id="27656" name="Line 7"/>
          <p:cNvSpPr>
            <a:spLocks noChangeShapeType="1"/>
          </p:cNvSpPr>
          <p:nvPr/>
        </p:nvSpPr>
        <p:spPr bwMode="auto">
          <a:xfrm>
            <a:off x="69342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57" name="Text Box 8"/>
          <p:cNvSpPr txBox="1">
            <a:spLocks noChangeArrowheads="1"/>
          </p:cNvSpPr>
          <p:nvPr/>
        </p:nvSpPr>
        <p:spPr bwMode="auto">
          <a:xfrm>
            <a:off x="8305800" y="838200"/>
            <a:ext cx="8382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3200" dirty="0" err="1">
                <a:solidFill>
                  <a:srgbClr val="000000"/>
                </a:solidFill>
                <a:latin typeface="Calibri"/>
              </a:rPr>
              <a:t>y</a:t>
            </a:r>
            <a:r>
              <a:rPr lang="en-US" sz="3200" baseline="30000" dirty="0" err="1">
                <a:solidFill>
                  <a:srgbClr val="000000"/>
                </a:solidFill>
                <a:latin typeface="Calibri"/>
              </a:rPr>
              <a:t>est</a:t>
            </a:r>
            <a:endParaRPr lang="en-US" sz="3200" baseline="30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658" name="Text Box 9"/>
          <p:cNvSpPr txBox="1">
            <a:spLocks noChangeArrowheads="1"/>
          </p:cNvSpPr>
          <p:nvPr/>
        </p:nvSpPr>
        <p:spPr bwMode="auto">
          <a:xfrm>
            <a:off x="838200" y="1905000"/>
            <a:ext cx="1905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+1</a:t>
            </a:r>
          </a:p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-1</a:t>
            </a:r>
          </a:p>
        </p:txBody>
      </p:sp>
      <p:sp>
        <p:nvSpPr>
          <p:cNvPr id="27659" name="Oval 10"/>
          <p:cNvSpPr>
            <a:spLocks noChangeArrowheads="1"/>
          </p:cNvSpPr>
          <p:nvPr/>
        </p:nvSpPr>
        <p:spPr bwMode="auto">
          <a:xfrm rot="4800000">
            <a:off x="915194" y="2056606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60" name="Oval 11"/>
          <p:cNvSpPr>
            <a:spLocks noChangeArrowheads="1"/>
          </p:cNvSpPr>
          <p:nvPr/>
        </p:nvSpPr>
        <p:spPr bwMode="auto">
          <a:xfrm rot="5880000">
            <a:off x="915988" y="2513012"/>
            <a:ext cx="50800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61" name="Line 12"/>
          <p:cNvSpPr>
            <a:spLocks noChangeShapeType="1"/>
          </p:cNvSpPr>
          <p:nvPr/>
        </p:nvSpPr>
        <p:spPr bwMode="auto">
          <a:xfrm>
            <a:off x="2590800" y="2209800"/>
            <a:ext cx="1588" cy="35052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62" name="Line 13"/>
          <p:cNvSpPr>
            <a:spLocks noChangeShapeType="1"/>
          </p:cNvSpPr>
          <p:nvPr/>
        </p:nvSpPr>
        <p:spPr bwMode="auto">
          <a:xfrm>
            <a:off x="2438400" y="5562600"/>
            <a:ext cx="3657600" cy="15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63" name="Oval 14"/>
          <p:cNvSpPr>
            <a:spLocks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64" name="Oval 15"/>
          <p:cNvSpPr>
            <a:spLocks noChangeArrowheads="1"/>
          </p:cNvSpPr>
          <p:nvPr/>
        </p:nvSpPr>
        <p:spPr bwMode="auto">
          <a:xfrm>
            <a:off x="2486025" y="3903663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65" name="Oval 16"/>
          <p:cNvSpPr>
            <a:spLocks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66" name="Oval 17"/>
          <p:cNvSpPr>
            <a:spLocks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67" name="Oval 18"/>
          <p:cNvSpPr>
            <a:spLocks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68" name="Oval 19"/>
          <p:cNvSpPr>
            <a:spLocks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69" name="Oval 20"/>
          <p:cNvSpPr>
            <a:spLocks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0" name="Oval 21"/>
          <p:cNvSpPr>
            <a:spLocks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1" name="Oval 22"/>
          <p:cNvSpPr>
            <a:spLocks noChangeArrowheads="1"/>
          </p:cNvSpPr>
          <p:nvPr/>
        </p:nvSpPr>
        <p:spPr bwMode="auto">
          <a:xfrm rot="-1140000">
            <a:off x="3886200" y="4443413"/>
            <a:ext cx="5397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2" name="Oval 23"/>
          <p:cNvSpPr>
            <a:spLocks noChangeArrowheads="1"/>
          </p:cNvSpPr>
          <p:nvPr/>
        </p:nvSpPr>
        <p:spPr bwMode="auto">
          <a:xfrm rot="-1140000">
            <a:off x="6003925" y="32305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3" name="Oval 24"/>
          <p:cNvSpPr>
            <a:spLocks noChangeArrowheads="1"/>
          </p:cNvSpPr>
          <p:nvPr/>
        </p:nvSpPr>
        <p:spPr bwMode="auto">
          <a:xfrm rot="-1140000">
            <a:off x="5295900" y="45466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4" name="Oval 25"/>
          <p:cNvSpPr>
            <a:spLocks noChangeArrowheads="1"/>
          </p:cNvSpPr>
          <p:nvPr/>
        </p:nvSpPr>
        <p:spPr bwMode="auto">
          <a:xfrm rot="-1140000">
            <a:off x="3124200" y="2668588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5" name="Oval 26"/>
          <p:cNvSpPr>
            <a:spLocks noChangeArrowheads="1"/>
          </p:cNvSpPr>
          <p:nvPr/>
        </p:nvSpPr>
        <p:spPr bwMode="auto">
          <a:xfrm rot="-1140000">
            <a:off x="4711700" y="35861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6" name="Oval 27"/>
          <p:cNvSpPr>
            <a:spLocks noChangeArrowheads="1"/>
          </p:cNvSpPr>
          <p:nvPr/>
        </p:nvSpPr>
        <p:spPr bwMode="auto">
          <a:xfrm rot="-1140000">
            <a:off x="5865813" y="4497388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7" name="Oval 28"/>
          <p:cNvSpPr>
            <a:spLocks noChangeArrowheads="1"/>
          </p:cNvSpPr>
          <p:nvPr/>
        </p:nvSpPr>
        <p:spPr bwMode="auto">
          <a:xfrm rot="-1140000">
            <a:off x="3113088" y="3641725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8" name="Oval 29"/>
          <p:cNvSpPr>
            <a:spLocks noChangeArrowheads="1"/>
          </p:cNvSpPr>
          <p:nvPr/>
        </p:nvSpPr>
        <p:spPr bwMode="auto">
          <a:xfrm rot="5880000">
            <a:off x="3868738" y="3059113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9" name="Oval 30"/>
          <p:cNvSpPr>
            <a:spLocks noChangeArrowheads="1"/>
          </p:cNvSpPr>
          <p:nvPr/>
        </p:nvSpPr>
        <p:spPr bwMode="auto">
          <a:xfrm rot="5880000">
            <a:off x="4136232" y="5244306"/>
            <a:ext cx="55562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0" name="Oval 31"/>
          <p:cNvSpPr>
            <a:spLocks noChangeArrowheads="1"/>
          </p:cNvSpPr>
          <p:nvPr/>
        </p:nvSpPr>
        <p:spPr bwMode="auto">
          <a:xfrm rot="5880000">
            <a:off x="3116263" y="41005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1" name="Oval 32"/>
          <p:cNvSpPr>
            <a:spLocks noChangeArrowheads="1"/>
          </p:cNvSpPr>
          <p:nvPr/>
        </p:nvSpPr>
        <p:spPr bwMode="auto">
          <a:xfrm rot="5880000">
            <a:off x="4344988" y="2395538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2" name="Oval 33"/>
          <p:cNvSpPr>
            <a:spLocks noChangeArrowheads="1"/>
          </p:cNvSpPr>
          <p:nvPr/>
        </p:nvSpPr>
        <p:spPr bwMode="auto">
          <a:xfrm rot="5880000">
            <a:off x="5304632" y="4145756"/>
            <a:ext cx="58738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3" name="Oval 34"/>
          <p:cNvSpPr>
            <a:spLocks noChangeArrowheads="1"/>
          </p:cNvSpPr>
          <p:nvPr/>
        </p:nvSpPr>
        <p:spPr bwMode="auto">
          <a:xfrm rot="5880000">
            <a:off x="4371975" y="408146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4" name="Oval 35"/>
          <p:cNvSpPr>
            <a:spLocks noChangeArrowheads="1"/>
          </p:cNvSpPr>
          <p:nvPr/>
        </p:nvSpPr>
        <p:spPr bwMode="auto">
          <a:xfrm rot="5880000">
            <a:off x="5621338" y="3365500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5" name="Oval 36"/>
          <p:cNvSpPr>
            <a:spLocks noChangeArrowheads="1"/>
          </p:cNvSpPr>
          <p:nvPr/>
        </p:nvSpPr>
        <p:spPr bwMode="auto">
          <a:xfrm rot="5880000">
            <a:off x="3089275" y="23479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6" name="Oval 37"/>
          <p:cNvSpPr>
            <a:spLocks noChangeArrowheads="1"/>
          </p:cNvSpPr>
          <p:nvPr/>
        </p:nvSpPr>
        <p:spPr bwMode="auto">
          <a:xfrm rot="5880000">
            <a:off x="5262563" y="327501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7" name="Oval 38"/>
          <p:cNvSpPr>
            <a:spLocks noChangeArrowheads="1"/>
          </p:cNvSpPr>
          <p:nvPr/>
        </p:nvSpPr>
        <p:spPr bwMode="auto">
          <a:xfrm rot="5880000">
            <a:off x="5117307" y="4720431"/>
            <a:ext cx="58738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8" name="Oval 39"/>
          <p:cNvSpPr>
            <a:spLocks noChangeArrowheads="1"/>
          </p:cNvSpPr>
          <p:nvPr/>
        </p:nvSpPr>
        <p:spPr bwMode="auto">
          <a:xfrm rot="4800000">
            <a:off x="3498057" y="3534569"/>
            <a:ext cx="58737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9" name="Oval 40"/>
          <p:cNvSpPr>
            <a:spLocks noChangeArrowheads="1"/>
          </p:cNvSpPr>
          <p:nvPr/>
        </p:nvSpPr>
        <p:spPr bwMode="auto">
          <a:xfrm rot="4800000">
            <a:off x="4651375" y="5253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90" name="Oval 41"/>
          <p:cNvSpPr>
            <a:spLocks noChangeArrowheads="1"/>
          </p:cNvSpPr>
          <p:nvPr/>
        </p:nvSpPr>
        <p:spPr bwMode="auto">
          <a:xfrm rot="4800000">
            <a:off x="4346575" y="4872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91" name="Oval 42"/>
          <p:cNvSpPr>
            <a:spLocks noChangeArrowheads="1"/>
          </p:cNvSpPr>
          <p:nvPr/>
        </p:nvSpPr>
        <p:spPr bwMode="auto">
          <a:xfrm rot="4800000">
            <a:off x="2817019" y="3734594"/>
            <a:ext cx="58737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92" name="Oval 43"/>
          <p:cNvSpPr>
            <a:spLocks noChangeArrowheads="1"/>
          </p:cNvSpPr>
          <p:nvPr/>
        </p:nvSpPr>
        <p:spPr bwMode="auto">
          <a:xfrm rot="4800000">
            <a:off x="3714751" y="2774950"/>
            <a:ext cx="50800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93" name="Oval 44"/>
          <p:cNvSpPr>
            <a:spLocks noChangeArrowheads="1"/>
          </p:cNvSpPr>
          <p:nvPr/>
        </p:nvSpPr>
        <p:spPr bwMode="auto">
          <a:xfrm rot="4800000">
            <a:off x="4357688" y="4364037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94" name="Oval 45"/>
          <p:cNvSpPr>
            <a:spLocks noChangeArrowheads="1"/>
          </p:cNvSpPr>
          <p:nvPr/>
        </p:nvSpPr>
        <p:spPr bwMode="auto">
          <a:xfrm rot="4800000">
            <a:off x="2504282" y="3082131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95" name="Oval 46"/>
          <p:cNvSpPr>
            <a:spLocks noChangeArrowheads="1"/>
          </p:cNvSpPr>
          <p:nvPr/>
        </p:nvSpPr>
        <p:spPr bwMode="auto">
          <a:xfrm rot="4800000">
            <a:off x="3937794" y="5049044"/>
            <a:ext cx="55563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96" name="Oval 47"/>
          <p:cNvSpPr>
            <a:spLocks noChangeArrowheads="1"/>
          </p:cNvSpPr>
          <p:nvPr/>
        </p:nvSpPr>
        <p:spPr bwMode="auto">
          <a:xfrm rot="4800000">
            <a:off x="5305426" y="4756150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97" name="Text Box 48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2000" b="1" i="1" dirty="0" err="1">
                <a:solidFill>
                  <a:srgbClr val="000000"/>
                </a:solidFill>
                <a:latin typeface="Calibri"/>
              </a:rPr>
              <a:t>x</a:t>
            </a:r>
            <a:r>
              <a:rPr lang="en-US" sz="2000" i="1" dirty="0" err="1">
                <a:solidFill>
                  <a:srgbClr val="000000"/>
                </a:solidFill>
                <a:latin typeface="Calibri"/>
              </a:rPr>
              <a:t>,</a:t>
            </a:r>
            <a:r>
              <a:rPr lang="en-US" sz="2000" b="1" i="1" dirty="0" err="1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i="1" dirty="0" err="1">
                <a:solidFill>
                  <a:srgbClr val="00CC00"/>
                </a:solidFill>
                <a:latin typeface="Calibri"/>
              </a:rPr>
              <a:t>,b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 = sign(</a:t>
            </a:r>
            <a:r>
              <a:rPr lang="en-US" sz="2000" b="1" i="1" dirty="0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. x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- 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27698" name="Line 49"/>
          <p:cNvSpPr>
            <a:spLocks noChangeShapeType="1"/>
          </p:cNvSpPr>
          <p:nvPr/>
        </p:nvSpPr>
        <p:spPr bwMode="auto">
          <a:xfrm flipV="1">
            <a:off x="3429000" y="1674813"/>
            <a:ext cx="1447800" cy="40417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99" name="Text Box 50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27700" name="Text Box 51"/>
          <p:cNvSpPr txBox="1">
            <a:spLocks noChangeArrowheads="1"/>
          </p:cNvSpPr>
          <p:nvPr/>
        </p:nvSpPr>
        <p:spPr bwMode="auto">
          <a:xfrm>
            <a:off x="6400800" y="3352800"/>
            <a:ext cx="2590800" cy="19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Any of these would be fine..</a:t>
            </a:r>
          </a:p>
          <a:p>
            <a:pPr>
              <a:spcBef>
                <a:spcPts val="1250"/>
              </a:spcBef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..but which is best?</a:t>
            </a:r>
          </a:p>
        </p:txBody>
      </p:sp>
      <p:sp>
        <p:nvSpPr>
          <p:cNvPr id="27701" name="Line 52"/>
          <p:cNvSpPr>
            <a:spLocks noChangeShapeType="1"/>
          </p:cNvSpPr>
          <p:nvPr/>
        </p:nvSpPr>
        <p:spPr bwMode="auto">
          <a:xfrm flipV="1">
            <a:off x="2286000" y="2360613"/>
            <a:ext cx="4038600" cy="25939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702" name="Line 53"/>
          <p:cNvSpPr>
            <a:spLocks noChangeShapeType="1"/>
          </p:cNvSpPr>
          <p:nvPr/>
        </p:nvSpPr>
        <p:spPr bwMode="auto">
          <a:xfrm flipV="1">
            <a:off x="2590800" y="2208213"/>
            <a:ext cx="3124200" cy="30511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703" name="Line 54"/>
          <p:cNvSpPr>
            <a:spLocks noChangeShapeType="1"/>
          </p:cNvSpPr>
          <p:nvPr/>
        </p:nvSpPr>
        <p:spPr bwMode="auto">
          <a:xfrm flipV="1">
            <a:off x="2057400" y="2436813"/>
            <a:ext cx="4800600" cy="22129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704" name="Line 55"/>
          <p:cNvSpPr>
            <a:spLocks noChangeShapeType="1"/>
          </p:cNvSpPr>
          <p:nvPr/>
        </p:nvSpPr>
        <p:spPr bwMode="auto">
          <a:xfrm flipV="1">
            <a:off x="2438400" y="2208213"/>
            <a:ext cx="3810000" cy="28225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705" name="Line 56"/>
          <p:cNvSpPr>
            <a:spLocks noChangeShapeType="1"/>
          </p:cNvSpPr>
          <p:nvPr/>
        </p:nvSpPr>
        <p:spPr bwMode="auto">
          <a:xfrm flipV="1">
            <a:off x="2362200" y="1903413"/>
            <a:ext cx="3886200" cy="33559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706" name="Line 57"/>
          <p:cNvSpPr>
            <a:spLocks noChangeShapeType="1"/>
          </p:cNvSpPr>
          <p:nvPr/>
        </p:nvSpPr>
        <p:spPr bwMode="auto">
          <a:xfrm flipV="1">
            <a:off x="2590800" y="1751013"/>
            <a:ext cx="3429000" cy="33559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707" name="Line 58"/>
          <p:cNvSpPr>
            <a:spLocks noChangeShapeType="1"/>
          </p:cNvSpPr>
          <p:nvPr/>
        </p:nvSpPr>
        <p:spPr bwMode="auto">
          <a:xfrm flipV="1">
            <a:off x="2819400" y="2132013"/>
            <a:ext cx="2743200" cy="35083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708" name="Line 59"/>
          <p:cNvSpPr>
            <a:spLocks noChangeShapeType="1"/>
          </p:cNvSpPr>
          <p:nvPr/>
        </p:nvSpPr>
        <p:spPr bwMode="auto">
          <a:xfrm flipV="1">
            <a:off x="2362200" y="2208213"/>
            <a:ext cx="4114800" cy="28225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6248400" y="6553200"/>
            <a:ext cx="28956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grpSp>
        <p:nvGrpSpPr>
          <p:cNvPr id="29698" name="Group 1"/>
          <p:cNvGrpSpPr>
            <a:grpSpLocks/>
          </p:cNvGrpSpPr>
          <p:nvPr/>
        </p:nvGrpSpPr>
        <p:grpSpPr bwMode="auto">
          <a:xfrm>
            <a:off x="3200400" y="1219200"/>
            <a:ext cx="2006600" cy="4727575"/>
            <a:chOff x="-442" y="-5680"/>
            <a:chExt cx="5906" cy="16497"/>
          </a:xfrm>
        </p:grpSpPr>
        <p:sp>
          <p:nvSpPr>
            <p:cNvPr id="29749" name="Line 2"/>
            <p:cNvSpPr>
              <a:spLocks noChangeShapeType="1"/>
            </p:cNvSpPr>
            <p:nvPr/>
          </p:nvSpPr>
          <p:spPr bwMode="auto">
            <a:xfrm flipV="1">
              <a:off x="-361" y="-5453"/>
              <a:ext cx="5744" cy="16044"/>
            </a:xfrm>
            <a:prstGeom prst="line">
              <a:avLst/>
            </a:prstGeom>
            <a:noFill/>
            <a:ln w="104760">
              <a:solidFill>
                <a:srgbClr val="FFCF0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9750" name="Line 3"/>
            <p:cNvSpPr>
              <a:spLocks noChangeShapeType="1"/>
            </p:cNvSpPr>
            <p:nvPr/>
          </p:nvSpPr>
          <p:spPr bwMode="auto">
            <a:xfrm flipV="1">
              <a:off x="-442" y="-5680"/>
              <a:ext cx="5906" cy="16497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29699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5425"/>
            <a:ext cx="4648200" cy="76358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Classifier Margin</a:t>
            </a:r>
          </a:p>
        </p:txBody>
      </p:sp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5334000" y="782638"/>
            <a:ext cx="1600200" cy="642937"/>
          </a:xfrm>
          <a:prstGeom prst="rect">
            <a:avLst/>
          </a:prstGeom>
          <a:solidFill>
            <a:srgbClr val="FFCC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i="1" dirty="0">
                <a:solidFill>
                  <a:srgbClr val="000000"/>
                </a:solidFill>
                <a:latin typeface="Calibri"/>
              </a:rPr>
              <a:t>f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       </a:t>
            </a:r>
          </a:p>
        </p:txBody>
      </p:sp>
      <p:sp>
        <p:nvSpPr>
          <p:cNvPr id="29701" name="Line 6"/>
          <p:cNvSpPr>
            <a:spLocks noChangeShapeType="1"/>
          </p:cNvSpPr>
          <p:nvPr/>
        </p:nvSpPr>
        <p:spPr bwMode="auto">
          <a:xfrm>
            <a:off x="39624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02" name="Text Box 7"/>
          <p:cNvSpPr txBox="1">
            <a:spLocks noChangeArrowheads="1"/>
          </p:cNvSpPr>
          <p:nvPr/>
        </p:nvSpPr>
        <p:spPr bwMode="auto">
          <a:xfrm>
            <a:off x="3505200" y="762000"/>
            <a:ext cx="60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sz="2800" b="1" i="1" dirty="0">
                <a:solidFill>
                  <a:srgbClr val="000000"/>
                </a:solidFill>
                <a:latin typeface="Calibri"/>
              </a:rPr>
              <a:t>x</a:t>
            </a:r>
          </a:p>
        </p:txBody>
      </p:sp>
      <p:sp>
        <p:nvSpPr>
          <p:cNvPr id="29703" name="Line 8"/>
          <p:cNvSpPr>
            <a:spLocks noChangeShapeType="1"/>
          </p:cNvSpPr>
          <p:nvPr/>
        </p:nvSpPr>
        <p:spPr bwMode="auto">
          <a:xfrm>
            <a:off x="6019800" y="381000"/>
            <a:ext cx="1588" cy="3810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04" name="Text Box 9"/>
          <p:cNvSpPr txBox="1">
            <a:spLocks noChangeArrowheads="1"/>
          </p:cNvSpPr>
          <p:nvPr/>
        </p:nvSpPr>
        <p:spPr bwMode="auto">
          <a:xfrm>
            <a:off x="5791200" y="0"/>
            <a:ext cx="381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000"/>
              </a:spcBef>
            </a:pPr>
            <a:r>
              <a:rPr lang="en-US" sz="3200">
                <a:solidFill>
                  <a:srgbClr val="00CC00"/>
                </a:solidFill>
                <a:latin typeface="Symbol" charset="0"/>
              </a:rPr>
              <a:t></a:t>
            </a:r>
          </a:p>
        </p:txBody>
      </p:sp>
      <p:sp>
        <p:nvSpPr>
          <p:cNvPr id="29705" name="Line 10"/>
          <p:cNvSpPr>
            <a:spLocks noChangeShapeType="1"/>
          </p:cNvSpPr>
          <p:nvPr/>
        </p:nvSpPr>
        <p:spPr bwMode="auto">
          <a:xfrm>
            <a:off x="69342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06" name="Text Box 11"/>
          <p:cNvSpPr txBox="1">
            <a:spLocks noChangeArrowheads="1"/>
          </p:cNvSpPr>
          <p:nvPr/>
        </p:nvSpPr>
        <p:spPr bwMode="auto">
          <a:xfrm>
            <a:off x="8305800" y="838200"/>
            <a:ext cx="8382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3200" dirty="0" err="1">
                <a:solidFill>
                  <a:srgbClr val="000000"/>
                </a:solidFill>
                <a:latin typeface="Calibri"/>
              </a:rPr>
              <a:t>y</a:t>
            </a:r>
            <a:r>
              <a:rPr lang="en-US" sz="3200" baseline="30000" dirty="0" err="1">
                <a:solidFill>
                  <a:srgbClr val="000000"/>
                </a:solidFill>
                <a:latin typeface="Calibri"/>
              </a:rPr>
              <a:t>est</a:t>
            </a:r>
            <a:endParaRPr lang="en-US" sz="3200" baseline="30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707" name="Text Box 12"/>
          <p:cNvSpPr txBox="1">
            <a:spLocks noChangeArrowheads="1"/>
          </p:cNvSpPr>
          <p:nvPr/>
        </p:nvSpPr>
        <p:spPr bwMode="auto">
          <a:xfrm>
            <a:off x="838200" y="1905000"/>
            <a:ext cx="1905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+1</a:t>
            </a:r>
          </a:p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-1</a:t>
            </a:r>
          </a:p>
        </p:txBody>
      </p:sp>
      <p:sp>
        <p:nvSpPr>
          <p:cNvPr id="29708" name="Oval 13"/>
          <p:cNvSpPr>
            <a:spLocks noChangeArrowheads="1"/>
          </p:cNvSpPr>
          <p:nvPr/>
        </p:nvSpPr>
        <p:spPr bwMode="auto">
          <a:xfrm rot="4800000">
            <a:off x="915194" y="2056606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09" name="Oval 14"/>
          <p:cNvSpPr>
            <a:spLocks noChangeArrowheads="1"/>
          </p:cNvSpPr>
          <p:nvPr/>
        </p:nvSpPr>
        <p:spPr bwMode="auto">
          <a:xfrm rot="5880000">
            <a:off x="915988" y="2513012"/>
            <a:ext cx="50800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0" name="Line 15"/>
          <p:cNvSpPr>
            <a:spLocks noChangeShapeType="1"/>
          </p:cNvSpPr>
          <p:nvPr/>
        </p:nvSpPr>
        <p:spPr bwMode="auto">
          <a:xfrm>
            <a:off x="2590800" y="2209800"/>
            <a:ext cx="1588" cy="35052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11" name="Line 16"/>
          <p:cNvSpPr>
            <a:spLocks noChangeShapeType="1"/>
          </p:cNvSpPr>
          <p:nvPr/>
        </p:nvSpPr>
        <p:spPr bwMode="auto">
          <a:xfrm>
            <a:off x="2438400" y="5562600"/>
            <a:ext cx="3657600" cy="15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12" name="Oval 17"/>
          <p:cNvSpPr>
            <a:spLocks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3" name="Oval 18"/>
          <p:cNvSpPr>
            <a:spLocks noChangeArrowheads="1"/>
          </p:cNvSpPr>
          <p:nvPr/>
        </p:nvSpPr>
        <p:spPr bwMode="auto">
          <a:xfrm>
            <a:off x="2486025" y="3903663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4" name="Oval 19"/>
          <p:cNvSpPr>
            <a:spLocks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5" name="Oval 20"/>
          <p:cNvSpPr>
            <a:spLocks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6" name="Oval 21"/>
          <p:cNvSpPr>
            <a:spLocks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7" name="Oval 22"/>
          <p:cNvSpPr>
            <a:spLocks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8" name="Oval 23"/>
          <p:cNvSpPr>
            <a:spLocks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9" name="Oval 24"/>
          <p:cNvSpPr>
            <a:spLocks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0" name="Oval 25"/>
          <p:cNvSpPr>
            <a:spLocks noChangeArrowheads="1"/>
          </p:cNvSpPr>
          <p:nvPr/>
        </p:nvSpPr>
        <p:spPr bwMode="auto">
          <a:xfrm rot="-1140000">
            <a:off x="3886200" y="4443413"/>
            <a:ext cx="5397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1" name="Oval 26"/>
          <p:cNvSpPr>
            <a:spLocks noChangeArrowheads="1"/>
          </p:cNvSpPr>
          <p:nvPr/>
        </p:nvSpPr>
        <p:spPr bwMode="auto">
          <a:xfrm rot="-1140000">
            <a:off x="6003925" y="32305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2" name="Oval 27"/>
          <p:cNvSpPr>
            <a:spLocks noChangeArrowheads="1"/>
          </p:cNvSpPr>
          <p:nvPr/>
        </p:nvSpPr>
        <p:spPr bwMode="auto">
          <a:xfrm rot="-1140000">
            <a:off x="5295900" y="45466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3" name="Oval 28"/>
          <p:cNvSpPr>
            <a:spLocks noChangeArrowheads="1"/>
          </p:cNvSpPr>
          <p:nvPr/>
        </p:nvSpPr>
        <p:spPr bwMode="auto">
          <a:xfrm rot="-1140000">
            <a:off x="3124200" y="2668588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4" name="Oval 29"/>
          <p:cNvSpPr>
            <a:spLocks noChangeArrowheads="1"/>
          </p:cNvSpPr>
          <p:nvPr/>
        </p:nvSpPr>
        <p:spPr bwMode="auto">
          <a:xfrm rot="-1140000">
            <a:off x="4711700" y="35861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5" name="Oval 30"/>
          <p:cNvSpPr>
            <a:spLocks noChangeArrowheads="1"/>
          </p:cNvSpPr>
          <p:nvPr/>
        </p:nvSpPr>
        <p:spPr bwMode="auto">
          <a:xfrm rot="-1140000">
            <a:off x="5865813" y="4497388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6" name="Oval 31"/>
          <p:cNvSpPr>
            <a:spLocks noChangeArrowheads="1"/>
          </p:cNvSpPr>
          <p:nvPr/>
        </p:nvSpPr>
        <p:spPr bwMode="auto">
          <a:xfrm rot="-1140000">
            <a:off x="3113088" y="3641725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7" name="Oval 32"/>
          <p:cNvSpPr>
            <a:spLocks noChangeArrowheads="1"/>
          </p:cNvSpPr>
          <p:nvPr/>
        </p:nvSpPr>
        <p:spPr bwMode="auto">
          <a:xfrm rot="5880000">
            <a:off x="3868738" y="3059113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8" name="Oval 33"/>
          <p:cNvSpPr>
            <a:spLocks noChangeArrowheads="1"/>
          </p:cNvSpPr>
          <p:nvPr/>
        </p:nvSpPr>
        <p:spPr bwMode="auto">
          <a:xfrm rot="5880000">
            <a:off x="4136232" y="5244306"/>
            <a:ext cx="55562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9" name="Oval 34"/>
          <p:cNvSpPr>
            <a:spLocks noChangeArrowheads="1"/>
          </p:cNvSpPr>
          <p:nvPr/>
        </p:nvSpPr>
        <p:spPr bwMode="auto">
          <a:xfrm rot="5880000">
            <a:off x="3116263" y="41005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0" name="Oval 35"/>
          <p:cNvSpPr>
            <a:spLocks noChangeArrowheads="1"/>
          </p:cNvSpPr>
          <p:nvPr/>
        </p:nvSpPr>
        <p:spPr bwMode="auto">
          <a:xfrm rot="5880000">
            <a:off x="4344988" y="2395538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1" name="Oval 36"/>
          <p:cNvSpPr>
            <a:spLocks noChangeArrowheads="1"/>
          </p:cNvSpPr>
          <p:nvPr/>
        </p:nvSpPr>
        <p:spPr bwMode="auto">
          <a:xfrm rot="5880000">
            <a:off x="5304632" y="4145756"/>
            <a:ext cx="58738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2" name="Oval 37"/>
          <p:cNvSpPr>
            <a:spLocks noChangeArrowheads="1"/>
          </p:cNvSpPr>
          <p:nvPr/>
        </p:nvSpPr>
        <p:spPr bwMode="auto">
          <a:xfrm rot="5880000">
            <a:off x="4371975" y="408146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3" name="Oval 38"/>
          <p:cNvSpPr>
            <a:spLocks noChangeArrowheads="1"/>
          </p:cNvSpPr>
          <p:nvPr/>
        </p:nvSpPr>
        <p:spPr bwMode="auto">
          <a:xfrm rot="5880000">
            <a:off x="5621338" y="3365500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4" name="Oval 39"/>
          <p:cNvSpPr>
            <a:spLocks noChangeArrowheads="1"/>
          </p:cNvSpPr>
          <p:nvPr/>
        </p:nvSpPr>
        <p:spPr bwMode="auto">
          <a:xfrm rot="5880000">
            <a:off x="3089275" y="23479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5" name="Oval 40"/>
          <p:cNvSpPr>
            <a:spLocks noChangeArrowheads="1"/>
          </p:cNvSpPr>
          <p:nvPr/>
        </p:nvSpPr>
        <p:spPr bwMode="auto">
          <a:xfrm rot="5880000">
            <a:off x="5262563" y="327501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6" name="Oval 41"/>
          <p:cNvSpPr>
            <a:spLocks noChangeArrowheads="1"/>
          </p:cNvSpPr>
          <p:nvPr/>
        </p:nvSpPr>
        <p:spPr bwMode="auto">
          <a:xfrm rot="5880000">
            <a:off x="5117307" y="4720431"/>
            <a:ext cx="58738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7" name="Oval 42"/>
          <p:cNvSpPr>
            <a:spLocks noChangeArrowheads="1"/>
          </p:cNvSpPr>
          <p:nvPr/>
        </p:nvSpPr>
        <p:spPr bwMode="auto">
          <a:xfrm rot="4800000">
            <a:off x="3498057" y="3534569"/>
            <a:ext cx="58737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8" name="Oval 43"/>
          <p:cNvSpPr>
            <a:spLocks noChangeArrowheads="1"/>
          </p:cNvSpPr>
          <p:nvPr/>
        </p:nvSpPr>
        <p:spPr bwMode="auto">
          <a:xfrm rot="4800000">
            <a:off x="4651375" y="5253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9" name="Oval 44"/>
          <p:cNvSpPr>
            <a:spLocks noChangeArrowheads="1"/>
          </p:cNvSpPr>
          <p:nvPr/>
        </p:nvSpPr>
        <p:spPr bwMode="auto">
          <a:xfrm rot="4800000">
            <a:off x="4346575" y="4872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40" name="Oval 45"/>
          <p:cNvSpPr>
            <a:spLocks noChangeArrowheads="1"/>
          </p:cNvSpPr>
          <p:nvPr/>
        </p:nvSpPr>
        <p:spPr bwMode="auto">
          <a:xfrm rot="4800000">
            <a:off x="2817019" y="3734594"/>
            <a:ext cx="58737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41" name="Oval 46"/>
          <p:cNvSpPr>
            <a:spLocks noChangeArrowheads="1"/>
          </p:cNvSpPr>
          <p:nvPr/>
        </p:nvSpPr>
        <p:spPr bwMode="auto">
          <a:xfrm rot="4800000">
            <a:off x="3714751" y="2774950"/>
            <a:ext cx="50800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42" name="Oval 47"/>
          <p:cNvSpPr>
            <a:spLocks noChangeArrowheads="1"/>
          </p:cNvSpPr>
          <p:nvPr/>
        </p:nvSpPr>
        <p:spPr bwMode="auto">
          <a:xfrm rot="4800000">
            <a:off x="4357688" y="4364037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43" name="Oval 48"/>
          <p:cNvSpPr>
            <a:spLocks noChangeArrowheads="1"/>
          </p:cNvSpPr>
          <p:nvPr/>
        </p:nvSpPr>
        <p:spPr bwMode="auto">
          <a:xfrm rot="4800000">
            <a:off x="2504282" y="3082131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44" name="Oval 49"/>
          <p:cNvSpPr>
            <a:spLocks noChangeArrowheads="1"/>
          </p:cNvSpPr>
          <p:nvPr/>
        </p:nvSpPr>
        <p:spPr bwMode="auto">
          <a:xfrm rot="4800000">
            <a:off x="3937794" y="5049044"/>
            <a:ext cx="55563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45" name="Oval 50"/>
          <p:cNvSpPr>
            <a:spLocks noChangeArrowheads="1"/>
          </p:cNvSpPr>
          <p:nvPr/>
        </p:nvSpPr>
        <p:spPr bwMode="auto">
          <a:xfrm rot="4800000">
            <a:off x="5305426" y="4756150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46" name="Text Box 51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2000" b="1" i="1" dirty="0" err="1">
                <a:solidFill>
                  <a:srgbClr val="000000"/>
                </a:solidFill>
                <a:latin typeface="Calibri"/>
              </a:rPr>
              <a:t>x</a:t>
            </a:r>
            <a:r>
              <a:rPr lang="en-US" sz="2000" i="1" dirty="0" err="1">
                <a:solidFill>
                  <a:srgbClr val="000000"/>
                </a:solidFill>
                <a:latin typeface="Calibri"/>
              </a:rPr>
              <a:t>,</a:t>
            </a:r>
            <a:r>
              <a:rPr lang="en-US" sz="2000" b="1" i="1" dirty="0" err="1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i="1" dirty="0" err="1">
                <a:solidFill>
                  <a:srgbClr val="00CC00"/>
                </a:solidFill>
                <a:latin typeface="Calibri"/>
              </a:rPr>
              <a:t>,b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 = sign(</a:t>
            </a:r>
            <a:r>
              <a:rPr lang="en-US" sz="2000" b="1" i="1" dirty="0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. x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- 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29747" name="Text Box 52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29748" name="Text Box 53"/>
          <p:cNvSpPr txBox="1">
            <a:spLocks noChangeArrowheads="1"/>
          </p:cNvSpPr>
          <p:nvPr/>
        </p:nvSpPr>
        <p:spPr bwMode="auto">
          <a:xfrm>
            <a:off x="6172200" y="2718695"/>
            <a:ext cx="2971800" cy="26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500"/>
              </a:spcBef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A linear classifier’s </a:t>
            </a:r>
            <a:r>
              <a:rPr lang="en-US" sz="2800" dirty="0">
                <a:solidFill>
                  <a:srgbClr val="FF0000"/>
                </a:solidFill>
                <a:latin typeface="Calibri"/>
              </a:rPr>
              <a:t>margin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is width that boundary could be increased by before hitting a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datapoint</a:t>
            </a:r>
            <a:endParaRPr lang="en-US" sz="2800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6477000" y="6553200"/>
            <a:ext cx="26670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31746" name="Line 1"/>
          <p:cNvSpPr>
            <a:spLocks noChangeShapeType="1"/>
          </p:cNvSpPr>
          <p:nvPr/>
        </p:nvSpPr>
        <p:spPr bwMode="auto">
          <a:xfrm flipV="1">
            <a:off x="2506663" y="1784350"/>
            <a:ext cx="2876550" cy="4584700"/>
          </a:xfrm>
          <a:prstGeom prst="line">
            <a:avLst/>
          </a:prstGeom>
          <a:noFill/>
          <a:ln w="361800">
            <a:solidFill>
              <a:srgbClr val="FFCF0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1747" name="Line 2"/>
          <p:cNvSpPr>
            <a:spLocks noChangeShapeType="1"/>
          </p:cNvSpPr>
          <p:nvPr/>
        </p:nvSpPr>
        <p:spPr bwMode="auto">
          <a:xfrm flipV="1">
            <a:off x="2465388" y="1719263"/>
            <a:ext cx="2957512" cy="47148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5425"/>
            <a:ext cx="4648200" cy="76358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Maximum Margin</a:t>
            </a:r>
          </a:p>
        </p:txBody>
      </p:sp>
      <p:sp>
        <p:nvSpPr>
          <p:cNvPr id="31749" name="Rectangle 4"/>
          <p:cNvSpPr>
            <a:spLocks noChangeArrowheads="1"/>
          </p:cNvSpPr>
          <p:nvPr/>
        </p:nvSpPr>
        <p:spPr bwMode="auto">
          <a:xfrm>
            <a:off x="5334000" y="782638"/>
            <a:ext cx="1600200" cy="642937"/>
          </a:xfrm>
          <a:prstGeom prst="rect">
            <a:avLst/>
          </a:prstGeom>
          <a:solidFill>
            <a:srgbClr val="FFCC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i="1" dirty="0">
                <a:solidFill>
                  <a:srgbClr val="000000"/>
                </a:solidFill>
                <a:latin typeface="Calibri"/>
              </a:rPr>
              <a:t>f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       </a:t>
            </a:r>
          </a:p>
        </p:txBody>
      </p:sp>
      <p:sp>
        <p:nvSpPr>
          <p:cNvPr id="31750" name="Line 5"/>
          <p:cNvSpPr>
            <a:spLocks noChangeShapeType="1"/>
          </p:cNvSpPr>
          <p:nvPr/>
        </p:nvSpPr>
        <p:spPr bwMode="auto">
          <a:xfrm>
            <a:off x="39624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1751" name="Text Box 6"/>
          <p:cNvSpPr txBox="1">
            <a:spLocks noChangeArrowheads="1"/>
          </p:cNvSpPr>
          <p:nvPr/>
        </p:nvSpPr>
        <p:spPr bwMode="auto">
          <a:xfrm>
            <a:off x="3505200" y="762000"/>
            <a:ext cx="60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sz="2800" b="1" i="1" dirty="0">
                <a:solidFill>
                  <a:srgbClr val="000000"/>
                </a:solidFill>
                <a:latin typeface="Calibri"/>
              </a:rPr>
              <a:t>x</a:t>
            </a:r>
          </a:p>
        </p:txBody>
      </p:sp>
      <p:sp>
        <p:nvSpPr>
          <p:cNvPr id="31752" name="Line 7"/>
          <p:cNvSpPr>
            <a:spLocks noChangeShapeType="1"/>
          </p:cNvSpPr>
          <p:nvPr/>
        </p:nvSpPr>
        <p:spPr bwMode="auto">
          <a:xfrm>
            <a:off x="6019800" y="381000"/>
            <a:ext cx="1588" cy="3810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1753" name="Text Box 8"/>
          <p:cNvSpPr txBox="1">
            <a:spLocks noChangeArrowheads="1"/>
          </p:cNvSpPr>
          <p:nvPr/>
        </p:nvSpPr>
        <p:spPr bwMode="auto">
          <a:xfrm>
            <a:off x="5791200" y="0"/>
            <a:ext cx="381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000"/>
              </a:spcBef>
            </a:pPr>
            <a:r>
              <a:rPr lang="en-US" sz="3200">
                <a:solidFill>
                  <a:srgbClr val="00CC00"/>
                </a:solidFill>
                <a:latin typeface="Symbol" charset="0"/>
              </a:rPr>
              <a:t></a:t>
            </a:r>
          </a:p>
        </p:txBody>
      </p:sp>
      <p:sp>
        <p:nvSpPr>
          <p:cNvPr id="31754" name="Line 9"/>
          <p:cNvSpPr>
            <a:spLocks noChangeShapeType="1"/>
          </p:cNvSpPr>
          <p:nvPr/>
        </p:nvSpPr>
        <p:spPr bwMode="auto">
          <a:xfrm>
            <a:off x="69342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1755" name="Text Box 10"/>
          <p:cNvSpPr txBox="1">
            <a:spLocks noChangeArrowheads="1"/>
          </p:cNvSpPr>
          <p:nvPr/>
        </p:nvSpPr>
        <p:spPr bwMode="auto">
          <a:xfrm>
            <a:off x="8305800" y="838200"/>
            <a:ext cx="8382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3200" dirty="0" err="1">
                <a:solidFill>
                  <a:srgbClr val="000000"/>
                </a:solidFill>
                <a:latin typeface="Calibri"/>
              </a:rPr>
              <a:t>y</a:t>
            </a:r>
            <a:r>
              <a:rPr lang="en-US" sz="3200" baseline="30000" dirty="0" err="1">
                <a:solidFill>
                  <a:srgbClr val="000000"/>
                </a:solidFill>
                <a:latin typeface="Calibri"/>
              </a:rPr>
              <a:t>est</a:t>
            </a:r>
            <a:endParaRPr lang="en-US" sz="3200" baseline="30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756" name="Text Box 11"/>
          <p:cNvSpPr txBox="1">
            <a:spLocks noChangeArrowheads="1"/>
          </p:cNvSpPr>
          <p:nvPr/>
        </p:nvSpPr>
        <p:spPr bwMode="auto">
          <a:xfrm>
            <a:off x="838200" y="1905000"/>
            <a:ext cx="1905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+1</a:t>
            </a:r>
          </a:p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-1</a:t>
            </a:r>
          </a:p>
        </p:txBody>
      </p:sp>
      <p:sp>
        <p:nvSpPr>
          <p:cNvPr id="31757" name="Oval 12"/>
          <p:cNvSpPr>
            <a:spLocks noChangeArrowheads="1"/>
          </p:cNvSpPr>
          <p:nvPr/>
        </p:nvSpPr>
        <p:spPr bwMode="auto">
          <a:xfrm rot="4800000">
            <a:off x="915194" y="2056606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58" name="Oval 13"/>
          <p:cNvSpPr>
            <a:spLocks noChangeArrowheads="1"/>
          </p:cNvSpPr>
          <p:nvPr/>
        </p:nvSpPr>
        <p:spPr bwMode="auto">
          <a:xfrm rot="5880000">
            <a:off x="915988" y="2513012"/>
            <a:ext cx="50800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59" name="Line 14"/>
          <p:cNvSpPr>
            <a:spLocks noChangeShapeType="1"/>
          </p:cNvSpPr>
          <p:nvPr/>
        </p:nvSpPr>
        <p:spPr bwMode="auto">
          <a:xfrm>
            <a:off x="2590800" y="2209800"/>
            <a:ext cx="1588" cy="35052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1760" name="Line 15"/>
          <p:cNvSpPr>
            <a:spLocks noChangeShapeType="1"/>
          </p:cNvSpPr>
          <p:nvPr/>
        </p:nvSpPr>
        <p:spPr bwMode="auto">
          <a:xfrm>
            <a:off x="2438400" y="5562600"/>
            <a:ext cx="3657600" cy="15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1761" name="Oval 16"/>
          <p:cNvSpPr>
            <a:spLocks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62" name="Oval 17"/>
          <p:cNvSpPr>
            <a:spLocks noChangeArrowheads="1"/>
          </p:cNvSpPr>
          <p:nvPr/>
        </p:nvSpPr>
        <p:spPr bwMode="auto">
          <a:xfrm>
            <a:off x="2486025" y="3903663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63" name="Oval 18"/>
          <p:cNvSpPr>
            <a:spLocks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64" name="Oval 19"/>
          <p:cNvSpPr>
            <a:spLocks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65" name="Oval 20"/>
          <p:cNvSpPr>
            <a:spLocks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66" name="Oval 21"/>
          <p:cNvSpPr>
            <a:spLocks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67" name="Oval 22"/>
          <p:cNvSpPr>
            <a:spLocks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68" name="Oval 23"/>
          <p:cNvSpPr>
            <a:spLocks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69" name="Oval 24"/>
          <p:cNvSpPr>
            <a:spLocks noChangeArrowheads="1"/>
          </p:cNvSpPr>
          <p:nvPr/>
        </p:nvSpPr>
        <p:spPr bwMode="auto">
          <a:xfrm rot="-1140000">
            <a:off x="3886200" y="4443413"/>
            <a:ext cx="5397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70" name="Oval 25"/>
          <p:cNvSpPr>
            <a:spLocks noChangeArrowheads="1"/>
          </p:cNvSpPr>
          <p:nvPr/>
        </p:nvSpPr>
        <p:spPr bwMode="auto">
          <a:xfrm rot="-1140000">
            <a:off x="6003925" y="32305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71" name="Oval 26"/>
          <p:cNvSpPr>
            <a:spLocks noChangeArrowheads="1"/>
          </p:cNvSpPr>
          <p:nvPr/>
        </p:nvSpPr>
        <p:spPr bwMode="auto">
          <a:xfrm rot="-1140000">
            <a:off x="5295900" y="45466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72" name="Oval 27"/>
          <p:cNvSpPr>
            <a:spLocks noChangeArrowheads="1"/>
          </p:cNvSpPr>
          <p:nvPr/>
        </p:nvSpPr>
        <p:spPr bwMode="auto">
          <a:xfrm rot="-1140000">
            <a:off x="3124200" y="2668588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73" name="Oval 28"/>
          <p:cNvSpPr>
            <a:spLocks noChangeArrowheads="1"/>
          </p:cNvSpPr>
          <p:nvPr/>
        </p:nvSpPr>
        <p:spPr bwMode="auto">
          <a:xfrm rot="-1140000">
            <a:off x="4711700" y="35861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74" name="Oval 29"/>
          <p:cNvSpPr>
            <a:spLocks noChangeArrowheads="1"/>
          </p:cNvSpPr>
          <p:nvPr/>
        </p:nvSpPr>
        <p:spPr bwMode="auto">
          <a:xfrm rot="-1140000">
            <a:off x="5865813" y="4497388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75" name="Oval 30"/>
          <p:cNvSpPr>
            <a:spLocks noChangeArrowheads="1"/>
          </p:cNvSpPr>
          <p:nvPr/>
        </p:nvSpPr>
        <p:spPr bwMode="auto">
          <a:xfrm rot="-1140000">
            <a:off x="3113088" y="3641725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76" name="Oval 31"/>
          <p:cNvSpPr>
            <a:spLocks noChangeArrowheads="1"/>
          </p:cNvSpPr>
          <p:nvPr/>
        </p:nvSpPr>
        <p:spPr bwMode="auto">
          <a:xfrm rot="5880000">
            <a:off x="3868738" y="3059113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77" name="Oval 32"/>
          <p:cNvSpPr>
            <a:spLocks noChangeArrowheads="1"/>
          </p:cNvSpPr>
          <p:nvPr/>
        </p:nvSpPr>
        <p:spPr bwMode="auto">
          <a:xfrm rot="5880000">
            <a:off x="4136232" y="5244306"/>
            <a:ext cx="55562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78" name="Oval 33"/>
          <p:cNvSpPr>
            <a:spLocks noChangeArrowheads="1"/>
          </p:cNvSpPr>
          <p:nvPr/>
        </p:nvSpPr>
        <p:spPr bwMode="auto">
          <a:xfrm rot="5880000">
            <a:off x="3116263" y="41005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79" name="Oval 34"/>
          <p:cNvSpPr>
            <a:spLocks noChangeArrowheads="1"/>
          </p:cNvSpPr>
          <p:nvPr/>
        </p:nvSpPr>
        <p:spPr bwMode="auto">
          <a:xfrm rot="5880000">
            <a:off x="4344988" y="2395538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80" name="Oval 35"/>
          <p:cNvSpPr>
            <a:spLocks noChangeArrowheads="1"/>
          </p:cNvSpPr>
          <p:nvPr/>
        </p:nvSpPr>
        <p:spPr bwMode="auto">
          <a:xfrm rot="5880000">
            <a:off x="5304632" y="4145756"/>
            <a:ext cx="58738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81" name="Oval 36"/>
          <p:cNvSpPr>
            <a:spLocks noChangeArrowheads="1"/>
          </p:cNvSpPr>
          <p:nvPr/>
        </p:nvSpPr>
        <p:spPr bwMode="auto">
          <a:xfrm rot="5880000">
            <a:off x="4371975" y="408146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82" name="Oval 37"/>
          <p:cNvSpPr>
            <a:spLocks noChangeArrowheads="1"/>
          </p:cNvSpPr>
          <p:nvPr/>
        </p:nvSpPr>
        <p:spPr bwMode="auto">
          <a:xfrm rot="5880000">
            <a:off x="5621338" y="3365500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83" name="Oval 38"/>
          <p:cNvSpPr>
            <a:spLocks noChangeArrowheads="1"/>
          </p:cNvSpPr>
          <p:nvPr/>
        </p:nvSpPr>
        <p:spPr bwMode="auto">
          <a:xfrm rot="5880000">
            <a:off x="3089275" y="23479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84" name="Oval 39"/>
          <p:cNvSpPr>
            <a:spLocks noChangeArrowheads="1"/>
          </p:cNvSpPr>
          <p:nvPr/>
        </p:nvSpPr>
        <p:spPr bwMode="auto">
          <a:xfrm rot="5880000">
            <a:off x="5262563" y="327501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85" name="Oval 40"/>
          <p:cNvSpPr>
            <a:spLocks noChangeArrowheads="1"/>
          </p:cNvSpPr>
          <p:nvPr/>
        </p:nvSpPr>
        <p:spPr bwMode="auto">
          <a:xfrm rot="5880000">
            <a:off x="5117307" y="4720431"/>
            <a:ext cx="58738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86" name="Oval 41"/>
          <p:cNvSpPr>
            <a:spLocks noChangeArrowheads="1"/>
          </p:cNvSpPr>
          <p:nvPr/>
        </p:nvSpPr>
        <p:spPr bwMode="auto">
          <a:xfrm rot="4800000">
            <a:off x="3498057" y="3534569"/>
            <a:ext cx="58737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87" name="Oval 42"/>
          <p:cNvSpPr>
            <a:spLocks noChangeArrowheads="1"/>
          </p:cNvSpPr>
          <p:nvPr/>
        </p:nvSpPr>
        <p:spPr bwMode="auto">
          <a:xfrm rot="4800000">
            <a:off x="4651375" y="5253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88" name="Oval 43"/>
          <p:cNvSpPr>
            <a:spLocks noChangeArrowheads="1"/>
          </p:cNvSpPr>
          <p:nvPr/>
        </p:nvSpPr>
        <p:spPr bwMode="auto">
          <a:xfrm rot="4800000">
            <a:off x="4346575" y="4872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89" name="Oval 44"/>
          <p:cNvSpPr>
            <a:spLocks noChangeArrowheads="1"/>
          </p:cNvSpPr>
          <p:nvPr/>
        </p:nvSpPr>
        <p:spPr bwMode="auto">
          <a:xfrm rot="4800000">
            <a:off x="2817019" y="3734594"/>
            <a:ext cx="58737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90" name="Oval 45"/>
          <p:cNvSpPr>
            <a:spLocks noChangeArrowheads="1"/>
          </p:cNvSpPr>
          <p:nvPr/>
        </p:nvSpPr>
        <p:spPr bwMode="auto">
          <a:xfrm rot="4800000">
            <a:off x="3714751" y="2774950"/>
            <a:ext cx="50800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91" name="Oval 46"/>
          <p:cNvSpPr>
            <a:spLocks noChangeArrowheads="1"/>
          </p:cNvSpPr>
          <p:nvPr/>
        </p:nvSpPr>
        <p:spPr bwMode="auto">
          <a:xfrm rot="4800000">
            <a:off x="4357688" y="4364037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92" name="Oval 47"/>
          <p:cNvSpPr>
            <a:spLocks noChangeArrowheads="1"/>
          </p:cNvSpPr>
          <p:nvPr/>
        </p:nvSpPr>
        <p:spPr bwMode="auto">
          <a:xfrm rot="4800000">
            <a:off x="2504282" y="3082131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93" name="Oval 48"/>
          <p:cNvSpPr>
            <a:spLocks noChangeArrowheads="1"/>
          </p:cNvSpPr>
          <p:nvPr/>
        </p:nvSpPr>
        <p:spPr bwMode="auto">
          <a:xfrm rot="4800000">
            <a:off x="3937794" y="5049044"/>
            <a:ext cx="55563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94" name="Oval 49"/>
          <p:cNvSpPr>
            <a:spLocks noChangeArrowheads="1"/>
          </p:cNvSpPr>
          <p:nvPr/>
        </p:nvSpPr>
        <p:spPr bwMode="auto">
          <a:xfrm rot="4800000">
            <a:off x="5305426" y="4756150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95" name="Text Box 50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2000" b="1" i="1" dirty="0" err="1">
                <a:solidFill>
                  <a:srgbClr val="000000"/>
                </a:solidFill>
                <a:latin typeface="Calibri"/>
              </a:rPr>
              <a:t>x</a:t>
            </a:r>
            <a:r>
              <a:rPr lang="en-US" sz="2000" i="1" dirty="0" err="1">
                <a:solidFill>
                  <a:srgbClr val="000000"/>
                </a:solidFill>
                <a:latin typeface="Calibri"/>
              </a:rPr>
              <a:t>,</a:t>
            </a:r>
            <a:r>
              <a:rPr lang="en-US" sz="2000" b="1" i="1" dirty="0" err="1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i="1" dirty="0" err="1">
                <a:solidFill>
                  <a:srgbClr val="00CC00"/>
                </a:solidFill>
                <a:latin typeface="Calibri"/>
              </a:rPr>
              <a:t>,b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 = sign(</a:t>
            </a:r>
            <a:r>
              <a:rPr lang="en-US" sz="2000" b="1" i="1" dirty="0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. x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- 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31796" name="Text Box 51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31797" name="Text Box 52"/>
          <p:cNvSpPr txBox="1">
            <a:spLocks noChangeArrowheads="1"/>
          </p:cNvSpPr>
          <p:nvPr/>
        </p:nvSpPr>
        <p:spPr bwMode="auto">
          <a:xfrm>
            <a:off x="6283446" y="2286000"/>
            <a:ext cx="2860554" cy="2872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500"/>
              </a:spcBef>
            </a:pPr>
            <a:r>
              <a:rPr lang="en-US" dirty="0">
                <a:solidFill>
                  <a:srgbClr val="FF0000"/>
                </a:solidFill>
                <a:latin typeface="Calibri"/>
              </a:rPr>
              <a:t>Maximum margin linear classifier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is the linear classifier with the, um, maximum margin</a:t>
            </a:r>
          </a:p>
          <a:p>
            <a:pPr>
              <a:spcBef>
                <a:spcPts val="1500"/>
              </a:spcBef>
            </a:pPr>
            <a:r>
              <a:rPr lang="en-US" dirty="0">
                <a:solidFill>
                  <a:srgbClr val="000000"/>
                </a:solidFill>
                <a:latin typeface="Calibri"/>
              </a:rPr>
              <a:t>The simplest kind of SVM, called an LSVM</a:t>
            </a:r>
          </a:p>
        </p:txBody>
      </p:sp>
      <p:sp>
        <p:nvSpPr>
          <p:cNvPr id="31798" name="AutoShape 53"/>
          <p:cNvSpPr>
            <a:spLocks noChangeArrowheads="1"/>
          </p:cNvSpPr>
          <p:nvPr/>
        </p:nvSpPr>
        <p:spPr bwMode="auto">
          <a:xfrm>
            <a:off x="6740525" y="5791200"/>
            <a:ext cx="1758950" cy="381000"/>
          </a:xfrm>
          <a:prstGeom prst="wedgeRectCallout">
            <a:avLst>
              <a:gd name="adj1" fmla="val 51345"/>
              <a:gd name="adj2" fmla="val -230250"/>
            </a:avLst>
          </a:prstGeom>
          <a:solidFill>
            <a:srgbClr val="CCFFCC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Linea SVM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Custom 3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9277</TotalTime>
  <Words>1513</Words>
  <Application>Microsoft Macintosh PowerPoint</Application>
  <PresentationFormat>On-screen Show (4:3)</PresentationFormat>
  <Paragraphs>226</Paragraphs>
  <Slides>24</Slides>
  <Notes>15</Notes>
  <HiddenSlides>3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Calibri</vt:lpstr>
      <vt:lpstr>Symbol</vt:lpstr>
      <vt:lpstr>Tahoma</vt:lpstr>
      <vt:lpstr>Times New Roman</vt:lpstr>
      <vt:lpstr>Blank Presentation</vt:lpstr>
      <vt:lpstr>Equation</vt:lpstr>
      <vt:lpstr>Support Vector Machines</vt:lpstr>
      <vt:lpstr>Support Vector Machines</vt:lpstr>
      <vt:lpstr> Linear Classifiers</vt:lpstr>
      <vt:lpstr> Linear Classifiers</vt:lpstr>
      <vt:lpstr> Linear Classifiers</vt:lpstr>
      <vt:lpstr> Linear Classifiers</vt:lpstr>
      <vt:lpstr> Linear Classifiers</vt:lpstr>
      <vt:lpstr>Classifier Margin</vt:lpstr>
      <vt:lpstr>Maximum Margin</vt:lpstr>
      <vt:lpstr>Maximum Margin</vt:lpstr>
      <vt:lpstr>Why Maximum Margin?</vt:lpstr>
      <vt:lpstr>Specifying a line and margin</vt:lpstr>
      <vt:lpstr>Specifying a line and margin</vt:lpstr>
      <vt:lpstr>Learning the Maximum Margin Classifier</vt:lpstr>
      <vt:lpstr>Learning SVMs</vt:lpstr>
      <vt:lpstr>Soft margin classification</vt:lpstr>
      <vt:lpstr>Kernel trick</vt:lpstr>
      <vt:lpstr>Kernel Trick example</vt:lpstr>
      <vt:lpstr>Use a different kernel</vt:lpstr>
      <vt:lpstr>SVM Performance</vt:lpstr>
      <vt:lpstr>Binary vs. multi classification (1)</vt:lpstr>
      <vt:lpstr>Binary vs. multi classification (2)</vt:lpstr>
      <vt:lpstr>SVMs in scikit-learn</vt:lpstr>
      <vt:lpstr>SVM Summary</vt:lpstr>
    </vt:vector>
  </TitlesOfParts>
  <Manager/>
  <Company>UMBC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II: k-NN / Bayesian</dc:title>
  <dc:subject/>
  <dc:creator>COGITO</dc:creator>
  <cp:keywords/>
  <dc:description/>
  <cp:lastModifiedBy>Tim Finin</cp:lastModifiedBy>
  <cp:revision>501</cp:revision>
  <cp:lastPrinted>2012-12-05T20:53:30Z</cp:lastPrinted>
  <dcterms:created xsi:type="dcterms:W3CDTF">2009-12-09T21:37:40Z</dcterms:created>
  <dcterms:modified xsi:type="dcterms:W3CDTF">2020-04-24T00:02:22Z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2</vt:i4>
  </property>
  <property fmtid="{D5CDD505-2E9C-101B-9397-08002B2CF9AE}" pid="7" name="MailAddress">
    <vt:lpwstr>finin@umbc.edu</vt:lpwstr>
  </property>
  <property fmtid="{D5CDD505-2E9C-101B-9397-08002B2CF9AE}" pid="8" name="HomePage">
    <vt:lpwstr>http://umbc.edu/~finin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C:\Users\finin\teaching\AI\RN\</vt:lpwstr>
  </property>
</Properties>
</file>