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8" r:id="rId2"/>
    <p:sldId id="339" r:id="rId3"/>
    <p:sldId id="268" r:id="rId4"/>
    <p:sldId id="269" r:id="rId5"/>
    <p:sldId id="336" r:id="rId6"/>
    <p:sldId id="345" r:id="rId7"/>
    <p:sldId id="346" r:id="rId8"/>
    <p:sldId id="337" r:id="rId9"/>
    <p:sldId id="350" r:id="rId10"/>
    <p:sldId id="270" r:id="rId11"/>
    <p:sldId id="348" r:id="rId12"/>
    <p:sldId id="340" r:id="rId13"/>
    <p:sldId id="363" r:id="rId14"/>
    <p:sldId id="344" r:id="rId15"/>
    <p:sldId id="341" r:id="rId16"/>
    <p:sldId id="342" r:id="rId17"/>
    <p:sldId id="278" r:id="rId18"/>
    <p:sldId id="308" r:id="rId19"/>
    <p:sldId id="356" r:id="rId20"/>
    <p:sldId id="357" r:id="rId21"/>
    <p:sldId id="358" r:id="rId22"/>
    <p:sldId id="359" r:id="rId23"/>
    <p:sldId id="360" r:id="rId24"/>
    <p:sldId id="310" r:id="rId25"/>
    <p:sldId id="361" r:id="rId26"/>
    <p:sldId id="362" r:id="rId2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CC00"/>
    <a:srgbClr val="EAEAEA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/>
    <p:restoredTop sz="50000" autoAdjust="0"/>
  </p:normalViewPr>
  <p:slideViewPr>
    <p:cSldViewPr showGuides="1">
      <p:cViewPr varScale="1">
        <p:scale>
          <a:sx n="124" d="100"/>
          <a:sy n="124" d="100"/>
        </p:scale>
        <p:origin x="1928" y="168"/>
      </p:cViewPr>
      <p:guideLst>
        <p:guide orient="horz" pos="2448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7CFE7-5624-9F4E-BCCE-AE73971EA30E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6CEDF0-ABD8-3645-8D58-16E897032099}" type="slidenum">
              <a:rPr lang="en-US" sz="1200">
                <a:latin typeface="Calibri" panose="020F0502020204030204" pitchFamily="34" charset="0"/>
              </a:rPr>
              <a:pPr/>
              <a:t>19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8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3067E-D693-2A40-A234-8390BD1083C4}" type="slidenum">
              <a:rPr lang="en-US" sz="1200">
                <a:latin typeface="Calibri" panose="020F0502020204030204" pitchFamily="34" charset="0"/>
              </a:rPr>
              <a:pPr/>
              <a:t>24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69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83067E-D693-2A40-A234-8390BD1083C4}" type="slidenum">
              <a:rPr lang="en-US" sz="1200">
                <a:latin typeface="Calibri" panose="020F0502020204030204" pitchFamily="34" charset="0"/>
              </a:rPr>
              <a:pPr/>
              <a:t>25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3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6C47B-87AC-9248-B037-50DD5427F438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03EB65-A0BC-3040-869C-3B3120802297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2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9B22F-BA61-410C-AAFE-E1A0C9401D3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9EE78B-0DB6-3F48-879B-E8BD9CB0A65E}" type="slidenum">
              <a:rPr lang="en-US" sz="1200">
                <a:latin typeface="Calibri" panose="020F0502020204030204" pitchFamily="34" charset="0"/>
              </a:rPr>
              <a:pPr/>
              <a:t>17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0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6CEDF0-ABD8-3645-8D58-16E897032099}" type="slidenum">
              <a:rPr lang="en-US" sz="1200">
                <a:latin typeface="Calibri" panose="020F0502020204030204" pitchFamily="34" charset="0"/>
              </a:rPr>
              <a:pPr/>
              <a:t>18</a:t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8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waikato.ac.nz/ml/weka/" TargetMode="External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nsorflow.org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rbert_A._Sim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arvin_Minsky" TargetMode="External"/><Relationship Id="rId4" Type="http://schemas.openxmlformats.org/officeDocument/2006/relationships/hyperlink" Target="http://www.mli.gmu.edu/michalsk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meline_of_machine_learning" TargetMode="External"/><Relationship Id="rId2" Type="http://schemas.openxmlformats.org/officeDocument/2006/relationships/hyperlink" Target="https://en.wikipedia.org/wiki/Perceptrons_(book)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oogle-AIY-Vision-Kit-V1-1/dp/B078YJ64W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r>
              <a:rPr lang="en-US" b="1" dirty="0"/>
              <a:t>Machine Learning overview</a:t>
            </a:r>
            <a:br>
              <a:rPr lang="en-US" b="1" dirty="0"/>
            </a:br>
            <a:r>
              <a:rPr lang="en-US" sz="3600" b="0" dirty="0">
                <a:ea typeface="ＭＳ Ｐゴシック" charset="0"/>
                <a:cs typeface="ＭＳ Ｐゴシック" charset="0"/>
              </a:rPr>
              <a:t>Chapter 18, 21</a:t>
            </a:r>
            <a:endParaRPr lang="en-US" sz="3600" b="0" dirty="0"/>
          </a:p>
        </p:txBody>
      </p:sp>
      <p:pic>
        <p:nvPicPr>
          <p:cNvPr id="6" name="Picture 5" descr="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2" y="1981200"/>
            <a:ext cx="8281276" cy="464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7DF0CE-AE61-6F47-BEF2-67FFDAE07F56}"/>
              </a:ext>
            </a:extLst>
          </p:cNvPr>
          <p:cNvSpPr txBox="1"/>
          <p:nvPr/>
        </p:nvSpPr>
        <p:spPr>
          <a:xfrm>
            <a:off x="8305800" y="6741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</a:t>
            </a:r>
          </a:p>
        </p:txBody>
      </p:sp>
    </p:spTree>
    <p:extLst>
      <p:ext uri="{BB962C8B-B14F-4D97-AF65-F5344CB8AC3E}">
        <p14:creationId xmlns:p14="http://schemas.microsoft.com/office/powerpoint/2010/main" val="345167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(1)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1148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Rote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1-1 mapping from inputs to stored representation, l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earning by memorization, association-based storage &amp; retrieval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Induction: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Use specific examples to reach general conclusions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Clustering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</a:t>
            </a:r>
            <a:r>
              <a:rPr lang="en-US" sz="3200" dirty="0">
                <a:ea typeface="ＭＳ Ｐゴシック" charset="0"/>
                <a:cs typeface="Calibri"/>
              </a:rPr>
              <a:t> Unsupervised discovery of natural groups in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Major Machine learning paradigms (2)</a:t>
            </a:r>
          </a:p>
        </p:txBody>
      </p:sp>
      <p:sp>
        <p:nvSpPr>
          <p:cNvPr id="2560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Analogy: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Find correspondence between different representations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Discovery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Unsupervised, specific goal not given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Genetic algorithms:</a:t>
            </a:r>
            <a:r>
              <a:rPr lang="en-US" sz="3200" dirty="0">
                <a:ea typeface="ＭＳ Ｐゴシック" charset="0"/>
                <a:cs typeface="Calibri"/>
              </a:rPr>
              <a:t> </a:t>
            </a:r>
            <a:r>
              <a:rPr lang="en-US" altLang="ja-JP" sz="3200" i="1" dirty="0">
                <a:ea typeface="ＭＳ Ｐゴシック" charset="0"/>
                <a:cs typeface="Calibri"/>
              </a:rPr>
              <a:t>Evolutionary</a:t>
            </a:r>
            <a:r>
              <a:rPr lang="en-US" altLang="ja-JP" sz="3200" dirty="0">
                <a:ea typeface="ＭＳ Ｐゴシック" charset="0"/>
                <a:cs typeface="Calibri"/>
              </a:rPr>
              <a:t> search techniques, based on </a:t>
            </a:r>
            <a:r>
              <a:rPr lang="en-US" altLang="ja-JP" sz="3200" i="1" dirty="0">
                <a:ea typeface="ＭＳ Ｐゴシック" charset="0"/>
                <a:cs typeface="Calibri"/>
              </a:rPr>
              <a:t>survival of the fittest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Reinforcement: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Feedback (positive or negative reward) given at the end of a sequence of steps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Deep learning: </a:t>
            </a:r>
            <a:r>
              <a:rPr lang="en-US" sz="3200" i="1" dirty="0"/>
              <a:t>artificial neural networks </a:t>
            </a:r>
            <a:r>
              <a:rPr lang="en-US" sz="3200" dirty="0"/>
              <a:t>with</a:t>
            </a:r>
            <a:r>
              <a:rPr lang="en-US" sz="3200" i="1" dirty="0"/>
              <a:t> representation learning </a:t>
            </a:r>
            <a:r>
              <a:rPr lang="en-US" sz="3200" dirty="0"/>
              <a:t>for ML tasks</a:t>
            </a:r>
            <a:endParaRPr lang="en-US" sz="3200" b="1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52" y="228600"/>
            <a:ext cx="8148648" cy="1143000"/>
          </a:xfrm>
        </p:spPr>
        <p:txBody>
          <a:bodyPr/>
          <a:lstStyle/>
          <a:p>
            <a:pPr algn="l"/>
            <a:r>
              <a:rPr lang="en-US" dirty="0"/>
              <a:t>Types of learning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98"/>
            <a:ext cx="8412152" cy="5440362"/>
          </a:xfrm>
        </p:spPr>
        <p:txBody>
          <a:bodyPr>
            <a:noAutofit/>
          </a:bodyPr>
          <a:lstStyle/>
          <a:p>
            <a:r>
              <a:rPr lang="en-US" sz="2800" b="1" dirty="0"/>
              <a:t>Supervised</a:t>
            </a:r>
            <a:r>
              <a:rPr lang="en-US" sz="2800" dirty="0"/>
              <a:t>: learn from training examples</a:t>
            </a:r>
          </a:p>
          <a:p>
            <a:pPr lvl="1"/>
            <a:r>
              <a:rPr lang="en-US" sz="2400" dirty="0"/>
              <a:t>Regression:</a:t>
            </a:r>
          </a:p>
          <a:p>
            <a:pPr lvl="1"/>
            <a:r>
              <a:rPr lang="en-US" sz="2400" dirty="0"/>
              <a:t>Classification: Decision Trees, SVM</a:t>
            </a:r>
          </a:p>
          <a:p>
            <a:r>
              <a:rPr lang="en-US" sz="2800" b="1" dirty="0"/>
              <a:t>Unsupervised</a:t>
            </a:r>
            <a:r>
              <a:rPr lang="en-US" sz="2800" dirty="0"/>
              <a:t>: learn w/o training examples</a:t>
            </a:r>
          </a:p>
          <a:p>
            <a:pPr lvl="1"/>
            <a:r>
              <a:rPr lang="en-US" sz="2400" dirty="0"/>
              <a:t>Clustering</a:t>
            </a:r>
          </a:p>
          <a:p>
            <a:pPr lvl="1"/>
            <a:r>
              <a:rPr lang="en-US" sz="2400" dirty="0"/>
              <a:t>Dimensionality reduction</a:t>
            </a:r>
          </a:p>
          <a:p>
            <a:pPr lvl="1"/>
            <a:r>
              <a:rPr lang="en-US" sz="2400" dirty="0"/>
              <a:t>Word embeddings</a:t>
            </a:r>
          </a:p>
          <a:p>
            <a:r>
              <a:rPr lang="en-US" sz="2800" b="1" dirty="0"/>
              <a:t>Reinforcement learning: </a:t>
            </a:r>
            <a:r>
              <a:rPr lang="en-US" sz="2800" dirty="0"/>
              <a:t>improve performance using feedback from actions taken</a:t>
            </a:r>
            <a:endParaRPr lang="en-US" sz="2800" b="1" dirty="0"/>
          </a:p>
          <a:p>
            <a:r>
              <a:rPr lang="en-US" sz="2800" dirty="0"/>
              <a:t>Lots more we won’t cover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Hidden Markov models, Learning to rank, Semi-supervised learning, Active learning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7CF42-7071-9941-82BA-E7B5B015F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92640"/>
            <a:ext cx="25400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3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5A498B-B06E-424B-AD10-2D0629B6A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82" y="260667"/>
            <a:ext cx="8867635" cy="6336665"/>
          </a:xfrm>
        </p:spPr>
      </p:pic>
    </p:spTree>
    <p:extLst>
      <p:ext uri="{BB962C8B-B14F-4D97-AF65-F5344CB8AC3E}">
        <p14:creationId xmlns:p14="http://schemas.microsoft.com/office/powerpoint/2010/main" val="255148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068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82000" cy="5334000"/>
          </a:xfrm>
        </p:spPr>
        <p:txBody>
          <a:bodyPr>
            <a:noAutofit/>
          </a:bodyPr>
          <a:lstStyle/>
          <a:p>
            <a:r>
              <a:rPr lang="en-US" sz="3200" dirty="0"/>
              <a:t>G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iven training examples of inputs </a:t>
            </a:r>
            <a:r>
              <a:rPr lang="en-US" sz="3200" dirty="0">
                <a:ea typeface="+mn-ea"/>
                <a:cs typeface="+mn-cs"/>
              </a:rPr>
              <a:t>&amp;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chemeClr val="tx1"/>
                </a:solidFill>
                <a:ea typeface="+mn-ea"/>
                <a:cs typeface="+mn-cs"/>
              </a:rPr>
              <a:t>corres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-ponding outputs, produce “correct” outputs for new inputs</a:t>
            </a:r>
            <a:endParaRPr lang="en-US" sz="3200" dirty="0"/>
          </a:p>
          <a:p>
            <a:r>
              <a:rPr lang="en-US" sz="3200" dirty="0"/>
              <a:t>Two important scenarios:</a:t>
            </a:r>
          </a:p>
          <a:p>
            <a:pPr marL="347663" lvl="1" indent="-225425"/>
            <a:r>
              <a:rPr lang="en-US" sz="2800" b="1" dirty="0"/>
              <a:t>Classification: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outputs </a:t>
            </a:r>
            <a:r>
              <a:rPr lang="en-US" sz="2800" dirty="0"/>
              <a:t>typically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labels (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goodRisk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ea typeface="+mn-ea"/>
                <a:cs typeface="+mn-cs"/>
              </a:rPr>
              <a:t>badRisk</a:t>
            </a:r>
            <a:r>
              <a:rPr lang="en-US" sz="2800" dirty="0"/>
              <a:t>); l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earn decision boundary to separate </a:t>
            </a:r>
            <a:r>
              <a:rPr lang="en-US" sz="2800" dirty="0"/>
              <a:t>classes</a:t>
            </a:r>
          </a:p>
          <a:p>
            <a:pPr marL="347663" lvl="1" indent="-225425"/>
            <a:r>
              <a:rPr lang="en-US" sz="2800" b="1" dirty="0"/>
              <a:t>Regression: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aka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curve fitting 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or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function </a:t>
            </a:r>
            <a:r>
              <a:rPr lang="en-US" sz="2800" i="1" dirty="0" err="1">
                <a:solidFill>
                  <a:schemeClr val="tx1"/>
                </a:solidFill>
                <a:ea typeface="+mn-ea"/>
                <a:cs typeface="+mn-cs"/>
              </a:rPr>
              <a:t>approxima-tion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; Learn a </a:t>
            </a:r>
            <a:r>
              <a:rPr lang="en-US" sz="2800" i="1" dirty="0">
                <a:solidFill>
                  <a:schemeClr val="tx1"/>
                </a:solidFill>
                <a:ea typeface="+mn-ea"/>
                <a:cs typeface="+mn-cs"/>
              </a:rPr>
              <a:t>continuous</a:t>
            </a:r>
            <a:r>
              <a:rPr lang="en-US" sz="2800" dirty="0">
                <a:solidFill>
                  <a:schemeClr val="tx1"/>
                </a:solidFill>
                <a:ea typeface="+mn-ea"/>
                <a:cs typeface="+mn-cs"/>
              </a:rPr>
              <a:t> input-output mapping from </a:t>
            </a:r>
            <a:r>
              <a:rPr lang="en-US" sz="2800" dirty="0"/>
              <a:t>examples, e.g., for a zip code, predict house sale price given its square footage</a:t>
            </a:r>
          </a:p>
        </p:txBody>
      </p:sp>
    </p:spTree>
    <p:extLst>
      <p:ext uri="{BB962C8B-B14F-4D97-AF65-F5344CB8AC3E}">
        <p14:creationId xmlns:p14="http://schemas.microsoft.com/office/powerpoint/2010/main" val="251805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83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only </a:t>
            </a:r>
            <a:r>
              <a:rPr lang="en-US" sz="3200" i="1" dirty="0"/>
              <a:t>unlabeled</a:t>
            </a:r>
            <a:r>
              <a:rPr lang="en-US" sz="3200" dirty="0"/>
              <a:t> data as input, learn some sort of structure, e.g.: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Clustering</a:t>
            </a:r>
            <a:r>
              <a:rPr lang="en-US" sz="3200" dirty="0"/>
              <a:t>: group Facebook friends based on similarity of post texts and friends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Embeddings</a:t>
            </a:r>
            <a:r>
              <a:rPr lang="en-US" sz="3200" dirty="0"/>
              <a:t>: Find sets of words whose meanings are related (e.g., doctor, hospital)</a:t>
            </a:r>
          </a:p>
          <a:p>
            <a:pPr marL="457200" indent="-287338"/>
            <a:r>
              <a:rPr lang="en-US" sz="3200" b="1" dirty="0">
                <a:solidFill>
                  <a:srgbClr val="002060"/>
                </a:solidFill>
              </a:rPr>
              <a:t>Topic modelling</a:t>
            </a:r>
            <a:r>
              <a:rPr lang="en-US" sz="3200" dirty="0"/>
              <a:t>: Induce N topics and words most common in documents about each</a:t>
            </a:r>
          </a:p>
          <a:p>
            <a:pPr marL="457200" indent="-2873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1062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3333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Inductive Learning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83266"/>
            <a:ext cx="8458200" cy="496993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Raw input data from sensors or a database preprocessed to obtain </a:t>
            </a:r>
            <a:r>
              <a:rPr lang="en-US" sz="2800" b="1" dirty="0">
                <a:solidFill>
                  <a:srgbClr val="930002"/>
                </a:solidFill>
              </a:rPr>
              <a:t>feature vector</a:t>
            </a:r>
            <a:r>
              <a:rPr lang="en-US" sz="2800" dirty="0"/>
              <a:t>, </a:t>
            </a:r>
            <a:r>
              <a:rPr lang="en-US" sz="2800" b="1" dirty="0"/>
              <a:t>X</a:t>
            </a:r>
            <a:r>
              <a:rPr lang="en-US" sz="2800" dirty="0"/>
              <a:t>, of 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30002"/>
                </a:solidFill>
              </a:rPr>
              <a:t>relevant</a:t>
            </a:r>
            <a:r>
              <a:rPr lang="en-US" sz="2800" dirty="0">
                <a:solidFill>
                  <a:srgbClr val="930002"/>
                </a:solidFill>
              </a:rPr>
              <a:t> </a:t>
            </a:r>
            <a:r>
              <a:rPr lang="en-US" sz="2800" dirty="0"/>
              <a:t>features for classifying examples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Each </a:t>
            </a:r>
            <a:r>
              <a:rPr lang="en-US" sz="2800" b="1" dirty="0"/>
              <a:t>X</a:t>
            </a:r>
            <a:r>
              <a:rPr lang="en-US" sz="2800" dirty="0"/>
              <a:t> is a list of (attribute, value) pairs</a:t>
            </a:r>
          </a:p>
          <a:p>
            <a:pPr>
              <a:spcBef>
                <a:spcPts val="1400"/>
              </a:spcBef>
            </a:pPr>
            <a:r>
              <a:rPr lang="en-US" sz="2800" b="1" i="1" dirty="0">
                <a:solidFill>
                  <a:srgbClr val="930002"/>
                </a:solidFill>
              </a:rPr>
              <a:t>n</a:t>
            </a:r>
            <a:r>
              <a:rPr lang="en-US" sz="2800" dirty="0"/>
              <a:t> attributes (a.k.a. features): fixed, positive, and finite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Features have fixed, finite number # of possible values</a:t>
            </a:r>
          </a:p>
          <a:p>
            <a:pPr lvl="1"/>
            <a:r>
              <a:rPr lang="en-US" sz="2400" dirty="0"/>
              <a:t>Or continuous within some well-defined space, e.g., “age”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Each example is a point in an </a:t>
            </a:r>
            <a:r>
              <a:rPr lang="en-US" sz="2800" i="1" dirty="0"/>
              <a:t>n</a:t>
            </a:r>
            <a:r>
              <a:rPr lang="en-US" sz="2800" dirty="0"/>
              <a:t>-dimensional feature space</a:t>
            </a:r>
          </a:p>
          <a:p>
            <a:pPr lvl="1"/>
            <a:r>
              <a:rPr lang="en-US" sz="2400" dirty="0"/>
              <a:t>X = [</a:t>
            </a:r>
            <a:r>
              <a:rPr lang="en-US" sz="2400" dirty="0" err="1"/>
              <a:t>Person:Sue</a:t>
            </a:r>
            <a:r>
              <a:rPr lang="en-US" sz="2400" dirty="0"/>
              <a:t>, </a:t>
            </a:r>
            <a:r>
              <a:rPr lang="en-US" sz="2400" dirty="0" err="1"/>
              <a:t>EyeColor:Brown</a:t>
            </a:r>
            <a:r>
              <a:rPr lang="en-US" sz="2400" dirty="0"/>
              <a:t>, </a:t>
            </a:r>
            <a:r>
              <a:rPr lang="en-US" sz="2400" dirty="0" err="1"/>
              <a:t>Age:Young</a:t>
            </a:r>
            <a:r>
              <a:rPr lang="en-US" sz="2400" dirty="0"/>
              <a:t>, </a:t>
            </a:r>
            <a:r>
              <a:rPr lang="en-US" sz="2400" dirty="0" err="1"/>
              <a:t>Sex:Female</a:t>
            </a:r>
            <a:r>
              <a:rPr lang="en-US" sz="2400" dirty="0"/>
              <a:t>] </a:t>
            </a:r>
          </a:p>
          <a:p>
            <a:pPr lvl="1"/>
            <a:r>
              <a:rPr lang="en-US" sz="2400" dirty="0"/>
              <a:t>X = [</a:t>
            </a:r>
            <a:r>
              <a:rPr lang="en-US" sz="2400" dirty="0" err="1"/>
              <a:t>Cheese:</a:t>
            </a:r>
            <a:r>
              <a:rPr lang="en-US" sz="2400" i="1" dirty="0" err="1"/>
              <a:t>f</a:t>
            </a:r>
            <a:r>
              <a:rPr lang="en-US" sz="2400" dirty="0"/>
              <a:t>, </a:t>
            </a:r>
            <a:r>
              <a:rPr lang="en-US" sz="2400" dirty="0" err="1"/>
              <a:t>Sauce:</a:t>
            </a:r>
            <a:r>
              <a:rPr lang="en-US" sz="2400" i="1" dirty="0" err="1"/>
              <a:t>t</a:t>
            </a:r>
            <a:r>
              <a:rPr lang="en-US" sz="2400" dirty="0"/>
              <a:t>, </a:t>
            </a:r>
            <a:r>
              <a:rPr lang="en-US" sz="2400" dirty="0" err="1"/>
              <a:t>Bread:</a:t>
            </a:r>
            <a:r>
              <a:rPr lang="en-US" sz="2400" i="1" dirty="0" err="1"/>
              <a:t>t</a:t>
            </a:r>
            <a:r>
              <a:rPr lang="en-US" sz="2400" dirty="0"/>
              <a:t>]</a:t>
            </a:r>
          </a:p>
          <a:p>
            <a:pPr lvl="1"/>
            <a:r>
              <a:rPr lang="en-US" sz="2400" dirty="0"/>
              <a:t>X = [</a:t>
            </a:r>
            <a:r>
              <a:rPr lang="en-US" sz="2400" dirty="0" err="1"/>
              <a:t>Texture:Fuzzy</a:t>
            </a:r>
            <a:r>
              <a:rPr lang="en-US" sz="2400" dirty="0"/>
              <a:t>, </a:t>
            </a:r>
            <a:r>
              <a:rPr lang="en-US" sz="2400" dirty="0" err="1"/>
              <a:t>Ears:Pointy</a:t>
            </a:r>
            <a:r>
              <a:rPr lang="en-US" sz="2400" dirty="0"/>
              <a:t>, </a:t>
            </a:r>
            <a:r>
              <a:rPr lang="en-US" sz="2400" dirty="0" err="1"/>
              <a:t>Purrs:Yes</a:t>
            </a:r>
            <a:r>
              <a:rPr lang="en-US" sz="2400" dirty="0"/>
              <a:t>, Legs:4]</a:t>
            </a:r>
          </a:p>
        </p:txBody>
      </p:sp>
    </p:spTree>
    <p:extLst>
      <p:ext uri="{BB962C8B-B14F-4D97-AF65-F5344CB8AC3E}">
        <p14:creationId xmlns:p14="http://schemas.microsoft.com/office/powerpoint/2010/main" val="34013908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Inductive Learning as Search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1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93000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Instance space, I, 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is set of all possible examples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Defines language for the training and test instances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Usually each instance </a:t>
            </a:r>
            <a:r>
              <a:rPr lang="en-US" sz="28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Symbol" charset="0"/>
              </a:rPr>
              <a:t>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 is a </a:t>
            </a:r>
            <a:r>
              <a:rPr lang="en-US" sz="2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feature vector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Features are also sometimes called </a:t>
            </a:r>
            <a:r>
              <a:rPr lang="en-US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attributes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or </a:t>
            </a:r>
            <a:r>
              <a:rPr lang="en-US" sz="28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variables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	I: 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1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 × 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2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 × … × </a:t>
            </a:r>
            <a:r>
              <a:rPr lang="en-US" sz="3200" dirty="0" err="1">
                <a:latin typeface="LM Roman 10 Regular"/>
                <a:ea typeface="ＭＳ Ｐゴシック" charset="0"/>
                <a:cs typeface="LM Roman 10 Regular"/>
              </a:rPr>
              <a:t>V</a:t>
            </a:r>
            <a:r>
              <a:rPr lang="en-US" sz="3200" baseline="-25000" dirty="0" err="1">
                <a:latin typeface="LM Roman 10 Regular"/>
                <a:ea typeface="ＭＳ Ｐゴシック" charset="0"/>
                <a:cs typeface="LM Roman 10 Regular"/>
              </a:rPr>
              <a:t>k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, </a:t>
            </a:r>
            <a:r>
              <a:rPr lang="en-US" sz="3200" dirty="0" err="1">
                <a:latin typeface="LM Roman 10 Regular"/>
                <a:ea typeface="ＭＳ Ｐゴシック" charset="0"/>
                <a:cs typeface="LM Roman 10 Regular"/>
              </a:rPr>
              <a:t>i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 = (v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1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, v</a:t>
            </a:r>
            <a:r>
              <a:rPr lang="en-US" sz="3200" baseline="-25000" dirty="0">
                <a:latin typeface="LM Roman 10 Regular"/>
                <a:ea typeface="ＭＳ Ｐゴシック" charset="0"/>
                <a:cs typeface="LM Roman 10 Regular"/>
              </a:rPr>
              <a:t>2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, …, </a:t>
            </a:r>
            <a:r>
              <a:rPr lang="en-US" sz="3200" dirty="0" err="1">
                <a:latin typeface="LM Roman 10 Regular"/>
                <a:ea typeface="ＭＳ Ｐゴシック" charset="0"/>
                <a:cs typeface="LM Roman 10 Regular"/>
              </a:rPr>
              <a:t>v</a:t>
            </a:r>
            <a:r>
              <a:rPr lang="en-US" sz="3200" baseline="-25000" dirty="0" err="1">
                <a:latin typeface="LM Roman 10 Regular"/>
                <a:ea typeface="ＭＳ Ｐゴシック" charset="0"/>
                <a:cs typeface="LM Roman 10 Regular"/>
              </a:rPr>
              <a:t>k</a:t>
            </a:r>
            <a:r>
              <a:rPr lang="en-US" sz="3200" dirty="0">
                <a:latin typeface="LM Roman 10 Regular"/>
                <a:ea typeface="ＭＳ Ｐゴシック" charset="0"/>
                <a:cs typeface="LM Roman 10 Regular"/>
              </a:rPr>
              <a:t>)</a:t>
            </a:r>
            <a:endParaRPr lang="en-US" sz="32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 variable </a:t>
            </a:r>
            <a:r>
              <a:rPr lang="en-US" sz="3200" dirty="0">
                <a:solidFill>
                  <a:srgbClr val="930002"/>
                </a:solidFill>
                <a:latin typeface="LM Roman 10 Regular"/>
                <a:ea typeface="ＭＳ Ｐゴシック" charset="0"/>
                <a:cs typeface="LM Roman 10 Regular"/>
              </a:rPr>
              <a:t>C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gives an instance’s class (to be predicted)</a:t>
            </a:r>
            <a:endParaRPr lang="en-US" sz="3200" dirty="0"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5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Inductive Learning as Search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1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930002"/>
                </a:solidFill>
                <a:latin typeface="LM Roman 10 Regular"/>
                <a:ea typeface="ＭＳ Ｐゴシック" charset="0"/>
                <a:cs typeface="LM Roman 10 Regular"/>
              </a:rPr>
              <a:t>C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gives an instance’s class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Model space </a:t>
            </a:r>
            <a:r>
              <a:rPr lang="en-US" sz="3200" dirty="0">
                <a:solidFill>
                  <a:srgbClr val="930002"/>
                </a:solidFill>
                <a:latin typeface="LM Roman 10 Regular"/>
                <a:ea typeface="ＭＳ Ｐゴシック" charset="0"/>
                <a:cs typeface="LM Roman 10 Regular"/>
              </a:rPr>
              <a:t>M</a:t>
            </a: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defines the possible </a:t>
            </a:r>
            <a:r>
              <a:rPr lang="en-US" sz="3200" dirty="0">
                <a:solidFill>
                  <a:srgbClr val="930002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classifiers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LM Roman 10 Regular"/>
                <a:ea typeface="ＭＳ Ｐゴシック" charset="0"/>
                <a:cs typeface="LM Roman 10 Regular"/>
              </a:rPr>
              <a:t>M: I → C, M = {m</a:t>
            </a:r>
            <a:r>
              <a:rPr lang="en-US" sz="2800" baseline="-25000" dirty="0">
                <a:latin typeface="LM Roman 10 Regular"/>
                <a:ea typeface="ＭＳ Ｐゴシック" charset="0"/>
                <a:cs typeface="LM Roman 10 Regular"/>
              </a:rPr>
              <a:t>1</a:t>
            </a:r>
            <a:r>
              <a:rPr lang="en-US" sz="2800" dirty="0">
                <a:latin typeface="LM Roman 10 Regular"/>
                <a:ea typeface="ＭＳ Ｐゴシック" charset="0"/>
                <a:cs typeface="LM Roman 10 Regular"/>
              </a:rPr>
              <a:t>, … </a:t>
            </a:r>
            <a:r>
              <a:rPr lang="en-US" sz="2800" dirty="0" err="1">
                <a:latin typeface="LM Roman 10 Regular"/>
                <a:ea typeface="ＭＳ Ｐゴシック" charset="0"/>
                <a:cs typeface="LM Roman 10 Regular"/>
              </a:rPr>
              <a:t>m</a:t>
            </a:r>
            <a:r>
              <a:rPr lang="en-US" sz="2800" baseline="-25000" dirty="0" err="1">
                <a:latin typeface="LM Roman 10 Regular"/>
                <a:ea typeface="ＭＳ Ｐゴシック" charset="0"/>
                <a:cs typeface="LM Roman 10 Regular"/>
              </a:rPr>
              <a:t>n</a:t>
            </a:r>
            <a:r>
              <a:rPr lang="en-US" sz="2800" dirty="0">
                <a:latin typeface="LM Roman 10 Regular"/>
                <a:ea typeface="ＭＳ Ｐゴシック" charset="0"/>
                <a:cs typeface="LM Roman 10 Regular"/>
              </a:rPr>
              <a:t>}  </a:t>
            </a: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(possibly infinite)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Model space is sometimes defined using same features as instance space (not always)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Training data lets us search for a good (consistent, complete, simple) hypothesis in  the model space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The learned model is a classifier</a:t>
            </a:r>
          </a:p>
        </p:txBody>
      </p:sp>
    </p:spTree>
    <p:extLst>
      <p:ext uri="{BB962C8B-B14F-4D97-AF65-F5344CB8AC3E}">
        <p14:creationId xmlns:p14="http://schemas.microsoft.com/office/powerpoint/2010/main" val="60723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43900" cy="5715000"/>
          </a:xfrm>
        </p:spPr>
        <p:txBody>
          <a:bodyPr>
            <a:noAutofit/>
          </a:bodyPr>
          <a:lstStyle/>
          <a:p>
            <a:r>
              <a:rPr lang="en-US" sz="3200" dirty="0"/>
              <a:t>Some popular ML problems and algorithms</a:t>
            </a:r>
          </a:p>
          <a:p>
            <a:pPr lvl="1"/>
            <a:r>
              <a:rPr lang="en-US" sz="2800" dirty="0"/>
              <a:t>Take CMSC 478/678 Machine Leaning for more</a:t>
            </a:r>
          </a:p>
          <a:p>
            <a:pPr lvl="1"/>
            <a:r>
              <a:rPr lang="en-US" sz="2800" dirty="0"/>
              <a:t>Use online resources &amp; experiment on your own</a:t>
            </a:r>
          </a:p>
          <a:p>
            <a:r>
              <a:rPr lang="en-US" sz="3200" dirty="0"/>
              <a:t>Focus on when/how to use techniques and only touch on how/why they work</a:t>
            </a:r>
          </a:p>
          <a:p>
            <a:r>
              <a:rPr lang="en-US" sz="3200" dirty="0"/>
              <a:t>Basic ML methodology and evaluation</a:t>
            </a:r>
          </a:p>
          <a:p>
            <a:r>
              <a:rPr lang="en-US" sz="3200" dirty="0"/>
              <a:t>Use various platform for examples &amp; demos (e.g., </a:t>
            </a:r>
            <a:r>
              <a:rPr lang="en-US" sz="3200" dirty="0">
                <a:hlinkClick r:id="rId2"/>
              </a:rPr>
              <a:t>scikit-learn</a:t>
            </a:r>
            <a:r>
              <a:rPr lang="en-US" sz="3200" dirty="0"/>
              <a:t>, </a:t>
            </a:r>
            <a:r>
              <a:rPr lang="en-US" sz="3200" dirty="0">
                <a:hlinkClick r:id="rId3"/>
              </a:rPr>
              <a:t>Weka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TensorFlow</a:t>
            </a:r>
            <a:r>
              <a:rPr lang="en-US" sz="3200" dirty="0"/>
              <a:t>, </a:t>
            </a:r>
            <a:r>
              <a:rPr lang="en-US" sz="3200" dirty="0" err="1">
                <a:hlinkClick r:id="rId4"/>
              </a:rPr>
              <a:t>PyTorch</a:t>
            </a:r>
            <a:r>
              <a:rPr lang="en-US" sz="3200" dirty="0"/>
              <a:t>)</a:t>
            </a:r>
          </a:p>
          <a:p>
            <a:pPr lvl="1"/>
            <a:r>
              <a:rPr lang="en-US" sz="2800" dirty="0"/>
              <a:t>Great for exploration and learning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25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7251" y="1981200"/>
            <a:ext cx="3200400" cy="4038600"/>
            <a:chOff x="317251" y="2133600"/>
            <a:chExt cx="3200400" cy="4038600"/>
          </a:xfrm>
        </p:grpSpPr>
        <p:sp>
          <p:nvSpPr>
            <p:cNvPr id="37" name="Rectangle 36"/>
            <p:cNvSpPr/>
            <p:nvPr/>
          </p:nvSpPr>
          <p:spPr>
            <a:xfrm>
              <a:off x="317251" y="2133600"/>
              <a:ext cx="3200400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8214" y="2733300"/>
              <a:ext cx="2920786" cy="3283835"/>
              <a:chOff x="508214" y="2133600"/>
              <a:chExt cx="3454186" cy="3883536"/>
            </a:xfrm>
          </p:grpSpPr>
          <p:pic>
            <p:nvPicPr>
              <p:cNvPr id="12" name="image9.jpg" descr="C:\Users\tway\Documents\Personal\Villanova\Research\Grants\NSF TUES 2011 Machine Learning\My Modules\dog photos\puppy-photo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214" y="2133600"/>
                <a:ext cx="126879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10.jpg" descr="C:\Users\tway\Documents\Personal\Villanova\Research\Grants\NSF TUES 2011 Machine Learning\My Modules\dog photos\puppy-photo7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146" y="3129094"/>
                <a:ext cx="1261921" cy="78870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11.png" descr="C:\Users\tway\Documents\Personal\Villanova\Research\Grants\NSF TUES 2011 Machine Learning\My Modules\dog clipart\puppy-clip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305" y="2133600"/>
                <a:ext cx="87003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image12.png" descr="C:\Users\tway\Documents\Personal\Villanova\Research\Grants\NSF TUES 2011 Machine Learning\My Modules\dog clipart\puppy-clip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214" y="4039715"/>
                <a:ext cx="980406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13.jpg" descr="C:\Users\tway\Documents\Personal\Villanova\Research\Grants\NSF TUES 2011 Machine Learning\My Modules\dog clipart\puppy-clip3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214" y="5106515"/>
                <a:ext cx="1186842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17.jpg" descr="C:\Users\tway\Documents\Personal\Villanova\Research\Grants\NSF TUES 2011 Machine Learning\My Modules\cat photos\cat-photo1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3268" y="2133600"/>
                <a:ext cx="71514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18.jpg" descr="C:\Users\tway\Documents\Personal\Villanova\Research\Grants\NSF TUES 2011 Machine Learning\My Modules\cat photos\cat-photo2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6494" y="5106515"/>
                <a:ext cx="696880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image20.jpg" descr="C:\Users\tway\Documents\Personal\Villanova\Research\Grants\NSF TUES 2011 Machine Learning\My Modules\cat photos\cat-photo5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9268" y="4039715"/>
                <a:ext cx="1098754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image23.png" descr="C:\Users\tway\Documents\Personal\Villanova\Research\Grants\NSF TUES 2011 Machine Learning\My Modules\cat clipart\cat-clip1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214" y="3129094"/>
                <a:ext cx="66811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image24.gif" descr="C:\Users\tway\Documents\Personal\Villanova\Research\Grants\NSF TUES 2011 Machine Learning\My Modules\cat clipart\cat-clip2.gi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8301" y="4039715"/>
                <a:ext cx="773899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25.png" descr="C:\Users\tway\Documents\Personal\Villanova\Research\Grants\NSF TUES 2011 Machine Learning\My Modules\cat clipart\cat-clip3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5625" y="5106515"/>
                <a:ext cx="67628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image26.png" descr="C:\Users\tway\Documents\Personal\Villanova\Research\Grants\NSF TUES 2011 Machine Learning\My Modules\cat clipart\cat-clip5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8946" y="3129094"/>
                <a:ext cx="1153454" cy="91062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914400" y="2133600"/>
              <a:ext cx="203132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Training data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581400" y="2286000"/>
            <a:ext cx="1828800" cy="1143000"/>
            <a:chOff x="3581400" y="2286000"/>
            <a:chExt cx="1828800" cy="1143000"/>
          </a:xfrm>
        </p:grpSpPr>
        <p:sp>
          <p:nvSpPr>
            <p:cNvPr id="39" name="Bent-Up Arrow 38"/>
            <p:cNvSpPr/>
            <p:nvPr/>
          </p:nvSpPr>
          <p:spPr>
            <a:xfrm flipV="1">
              <a:off x="3581400" y="2286000"/>
              <a:ext cx="1828800" cy="1143000"/>
            </a:xfrm>
            <a:prstGeom prst="bentUpArrow">
              <a:avLst>
                <a:gd name="adj1" fmla="val 42431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81400" y="2286000"/>
              <a:ext cx="1571478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cap="small" dirty="0">
                  <a:latin typeface="Gill Sans"/>
                  <a:cs typeface="Gill Sans"/>
                </a:rPr>
                <a:t>Training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91200" y="1752600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179322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7251" y="1981200"/>
            <a:ext cx="3200400" cy="4038600"/>
            <a:chOff x="317251" y="2133600"/>
            <a:chExt cx="3200400" cy="4038600"/>
          </a:xfrm>
        </p:grpSpPr>
        <p:sp>
          <p:nvSpPr>
            <p:cNvPr id="37" name="Rectangle 36"/>
            <p:cNvSpPr/>
            <p:nvPr/>
          </p:nvSpPr>
          <p:spPr>
            <a:xfrm>
              <a:off x="317251" y="2133600"/>
              <a:ext cx="3200400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8214" y="2733300"/>
              <a:ext cx="2920786" cy="3283835"/>
              <a:chOff x="508214" y="2133600"/>
              <a:chExt cx="3454186" cy="3883536"/>
            </a:xfrm>
          </p:grpSpPr>
          <p:pic>
            <p:nvPicPr>
              <p:cNvPr id="12" name="image9.jpg" descr="C:\Users\tway\Documents\Personal\Villanova\Research\Grants\NSF TUES 2011 Machine Learning\My Modules\dog photos\puppy-photo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214" y="2133600"/>
                <a:ext cx="126879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10.jpg" descr="C:\Users\tway\Documents\Personal\Villanova\Research\Grants\NSF TUES 2011 Machine Learning\My Modules\dog photos\puppy-photo7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146" y="3129094"/>
                <a:ext cx="1261921" cy="78870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11.png" descr="C:\Users\tway\Documents\Personal\Villanova\Research\Grants\NSF TUES 2011 Machine Learning\My Modules\dog clipart\puppy-clip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305" y="2133600"/>
                <a:ext cx="87003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image12.png" descr="C:\Users\tway\Documents\Personal\Villanova\Research\Grants\NSF TUES 2011 Machine Learning\My Modules\dog clipart\puppy-clip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214" y="4039715"/>
                <a:ext cx="980406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13.jpg" descr="C:\Users\tway\Documents\Personal\Villanova\Research\Grants\NSF TUES 2011 Machine Learning\My Modules\dog clipart\puppy-clip3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214" y="5106515"/>
                <a:ext cx="1186842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17.jpg" descr="C:\Users\tway\Documents\Personal\Villanova\Research\Grants\NSF TUES 2011 Machine Learning\My Modules\cat photos\cat-photo1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3268" y="2133600"/>
                <a:ext cx="71514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18.jpg" descr="C:\Users\tway\Documents\Personal\Villanova\Research\Grants\NSF TUES 2011 Machine Learning\My Modules\cat photos\cat-photo2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6494" y="5106515"/>
                <a:ext cx="696880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image20.jpg" descr="C:\Users\tway\Documents\Personal\Villanova\Research\Grants\NSF TUES 2011 Machine Learning\My Modules\cat photos\cat-photo5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9268" y="4039715"/>
                <a:ext cx="1098754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image23.png" descr="C:\Users\tway\Documents\Personal\Villanova\Research\Grants\NSF TUES 2011 Machine Learning\My Modules\cat clipart\cat-clip1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214" y="3129094"/>
                <a:ext cx="66811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image24.gif" descr="C:\Users\tway\Documents\Personal\Villanova\Research\Grants\NSF TUES 2011 Machine Learning\My Modules\cat clipart\cat-clip2.gi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8301" y="4039715"/>
                <a:ext cx="773899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25.png" descr="C:\Users\tway\Documents\Personal\Villanova\Research\Grants\NSF TUES 2011 Machine Learning\My Modules\cat clipart\cat-clip3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5625" y="5106515"/>
                <a:ext cx="67628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image26.png" descr="C:\Users\tway\Documents\Personal\Villanova\Research\Grants\NSF TUES 2011 Machine Learning\My Modules\cat clipart\cat-clip5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8946" y="3129094"/>
                <a:ext cx="1153454" cy="91062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914400" y="2133600"/>
              <a:ext cx="203132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Training data</a:t>
              </a:r>
            </a:p>
          </p:txBody>
        </p:sp>
      </p:grpSp>
      <p:sp>
        <p:nvSpPr>
          <p:cNvPr id="41" name="Left Arrow 40"/>
          <p:cNvSpPr/>
          <p:nvPr/>
        </p:nvSpPr>
        <p:spPr>
          <a:xfrm>
            <a:off x="5719831" y="3619863"/>
            <a:ext cx="1354674" cy="990600"/>
          </a:xfrm>
          <a:prstGeom prst="lef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cap="small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 Test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8958" y="4848177"/>
            <a:ext cx="2799573" cy="1088964"/>
            <a:chOff x="4638958" y="4848177"/>
            <a:chExt cx="2799573" cy="1088964"/>
          </a:xfrm>
        </p:grpSpPr>
        <p:sp>
          <p:nvSpPr>
            <p:cNvPr id="43" name="Bent-Up Arrow 42"/>
            <p:cNvSpPr/>
            <p:nvPr/>
          </p:nvSpPr>
          <p:spPr>
            <a:xfrm rot="5400000">
              <a:off x="4929329" y="4557806"/>
              <a:ext cx="1028700" cy="1609441"/>
            </a:xfrm>
            <a:prstGeom prst="bentUpArrow">
              <a:avLst>
                <a:gd name="adj1" fmla="val 44610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68732" y="5029200"/>
              <a:ext cx="1069799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Label:</a:t>
              </a:r>
              <a:br>
                <a:rPr lang="en-US" sz="2800" i="1" dirty="0">
                  <a:latin typeface="Gill Sans"/>
                  <a:cs typeface="Gill Sans"/>
                </a:rPr>
              </a:br>
              <a:r>
                <a:rPr lang="en-US" sz="2800" i="1" dirty="0">
                  <a:latin typeface="Gill Sans"/>
                  <a:cs typeface="Gill Sans"/>
                </a:rPr>
                <a:t>+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24095" y="3048000"/>
            <a:ext cx="1715105" cy="1814286"/>
            <a:chOff x="7124095" y="3048000"/>
            <a:chExt cx="1715105" cy="1814286"/>
          </a:xfrm>
        </p:grpSpPr>
        <p:sp>
          <p:nvSpPr>
            <p:cNvPr id="8" name="Rectangle 7"/>
            <p:cNvSpPr/>
            <p:nvPr/>
          </p:nvSpPr>
          <p:spPr>
            <a:xfrm>
              <a:off x="7124095" y="3048000"/>
              <a:ext cx="1715105" cy="18142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2" name="image7.jpg" descr="C:\Users\tway\Documents\Personal\Villanova\Research\Grants\NSF TUES 2011 Machine Learning\My Modules\dog photos\puppy-photo4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40494" y="3538890"/>
              <a:ext cx="1497604" cy="117305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7239000" y="3048000"/>
              <a:ext cx="1492716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Test data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791200" y="1747925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1230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4095" y="3048000"/>
            <a:ext cx="1715105" cy="1814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17251" y="1981200"/>
            <a:ext cx="3200400" cy="4038600"/>
            <a:chOff x="317251" y="2133600"/>
            <a:chExt cx="3200400" cy="4038600"/>
          </a:xfrm>
        </p:grpSpPr>
        <p:sp>
          <p:nvSpPr>
            <p:cNvPr id="37" name="Rectangle 36"/>
            <p:cNvSpPr/>
            <p:nvPr/>
          </p:nvSpPr>
          <p:spPr>
            <a:xfrm>
              <a:off x="317251" y="2133600"/>
              <a:ext cx="3200400" cy="403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08214" y="2733300"/>
              <a:ext cx="2920786" cy="3283835"/>
              <a:chOff x="508214" y="2133600"/>
              <a:chExt cx="3454186" cy="3883536"/>
            </a:xfrm>
          </p:grpSpPr>
          <p:pic>
            <p:nvPicPr>
              <p:cNvPr id="12" name="image9.jpg" descr="C:\Users\tway\Documents\Personal\Villanova\Research\Grants\NSF TUES 2011 Machine Learning\My Modules\dog photos\puppy-photo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8214" y="2133600"/>
                <a:ext cx="126879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10.jpg" descr="C:\Users\tway\Documents\Personal\Villanova\Research\Grants\NSF TUES 2011 Machine Learning\My Modules\dog photos\puppy-photo7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1146" y="3129094"/>
                <a:ext cx="1261921" cy="78870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11.png" descr="C:\Users\tway\Documents\Personal\Villanova\Research\Grants\NSF TUES 2011 Machine Learning\My Modules\dog clipart\puppy-clip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5305" y="2133600"/>
                <a:ext cx="87003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5" name="image12.png" descr="C:\Users\tway\Documents\Personal\Villanova\Research\Grants\NSF TUES 2011 Machine Learning\My Modules\dog clipart\puppy-clip2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214" y="4039715"/>
                <a:ext cx="980406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6" name="image13.jpg" descr="C:\Users\tway\Documents\Personal\Villanova\Research\Grants\NSF TUES 2011 Machine Learning\My Modules\dog clipart\puppy-clip3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214" y="5106515"/>
                <a:ext cx="1186842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0" name="image17.jpg" descr="C:\Users\tway\Documents\Personal\Villanova\Research\Grants\NSF TUES 2011 Machine Learning\My Modules\cat photos\cat-photo1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3268" y="2133600"/>
                <a:ext cx="71514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1" name="image18.jpg" descr="C:\Users\tway\Documents\Personal\Villanova\Research\Grants\NSF TUES 2011 Machine Learning\My Modules\cat photos\cat-photo2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6494" y="5106515"/>
                <a:ext cx="696880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3" name="image20.jpg" descr="C:\Users\tway\Documents\Personal\Villanova\Research\Grants\NSF TUES 2011 Machine Learning\My Modules\cat photos\cat-photo5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29268" y="4039715"/>
                <a:ext cx="1098754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6" name="image23.png" descr="C:\Users\tway\Documents\Personal\Villanova\Research\Grants\NSF TUES 2011 Machine Learning\My Modules\cat clipart\cat-clip1.pn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8214" y="3129094"/>
                <a:ext cx="668118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7" name="image24.gif" descr="C:\Users\tway\Documents\Personal\Villanova\Research\Grants\NSF TUES 2011 Machine Learning\My Modules\cat clipart\cat-clip2.gi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8301" y="4039715"/>
                <a:ext cx="773899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8" name="image25.png" descr="C:\Users\tway\Documents\Personal\Villanova\Research\Grants\NSF TUES 2011 Machine Learning\My Modules\cat clipart\cat-clip3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5625" y="5106515"/>
                <a:ext cx="676287" cy="910621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29" name="image26.png" descr="C:\Users\tway\Documents\Personal\Villanova\Research\Grants\NSF TUES 2011 Machine Learning\My Modules\cat clipart\cat-clip5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08946" y="3129094"/>
                <a:ext cx="1153454" cy="910621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914400" y="2133600"/>
              <a:ext cx="2031325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latin typeface="Gill Sans"/>
                  <a:cs typeface="Gill Sans"/>
                </a:rPr>
                <a:t>Training data</a:t>
              </a:r>
            </a:p>
          </p:txBody>
        </p:sp>
      </p:grpSp>
      <p:sp>
        <p:nvSpPr>
          <p:cNvPr id="41" name="Left Arrow 40"/>
          <p:cNvSpPr/>
          <p:nvPr/>
        </p:nvSpPr>
        <p:spPr>
          <a:xfrm>
            <a:off x="5719831" y="3619863"/>
            <a:ext cx="1354674" cy="990600"/>
          </a:xfrm>
          <a:prstGeom prst="lef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cap="small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 Test</a:t>
            </a:r>
          </a:p>
        </p:txBody>
      </p:sp>
      <p:pic>
        <p:nvPicPr>
          <p:cNvPr id="42" name="image7.jpg" descr="C:\Users\tway\Documents\Personal\Villanova\Research\Grants\NSF TUES 2011 Machine Learning\My Modules\dog photos\puppy-photo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40494" y="3538890"/>
            <a:ext cx="1497604" cy="1173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/>
          <p:cNvGrpSpPr/>
          <p:nvPr/>
        </p:nvGrpSpPr>
        <p:grpSpPr>
          <a:xfrm>
            <a:off x="4638958" y="4848177"/>
            <a:ext cx="2799573" cy="1088964"/>
            <a:chOff x="4638958" y="4848177"/>
            <a:chExt cx="2799573" cy="1088964"/>
          </a:xfrm>
        </p:grpSpPr>
        <p:sp>
          <p:nvSpPr>
            <p:cNvPr id="43" name="Bent-Up Arrow 42"/>
            <p:cNvSpPr/>
            <p:nvPr/>
          </p:nvSpPr>
          <p:spPr>
            <a:xfrm rot="5400000">
              <a:off x="4929329" y="4557806"/>
              <a:ext cx="1028700" cy="1609441"/>
            </a:xfrm>
            <a:prstGeom prst="bentUpArrow">
              <a:avLst>
                <a:gd name="adj1" fmla="val 44610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68732" y="5029200"/>
              <a:ext cx="1069799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Label:</a:t>
              </a:r>
              <a:br>
                <a:rPr lang="en-US" sz="2800" i="1" dirty="0">
                  <a:latin typeface="Gill Sans"/>
                  <a:cs typeface="Gill Sans"/>
                </a:rPr>
              </a:br>
              <a:r>
                <a:rPr lang="en-US" sz="2800" i="1" dirty="0">
                  <a:latin typeface="Gill Sans"/>
                  <a:cs typeface="Gill Sans"/>
                </a:rPr>
                <a:t>+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39000" y="3048000"/>
            <a:ext cx="1492716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Gill Sans"/>
                <a:cs typeface="Gill Sans"/>
              </a:rPr>
              <a:t>Test data</a:t>
            </a:r>
          </a:p>
        </p:txBody>
      </p:sp>
      <p:sp>
        <p:nvSpPr>
          <p:cNvPr id="30" name="Bent-Up Arrow 29"/>
          <p:cNvSpPr/>
          <p:nvPr/>
        </p:nvSpPr>
        <p:spPr>
          <a:xfrm flipV="1">
            <a:off x="3581400" y="2286000"/>
            <a:ext cx="1828800" cy="1143000"/>
          </a:xfrm>
          <a:prstGeom prst="bentUpArrow">
            <a:avLst>
              <a:gd name="adj1" fmla="val 42431"/>
              <a:gd name="adj2" fmla="val 39899"/>
              <a:gd name="adj3" fmla="val 25908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286000"/>
            <a:ext cx="1571478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cap="small" dirty="0">
                <a:latin typeface="Gill Sans"/>
                <a:cs typeface="Gill Sans"/>
              </a:rPr>
              <a:t>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752600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158611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24095" y="3048000"/>
            <a:ext cx="1715105" cy="18142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Inductive Learning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14800" y="6349393"/>
            <a:ext cx="762000" cy="262121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1600" kern="1200" smtClean="0">
                <a:solidFill>
                  <a:schemeClr val="bg2"/>
                </a:solidFill>
                <a:latin typeface="Calisto MT"/>
                <a:ea typeface="ＭＳ Ｐゴシック" charset="0"/>
                <a:cs typeface="Calisto M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B62FBEDA-FEF3-9141-A817-C3947A2ECD2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461772"/>
            <a:ext cx="1600200" cy="13388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dirty="0">
                <a:latin typeface="Gill Sans"/>
                <a:cs typeface="Gill Sans"/>
              </a:rPr>
              <a:t>Classifier (trained </a:t>
            </a:r>
            <a:r>
              <a:rPr lang="en-US" sz="2800" b="1" dirty="0">
                <a:latin typeface="Gill Sans"/>
                <a:cs typeface="Gill Sans"/>
              </a:rPr>
              <a:t>model</a:t>
            </a:r>
            <a:r>
              <a:rPr lang="en-US" sz="2800" dirty="0">
                <a:latin typeface="Gill Sans"/>
                <a:cs typeface="Gill Sans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7251" y="1981200"/>
            <a:ext cx="3200400" cy="403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1981200"/>
            <a:ext cx="2459790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Gill Sans"/>
                <a:cs typeface="Gill Sans"/>
              </a:rPr>
              <a:t>Training data, </a:t>
            </a:r>
            <a:r>
              <a:rPr lang="en-US" sz="2800" i="1" dirty="0">
                <a:latin typeface="LM Roman 10 Regular"/>
                <a:cs typeface="LM Roman 10 Regular"/>
              </a:rPr>
              <a:t>X</a:t>
            </a:r>
          </a:p>
        </p:txBody>
      </p:sp>
      <p:sp>
        <p:nvSpPr>
          <p:cNvPr id="41" name="Left Arrow 40"/>
          <p:cNvSpPr/>
          <p:nvPr/>
        </p:nvSpPr>
        <p:spPr>
          <a:xfrm>
            <a:off x="5719831" y="3619863"/>
            <a:ext cx="1354674" cy="990600"/>
          </a:xfrm>
          <a:prstGeom prst="lef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cap="small" dirty="0">
                <a:solidFill>
                  <a:schemeClr val="tx1"/>
                </a:solidFill>
                <a:latin typeface="Gill Sans"/>
                <a:ea typeface="ＭＳ Ｐゴシック" charset="0"/>
                <a:cs typeface="Gill Sans"/>
              </a:rPr>
              <a:t>  Test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38958" y="4848177"/>
            <a:ext cx="2794483" cy="1088964"/>
            <a:chOff x="4638958" y="4848177"/>
            <a:chExt cx="2794483" cy="1088964"/>
          </a:xfrm>
        </p:grpSpPr>
        <p:sp>
          <p:nvSpPr>
            <p:cNvPr id="43" name="Bent-Up Arrow 42"/>
            <p:cNvSpPr/>
            <p:nvPr/>
          </p:nvSpPr>
          <p:spPr>
            <a:xfrm rot="5400000">
              <a:off x="4929329" y="4557806"/>
              <a:ext cx="1028700" cy="1609441"/>
            </a:xfrm>
            <a:prstGeom prst="bentUpArrow">
              <a:avLst>
                <a:gd name="adj1" fmla="val 44610"/>
                <a:gd name="adj2" fmla="val 39899"/>
                <a:gd name="adj3" fmla="val 25908"/>
              </a:avLst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52822" y="5029200"/>
              <a:ext cx="1080619" cy="907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t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dirty="0">
                  <a:latin typeface="Gill Sans"/>
                  <a:cs typeface="Gill Sans"/>
                </a:rPr>
                <a:t>Label:</a:t>
              </a:r>
              <a:br>
                <a:rPr lang="en-US" sz="2800" i="1" dirty="0">
                  <a:latin typeface="Gill Sans"/>
                  <a:cs typeface="Gill Sans"/>
                </a:rPr>
              </a:br>
              <a:r>
                <a:rPr lang="en-US" sz="2800" i="1" dirty="0">
                  <a:latin typeface="Gill Sans"/>
                  <a:cs typeface="Gill Sans"/>
                </a:rPr>
                <a:t>+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39000" y="3048000"/>
            <a:ext cx="1492716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latin typeface="Gill Sans"/>
                <a:cs typeface="Gill Sans"/>
              </a:rPr>
              <a:t>Test data</a:t>
            </a:r>
          </a:p>
        </p:txBody>
      </p:sp>
      <p:sp>
        <p:nvSpPr>
          <p:cNvPr id="30" name="Bent-Up Arrow 29"/>
          <p:cNvSpPr/>
          <p:nvPr/>
        </p:nvSpPr>
        <p:spPr>
          <a:xfrm flipV="1">
            <a:off x="3581400" y="2286000"/>
            <a:ext cx="1828800" cy="1143000"/>
          </a:xfrm>
          <a:prstGeom prst="bentUpArrow">
            <a:avLst>
              <a:gd name="adj1" fmla="val 42431"/>
              <a:gd name="adj2" fmla="val 39899"/>
              <a:gd name="adj3" fmla="val 25908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286000"/>
            <a:ext cx="1571478" cy="47705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cap="small" dirty="0">
                <a:latin typeface="Gill Sans"/>
                <a:cs typeface="Gill Sans"/>
              </a:rPr>
              <a:t>Training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96725" y="2514600"/>
          <a:ext cx="2995990" cy="33832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6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Text-</a:t>
                      </a:r>
                      <a:r>
                        <a:rPr lang="en-US" sz="2000" b="0" i="1" dirty="0" err="1">
                          <a:latin typeface="Gill Sans"/>
                          <a:cs typeface="Gill Sans"/>
                        </a:rPr>
                        <a:t>ure</a:t>
                      </a:r>
                      <a:endParaRPr lang="en-US" sz="2000" b="0" i="1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Legs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1" dirty="0">
                          <a:latin typeface="Gill Sans"/>
                          <a:cs typeface="Gill Sans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Slimy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Missing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8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Pointy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Fuzzy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sz="2000" b="0" dirty="0">
                          <a:latin typeface="Gill Sans"/>
                          <a:cs typeface="Gill Sans"/>
                        </a:rPr>
                        <a:t>Fuzzy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Pointy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Gill Sans"/>
                          <a:cs typeface="Gill Sans"/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Gill Sans"/>
                          <a:cs typeface="Gill San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is-IS" sz="2000" b="0" dirty="0">
                          <a:latin typeface="Gill Sans"/>
                          <a:cs typeface="Gill Sans"/>
                        </a:rPr>
                        <a:t>…</a:t>
                      </a:r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39000" y="3494038"/>
            <a:ext cx="1676400" cy="1154162"/>
          </a:xfrm>
          <a:prstGeom prst="rect">
            <a:avLst/>
          </a:prstGeom>
          <a:noFill/>
          <a:ln>
            <a:noFill/>
          </a:ln>
        </p:spPr>
        <p:txBody>
          <a:bodyPr wrap="squar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i="1" dirty="0">
                <a:latin typeface="LM Roman 10 Regular"/>
                <a:cs typeface="LM Roman 10 Regular"/>
              </a:rPr>
              <a:t>x</a:t>
            </a:r>
            <a:r>
              <a:rPr lang="en-US" baseline="-25000" dirty="0">
                <a:latin typeface="LM Roman 10 Regular"/>
                <a:cs typeface="LM Roman 10 Regular"/>
              </a:rPr>
              <a:t>1</a:t>
            </a:r>
            <a:r>
              <a:rPr lang="en-US" dirty="0">
                <a:latin typeface="LM Roman 10 Regular"/>
                <a:cs typeface="LM Roman 10 Regular"/>
              </a:rPr>
              <a:t> = &lt;Fuzzy, Pointy, 4&gt;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1752600"/>
            <a:ext cx="3018775" cy="600164"/>
          </a:xfrm>
          <a:prstGeom prst="rect">
            <a:avLst/>
          </a:prstGeom>
          <a:noFill/>
          <a:ln>
            <a:noFill/>
          </a:ln>
        </p:spPr>
        <p:txBody>
          <a:bodyPr wrap="none" t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latin typeface="Gill Sans"/>
                <a:cs typeface="Gill Sans"/>
              </a:rPr>
              <a:t>Puppy classifier</a:t>
            </a:r>
          </a:p>
        </p:txBody>
      </p:sp>
    </p:spTree>
    <p:extLst>
      <p:ext uri="{BB962C8B-B14F-4D97-AF65-F5344CB8AC3E}">
        <p14:creationId xmlns:p14="http://schemas.microsoft.com/office/powerpoint/2010/main" val="86571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304801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Model Spaces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381999" cy="51053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Decision trees</a:t>
            </a:r>
          </a:p>
          <a:p>
            <a:pPr lvl="1"/>
            <a:r>
              <a:rPr lang="en-US" sz="2800" dirty="0"/>
              <a:t>Partition the instance space </a:t>
            </a:r>
            <a:r>
              <a:rPr lang="en-US" sz="2800" b="1" dirty="0">
                <a:latin typeface="LM Roman 10 Regular"/>
                <a:ea typeface="ＭＳ Ｐゴシック" charset="0"/>
                <a:cs typeface="LM Roman 10 Regular"/>
              </a:rPr>
              <a:t>I</a:t>
            </a:r>
            <a:r>
              <a:rPr lang="en-US" sz="2800" dirty="0"/>
              <a:t> into axis-parallel regions</a:t>
            </a:r>
          </a:p>
          <a:p>
            <a:pPr lvl="1"/>
            <a:r>
              <a:rPr lang="en-US" sz="2800" dirty="0"/>
              <a:t>Labeled with class value</a:t>
            </a:r>
          </a:p>
          <a:p>
            <a:r>
              <a:rPr lang="en-US" sz="3200" dirty="0"/>
              <a:t>Nearest-neighbor classifiers</a:t>
            </a:r>
          </a:p>
          <a:p>
            <a:pPr lvl="1"/>
            <a:r>
              <a:rPr lang="en-US" sz="2800" dirty="0"/>
              <a:t>Partition the instance space </a:t>
            </a:r>
            <a:r>
              <a:rPr lang="en-US" sz="2800" b="1" dirty="0">
                <a:latin typeface="LM Roman 10 Regular"/>
                <a:ea typeface="ＭＳ Ｐゴシック" charset="0"/>
                <a:cs typeface="LM Roman 10 Regular"/>
              </a:rPr>
              <a:t>I</a:t>
            </a:r>
            <a:r>
              <a:rPr lang="en-US" sz="2800" dirty="0"/>
              <a:t> into regions defined by centroid instances (or cluster of </a:t>
            </a:r>
            <a:r>
              <a:rPr lang="en-US" sz="2800" i="1" dirty="0"/>
              <a:t>k</a:t>
            </a:r>
            <a:r>
              <a:rPr lang="en-US" sz="2800" dirty="0"/>
              <a:t> instances)</a:t>
            </a:r>
          </a:p>
          <a:p>
            <a:r>
              <a:rPr lang="en-US" sz="3200" dirty="0"/>
              <a:t>Bayesian networks </a:t>
            </a:r>
          </a:p>
          <a:p>
            <a:pPr lvl="1"/>
            <a:r>
              <a:rPr lang="en-US" sz="2800" dirty="0"/>
              <a:t>Probabilistic dependencies of class on attributes</a:t>
            </a:r>
          </a:p>
          <a:p>
            <a:pPr lvl="1"/>
            <a:r>
              <a:rPr lang="en-US" sz="2800" dirty="0"/>
              <a:t>Naïve Bayes: special case of BNs where class </a:t>
            </a:r>
            <a:r>
              <a:rPr lang="en-US" sz="2800" dirty="0">
                <a:sym typeface="Wingdings"/>
              </a:rPr>
              <a:t></a:t>
            </a:r>
            <a:r>
              <a:rPr lang="en-US" sz="2800" dirty="0"/>
              <a:t> each attribute</a:t>
            </a:r>
          </a:p>
        </p:txBody>
      </p:sp>
    </p:spTree>
    <p:extLst>
      <p:ext uri="{BB962C8B-B14F-4D97-AF65-F5344CB8AC3E}">
        <p14:creationId xmlns:p14="http://schemas.microsoft.com/office/powerpoint/2010/main" val="341300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More Model Spaces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>
            <a:noAutofit/>
          </a:bodyPr>
          <a:lstStyle/>
          <a:p>
            <a:r>
              <a:rPr lang="en-US" sz="3200" dirty="0"/>
              <a:t>Neural networks</a:t>
            </a:r>
          </a:p>
          <a:p>
            <a:pPr lvl="1"/>
            <a:r>
              <a:rPr lang="en-US" sz="3200" dirty="0"/>
              <a:t>Nonlinear feed-forward functions of attribute values</a:t>
            </a:r>
          </a:p>
          <a:p>
            <a:r>
              <a:rPr lang="en-US" sz="3200" dirty="0"/>
              <a:t>Support vector machines</a:t>
            </a:r>
          </a:p>
          <a:p>
            <a:pPr lvl="1"/>
            <a:r>
              <a:rPr lang="en-US" sz="3200" dirty="0"/>
              <a:t>Find a separating plane in a high-dimensional feature space</a:t>
            </a:r>
          </a:p>
          <a:p>
            <a:r>
              <a:rPr lang="en-US" sz="3200" dirty="0"/>
              <a:t>Associative rules (feature values → class)</a:t>
            </a:r>
          </a:p>
          <a:p>
            <a:r>
              <a:rPr lang="en-US" sz="3200" dirty="0"/>
              <a:t>First-order logical rules</a:t>
            </a:r>
          </a:p>
        </p:txBody>
      </p:sp>
    </p:spTree>
    <p:extLst>
      <p:ext uri="{BB962C8B-B14F-4D97-AF65-F5344CB8AC3E}">
        <p14:creationId xmlns:p14="http://schemas.microsoft.com/office/powerpoint/2010/main" val="362934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3976-7532-E54F-B8AE-408783D4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3F752-A585-0447-8E10-4855166E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6361"/>
            <a:ext cx="8382000" cy="4953000"/>
          </a:xfrm>
        </p:spPr>
        <p:txBody>
          <a:bodyPr/>
          <a:lstStyle/>
          <a:p>
            <a:r>
              <a:rPr lang="en-US" sz="3200" dirty="0"/>
              <a:t> ML’s significance in AI has gone up and down over the last 75 years</a:t>
            </a:r>
          </a:p>
          <a:p>
            <a:pPr lvl="1"/>
            <a:r>
              <a:rPr lang="en-US" sz="2800" dirty="0"/>
              <a:t>Today it’s </a:t>
            </a:r>
            <a:r>
              <a:rPr lang="en-US" sz="2800" b="1" dirty="0"/>
              <a:t>very</a:t>
            </a:r>
            <a:r>
              <a:rPr lang="en-US" sz="2800" dirty="0"/>
              <a:t> important for AI and data science</a:t>
            </a:r>
          </a:p>
          <a:p>
            <a:r>
              <a:rPr lang="en-US" sz="3200" dirty="0"/>
              <a:t>Driving ML are three trends:</a:t>
            </a:r>
          </a:p>
          <a:p>
            <a:pPr lvl="1"/>
            <a:r>
              <a:rPr lang="en-US" sz="2800" dirty="0"/>
              <a:t>Cheaper and more powerful computing systems</a:t>
            </a:r>
          </a:p>
          <a:p>
            <a:pPr lvl="1"/>
            <a:r>
              <a:rPr lang="en-US" sz="2800" dirty="0"/>
              <a:t>Open-source ML tools (e.g., </a:t>
            </a:r>
            <a:r>
              <a:rPr lang="en-US" sz="2800" dirty="0" err="1"/>
              <a:t>scikit</a:t>
            </a:r>
            <a:r>
              <a:rPr lang="en-US" sz="2800" dirty="0"/>
              <a:t>-learn, TensorFlow)</a:t>
            </a:r>
          </a:p>
          <a:p>
            <a:pPr lvl="1"/>
            <a:r>
              <a:rPr lang="en-US" sz="2800" dirty="0"/>
              <a:t>Availability of large amounts of data</a:t>
            </a:r>
          </a:p>
          <a:p>
            <a:r>
              <a:rPr lang="en-US" sz="3200" dirty="0"/>
              <a:t>Understanding ML concepts and tools allow many to use them with success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68C01-5763-7C43-8EF3-57B2AB5E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74819"/>
            <a:ext cx="1355361" cy="135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What is learning?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114800"/>
          </a:xfrm>
        </p:spPr>
        <p:txBody>
          <a:bodyPr/>
          <a:lstStyle/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denotes changes in a system that ... enable a system to do the same task more efficiently the next time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3"/>
              </a:rPr>
              <a:t>Herbert Simon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constructing or modifying representations of what is being experienced </a:t>
            </a:r>
            <a:br>
              <a:rPr lang="en-US" altLang="ja-JP" sz="3200" dirty="0">
                <a:ea typeface="ＭＳ Ｐゴシック" charset="0"/>
                <a:cs typeface="ＭＳ Ｐゴシック" charset="0"/>
              </a:rPr>
            </a:b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4"/>
              </a:rPr>
              <a:t>Ryszard Michalski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r>
              <a:rPr lang="en-US" altLang="ja-JP" sz="3200" dirty="0">
                <a:ea typeface="ＭＳ Ｐゴシック" charset="0"/>
                <a:cs typeface="ＭＳ Ｐゴシック" charset="0"/>
              </a:rPr>
              <a:t>Learning is making useful changes in our minds </a:t>
            </a:r>
            <a:r>
              <a:rPr lang="en-US" altLang="ja-JP" sz="3200" dirty="0">
                <a:ea typeface="ＭＳ Ｐゴシック" charset="0"/>
                <a:cs typeface="Calibri"/>
              </a:rPr>
              <a:t>– </a:t>
            </a:r>
            <a:r>
              <a:rPr lang="en-US" altLang="ja-JP" sz="3200" dirty="0">
                <a:ea typeface="ＭＳ Ｐゴシック" charset="0"/>
                <a:cs typeface="ＭＳ Ｐゴシック" charset="0"/>
                <a:hlinkClick r:id="rId5"/>
              </a:rPr>
              <a:t>Marvin Minsky</a:t>
            </a: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Why study learning?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402" y="1295400"/>
            <a:ext cx="7924800" cy="5410200"/>
          </a:xfrm>
        </p:spPr>
        <p:txBody>
          <a:bodyPr/>
          <a:lstStyle/>
          <a:p>
            <a:pPr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Discover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new things or structure previously unknown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Examples: data mining, scientific discovery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Fill in skeletal or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incomplete specifications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in a domain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Large, complex systems can’t be completely built by hand &amp; require dynamic updating to incorporate new info.</a:t>
            </a:r>
          </a:p>
          <a:p>
            <a:pPr marL="457200" lvl="1" indent="-228600">
              <a:defRPr/>
            </a:pPr>
            <a:r>
              <a:rPr lang="en-US" sz="2400" dirty="0">
                <a:ea typeface="ＭＳ Ｐゴシック" charset="0"/>
              </a:rPr>
              <a:t>Learning new characteristics expands the domain or expertise and lessens the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sz="2400" dirty="0">
                <a:ea typeface="ＭＳ Ｐゴシック" charset="0"/>
              </a:rPr>
              <a:t>brittleness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sz="2400" dirty="0">
                <a:ea typeface="ＭＳ Ｐゴシック" charset="0"/>
              </a:rPr>
              <a:t> of the system 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Acquire models automatically directly from data rather than by manual programming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Build agents that can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adapt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to users, other agents, and their environment</a:t>
            </a:r>
          </a:p>
          <a:p>
            <a:pPr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Understand and improve efficiency of 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human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AI and Learning Today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1950" y="1066800"/>
            <a:ext cx="8420100" cy="55626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50s&amp;60s: neural network learning popular</a:t>
            </a:r>
          </a:p>
          <a:p>
            <a:pPr marL="241300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Marvin Minsky did neural networks for his dissertation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Mid 60s: replaced by paradigm of manually encoding &amp; using symbolic knowledge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Cf. </a:t>
            </a:r>
            <a:r>
              <a:rPr lang="en-US" sz="2400" dirty="0">
                <a:ea typeface="ＭＳ Ｐゴシック" charset="0"/>
                <a:cs typeface="ＭＳ Ｐゴシック" charset="0"/>
                <a:hlinkClick r:id="rId2"/>
              </a:rPr>
              <a:t>Perceptrons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, Minsky &amp; </a:t>
            </a:r>
            <a:r>
              <a:rPr lang="en-US" sz="2400" dirty="0" err="1">
                <a:ea typeface="ＭＳ Ｐゴシック" charset="0"/>
                <a:cs typeface="ＭＳ Ｐゴシック" charset="0"/>
              </a:rPr>
              <a:t>Papert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book showed limitations of perceptron model of neural networks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90s: more data &amp; Web drove interest in statistical machine learning techniques &amp; data mining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Now: machine learning techniques &amp; big data play biggest driver in almost all successful AI systems</a:t>
            </a:r>
          </a:p>
          <a:p>
            <a:pPr marL="339725" lvl="1" indent="0">
              <a:buNone/>
            </a:pPr>
            <a:r>
              <a:rPr lang="en-US" sz="2400" dirty="0">
                <a:ea typeface="ＭＳ Ｐゴシック" charset="0"/>
                <a:cs typeface="ＭＳ Ｐゴシック" charset="0"/>
              </a:rPr>
              <a:t>… and neural networks are the current favorite approach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012E2-5D8C-A143-BE12-DDDF61B5EF18}"/>
              </a:ext>
            </a:extLst>
          </p:cNvPr>
          <p:cNvSpPr txBox="1"/>
          <p:nvPr/>
        </p:nvSpPr>
        <p:spPr>
          <a:xfrm>
            <a:off x="3886200" y="6324600"/>
            <a:ext cx="5049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seeAlso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Timeline of machine learning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07027A-9F3B-2F43-91A3-85E8D2A9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5250"/>
            <a:ext cx="5334000" cy="6667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571B31-BADA-3C47-88F0-7846794C6585}"/>
              </a:ext>
            </a:extLst>
          </p:cNvPr>
          <p:cNvSpPr txBox="1"/>
          <p:nvPr/>
        </p:nvSpPr>
        <p:spPr>
          <a:xfrm>
            <a:off x="5791200" y="2238375"/>
            <a:ext cx="331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man adjusting the random wiring network between the light sensors and association unit of scientist Frank Rosen-blatt's Perceptron, or MARK 1 computer, at the Cornell Aeronautical Laboratory, Buffalo, New York, circa 1960. The machine is designed to use a type of artificial neural network, known as a perceptron.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38A00-4048-B54B-969C-A15A68225127}"/>
              </a:ext>
            </a:extLst>
          </p:cNvPr>
          <p:cNvSpPr txBox="1">
            <a:spLocks/>
          </p:cNvSpPr>
          <p:nvPr/>
        </p:nvSpPr>
        <p:spPr>
          <a:xfrm>
            <a:off x="5791200" y="190500"/>
            <a:ext cx="3200400" cy="20193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kern="0" dirty="0"/>
              <a:t>Neural Networks 1960</a:t>
            </a:r>
          </a:p>
        </p:txBody>
      </p:sp>
    </p:spTree>
    <p:extLst>
      <p:ext uri="{BB962C8B-B14F-4D97-AF65-F5344CB8AC3E}">
        <p14:creationId xmlns:p14="http://schemas.microsoft.com/office/powerpoint/2010/main" val="322850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86C4-3341-584B-A752-87E3B95C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90500"/>
            <a:ext cx="2895600" cy="2019300"/>
          </a:xfrm>
        </p:spPr>
        <p:txBody>
          <a:bodyPr/>
          <a:lstStyle/>
          <a:p>
            <a:r>
              <a:rPr lang="en-US" dirty="0"/>
              <a:t>Neural Networks 2020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FCB369-2E1E-004C-AF52-36E74914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5872202" cy="74261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3384F-410D-274D-B4E6-8ED0EA56EAD1}"/>
              </a:ext>
            </a:extLst>
          </p:cNvPr>
          <p:cNvSpPr txBox="1"/>
          <p:nvPr/>
        </p:nvSpPr>
        <p:spPr>
          <a:xfrm>
            <a:off x="5581650" y="2209800"/>
            <a:ext cx="3409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Google’s AIY Vision Kit ($89.99 at Target)  is an intelligent camera that can recognize objects, detect faces and emotions. Download and use a variety of image recognition neural networks to customize the Vision Kit for your own creation.  Included in the box: Raspberry Pi Zero WH, Pi Camera V2, Micro SD Card, Micro USB Cable, Push Button.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25439-7A6A-C64B-94BB-268ABA5770DC}"/>
              </a:ext>
            </a:extLst>
          </p:cNvPr>
          <p:cNvSpPr txBox="1"/>
          <p:nvPr/>
        </p:nvSpPr>
        <p:spPr>
          <a:xfrm>
            <a:off x="5376574" y="6172617"/>
            <a:ext cx="380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$58.85 on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Amazon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8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Machine Learning Successes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Games: chess, go, poker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Text sentiment analysis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Email spam detection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Recommender systems (e.g., Netflix, Amazon)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Machine translation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Speech understanding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SIRI, Alexa, Google Assistant, …</a:t>
            </a: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  <a:p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D483EC0-21B5-D04C-A4CA-AA96C60F97D6}"/>
              </a:ext>
            </a:extLst>
          </p:cNvPr>
          <p:cNvSpPr txBox="1">
            <a:spLocks/>
          </p:cNvSpPr>
          <p:nvPr/>
        </p:nvSpPr>
        <p:spPr bwMode="auto">
          <a:xfrm>
            <a:off x="4724402" y="1371600"/>
            <a:ext cx="403859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5667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914400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2541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16017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0589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61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33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305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Autonomous vehicles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Individual face recognition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Understanding digital images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Credit card fraud detection</a:t>
            </a:r>
          </a:p>
          <a:p>
            <a:r>
              <a:rPr lang="en-US" sz="3000" kern="0" dirty="0">
                <a:ea typeface="ＭＳ Ｐゴシック" charset="0"/>
                <a:cs typeface="ＭＳ Ｐゴシック" charset="0"/>
              </a:rPr>
              <a:t>Showing annoying ads</a:t>
            </a: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  <a:p>
            <a:endParaRPr lang="en-US" sz="3000" kern="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2A6F-9A43-C84B-97AD-49D4AB66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The Big Idea and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6558-F348-CB4D-BBF3-5AB0186D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Given some data, learn a model of  how the world works that lets you predict new data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3000" b="1" dirty="0">
                <a:solidFill>
                  <a:srgbClr val="002060"/>
                </a:solidFill>
              </a:rPr>
              <a:t>Training Set: </a:t>
            </a:r>
            <a:r>
              <a:rPr lang="en-US" sz="3000" dirty="0"/>
              <a:t>Data from which you learn initially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Model: </a:t>
            </a:r>
            <a:r>
              <a:rPr lang="en-US" sz="3000" dirty="0"/>
              <a:t>What you learn; a “model” of how inputs are  associated with outputs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Test set: </a:t>
            </a:r>
            <a:r>
              <a:rPr lang="en-US" sz="3000" dirty="0"/>
              <a:t>New data you test your model against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Corpus: </a:t>
            </a:r>
            <a:r>
              <a:rPr lang="en-US" sz="3000" dirty="0"/>
              <a:t>A body of text data (pl.: corpora)</a:t>
            </a:r>
          </a:p>
          <a:p>
            <a:r>
              <a:rPr lang="en-US" sz="3000" b="1" dirty="0">
                <a:solidFill>
                  <a:srgbClr val="002060"/>
                </a:solidFill>
              </a:rPr>
              <a:t>Representation: </a:t>
            </a:r>
            <a:r>
              <a:rPr lang="en-US" sz="3000" dirty="0"/>
              <a:t>The computational expression of data</a:t>
            </a:r>
          </a:p>
        </p:txBody>
      </p:sp>
    </p:spTree>
    <p:extLst>
      <p:ext uri="{BB962C8B-B14F-4D97-AF65-F5344CB8AC3E}">
        <p14:creationId xmlns:p14="http://schemas.microsoft.com/office/powerpoint/2010/main" val="30060954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23065</TotalTime>
  <Words>1475</Words>
  <Application>Microsoft Macintosh PowerPoint</Application>
  <PresentationFormat>On-screen Show (4:3)</PresentationFormat>
  <Paragraphs>209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Gill Sans</vt:lpstr>
      <vt:lpstr>LM Roman 10 Regular</vt:lpstr>
      <vt:lpstr>Times New Roman</vt:lpstr>
      <vt:lpstr>Blank Presentation</vt:lpstr>
      <vt:lpstr>Machine Learning overview Chapter 18, 21</vt:lpstr>
      <vt:lpstr>What we will cover</vt:lpstr>
      <vt:lpstr>What is learning?</vt:lpstr>
      <vt:lpstr>Why study learning?</vt:lpstr>
      <vt:lpstr>AI and Learning Today</vt:lpstr>
      <vt:lpstr>PowerPoint Presentation</vt:lpstr>
      <vt:lpstr>Neural Networks 2020</vt:lpstr>
      <vt:lpstr>Machine Learning Successes</vt:lpstr>
      <vt:lpstr>The Big Idea and Terminology</vt:lpstr>
      <vt:lpstr>Major Machine learning paradigms (1)</vt:lpstr>
      <vt:lpstr>Major Machine learning paradigms (2)</vt:lpstr>
      <vt:lpstr>Types of learning problems</vt:lpstr>
      <vt:lpstr>PowerPoint Presentation</vt:lpstr>
      <vt:lpstr>PowerPoint Presentation</vt:lpstr>
      <vt:lpstr>Supervised learning</vt:lpstr>
      <vt:lpstr>Unsupervised Learning</vt:lpstr>
      <vt:lpstr>Inductive Learning Framework</vt:lpstr>
      <vt:lpstr>Inductive Learning as Search</vt:lpstr>
      <vt:lpstr>Inductive Learning as Search</vt:lpstr>
      <vt:lpstr>Inductive Learning Pipeline</vt:lpstr>
      <vt:lpstr>Inductive Learning Pipeline</vt:lpstr>
      <vt:lpstr>Inductive Learning Pipeline</vt:lpstr>
      <vt:lpstr>Inductive Learning Pipeline</vt:lpstr>
      <vt:lpstr>Model Spaces</vt:lpstr>
      <vt:lpstr>More Model Spaces</vt:lpstr>
      <vt:lpstr>Machine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457</cp:revision>
  <cp:lastPrinted>2019-04-15T18:08:43Z</cp:lastPrinted>
  <dcterms:created xsi:type="dcterms:W3CDTF">2009-11-25T19:59:32Z</dcterms:created>
  <dcterms:modified xsi:type="dcterms:W3CDTF">2020-04-09T19:41:27Z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