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1"/>
  </p:sldMasterIdLst>
  <p:notesMasterIdLst>
    <p:notesMasterId r:id="rId13"/>
  </p:notesMasterIdLst>
  <p:handoutMasterIdLst>
    <p:handoutMasterId r:id="rId14"/>
  </p:handoutMasterIdLst>
  <p:sldIdLst>
    <p:sldId id="476" r:id="rId2"/>
    <p:sldId id="509" r:id="rId3"/>
    <p:sldId id="510" r:id="rId4"/>
    <p:sldId id="511" r:id="rId5"/>
    <p:sldId id="512" r:id="rId6"/>
    <p:sldId id="514" r:id="rId7"/>
    <p:sldId id="515" r:id="rId8"/>
    <p:sldId id="516" r:id="rId9"/>
    <p:sldId id="506" r:id="rId10"/>
    <p:sldId id="517" r:id="rId11"/>
    <p:sldId id="370" r:id="rId12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73FEFF"/>
    <a:srgbClr val="990000"/>
    <a:srgbClr val="FF0000"/>
    <a:srgbClr val="FFF5CD"/>
    <a:srgbClr val="EBF9F2"/>
    <a:srgbClr val="2F8F5F"/>
    <a:srgbClr val="5F5F5F"/>
    <a:srgbClr val="CC0099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57"/>
    <p:restoredTop sz="91502"/>
  </p:normalViewPr>
  <p:slideViewPr>
    <p:cSldViewPr showGuides="1">
      <p:cViewPr>
        <p:scale>
          <a:sx n="105" d="100"/>
          <a:sy n="105" d="100"/>
        </p:scale>
        <p:origin x="872" y="624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342AD295-2CA7-B345-A977-D519A46F46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97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980B0EDF-2405-044B-8BEA-96578295F5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57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B0EDF-2405-044B-8BEA-96578295F52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691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B0EDF-2405-044B-8BEA-96578295F52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42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B0EDF-2405-044B-8BEA-96578295F52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338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A75-FBE8-E245-8B91-5932EF39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116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C57F6-D882-4B4B-A53A-375191EDE7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9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2041D-ED17-8640-9FE0-A9E09407EE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23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2E73B-9F96-D54F-A0BF-A4394A715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4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D8DDB-806D-7348-A3D1-D3970D726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204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FF133-BF5C-9047-B5E6-603AF0D72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32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E63DF-3DD4-C74E-8CCD-A3CA2656C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2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43D2-75FE-6743-8B15-C97C242DE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21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8D031-B921-9B49-901C-8269AEDD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18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2AE03-BE1C-C644-8AA6-CD3FDF0CE9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37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88BA3-1CFE-DC4E-8CC3-CBC6C7628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6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5840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latin typeface="Calibri"/>
              </a:defRPr>
            </a:lvl1pPr>
          </a:lstStyle>
          <a:p>
            <a:pPr>
              <a:defRPr/>
            </a:pPr>
            <a:fld id="{87DDC588-5C43-5A4C-A6D1-5063C42946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109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pitchFamily="-109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pitchFamily="-109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pitchFamily="-109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CMSC-471-02-S2020/471-code" TargetMode="External"/><Relationship Id="rId2" Type="http://schemas.openxmlformats.org/officeDocument/2006/relationships/hyperlink" Target="http://planning.domains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lanning.domain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sz="72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Classic Blocks World</a:t>
            </a:r>
            <a:endParaRPr lang="en-US" sz="72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1536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733800"/>
            <a:ext cx="6477000" cy="223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F5191-BECB-3F40-9826-B7C041A5F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Demonstration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0D88C-2739-9B45-A68B-6C615E8D9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We’ll try an online demonstration, using </a:t>
            </a:r>
            <a:r>
              <a:rPr lang="en-US" dirty="0" err="1">
                <a:hlinkClick r:id="rId2"/>
              </a:rPr>
              <a:t>planning.domains</a:t>
            </a:r>
            <a:r>
              <a:rPr lang="en-US" dirty="0">
                <a:hlinkClick r:id="rId2"/>
              </a:rPr>
              <a:t> </a:t>
            </a:r>
            <a:r>
              <a:rPr lang="en-US" dirty="0"/>
              <a:t>and the files in the planning subdirectory of our </a:t>
            </a:r>
            <a:r>
              <a:rPr lang="en-US" dirty="0">
                <a:hlinkClick r:id="rId3"/>
              </a:rPr>
              <a:t>471 code repository</a:t>
            </a:r>
            <a:endParaRPr lang="en-US" dirty="0"/>
          </a:p>
          <a:p>
            <a:pPr marL="458788" indent="-230188"/>
            <a:r>
              <a:rPr lang="en-US" dirty="0" err="1"/>
              <a:t>bw.pddl</a:t>
            </a:r>
            <a:endParaRPr lang="en-US" dirty="0"/>
          </a:p>
          <a:p>
            <a:pPr marL="458788" indent="-230188"/>
            <a:r>
              <a:rPr lang="en-US" dirty="0"/>
              <a:t>p01.pddl</a:t>
            </a:r>
          </a:p>
          <a:p>
            <a:pPr marL="458788" indent="-230188"/>
            <a:r>
              <a:rPr lang="en-US" dirty="0"/>
              <a:t>p02.pddl</a:t>
            </a:r>
          </a:p>
          <a:p>
            <a:pPr marL="458788" indent="-230188"/>
            <a:r>
              <a:rPr lang="en-US" dirty="0"/>
              <a:t>p03.pddl</a:t>
            </a:r>
          </a:p>
          <a:p>
            <a:pPr marL="458788" indent="-230188"/>
            <a:r>
              <a:rPr lang="en-US" dirty="0"/>
              <a:t>p12.pddl</a:t>
            </a:r>
          </a:p>
          <a:p>
            <a:pPr marL="458788" indent="-230188"/>
            <a:r>
              <a:rPr lang="en-US" dirty="0"/>
              <a:t>p36.pddl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376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909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E296D-37F9-854C-A1EC-A793CCB92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Classic Blocks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09707-37C9-734D-880D-7C24EB7E8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We’ll look at the classic blocks world domain</a:t>
            </a:r>
          </a:p>
          <a:p>
            <a:r>
              <a:rPr lang="en-US" sz="2800" dirty="0"/>
              <a:t>Starting with</a:t>
            </a:r>
          </a:p>
          <a:p>
            <a:pPr lvl="1"/>
            <a:r>
              <a:rPr lang="en-US" sz="2400" dirty="0"/>
              <a:t>BW: a domain file</a:t>
            </a:r>
          </a:p>
          <a:p>
            <a:pPr lvl="1"/>
            <a:r>
              <a:rPr lang="en-US" sz="2400" dirty="0"/>
              <a:t>Several problem files</a:t>
            </a:r>
          </a:p>
          <a:p>
            <a:pPr marL="233363" indent="-236538">
              <a:tabLst>
                <a:tab pos="222250" algn="l"/>
              </a:tabLst>
            </a:pPr>
            <a:r>
              <a:rPr lang="en-US" sz="2800" dirty="0"/>
              <a:t>We’ll use </a:t>
            </a:r>
            <a:r>
              <a:rPr lang="en-US" sz="2800" dirty="0">
                <a:hlinkClick r:id="rId3"/>
              </a:rPr>
              <a:t>planning.domains</a:t>
            </a:r>
            <a:r>
              <a:rPr lang="en-US" sz="2800" dirty="0"/>
              <a:t> to demonstrate solving the problems</a:t>
            </a:r>
          </a:p>
          <a:p>
            <a:r>
              <a:rPr lang="en-US" sz="2800" dirty="0"/>
              <a:t>And then show simple extensions to the domain by adding predicates and constants</a:t>
            </a:r>
          </a:p>
        </p:txBody>
      </p:sp>
    </p:spTree>
    <p:extLst>
      <p:ext uri="{BB962C8B-B14F-4D97-AF65-F5344CB8AC3E}">
        <p14:creationId xmlns:p14="http://schemas.microsoft.com/office/powerpoint/2010/main" val="1415289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923C5-9184-EF47-BD47-5808E41E9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0" y="0"/>
            <a:ext cx="2514600" cy="914400"/>
          </a:xfrm>
        </p:spPr>
        <p:txBody>
          <a:bodyPr/>
          <a:lstStyle/>
          <a:p>
            <a:r>
              <a:rPr lang="en-US" dirty="0" err="1"/>
              <a:t>bw.pddl</a:t>
            </a:r>
            <a:r>
              <a:rPr lang="en-US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FC3D5-CA70-4540-A1B7-D5ADB7CF3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33400"/>
            <a:ext cx="7772400" cy="6019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(define (domain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BW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(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:requirements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:strips)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(:predicates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(on ?x ?y)         ; object ?x is on ?object ?y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(on-table ?x)   ; ?x is directly on the table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(clear ?x)         ; ?x has nothing on it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(arm-empty)   ; robot isn't holding anything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(holding ?x))   ; robot is holding ?x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;; the four classic actions for manipulating objects</a:t>
            </a:r>
          </a:p>
          <a:p>
            <a:pPr marL="0" indent="0">
              <a:buNone/>
            </a:pP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  … actions in next four slides …</a:t>
            </a:r>
          </a:p>
        </p:txBody>
      </p:sp>
      <p:sp>
        <p:nvSpPr>
          <p:cNvPr id="4" name="Rectangular Callout 3">
            <a:extLst>
              <a:ext uri="{FF2B5EF4-FFF2-40B4-BE49-F238E27FC236}">
                <a16:creationId xmlns:a16="http://schemas.microsoft.com/office/drawing/2014/main" id="{666C71C1-C771-DF49-8E94-1BACD86B5031}"/>
              </a:ext>
            </a:extLst>
          </p:cNvPr>
          <p:cNvSpPr/>
          <p:nvPr/>
        </p:nvSpPr>
        <p:spPr bwMode="auto">
          <a:xfrm>
            <a:off x="6235700" y="914400"/>
            <a:ext cx="2857500" cy="716280"/>
          </a:xfrm>
          <a:prstGeom prst="wedgeRectCallout">
            <a:avLst>
              <a:gd name="adj1" fmla="val -143314"/>
              <a:gd name="adj2" fmla="val 46222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Allows basic add and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delete effects in actions</a:t>
            </a:r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34AE51EA-7DE1-4441-98DC-81A14ECB638F}"/>
              </a:ext>
            </a:extLst>
          </p:cNvPr>
          <p:cNvSpPr/>
          <p:nvPr/>
        </p:nvSpPr>
        <p:spPr bwMode="auto">
          <a:xfrm>
            <a:off x="6235700" y="2138680"/>
            <a:ext cx="2857500" cy="716280"/>
          </a:xfrm>
          <a:prstGeom prst="wedgeRectCallout">
            <a:avLst>
              <a:gd name="adj1" fmla="val -188470"/>
              <a:gd name="adj2" fmla="val 7925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List all the predicates with</a:t>
            </a:r>
          </a:p>
          <a:p>
            <a:r>
              <a:rPr lang="en-US" dirty="0">
                <a:latin typeface="Arial" pitchFamily="-109" charset="0"/>
              </a:rPr>
              <a:t>their arguments</a:t>
            </a:r>
          </a:p>
        </p:txBody>
      </p:sp>
    </p:spTree>
    <p:extLst>
      <p:ext uri="{BB962C8B-B14F-4D97-AF65-F5344CB8AC3E}">
        <p14:creationId xmlns:p14="http://schemas.microsoft.com/office/powerpoint/2010/main" val="3614990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923C5-9184-EF47-BD47-5808E41E9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0" y="0"/>
            <a:ext cx="2514600" cy="914400"/>
          </a:xfrm>
        </p:spPr>
        <p:txBody>
          <a:bodyPr/>
          <a:lstStyle/>
          <a:p>
            <a:r>
              <a:rPr lang="en-US" dirty="0" err="1"/>
              <a:t>bw.pddl</a:t>
            </a:r>
            <a:r>
              <a:rPr lang="en-US" dirty="0"/>
              <a:t>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FC3D5-CA70-4540-A1B7-D5ADB7CF3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7772400" cy="5638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</a:t>
            </a:r>
            <a:r>
              <a:rPr lang="en-US" b="1" dirty="0"/>
              <a:t>:action pick-up</a:t>
            </a:r>
          </a:p>
          <a:p>
            <a:pPr marL="0" indent="0">
              <a:buNone/>
            </a:pPr>
            <a:r>
              <a:rPr lang="en-US" b="1" dirty="0"/>
              <a:t>     :parameters </a:t>
            </a:r>
            <a:r>
              <a:rPr lang="en-US" dirty="0"/>
              <a:t>(?ob1)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b="1" dirty="0"/>
              <a:t>     :precondition </a:t>
            </a:r>
          </a:p>
          <a:p>
            <a:pPr marL="0" indent="0">
              <a:buNone/>
            </a:pPr>
            <a:r>
              <a:rPr lang="en-US" dirty="0"/>
              <a:t>          (and (clear ?ob1)</a:t>
            </a:r>
          </a:p>
          <a:p>
            <a:pPr marL="0" indent="0">
              <a:buNone/>
            </a:pPr>
            <a:r>
              <a:rPr lang="en-US" dirty="0"/>
              <a:t>                   (on-table ?ob1) </a:t>
            </a:r>
          </a:p>
          <a:p>
            <a:pPr marL="0" indent="0">
              <a:buNone/>
            </a:pPr>
            <a:r>
              <a:rPr lang="en-US" dirty="0"/>
              <a:t>                   (arm-empty))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b="1" dirty="0"/>
              <a:t>     :effect</a:t>
            </a:r>
          </a:p>
          <a:p>
            <a:pPr marL="0" indent="0">
              <a:buNone/>
            </a:pPr>
            <a:r>
              <a:rPr lang="en-US" dirty="0"/>
              <a:t>          (and (not (on-table ?ob1))</a:t>
            </a:r>
          </a:p>
          <a:p>
            <a:pPr marL="0" indent="0">
              <a:buNone/>
            </a:pPr>
            <a:r>
              <a:rPr lang="en-US" dirty="0"/>
              <a:t>  	      (not (clear ?ob1))</a:t>
            </a:r>
          </a:p>
          <a:p>
            <a:pPr marL="0" indent="0">
              <a:buNone/>
            </a:pPr>
            <a:r>
              <a:rPr lang="en-US" dirty="0"/>
              <a:t>	      (not (arm-empty))</a:t>
            </a:r>
          </a:p>
          <a:p>
            <a:pPr marL="0" indent="0">
              <a:buNone/>
            </a:pPr>
            <a:r>
              <a:rPr lang="en-US" dirty="0"/>
              <a:t>	      (holding ?ob1)))</a:t>
            </a:r>
          </a:p>
          <a:p>
            <a:pPr marL="0" indent="0">
              <a:buNone/>
            </a:pPr>
            <a:endParaRPr lang="en-US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ular Callout 3">
            <a:extLst>
              <a:ext uri="{FF2B5EF4-FFF2-40B4-BE49-F238E27FC236}">
                <a16:creationId xmlns:a16="http://schemas.microsoft.com/office/drawing/2014/main" id="{666C71C1-C771-DF49-8E94-1BACD86B5031}"/>
              </a:ext>
            </a:extLst>
          </p:cNvPr>
          <p:cNvSpPr/>
          <p:nvPr/>
        </p:nvSpPr>
        <p:spPr bwMode="auto">
          <a:xfrm>
            <a:off x="6235700" y="914400"/>
            <a:ext cx="2667000" cy="716280"/>
          </a:xfrm>
          <a:prstGeom prst="wedgeRectCallout">
            <a:avLst>
              <a:gd name="adj1" fmla="val -150069"/>
              <a:gd name="adj2" fmla="val 37712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Variable for the argument</a:t>
            </a:r>
          </a:p>
          <a:p>
            <a:r>
              <a:rPr lang="en-US" dirty="0">
                <a:latin typeface="Arial" pitchFamily="-109" charset="0"/>
              </a:rPr>
              <a:t>of a pick-up action</a:t>
            </a:r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34AE51EA-7DE1-4441-98DC-81A14ECB638F}"/>
              </a:ext>
            </a:extLst>
          </p:cNvPr>
          <p:cNvSpPr/>
          <p:nvPr/>
        </p:nvSpPr>
        <p:spPr bwMode="auto">
          <a:xfrm>
            <a:off x="6096000" y="2011680"/>
            <a:ext cx="2667000" cy="1066800"/>
          </a:xfrm>
          <a:prstGeom prst="wedgeRectCallout">
            <a:avLst>
              <a:gd name="adj1" fmla="val -145035"/>
              <a:gd name="adj2" fmla="val 2065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These three statements</a:t>
            </a:r>
          </a:p>
          <a:p>
            <a:r>
              <a:rPr lang="en-US" dirty="0">
                <a:latin typeface="Arial" pitchFamily="-109" charset="0"/>
              </a:rPr>
              <a:t>must be True before we</a:t>
            </a:r>
          </a:p>
          <a:p>
            <a:r>
              <a:rPr lang="en-US" dirty="0">
                <a:latin typeface="Arial" pitchFamily="-109" charset="0"/>
              </a:rPr>
              <a:t>can do a pick-up action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FC7E8BD9-B887-3B42-861C-C70F184E3C2A}"/>
              </a:ext>
            </a:extLst>
          </p:cNvPr>
          <p:cNvSpPr/>
          <p:nvPr/>
        </p:nvSpPr>
        <p:spPr bwMode="auto">
          <a:xfrm>
            <a:off x="6019800" y="4724400"/>
            <a:ext cx="2667000" cy="914400"/>
          </a:xfrm>
          <a:prstGeom prst="wedgeRectCallout">
            <a:avLst>
              <a:gd name="adj1" fmla="val -108896"/>
              <a:gd name="adj2" fmla="val 6698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After doing a pick-up 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action, these become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2161422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923C5-9184-EF47-BD47-5808E41E9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0" y="0"/>
            <a:ext cx="2514600" cy="914400"/>
          </a:xfrm>
        </p:spPr>
        <p:txBody>
          <a:bodyPr/>
          <a:lstStyle/>
          <a:p>
            <a:r>
              <a:rPr lang="en-US" dirty="0" err="1"/>
              <a:t>bw.pddl</a:t>
            </a:r>
            <a:r>
              <a:rPr lang="en-US" dirty="0"/>
              <a:t>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FC3D5-CA70-4540-A1B7-D5ADB7CF3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7772400" cy="5638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</a:t>
            </a:r>
            <a:r>
              <a:rPr lang="en-US" b="1" dirty="0"/>
              <a:t>:action pick-up</a:t>
            </a:r>
          </a:p>
          <a:p>
            <a:pPr marL="0" indent="0">
              <a:buNone/>
            </a:pPr>
            <a:r>
              <a:rPr lang="en-US" b="1" dirty="0"/>
              <a:t>     :parameters </a:t>
            </a:r>
            <a:r>
              <a:rPr lang="en-US" dirty="0"/>
              <a:t>(?ob1)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b="1" dirty="0"/>
              <a:t>     :precondition </a:t>
            </a:r>
          </a:p>
          <a:p>
            <a:pPr marL="0" indent="0">
              <a:buNone/>
            </a:pPr>
            <a:r>
              <a:rPr lang="en-US" dirty="0"/>
              <a:t>          (and (clear ?ob1)</a:t>
            </a:r>
          </a:p>
          <a:p>
            <a:pPr marL="0" indent="0">
              <a:buNone/>
            </a:pPr>
            <a:r>
              <a:rPr lang="en-US" dirty="0"/>
              <a:t>                   (on-table ?ob1) </a:t>
            </a:r>
          </a:p>
          <a:p>
            <a:pPr marL="0" indent="0">
              <a:buNone/>
            </a:pPr>
            <a:r>
              <a:rPr lang="en-US" dirty="0"/>
              <a:t>                   (arm-empty))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b="1" dirty="0"/>
              <a:t>     :effect</a:t>
            </a:r>
          </a:p>
          <a:p>
            <a:pPr marL="0" indent="0">
              <a:buNone/>
            </a:pPr>
            <a:r>
              <a:rPr lang="en-US" dirty="0"/>
              <a:t>          (and (not (on-table ?ob1))</a:t>
            </a:r>
          </a:p>
          <a:p>
            <a:pPr marL="0" indent="0">
              <a:buNone/>
            </a:pPr>
            <a:r>
              <a:rPr lang="en-US" dirty="0"/>
              <a:t>  	      (not (clear ?ob1))</a:t>
            </a:r>
          </a:p>
          <a:p>
            <a:pPr marL="0" indent="0">
              <a:buNone/>
            </a:pPr>
            <a:r>
              <a:rPr lang="en-US" dirty="0"/>
              <a:t>	      (not (arm-empty))</a:t>
            </a:r>
          </a:p>
          <a:p>
            <a:pPr marL="0" indent="0">
              <a:buNone/>
            </a:pPr>
            <a:r>
              <a:rPr lang="en-US" dirty="0"/>
              <a:t>	      (holding ?ob1)))</a:t>
            </a:r>
          </a:p>
          <a:p>
            <a:pPr marL="0" indent="0">
              <a:buNone/>
            </a:pPr>
            <a:endParaRPr lang="en-US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ular Callout 3">
            <a:extLst>
              <a:ext uri="{FF2B5EF4-FFF2-40B4-BE49-F238E27FC236}">
                <a16:creationId xmlns:a16="http://schemas.microsoft.com/office/drawing/2014/main" id="{666C71C1-C771-DF49-8E94-1BACD86B5031}"/>
              </a:ext>
            </a:extLst>
          </p:cNvPr>
          <p:cNvSpPr/>
          <p:nvPr/>
        </p:nvSpPr>
        <p:spPr bwMode="auto">
          <a:xfrm>
            <a:off x="6235700" y="914400"/>
            <a:ext cx="2667000" cy="716280"/>
          </a:xfrm>
          <a:prstGeom prst="wedgeRectCallout">
            <a:avLst>
              <a:gd name="adj1" fmla="val -150069"/>
              <a:gd name="adj2" fmla="val 37712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Variable for the argument</a:t>
            </a:r>
          </a:p>
          <a:p>
            <a:r>
              <a:rPr lang="en-US" dirty="0">
                <a:latin typeface="Arial" pitchFamily="-109" charset="0"/>
              </a:rPr>
              <a:t>of a pick-up action</a:t>
            </a:r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34AE51EA-7DE1-4441-98DC-81A14ECB638F}"/>
              </a:ext>
            </a:extLst>
          </p:cNvPr>
          <p:cNvSpPr/>
          <p:nvPr/>
        </p:nvSpPr>
        <p:spPr bwMode="auto">
          <a:xfrm>
            <a:off x="6096000" y="2011680"/>
            <a:ext cx="2667000" cy="1066800"/>
          </a:xfrm>
          <a:prstGeom prst="wedgeRectCallout">
            <a:avLst>
              <a:gd name="adj1" fmla="val -145035"/>
              <a:gd name="adj2" fmla="val 2065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These three statements</a:t>
            </a:r>
          </a:p>
          <a:p>
            <a:r>
              <a:rPr lang="en-US" dirty="0">
                <a:latin typeface="Arial" pitchFamily="-109" charset="0"/>
              </a:rPr>
              <a:t>must be True before we</a:t>
            </a:r>
          </a:p>
          <a:p>
            <a:r>
              <a:rPr lang="en-US" dirty="0">
                <a:latin typeface="Arial" pitchFamily="-109" charset="0"/>
              </a:rPr>
              <a:t>can do a pick-up action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FC7E8BD9-B887-3B42-861C-C70F184E3C2A}"/>
              </a:ext>
            </a:extLst>
          </p:cNvPr>
          <p:cNvSpPr/>
          <p:nvPr/>
        </p:nvSpPr>
        <p:spPr bwMode="auto">
          <a:xfrm>
            <a:off x="6019800" y="4724400"/>
            <a:ext cx="2667000" cy="914400"/>
          </a:xfrm>
          <a:prstGeom prst="wedgeRectCallout">
            <a:avLst>
              <a:gd name="adj1" fmla="val -108896"/>
              <a:gd name="adj2" fmla="val 6698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After doing a pick-up 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action, these become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2531832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923C5-9184-EF47-BD47-5808E41E9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0" y="0"/>
            <a:ext cx="2514600" cy="914400"/>
          </a:xfrm>
        </p:spPr>
        <p:txBody>
          <a:bodyPr/>
          <a:lstStyle/>
          <a:p>
            <a:r>
              <a:rPr lang="en-US" dirty="0" err="1"/>
              <a:t>bw.pddl</a:t>
            </a:r>
            <a:r>
              <a:rPr lang="en-US" dirty="0"/>
              <a:t>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FC3D5-CA70-4540-A1B7-D5ADB7CF3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0043"/>
            <a:ext cx="7772400" cy="67056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(:action put-down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:parameters (?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:precondition (holding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:effect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(and (not (holding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(clear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(arm-empty)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(on-table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)))</a:t>
            </a:r>
          </a:p>
          <a:p>
            <a:pPr marL="0" indent="0">
              <a:buNone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(:action stack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:parameters (?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underob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:precondition (and (holding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 (clear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underob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:effect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(and (not (holding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(not (clear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underob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(clear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(arm-empty)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(on ?sob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underob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)))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ular Callout 3">
            <a:extLst>
              <a:ext uri="{FF2B5EF4-FFF2-40B4-BE49-F238E27FC236}">
                <a16:creationId xmlns:a16="http://schemas.microsoft.com/office/drawing/2014/main" id="{666C71C1-C771-DF49-8E94-1BACD86B5031}"/>
              </a:ext>
            </a:extLst>
          </p:cNvPr>
          <p:cNvSpPr/>
          <p:nvPr/>
        </p:nvSpPr>
        <p:spPr bwMode="auto">
          <a:xfrm>
            <a:off x="6235700" y="914400"/>
            <a:ext cx="2667000" cy="914400"/>
          </a:xfrm>
          <a:prstGeom prst="wedgeRectCallout">
            <a:avLst>
              <a:gd name="adj1" fmla="val -184819"/>
              <a:gd name="adj2" fmla="val -117549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put-down means put the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think you are holding on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the table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FC7E8BD9-B887-3B42-861C-C70F184E3C2A}"/>
              </a:ext>
            </a:extLst>
          </p:cNvPr>
          <p:cNvSpPr/>
          <p:nvPr/>
        </p:nvSpPr>
        <p:spPr bwMode="auto">
          <a:xfrm>
            <a:off x="6237759" y="3200400"/>
            <a:ext cx="2667000" cy="914400"/>
          </a:xfrm>
          <a:prstGeom prst="wedgeRectCallout">
            <a:avLst>
              <a:gd name="adj1" fmla="val -203413"/>
              <a:gd name="adj2" fmla="val -12221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stack means put the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thing you are holding on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another object</a:t>
            </a:r>
          </a:p>
        </p:txBody>
      </p:sp>
    </p:spTree>
    <p:extLst>
      <p:ext uri="{BB962C8B-B14F-4D97-AF65-F5344CB8AC3E}">
        <p14:creationId xmlns:p14="http://schemas.microsoft.com/office/powerpoint/2010/main" val="1887785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923C5-9184-EF47-BD47-5808E41E9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9400" y="0"/>
            <a:ext cx="2514600" cy="914400"/>
          </a:xfrm>
        </p:spPr>
        <p:txBody>
          <a:bodyPr/>
          <a:lstStyle/>
          <a:p>
            <a:r>
              <a:rPr lang="en-US" dirty="0" err="1"/>
              <a:t>bw.pddl</a:t>
            </a:r>
            <a:r>
              <a:rPr lang="en-US" dirty="0"/>
              <a:t>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FC3D5-CA70-4540-A1B7-D5ADB7CF3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399"/>
            <a:ext cx="7772400" cy="593124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(:action unstack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:parameters (?sob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sunderob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:precondition 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(and (on ?sob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sunderob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(clear ?sob)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(arm-empty))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:effect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(and (holding ?sob)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(clear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sunderob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(not (clear ?sob))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(not (arm-empty))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(not (on ?sob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sunderob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)))</a:t>
            </a: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 ; this closes the domain definition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FC7E8BD9-B887-3B42-861C-C70F184E3C2A}"/>
              </a:ext>
            </a:extLst>
          </p:cNvPr>
          <p:cNvSpPr/>
          <p:nvPr/>
        </p:nvSpPr>
        <p:spPr bwMode="auto">
          <a:xfrm>
            <a:off x="6324600" y="2590800"/>
            <a:ext cx="2667000" cy="1295400"/>
          </a:xfrm>
          <a:prstGeom prst="wedgeRectCallout">
            <a:avLst>
              <a:gd name="adj1" fmla="val -161251"/>
              <a:gd name="adj2" fmla="val -50377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First </a:t>
            </a:r>
            <a:r>
              <a:rPr lang="en-US" dirty="0" err="1">
                <a:latin typeface="Arial" pitchFamily="-109" charset="0"/>
              </a:rPr>
              <a:t>arg</a:t>
            </a:r>
            <a:r>
              <a:rPr lang="en-US" dirty="0">
                <a:latin typeface="Arial" pitchFamily="-109" charset="0"/>
              </a:rPr>
              <a:t> can’t have 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anything on it and the</a:t>
            </a:r>
            <a:br>
              <a:rPr lang="en-US" dirty="0">
                <a:latin typeface="Arial" pitchFamily="-109" charset="0"/>
              </a:rPr>
            </a:br>
            <a:r>
              <a:rPr lang="en-US" dirty="0" err="1">
                <a:latin typeface="Arial" pitchFamily="-109" charset="0"/>
              </a:rPr>
              <a:t>robt</a:t>
            </a:r>
            <a:r>
              <a:rPr lang="en-US" dirty="0">
                <a:latin typeface="Arial" pitchFamily="-109" charset="0"/>
              </a:rPr>
              <a:t> cannot be holding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anything</a:t>
            </a: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32A7C635-614A-1D4F-8993-7DE5DF34CA70}"/>
              </a:ext>
            </a:extLst>
          </p:cNvPr>
          <p:cNvSpPr/>
          <p:nvPr/>
        </p:nvSpPr>
        <p:spPr bwMode="auto">
          <a:xfrm>
            <a:off x="6324600" y="1371600"/>
            <a:ext cx="2667000" cy="914400"/>
          </a:xfrm>
          <a:prstGeom prst="wedgeRectCallout">
            <a:avLst>
              <a:gd name="adj1" fmla="val -184417"/>
              <a:gd name="adj2" fmla="val -60870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unstack means take the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first </a:t>
            </a:r>
            <a:r>
              <a:rPr lang="en-US" dirty="0" err="1">
                <a:latin typeface="Arial" pitchFamily="-109" charset="0"/>
              </a:rPr>
              <a:t>arg</a:t>
            </a:r>
            <a:r>
              <a:rPr lang="en-US" dirty="0">
                <a:latin typeface="Arial" pitchFamily="-109" charset="0"/>
              </a:rPr>
              <a:t> off the second</a:t>
            </a:r>
            <a:br>
              <a:rPr lang="en-US" dirty="0">
                <a:latin typeface="Arial" pitchFamily="-109" charset="0"/>
              </a:rPr>
            </a:br>
            <a:r>
              <a:rPr lang="en-US" dirty="0" err="1">
                <a:latin typeface="Arial" pitchFamily="-109" charset="0"/>
              </a:rPr>
              <a:t>arg</a:t>
            </a:r>
            <a:endParaRPr lang="en-US" dirty="0">
              <a:latin typeface="Arial" pitchFamily="-109" charset="0"/>
            </a:endParaRP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CCCD4DEA-65DB-1048-B462-F34D52D9A3A6}"/>
              </a:ext>
            </a:extLst>
          </p:cNvPr>
          <p:cNvSpPr/>
          <p:nvPr/>
        </p:nvSpPr>
        <p:spPr bwMode="auto">
          <a:xfrm>
            <a:off x="6322541" y="4191000"/>
            <a:ext cx="2667000" cy="1295400"/>
          </a:xfrm>
          <a:prstGeom prst="wedgeRectCallout">
            <a:avLst>
              <a:gd name="adj1" fmla="val -158051"/>
              <a:gd name="adj2" fmla="val -82377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Here are the updates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to our knowledge base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describing the state of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the world</a:t>
            </a:r>
          </a:p>
        </p:txBody>
      </p:sp>
    </p:spTree>
    <p:extLst>
      <p:ext uri="{BB962C8B-B14F-4D97-AF65-F5344CB8AC3E}">
        <p14:creationId xmlns:p14="http://schemas.microsoft.com/office/powerpoint/2010/main" val="2490585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923C5-9184-EF47-BD47-5808E41E9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2541" y="5715000"/>
            <a:ext cx="2514600" cy="914400"/>
          </a:xfrm>
        </p:spPr>
        <p:txBody>
          <a:bodyPr/>
          <a:lstStyle/>
          <a:p>
            <a:r>
              <a:rPr lang="en-US" dirty="0"/>
              <a:t>p00.pddl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FC3D5-CA70-4540-A1B7-D5ADB7CF3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4758"/>
            <a:ext cx="8382000" cy="6693242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;; The arm is empty and there is a stack of three blocks: C is on B which is on A</a:t>
            </a:r>
            <a:b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;;  which is on the table.  The goal is to reverse the stack, i.e., have A on B and B</a:t>
            </a:r>
            <a:b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;;  on C.  No need to mention C is on the table, since domain constraints will enforce it.</a:t>
            </a:r>
          </a:p>
          <a:p>
            <a:pPr marL="0" indent="0">
              <a:buNone/>
            </a:pPr>
            <a:endParaRPr lang="en-US" sz="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(define (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problem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00)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(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:domain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bw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(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:objects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 B C)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(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init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(arm-empty)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(on-table A)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(on B A) 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	 (on C B)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	 (clear C))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(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:goal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(and (on A B) 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(on B C))))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94D255F-1AA3-1D49-AC4A-05A889DF652D}"/>
              </a:ext>
            </a:extLst>
          </p:cNvPr>
          <p:cNvGrpSpPr/>
          <p:nvPr/>
        </p:nvGrpSpPr>
        <p:grpSpPr>
          <a:xfrm>
            <a:off x="5943600" y="2209800"/>
            <a:ext cx="2438400" cy="1905000"/>
            <a:chOff x="5257800" y="2971800"/>
            <a:chExt cx="2438400" cy="1905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25B9470-08C3-744B-8D99-851815028162}"/>
                </a:ext>
              </a:extLst>
            </p:cNvPr>
            <p:cNvSpPr/>
            <p:nvPr/>
          </p:nvSpPr>
          <p:spPr bwMode="auto">
            <a:xfrm>
              <a:off x="5562600" y="40386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09" charset="0"/>
                </a:rPr>
                <a:t>A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50E1F78-590C-914B-A58F-3C133ABC3EC2}"/>
                </a:ext>
              </a:extLst>
            </p:cNvPr>
            <p:cNvSpPr/>
            <p:nvPr/>
          </p:nvSpPr>
          <p:spPr bwMode="auto">
            <a:xfrm>
              <a:off x="5562600" y="29718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09" charset="0"/>
                </a:rPr>
                <a:t>C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A86A7F1-7104-3443-89F1-BCF9A303A8D4}"/>
                </a:ext>
              </a:extLst>
            </p:cNvPr>
            <p:cNvSpPr/>
            <p:nvPr/>
          </p:nvSpPr>
          <p:spPr bwMode="auto">
            <a:xfrm>
              <a:off x="5562600" y="35052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09" charset="0"/>
                </a:rPr>
                <a:t>B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457A0E0-5CC1-544E-AB75-743757239D6B}"/>
                </a:ext>
              </a:extLst>
            </p:cNvPr>
            <p:cNvSpPr/>
            <p:nvPr/>
          </p:nvSpPr>
          <p:spPr bwMode="auto">
            <a:xfrm>
              <a:off x="6781800" y="40386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>
                  <a:latin typeface="Arial" pitchFamily="-109" charset="0"/>
                </a:rPr>
                <a:t>C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8EAEF7C-DF8C-024E-8E30-F6ACB2BFD4B8}"/>
                </a:ext>
              </a:extLst>
            </p:cNvPr>
            <p:cNvSpPr/>
            <p:nvPr/>
          </p:nvSpPr>
          <p:spPr bwMode="auto">
            <a:xfrm>
              <a:off x="6781800" y="29718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>
                  <a:latin typeface="Arial" pitchFamily="-109" charset="0"/>
                </a:rPr>
                <a:t>A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C01AB8C-39A2-6247-996D-F960EF279CA5}"/>
                </a:ext>
              </a:extLst>
            </p:cNvPr>
            <p:cNvSpPr/>
            <p:nvPr/>
          </p:nvSpPr>
          <p:spPr bwMode="auto">
            <a:xfrm>
              <a:off x="6781800" y="35052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09" charset="0"/>
                </a:rPr>
                <a:t>B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997A0E9-6713-904B-90D4-376E3F35DB02}"/>
                </a:ext>
              </a:extLst>
            </p:cNvPr>
            <p:cNvSpPr/>
            <p:nvPr/>
          </p:nvSpPr>
          <p:spPr bwMode="auto">
            <a:xfrm>
              <a:off x="5257800" y="4648200"/>
              <a:ext cx="2438400" cy="2286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endParaRPr>
            </a:p>
          </p:txBody>
        </p:sp>
        <p:sp>
          <p:nvSpPr>
            <p:cNvPr id="17" name="Right Arrow 16">
              <a:extLst>
                <a:ext uri="{FF2B5EF4-FFF2-40B4-BE49-F238E27FC236}">
                  <a16:creationId xmlns:a16="http://schemas.microsoft.com/office/drawing/2014/main" id="{01C0947B-447E-F14A-A092-8371EB887ECD}"/>
                </a:ext>
              </a:extLst>
            </p:cNvPr>
            <p:cNvSpPr/>
            <p:nvPr/>
          </p:nvSpPr>
          <p:spPr bwMode="auto">
            <a:xfrm>
              <a:off x="6172200" y="3613773"/>
              <a:ext cx="533400" cy="484632"/>
            </a:xfrm>
            <a:prstGeom prst="rightArrow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5225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A9B4E-BA4D-0446-A93A-2F2D139E6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686" y="152400"/>
            <a:ext cx="7772400" cy="1143000"/>
          </a:xfrm>
        </p:spPr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planning.domains</a:t>
            </a:r>
            <a:r>
              <a:rPr lang="en-US" dirty="0"/>
              <a:t>/</a:t>
            </a:r>
          </a:p>
        </p:txBody>
      </p:sp>
      <p:pic>
        <p:nvPicPr>
          <p:cNvPr id="4" name="Picture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DF60A406-7A50-6741-90D5-519E53BC7F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93" y="838200"/>
            <a:ext cx="8979607" cy="6427344"/>
          </a:xfrm>
          <a:prstGeom prst="rect">
            <a:avLst/>
          </a:prstGeom>
        </p:spPr>
      </p:pic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39A73DEF-9B10-CC45-AE96-1ABC2BDDB653}"/>
              </a:ext>
            </a:extLst>
          </p:cNvPr>
          <p:cNvSpPr/>
          <p:nvPr/>
        </p:nvSpPr>
        <p:spPr bwMode="auto">
          <a:xfrm>
            <a:off x="6312607" y="2438400"/>
            <a:ext cx="2667000" cy="1295400"/>
          </a:xfrm>
          <a:prstGeom prst="wedgeRectCallout">
            <a:avLst>
              <a:gd name="adj1" fmla="val -136108"/>
              <a:gd name="adj2" fmla="val 128447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Open the PDDL editor,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upload our domain and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problem files, and run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the solver.</a:t>
            </a:r>
          </a:p>
        </p:txBody>
      </p:sp>
    </p:spTree>
    <p:extLst>
      <p:ext uri="{BB962C8B-B14F-4D97-AF65-F5344CB8AC3E}">
        <p14:creationId xmlns:p14="http://schemas.microsoft.com/office/powerpoint/2010/main" val="377542312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2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4080"/>
      </a:hlink>
      <a:folHlink>
        <a:srgbClr val="004080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15140</TotalTime>
  <Words>874</Words>
  <Application>Microsoft Macintosh PowerPoint</Application>
  <PresentationFormat>On-screen Show (4:3)</PresentationFormat>
  <Paragraphs>138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Lucida Calligraphy</vt:lpstr>
      <vt:lpstr>Tahoma</vt:lpstr>
      <vt:lpstr>Times New Roman</vt:lpstr>
      <vt:lpstr>Blank Presentation</vt:lpstr>
      <vt:lpstr>Classic Blocks World</vt:lpstr>
      <vt:lpstr>Classic Blocks World</vt:lpstr>
      <vt:lpstr>bw.pddl 1</vt:lpstr>
      <vt:lpstr>bw.pddl 2</vt:lpstr>
      <vt:lpstr>bw.pddl 3</vt:lpstr>
      <vt:lpstr>bw.pddl 4</vt:lpstr>
      <vt:lpstr>bw.pddl 5</vt:lpstr>
      <vt:lpstr>p00.pddl </vt:lpstr>
      <vt:lpstr>http://planning.domains/</vt:lpstr>
      <vt:lpstr>Online Demonstration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Graphplan/SATPlan</dc:title>
  <dc:creator>Marie desJardins</dc:creator>
  <cp:lastModifiedBy>Tim Finin</cp:lastModifiedBy>
  <cp:revision>336</cp:revision>
  <cp:lastPrinted>2009-11-16T21:50:54Z</cp:lastPrinted>
  <dcterms:created xsi:type="dcterms:W3CDTF">2009-11-18T21:57:46Z</dcterms:created>
  <dcterms:modified xsi:type="dcterms:W3CDTF">2020-04-07T19:24:36Z</dcterms:modified>
</cp:coreProperties>
</file>