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58" r:id="rId3"/>
    <p:sldId id="356" r:id="rId4"/>
    <p:sldId id="360" r:id="rId5"/>
    <p:sldId id="359" r:id="rId6"/>
    <p:sldId id="258" r:id="rId7"/>
    <p:sldId id="259" r:id="rId8"/>
    <p:sldId id="257" r:id="rId9"/>
    <p:sldId id="272" r:id="rId10"/>
    <p:sldId id="338" r:id="rId11"/>
    <p:sldId id="353" r:id="rId12"/>
    <p:sldId id="354" r:id="rId13"/>
    <p:sldId id="371" r:id="rId14"/>
    <p:sldId id="355" r:id="rId15"/>
    <p:sldId id="260" r:id="rId16"/>
    <p:sldId id="365" r:id="rId17"/>
    <p:sldId id="266" r:id="rId18"/>
    <p:sldId id="277" r:id="rId19"/>
    <p:sldId id="285" r:id="rId20"/>
    <p:sldId id="279" r:id="rId21"/>
    <p:sldId id="281" r:id="rId22"/>
    <p:sldId id="336" r:id="rId23"/>
    <p:sldId id="335" r:id="rId24"/>
    <p:sldId id="280" r:id="rId25"/>
    <p:sldId id="370" r:id="rId26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5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clrMru>
    <a:srgbClr val="000099"/>
    <a:srgbClr val="D60093"/>
    <a:srgbClr val="DDDD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12" autoAdjust="0"/>
    <p:restoredTop sz="91159"/>
  </p:normalViewPr>
  <p:slideViewPr>
    <p:cSldViewPr showGuides="1">
      <p:cViewPr varScale="1">
        <p:scale>
          <a:sx n="46" d="100"/>
          <a:sy n="46" d="100"/>
        </p:scale>
        <p:origin x="248" y="168"/>
      </p:cViewPr>
      <p:guideLst>
        <p:guide orient="horz" pos="2160"/>
        <p:guide pos="35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8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t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pPr>
              <a:defRPr/>
            </a:pPr>
            <a:endParaRPr lang="en-US" dirty="0">
              <a:latin typeface="Calibri" charset="0"/>
            </a:endParaRP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7188" y="0"/>
            <a:ext cx="4162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pPr>
              <a:defRPr/>
            </a:pPr>
            <a:endParaRPr lang="en-US" dirty="0">
              <a:latin typeface="Calibri" charset="0"/>
            </a:endParaRPr>
          </a:p>
        </p:txBody>
      </p:sp>
      <p:sp>
        <p:nvSpPr>
          <p:cNvPr id="269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b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pPr>
              <a:defRPr/>
            </a:pPr>
            <a:endParaRPr lang="en-US" dirty="0">
              <a:latin typeface="Calibri" charset="0"/>
            </a:endParaRPr>
          </a:p>
        </p:txBody>
      </p:sp>
      <p:sp>
        <p:nvSpPr>
          <p:cNvPr id="269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7188" y="6948488"/>
            <a:ext cx="4162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pPr>
              <a:defRPr/>
            </a:pPr>
            <a:fld id="{DCCE89E7-AEDE-334F-A466-906A348559B6}" type="slidenum">
              <a:rPr lang="en-US">
                <a:latin typeface="Calibri" charset="0"/>
              </a:rPr>
              <a:pPr>
                <a:defRPr/>
              </a:pPr>
              <a:t>‹#›</a:t>
            </a:fld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6473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t" anchorCtr="0" compatLnSpc="1">
            <a:prstTxWarp prst="textNoShape">
              <a:avLst/>
            </a:prstTxWarp>
          </a:bodyPr>
          <a:lstStyle>
            <a:lvl1pPr defTabSz="955675">
              <a:defRPr sz="1300" b="0" i="0">
                <a:latin typeface="Calibri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1950" y="0"/>
            <a:ext cx="418623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 b="0" i="0">
                <a:latin typeface="Calibri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1000" y="541338"/>
            <a:ext cx="3681413" cy="2760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5713" y="3482975"/>
            <a:ext cx="711517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b" anchorCtr="0" compatLnSpc="1">
            <a:prstTxWarp prst="textNoShape">
              <a:avLst/>
            </a:prstTxWarp>
          </a:bodyPr>
          <a:lstStyle>
            <a:lvl1pPr defTabSz="955675">
              <a:defRPr sz="1300" b="0" i="0">
                <a:latin typeface="Calibri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195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 b="0" i="0">
                <a:latin typeface="Calibri" charset="0"/>
              </a:defRPr>
            </a:lvl1pPr>
          </a:lstStyle>
          <a:p>
            <a:pPr>
              <a:defRPr/>
            </a:pPr>
            <a:fld id="{B4982A2B-807D-BF46-BBC5-3CC878266B9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6681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246424D-8099-B646-A3F8-666FB2D627FE}" type="slidenum">
              <a:rPr lang="en-US" sz="1300">
                <a:latin typeface="Calibri" charset="0"/>
              </a:rPr>
              <a:pPr/>
              <a:t>1</a:t>
            </a:fld>
            <a:endParaRPr lang="en-US" sz="1300" dirty="0">
              <a:latin typeface="Calibri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05E256E-BD0D-884A-B590-57DF9A25576D}" type="slidenum">
              <a:rPr lang="en-US" sz="1300">
                <a:latin typeface="Calibri" charset="0"/>
              </a:rPr>
              <a:pPr/>
              <a:t>11</a:t>
            </a:fld>
            <a:endParaRPr lang="en-US" sz="1300" dirty="0">
              <a:latin typeface="Calibri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9C0AB69-3E77-8F48-83BC-1533CD2A43F0}" type="slidenum">
              <a:rPr lang="en-US" sz="1300">
                <a:latin typeface="Calibri" charset="0"/>
              </a:rPr>
              <a:pPr/>
              <a:t>12</a:t>
            </a:fld>
            <a:endParaRPr lang="en-US" sz="1300" dirty="0">
              <a:latin typeface="Calibri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9C0AB69-3E77-8F48-83BC-1533CD2A43F0}" type="slidenum">
              <a:rPr lang="en-US" sz="1300">
                <a:latin typeface="Calibri" charset="0"/>
              </a:rPr>
              <a:pPr/>
              <a:t>13</a:t>
            </a:fld>
            <a:endParaRPr lang="en-US" sz="1300" dirty="0">
              <a:latin typeface="Calibri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723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9B6E0F-C106-5149-BA01-5C2E2786F416}" type="slidenum">
              <a:rPr lang="en-US" sz="1300">
                <a:latin typeface="Calibri" charset="0"/>
              </a:rPr>
              <a:pPr/>
              <a:t>14</a:t>
            </a:fld>
            <a:endParaRPr lang="en-US" sz="1300" dirty="0">
              <a:latin typeface="Calibri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9413" y="539750"/>
            <a:ext cx="3683000" cy="276225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4125" y="3482975"/>
            <a:ext cx="7118350" cy="3303588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FBEF241-1333-434A-BB51-D9F1F2C9D99E}" type="slidenum">
              <a:rPr lang="en-US" sz="1300">
                <a:latin typeface="Calibri" charset="0"/>
              </a:rPr>
              <a:pPr/>
              <a:t>15</a:t>
            </a:fld>
            <a:endParaRPr lang="en-US" sz="1300" dirty="0">
              <a:latin typeface="Calibri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ABECEDD-2692-0E4E-AC56-51A985344E26}" type="slidenum">
              <a:rPr lang="en-US" sz="1300">
                <a:latin typeface="Calibri" charset="0"/>
              </a:rPr>
              <a:pPr/>
              <a:t>17</a:t>
            </a:fld>
            <a:endParaRPr lang="en-US" sz="1300" dirty="0">
              <a:latin typeface="Calibri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E8B653F-8143-3D44-A79B-21733CBB9BED}" type="slidenum">
              <a:rPr lang="en-US" sz="1300">
                <a:latin typeface="Calibri" charset="0"/>
              </a:rPr>
              <a:pPr/>
              <a:t>18</a:t>
            </a:fld>
            <a:endParaRPr lang="en-US" sz="1300" dirty="0">
              <a:latin typeface="Calibri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FA56497-13D3-324C-8FD6-06C8CDE1A9A6}" type="slidenum">
              <a:rPr lang="en-US" sz="1300">
                <a:latin typeface="Calibri" charset="0"/>
              </a:rPr>
              <a:pPr/>
              <a:t>19</a:t>
            </a:fld>
            <a:endParaRPr lang="en-US" sz="1300" dirty="0">
              <a:latin typeface="Calibri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9225E8A-A6FB-3F40-BF23-3125C389171B}" type="slidenum">
              <a:rPr lang="en-US" sz="1300">
                <a:latin typeface="Calibri" charset="0"/>
              </a:rPr>
              <a:pPr/>
              <a:t>20</a:t>
            </a:fld>
            <a:endParaRPr lang="en-US" sz="1300" dirty="0">
              <a:latin typeface="Calibri" charset="0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4057112-046A-BC42-A146-E8173A16B61B}" type="slidenum">
              <a:rPr lang="en-US" sz="1300">
                <a:latin typeface="Calibri" charset="0"/>
              </a:rPr>
              <a:pPr/>
              <a:t>21</a:t>
            </a:fld>
            <a:endParaRPr lang="en-US" sz="1300" dirty="0">
              <a:latin typeface="Calibri" charset="0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467F101-6B2B-DA41-9B45-4C34D74CABBE}" type="slidenum">
              <a:rPr lang="en-US" sz="1300">
                <a:latin typeface="Calibri" charset="0"/>
              </a:rPr>
              <a:pPr/>
              <a:t>2</a:t>
            </a:fld>
            <a:endParaRPr lang="en-US" sz="1300" dirty="0">
              <a:latin typeface="Calibri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0508904-69F6-654C-A4D9-85B9679E8ABF}" type="slidenum">
              <a:rPr lang="en-US" sz="1300">
                <a:latin typeface="Calibri" charset="0"/>
              </a:rPr>
              <a:pPr/>
              <a:t>22</a:t>
            </a:fld>
            <a:endParaRPr lang="en-US" sz="1300" dirty="0">
              <a:latin typeface="Calibri" charset="0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9413" y="539750"/>
            <a:ext cx="3683000" cy="276225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4125" y="3482975"/>
            <a:ext cx="7118350" cy="3303588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FC76462-09CB-BC4A-928C-FF9DE236CE5B}" type="slidenum">
              <a:rPr lang="en-US" sz="1300">
                <a:latin typeface="Calibri" charset="0"/>
              </a:rPr>
              <a:pPr/>
              <a:t>23</a:t>
            </a:fld>
            <a:endParaRPr lang="en-US" sz="1300" dirty="0">
              <a:latin typeface="Calibri" charset="0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9413" y="539750"/>
            <a:ext cx="3683000" cy="276225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4125" y="3482975"/>
            <a:ext cx="7118350" cy="3303588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CDFEC31-76AF-394A-82B1-B9164B6F8A3D}" type="slidenum">
              <a:rPr lang="en-US" sz="1300">
                <a:latin typeface="Calibri" charset="0"/>
              </a:rPr>
              <a:pPr/>
              <a:t>24</a:t>
            </a:fld>
            <a:endParaRPr lang="en-US" sz="1300" dirty="0">
              <a:latin typeface="Calibri" charset="0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C1D765A-83BC-E646-8994-8879F217EFAE}" type="slidenum">
              <a:rPr lang="en-US" sz="1300">
                <a:latin typeface="Calibri" charset="0"/>
              </a:rPr>
              <a:pPr/>
              <a:t>3</a:t>
            </a:fld>
            <a:endParaRPr lang="en-US" sz="1300" dirty="0">
              <a:latin typeface="Calibri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AAC09BB-7989-1443-9979-478180C92334}" type="slidenum">
              <a:rPr lang="en-US" sz="1300">
                <a:latin typeface="Calibri" charset="0"/>
              </a:rPr>
              <a:pPr/>
              <a:t>4</a:t>
            </a:fld>
            <a:endParaRPr lang="en-US" sz="1300" dirty="0">
              <a:latin typeface="Calibri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F127F0A-E84B-5849-A77D-69BF8FA82CC5}" type="slidenum">
              <a:rPr lang="en-US" sz="1300">
                <a:latin typeface="Calibri" charset="0"/>
              </a:rPr>
              <a:pPr/>
              <a:t>5</a:t>
            </a:fld>
            <a:endParaRPr lang="en-US" sz="1300" dirty="0">
              <a:latin typeface="Calibri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ACD514E-0B58-F84F-935E-89D7A3633E68}" type="slidenum">
              <a:rPr lang="en-US" sz="1300">
                <a:latin typeface="Calibri" charset="0"/>
              </a:rPr>
              <a:pPr/>
              <a:t>6</a:t>
            </a:fld>
            <a:endParaRPr lang="en-US" sz="1300" dirty="0">
              <a:latin typeface="Calibri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1A3967C-8A21-774E-8527-43DB755A5C37}" type="slidenum">
              <a:rPr lang="en-US" sz="1300">
                <a:latin typeface="Calibri" charset="0"/>
              </a:rPr>
              <a:pPr/>
              <a:t>7</a:t>
            </a:fld>
            <a:endParaRPr lang="en-US" sz="1300" dirty="0">
              <a:latin typeface="Calibri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7B67D0C-6E1F-C640-9E8C-35F64760320F}" type="slidenum">
              <a:rPr lang="en-US" sz="1300">
                <a:latin typeface="Calibri" charset="0"/>
              </a:rPr>
              <a:pPr/>
              <a:t>8</a:t>
            </a:fld>
            <a:endParaRPr lang="en-US" sz="1300" dirty="0">
              <a:latin typeface="Calibri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3388DC6-EB14-8A4B-A907-BD553F2FD7BB}" type="slidenum">
              <a:rPr lang="en-US" sz="1300">
                <a:latin typeface="Calibri" charset="0"/>
              </a:rPr>
              <a:pPr/>
              <a:t>9</a:t>
            </a:fld>
            <a:endParaRPr lang="en-US" sz="1300" dirty="0">
              <a:latin typeface="Calibri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416D9-B5DF-B449-ACA0-D9C9DF8FE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53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BD18F-49DF-E24A-927E-741459401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1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B15EF-43CF-C547-8323-0FA41A606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05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DEEDB-512D-A340-B269-5E545E50A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83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53BAE-BD64-EC47-99FD-C9DC83A36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1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2C44C-BA7E-F74B-9A0E-4083A2A5C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ACC56-77E3-BA4A-8B51-F7E5F181C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69080-3B39-E04B-8316-0F49EF857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24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B4950-22A9-8D44-9176-7EA2A61F6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8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89869-A51F-F445-9C16-2C6E0DEC4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0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48BB4-E1CB-3D46-A6C1-CD0AF7753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14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latin typeface="Calibri" charset="0"/>
              </a:defRPr>
            </a:lvl1pPr>
          </a:lstStyle>
          <a:p>
            <a:pPr>
              <a:defRPr/>
            </a:pPr>
            <a:fld id="{36BFB7CB-C26B-F04D-AF39-7603ED5286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0" i="0">
          <a:solidFill>
            <a:schemeClr val="tx2"/>
          </a:solidFill>
          <a:latin typeface="Calibri" charset="0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109" charset="-128"/>
          <a:cs typeface="ＭＳ Ｐゴシック" pitchFamily="-109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 b="0" i="0">
          <a:solidFill>
            <a:schemeClr val="tx1"/>
          </a:solidFill>
          <a:latin typeface="Calibri" charset="0"/>
          <a:ea typeface="ＭＳ Ｐゴシック" pitchFamily="-109" charset="-128"/>
          <a:cs typeface="ＭＳ Ｐゴシック" pitchFamily="-109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 b="0" i="0">
          <a:solidFill>
            <a:schemeClr val="tx1"/>
          </a:solidFill>
          <a:latin typeface="Calibri" charset="0"/>
          <a:ea typeface="ＭＳ Ｐゴシック" pitchFamily="-65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 b="0" i="0">
          <a:solidFill>
            <a:schemeClr val="tx1"/>
          </a:solidFill>
          <a:latin typeface="Calibri" charset="0"/>
          <a:ea typeface="ＭＳ Ｐゴシック" pitchFamily="-65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 b="0" i="0">
          <a:solidFill>
            <a:schemeClr val="tx1"/>
          </a:solidFill>
          <a:latin typeface="Calibri" charset="0"/>
          <a:ea typeface="ＭＳ Ｐゴシック" pitchFamily="-65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 b="0" i="0">
          <a:solidFill>
            <a:schemeClr val="tx1"/>
          </a:solidFill>
          <a:latin typeface="Calibri" charset="0"/>
          <a:ea typeface="ＭＳ Ｐゴシック" pitchFamily="-65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embed/7bsEN8mwU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7bsEN8mwUB8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embed/GmU7SimFkpU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RIP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Shakey_the_robot" TargetMode="Externa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ussman_Anomaly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locks_worl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3886200"/>
          </a:xfrm>
        </p:spPr>
        <p:txBody>
          <a:bodyPr/>
          <a:lstStyle/>
          <a:p>
            <a:pPr>
              <a:defRPr/>
            </a:pPr>
            <a:r>
              <a:rPr lang="en-US" sz="1060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Planning 1</a:t>
            </a:r>
            <a:endParaRPr lang="en-US" sz="9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343400"/>
            <a:ext cx="6400800" cy="9906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Chapter 11.1-11.3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638800" y="5881688"/>
            <a:ext cx="350520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1800" dirty="0">
                <a:latin typeface="Calibri" charset="0"/>
              </a:rPr>
              <a:t>Some material adopted from notes by </a:t>
            </a:r>
            <a:r>
              <a:rPr lang="en-US" sz="2000" dirty="0">
                <a:latin typeface="Calibri" charset="0"/>
              </a:rPr>
              <a:t>Andreas Geyer-Schulz</a:t>
            </a:r>
          </a:p>
          <a:p>
            <a:pPr algn="r"/>
            <a:r>
              <a:rPr lang="en-US" sz="2000" dirty="0">
                <a:latin typeface="Calibri" charset="0"/>
              </a:rPr>
              <a:t>and Chuck Dyer</a:t>
            </a:r>
            <a:endParaRPr lang="en-US" dirty="0">
              <a:latin typeface="Calibri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D4B08F-640B-4047-93B5-62611377C721}"/>
              </a:ext>
            </a:extLst>
          </p:cNvPr>
          <p:cNvSpPr txBox="1"/>
          <p:nvPr/>
        </p:nvSpPr>
        <p:spPr>
          <a:xfrm>
            <a:off x="7968322" y="138112"/>
            <a:ext cx="979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13.pdf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6866" name="Content Placeholder 5" descr="Picture 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74" r="-17674"/>
          <a:stretch>
            <a:fillRect/>
          </a:stretch>
        </p:blipFill>
        <p:spPr>
          <a:xfrm>
            <a:off x="-1447800" y="0"/>
            <a:ext cx="12234863" cy="6477000"/>
          </a:xfrm>
        </p:spPr>
      </p:pic>
      <p:pic>
        <p:nvPicPr>
          <p:cNvPr id="36867" name="Picture 6" descr="Picture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-158750"/>
            <a:ext cx="398145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Typical BW planning problem</a:t>
            </a:r>
          </a:p>
        </p:txBody>
      </p:sp>
      <p:sp>
        <p:nvSpPr>
          <p:cNvPr id="3789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(b)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handempty</a:t>
            </a:r>
            <a:endParaRPr lang="en-US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b,c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a,b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</p:txBody>
      </p:sp>
      <p:grpSp>
        <p:nvGrpSpPr>
          <p:cNvPr id="37891" name="Group 1044"/>
          <p:cNvGrpSpPr>
            <a:grpSpLocks/>
          </p:cNvGrpSpPr>
          <p:nvPr/>
        </p:nvGrpSpPr>
        <p:grpSpPr bwMode="auto">
          <a:xfrm>
            <a:off x="2819400" y="2286000"/>
            <a:ext cx="3581400" cy="1828800"/>
            <a:chOff x="3216" y="1344"/>
            <a:chExt cx="2256" cy="1152"/>
          </a:xfrm>
        </p:grpSpPr>
        <p:sp>
          <p:nvSpPr>
            <p:cNvPr id="37901" name="Rectangle 1029"/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7902" name="Rectangle 1030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37903" name="Rectangle 1031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37904" name="Rectangle 1032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37905" name="Group 1033"/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37906" name="AutoShape 1034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37907" name="Line 1035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grpSp>
        <p:nvGrpSpPr>
          <p:cNvPr id="37892" name="Group 1045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37894" name="Rectangle 1037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7895" name="Rectangle 1038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37896" name="Rectangle 1039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37897" name="Rectangle 1040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37898" name="Group 1041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37899" name="AutoShape 1042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37900" name="Line 1043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sp>
        <p:nvSpPr>
          <p:cNvPr id="37893" name="Rectangle 1046"/>
          <p:cNvSpPr>
            <a:spLocks noChangeArrowheads="1"/>
          </p:cNvSpPr>
          <p:nvPr/>
        </p:nvSpPr>
        <p:spPr bwMode="auto">
          <a:xfrm>
            <a:off x="7086600" y="3200400"/>
            <a:ext cx="16002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dirty="0">
                <a:latin typeface="Calibri" charset="0"/>
              </a:rPr>
              <a:t>A 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pickup(b)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stack(</a:t>
            </a:r>
            <a:r>
              <a:rPr lang="en-US" sz="2000" dirty="0" err="1">
                <a:latin typeface="Calibri" charset="0"/>
              </a:rPr>
              <a:t>b,c</a:t>
            </a:r>
            <a:r>
              <a:rPr lang="en-US" sz="20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pickup(a)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stack(</a:t>
            </a:r>
            <a:r>
              <a:rPr lang="en-US" sz="2000" dirty="0" err="1">
                <a:latin typeface="Calibri" charset="0"/>
              </a:rPr>
              <a:t>a,b</a:t>
            </a:r>
            <a:r>
              <a:rPr lang="en-US" sz="20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endParaRPr lang="en-US" dirty="0">
              <a:latin typeface="Calibri" charset="0"/>
            </a:endParaRPr>
          </a:p>
          <a:p>
            <a:pPr marL="566738" lvl="1" indent="-227013">
              <a:spcBef>
                <a:spcPct val="20000"/>
              </a:spcBef>
              <a:buFontTx/>
              <a:buChar char="–"/>
            </a:pPr>
            <a:endParaRPr lang="en-US" sz="20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Another BW planning problem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(b)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handempty</a:t>
            </a:r>
            <a:endParaRPr lang="en-US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a,b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b,c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</p:txBody>
      </p:sp>
      <p:grpSp>
        <p:nvGrpSpPr>
          <p:cNvPr id="39939" name="Group 4"/>
          <p:cNvGrpSpPr>
            <a:grpSpLocks/>
          </p:cNvGrpSpPr>
          <p:nvPr/>
        </p:nvGrpSpPr>
        <p:grpSpPr bwMode="auto">
          <a:xfrm>
            <a:off x="2819400" y="2286000"/>
            <a:ext cx="3581400" cy="1828800"/>
            <a:chOff x="3216" y="1344"/>
            <a:chExt cx="2256" cy="1152"/>
          </a:xfrm>
        </p:grpSpPr>
        <p:sp>
          <p:nvSpPr>
            <p:cNvPr id="39949" name="Rectangle 5"/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9950" name="Rectangle 6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39951" name="Rectangle 7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39952" name="Rectangle 8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39953" name="Group 9"/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39954" name="AutoShape 10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39955" name="Line 11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grpSp>
        <p:nvGrpSpPr>
          <p:cNvPr id="39940" name="Group 12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39942" name="Rectangle 13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9943" name="Rectangle 14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39944" name="Rectangle 15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39945" name="Rectangle 16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39946" name="Group 17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39947" name="AutoShape 18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39948" name="Line 19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sp>
        <p:nvSpPr>
          <p:cNvPr id="39941" name="Rectangle 20"/>
          <p:cNvSpPr>
            <a:spLocks noChangeArrowheads="1"/>
          </p:cNvSpPr>
          <p:nvPr/>
        </p:nvSpPr>
        <p:spPr bwMode="auto">
          <a:xfrm>
            <a:off x="7010400" y="2286000"/>
            <a:ext cx="17526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dirty="0">
                <a:latin typeface="Calibri" charset="0"/>
              </a:rPr>
              <a:t>A 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pickup(a)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unstack(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putdown(a)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pickup(b)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stack(</a:t>
            </a:r>
            <a:r>
              <a:rPr lang="en-US" sz="1800" dirty="0" err="1">
                <a:latin typeface="Calibri" charset="0"/>
              </a:rPr>
              <a:t>b,c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pickup(a)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  <a:p>
            <a:pPr marL="566738" lvl="1" indent="-227013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Another BW planning problem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(b)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handempty</a:t>
            </a:r>
            <a:endParaRPr lang="en-US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a,b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b,c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</p:txBody>
      </p:sp>
      <p:grpSp>
        <p:nvGrpSpPr>
          <p:cNvPr id="39939" name="Group 4"/>
          <p:cNvGrpSpPr>
            <a:grpSpLocks/>
          </p:cNvGrpSpPr>
          <p:nvPr/>
        </p:nvGrpSpPr>
        <p:grpSpPr bwMode="auto">
          <a:xfrm>
            <a:off x="2819400" y="2286000"/>
            <a:ext cx="3581400" cy="1828800"/>
            <a:chOff x="3216" y="1344"/>
            <a:chExt cx="2256" cy="1152"/>
          </a:xfrm>
        </p:grpSpPr>
        <p:sp>
          <p:nvSpPr>
            <p:cNvPr id="39949" name="Rectangle 5"/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9950" name="Rectangle 6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39951" name="Rectangle 7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39952" name="Rectangle 8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39953" name="Group 9"/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39954" name="AutoShape 10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39955" name="Line 11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grpSp>
        <p:nvGrpSpPr>
          <p:cNvPr id="39940" name="Group 12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39942" name="Rectangle 13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39943" name="Rectangle 14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39944" name="Rectangle 15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39945" name="Rectangle 16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39946" name="Group 17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39947" name="AutoShape 18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39948" name="Line 19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sp>
        <p:nvSpPr>
          <p:cNvPr id="39941" name="Rectangle 20"/>
          <p:cNvSpPr>
            <a:spLocks noChangeArrowheads="1"/>
          </p:cNvSpPr>
          <p:nvPr/>
        </p:nvSpPr>
        <p:spPr bwMode="auto">
          <a:xfrm>
            <a:off x="7010400" y="2286000"/>
            <a:ext cx="17526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dirty="0">
                <a:latin typeface="Calibri" charset="0"/>
              </a:rPr>
              <a:t>A 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pickup(a)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unstack(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putdown(a)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pickup(b)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stack(</a:t>
            </a:r>
            <a:r>
              <a:rPr lang="en-US" sz="1800" dirty="0" err="1">
                <a:latin typeface="Calibri" charset="0"/>
              </a:rPr>
              <a:t>b,c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pickup(a)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  <a:p>
            <a:pPr marL="566738" lvl="1" indent="-227013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A0D761-CCB6-2B49-8405-1B66E754C7B4}"/>
              </a:ext>
            </a:extLst>
          </p:cNvPr>
          <p:cNvSpPr txBox="1"/>
          <p:nvPr/>
        </p:nvSpPr>
        <p:spPr>
          <a:xfrm>
            <a:off x="6983627" y="5903267"/>
            <a:ext cx="1855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Goals in a different order!</a:t>
            </a:r>
          </a:p>
        </p:txBody>
      </p:sp>
    </p:spTree>
    <p:extLst>
      <p:ext uri="{BB962C8B-B14F-4D97-AF65-F5344CB8AC3E}">
        <p14:creationId xmlns:p14="http://schemas.microsoft.com/office/powerpoint/2010/main" val="393819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Yet Another BW planning problem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b,a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c,b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handempty</a:t>
            </a:r>
            <a:endParaRPr lang="en-US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a,b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b,c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2819400" y="3962400"/>
            <a:ext cx="3581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4572000" y="35814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charset="0"/>
              </a:rPr>
              <a:t>A</a:t>
            </a:r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4572000" y="3200400"/>
            <a:ext cx="381000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charset="0"/>
              </a:rPr>
              <a:t>B</a:t>
            </a:r>
          </a:p>
        </p:txBody>
      </p:sp>
      <p:sp>
        <p:nvSpPr>
          <p:cNvPr id="41990" name="Rectangle 7"/>
          <p:cNvSpPr>
            <a:spLocks noChangeArrowheads="1"/>
          </p:cNvSpPr>
          <p:nvPr/>
        </p:nvSpPr>
        <p:spPr bwMode="auto">
          <a:xfrm>
            <a:off x="4572000" y="28194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alibri" charset="0"/>
              </a:rPr>
              <a:t>C</a:t>
            </a:r>
          </a:p>
        </p:txBody>
      </p:sp>
      <p:grpSp>
        <p:nvGrpSpPr>
          <p:cNvPr id="41991" name="Group 8"/>
          <p:cNvGrpSpPr>
            <a:grpSpLocks/>
          </p:cNvGrpSpPr>
          <p:nvPr/>
        </p:nvGrpSpPr>
        <p:grpSpPr bwMode="auto">
          <a:xfrm>
            <a:off x="3200400" y="2286000"/>
            <a:ext cx="571500" cy="995363"/>
            <a:chOff x="3912" y="1872"/>
            <a:chExt cx="360" cy="627"/>
          </a:xfrm>
        </p:grpSpPr>
        <p:sp>
          <p:nvSpPr>
            <p:cNvPr id="42001" name="AutoShape 9"/>
            <p:cNvSpPr>
              <a:spLocks/>
            </p:cNvSpPr>
            <p:nvPr/>
          </p:nvSpPr>
          <p:spPr bwMode="auto">
            <a:xfrm rot="16200000" flipV="1">
              <a:off x="3934" y="2162"/>
              <a:ext cx="315" cy="360"/>
            </a:xfrm>
            <a:prstGeom prst="rightBracket">
              <a:avLst>
                <a:gd name="adj" fmla="val 9524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42002" name="Line 10"/>
            <p:cNvSpPr>
              <a:spLocks noChangeShapeType="1"/>
            </p:cNvSpPr>
            <p:nvPr/>
          </p:nvSpPr>
          <p:spPr bwMode="auto">
            <a:xfrm>
              <a:off x="4080" y="1872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</p:grpSp>
      <p:grpSp>
        <p:nvGrpSpPr>
          <p:cNvPr id="41992" name="Group 11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41994" name="Rectangle 12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41995" name="Rectangle 13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41996" name="Rectangle 14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41997" name="Rectangle 15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41998" name="Group 16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41999" name="AutoShape 17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42000" name="Line 18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sp>
        <p:nvSpPr>
          <p:cNvPr id="41993" name="Rectangle 19"/>
          <p:cNvSpPr>
            <a:spLocks noChangeArrowheads="1"/>
          </p:cNvSpPr>
          <p:nvPr/>
        </p:nvSpPr>
        <p:spPr bwMode="auto">
          <a:xfrm>
            <a:off x="6934200" y="838200"/>
            <a:ext cx="17526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dirty="0">
                <a:latin typeface="Calibri" charset="0"/>
              </a:rPr>
              <a:t>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 err="1">
                <a:latin typeface="Calibri" charset="0"/>
              </a:rPr>
              <a:t>unstack</a:t>
            </a:r>
            <a:r>
              <a:rPr lang="en-US" sz="1800" dirty="0">
                <a:latin typeface="Calibri" charset="0"/>
              </a:rPr>
              <a:t>(</a:t>
            </a:r>
            <a:r>
              <a:rPr lang="en-US" sz="1800" dirty="0" err="1">
                <a:latin typeface="Calibri" charset="0"/>
              </a:rPr>
              <a:t>c,b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putdown(c)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 err="1">
                <a:latin typeface="Calibri" charset="0"/>
              </a:rPr>
              <a:t>unstack</a:t>
            </a:r>
            <a:r>
              <a:rPr lang="en-US" sz="1800" dirty="0">
                <a:latin typeface="Calibri" charset="0"/>
              </a:rPr>
              <a:t>(</a:t>
            </a:r>
            <a:r>
              <a:rPr lang="en-US" sz="1800" dirty="0" err="1">
                <a:latin typeface="Calibri" charset="0"/>
              </a:rPr>
              <a:t>b,a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putdown(b)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solidFill>
                  <a:schemeClr val="accent2"/>
                </a:solidFill>
                <a:latin typeface="Calibri" charset="0"/>
              </a:rPr>
              <a:t>pickup(a)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solidFill>
                  <a:schemeClr val="accent2"/>
                </a:solidFill>
                <a:latin typeface="Calibri" charset="0"/>
              </a:rPr>
              <a:t>stack(</a:t>
            </a:r>
            <a:r>
              <a:rPr lang="en-US" sz="1800" dirty="0" err="1">
                <a:solidFill>
                  <a:schemeClr val="accent2"/>
                </a:solidFill>
                <a:latin typeface="Calibri" charset="0"/>
              </a:rPr>
              <a:t>a,b</a:t>
            </a:r>
            <a:r>
              <a:rPr lang="en-US" sz="1800" dirty="0">
                <a:solidFill>
                  <a:schemeClr val="accent2"/>
                </a:solidFill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 err="1">
                <a:solidFill>
                  <a:schemeClr val="accent2"/>
                </a:solidFill>
                <a:latin typeface="Calibri" charset="0"/>
              </a:rPr>
              <a:t>unstack</a:t>
            </a:r>
            <a:r>
              <a:rPr lang="en-US" sz="1800" dirty="0">
                <a:solidFill>
                  <a:schemeClr val="accent2"/>
                </a:solidFill>
                <a:latin typeface="Calibri" charset="0"/>
              </a:rPr>
              <a:t>(</a:t>
            </a:r>
            <a:r>
              <a:rPr lang="en-US" sz="1800" dirty="0" err="1">
                <a:solidFill>
                  <a:schemeClr val="accent2"/>
                </a:solidFill>
                <a:latin typeface="Calibri" charset="0"/>
              </a:rPr>
              <a:t>a,b</a:t>
            </a:r>
            <a:r>
              <a:rPr lang="en-US" sz="1800" dirty="0">
                <a:solidFill>
                  <a:schemeClr val="accent2"/>
                </a:solidFill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solidFill>
                  <a:schemeClr val="accent2"/>
                </a:solidFill>
                <a:latin typeface="Calibri" charset="0"/>
              </a:rPr>
              <a:t>putdown(a)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pickup(b)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stack(</a:t>
            </a:r>
            <a:r>
              <a:rPr lang="en-US" sz="1800" dirty="0" err="1">
                <a:latin typeface="Calibri" charset="0"/>
              </a:rPr>
              <a:t>b,c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pickup(a)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  <a:endParaRPr lang="en-US" sz="1600" dirty="0">
              <a:latin typeface="Calibri" charset="0"/>
            </a:endParaRPr>
          </a:p>
          <a:p>
            <a:pPr marL="225425" indent="-225425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  <a:p>
            <a:pPr marL="225425" indent="-225425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  <a:p>
            <a:pPr marL="566738" lvl="1" indent="-227013">
              <a:spcBef>
                <a:spcPct val="20000"/>
              </a:spcBef>
            </a:pPr>
            <a:endParaRPr lang="en-US" sz="1600" dirty="0">
              <a:latin typeface="Calibri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BFBBB6-9EE9-D449-A752-F342B22E5696}"/>
              </a:ext>
            </a:extLst>
          </p:cNvPr>
          <p:cNvSpPr txBox="1"/>
          <p:nvPr/>
        </p:nvSpPr>
        <p:spPr>
          <a:xfrm>
            <a:off x="6983627" y="5903267"/>
            <a:ext cx="1855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not very efficient!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r>
              <a:rPr lang="en-US" sz="5400" dirty="0">
                <a:ea typeface="ＭＳ Ｐゴシック" charset="0"/>
                <a:cs typeface="ＭＳ Ｐゴシック" charset="0"/>
              </a:rPr>
              <a:t>Major approaches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229600" cy="47244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Planning as search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GPS / STRIPS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Situation calculus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Partial order planning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Hierarchical decomposition (HTN planning)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Planning with constraints (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SATplan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,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Graphplan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Reactive planning</a:t>
            </a:r>
          </a:p>
          <a:p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F914A-A315-4F40-9017-3F715EA4B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89" y="381000"/>
            <a:ext cx="7772400" cy="1143000"/>
          </a:xfrm>
        </p:spPr>
        <p:txBody>
          <a:bodyPr/>
          <a:lstStyle/>
          <a:p>
            <a:r>
              <a:rPr lang="en-US" dirty="0"/>
              <a:t>Shakey the robot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CC78C-372F-F34D-9018-663E374AF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789" y="1524000"/>
            <a:ext cx="7772400" cy="19812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First general-purpose mobile robot to be able to reason about its own actions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1768C654-9BAB-C44B-9224-6EB148683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89" y="2895600"/>
            <a:ext cx="3253539" cy="1850354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68710023-3108-694D-A7FD-D76424086B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989" y="2819400"/>
            <a:ext cx="3956050" cy="28907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092686-A10E-7046-AB15-A4FE77253EB3}"/>
              </a:ext>
            </a:extLst>
          </p:cNvPr>
          <p:cNvSpPr txBox="1"/>
          <p:nvPr/>
        </p:nvSpPr>
        <p:spPr>
          <a:xfrm>
            <a:off x="4547936" y="5769114"/>
            <a:ext cx="3976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Shakey: Experiments in Robot Plan-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ning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and Learning (1972, 24 min)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5E8D79-CBB8-7142-8DD9-503378E65F93}"/>
              </a:ext>
            </a:extLst>
          </p:cNvPr>
          <p:cNvSpPr txBox="1"/>
          <p:nvPr/>
        </p:nvSpPr>
        <p:spPr>
          <a:xfrm>
            <a:off x="709862" y="4883951"/>
            <a:ext cx="3225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Shakey the Robot: 1st Robot to Embody Artificial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Intelli-gence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(2017, 6 min.)</a:t>
            </a:r>
          </a:p>
        </p:txBody>
      </p:sp>
    </p:spTree>
    <p:extLst>
      <p:ext uri="{BB962C8B-B14F-4D97-AF65-F5344CB8AC3E}">
        <p14:creationId xmlns:p14="http://schemas.microsoft.com/office/powerpoint/2010/main" val="4146604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1143000"/>
          </a:xfrm>
        </p:spPr>
        <p:txBody>
          <a:bodyPr/>
          <a:lstStyle/>
          <a:p>
            <a:pPr algn="l"/>
            <a:r>
              <a:rPr lang="en-US" sz="3600" dirty="0">
                <a:ea typeface="ＭＳ Ｐゴシック" charset="0"/>
                <a:cs typeface="ＭＳ Ｐゴシック" charset="0"/>
              </a:rPr>
              <a:t>  Strips planning representation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990600"/>
            <a:ext cx="8458200" cy="54864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Classic approach first used in the </a:t>
            </a:r>
            <a:r>
              <a:rPr lang="en-US" dirty="0">
                <a:ea typeface="ＭＳ Ｐゴシック" charset="0"/>
                <a:cs typeface="ＭＳ Ｐゴシック" charset="0"/>
                <a:hlinkClick r:id="rId3"/>
              </a:rPr>
              <a:t>STRIPS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sz="2200" dirty="0">
                <a:ea typeface="ＭＳ Ｐゴシック" charset="0"/>
                <a:cs typeface="ＭＳ Ｐゴシック" charset="0"/>
              </a:rPr>
              <a:t>(Stanford Research Institute Problem Solver)</a:t>
            </a:r>
            <a:r>
              <a:rPr lang="en-US" dirty="0">
                <a:ea typeface="ＭＳ Ｐゴシック" charset="0"/>
                <a:cs typeface="ＭＳ Ｐゴシック" charset="0"/>
              </a:rPr>
              <a:t> planner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A State is a conjunction of ground literals</a:t>
            </a:r>
          </a:p>
          <a:p>
            <a:pPr lvl="1">
              <a:buFontTx/>
              <a:buNone/>
            </a:pPr>
            <a:r>
              <a:rPr lang="en-US" sz="2400" dirty="0">
                <a:ea typeface="ＭＳ Ｐゴシック" charset="0"/>
              </a:rPr>
              <a:t>at(Home) </a:t>
            </a:r>
            <a:r>
              <a:rPr lang="en-US" sz="2400" dirty="0">
                <a:ea typeface="ＭＳ Ｐゴシック" charset="0"/>
                <a:sym typeface="Symbol" charset="0"/>
              </a:rPr>
              <a:t>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>
                <a:ea typeface="ＭＳ Ｐゴシック" charset="0"/>
                <a:sym typeface="Symbol" charset="0"/>
              </a:rPr>
              <a:t></a:t>
            </a:r>
            <a:r>
              <a:rPr lang="en-US" sz="2400" dirty="0">
                <a:ea typeface="ＭＳ Ｐゴシック" charset="0"/>
              </a:rPr>
              <a:t>have(Milk) </a:t>
            </a:r>
            <a:r>
              <a:rPr lang="en-US" sz="2400" dirty="0">
                <a:ea typeface="ＭＳ Ｐゴシック" charset="0"/>
                <a:sym typeface="Symbol" charset="0"/>
              </a:rPr>
              <a:t>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>
                <a:ea typeface="ＭＳ Ｐゴシック" charset="0"/>
                <a:sym typeface="Symbol" charset="0"/>
              </a:rPr>
              <a:t></a:t>
            </a:r>
            <a:r>
              <a:rPr lang="en-US" sz="2400" dirty="0">
                <a:ea typeface="ＭＳ Ｐゴシック" charset="0"/>
              </a:rPr>
              <a:t>have(bananas) ...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Goals are conjunctions of literals, but may have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variables, assumed to be existentially quantified</a:t>
            </a:r>
          </a:p>
          <a:p>
            <a:pPr lvl="1">
              <a:buFontTx/>
              <a:buNone/>
            </a:pPr>
            <a:r>
              <a:rPr lang="en-US" sz="2400" dirty="0">
                <a:ea typeface="ＭＳ Ｐゴシック" charset="0"/>
              </a:rPr>
              <a:t>at(?x) </a:t>
            </a:r>
            <a:r>
              <a:rPr lang="en-US" sz="2400" dirty="0">
                <a:ea typeface="ＭＳ Ｐゴシック" charset="0"/>
                <a:sym typeface="Symbol" charset="0"/>
              </a:rPr>
              <a:t></a:t>
            </a:r>
            <a:r>
              <a:rPr lang="en-US" sz="2400" dirty="0">
                <a:ea typeface="ＭＳ Ｐゴシック" charset="0"/>
              </a:rPr>
              <a:t> have(Milk) </a:t>
            </a:r>
            <a:r>
              <a:rPr lang="en-US" sz="2400" dirty="0">
                <a:ea typeface="ＭＳ Ｐゴシック" charset="0"/>
                <a:sym typeface="Symbol" charset="0"/>
              </a:rPr>
              <a:t></a:t>
            </a:r>
            <a:r>
              <a:rPr lang="en-US" sz="2400" dirty="0">
                <a:ea typeface="ＭＳ Ｐゴシック" charset="0"/>
              </a:rPr>
              <a:t> have(bananas) ...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Need not fully specify state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Non-specified conditions either don’t-care or assumed false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Represent many cases in small storage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May only represent changes in state rather than entire situation  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Unlike theorem prover, not seeking whether goal is true, but is there a sequence of actions to attain it </a:t>
            </a:r>
          </a:p>
        </p:txBody>
      </p:sp>
      <p:pic>
        <p:nvPicPr>
          <p:cNvPr id="6246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76200"/>
            <a:ext cx="2171700" cy="2895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381" name="Text Box 5"/>
          <p:cNvSpPr txBox="1">
            <a:spLocks noChangeArrowheads="1"/>
          </p:cNvSpPr>
          <p:nvPr/>
        </p:nvSpPr>
        <p:spPr bwMode="auto">
          <a:xfrm>
            <a:off x="6858000" y="297180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hlinkClick r:id="rId5"/>
              </a:rPr>
              <a:t>Shakey the robot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9906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Blocks world operators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57150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Classic basic operations for the blocks world</a:t>
            </a:r>
          </a:p>
          <a:p>
            <a:pPr lvl="1"/>
            <a:r>
              <a:rPr lang="en-US" dirty="0">
                <a:ea typeface="ＭＳ Ｐゴシック" charset="0"/>
              </a:rPr>
              <a:t>stack(X,Y): put block X on block Y</a:t>
            </a:r>
          </a:p>
          <a:p>
            <a:pPr lvl="1"/>
            <a:r>
              <a:rPr lang="en-US" dirty="0" err="1">
                <a:ea typeface="ＭＳ Ｐゴシック" charset="0"/>
              </a:rPr>
              <a:t>unstack</a:t>
            </a:r>
            <a:r>
              <a:rPr lang="en-US" dirty="0">
                <a:ea typeface="ＭＳ Ｐゴシック" charset="0"/>
              </a:rPr>
              <a:t>(X,Y): remove block X from block Y</a:t>
            </a:r>
          </a:p>
          <a:p>
            <a:pPr lvl="1"/>
            <a:r>
              <a:rPr lang="en-US" dirty="0">
                <a:ea typeface="ＭＳ Ｐゴシック" charset="0"/>
              </a:rPr>
              <a:t>pickup(X): pickup block X</a:t>
            </a:r>
          </a:p>
          <a:p>
            <a:pPr lvl="1"/>
            <a:r>
              <a:rPr lang="en-US" dirty="0">
                <a:ea typeface="ＭＳ Ｐゴシック" charset="0"/>
              </a:rPr>
              <a:t>putdown(X): put block X on the table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Each represented by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list of preconditions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list of new facts to be added (add-effects)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list of facts to be removed (delete-effects)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optionally, set of (simple) variable constraints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For example stack(X,Y):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ea typeface="ＭＳ Ｐゴシック" charset="0"/>
              </a:rPr>
              <a:t>preconditions(stack(X,Y), [holding(X), clear(Y)])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ea typeface="ＭＳ Ｐゴシック" charset="0"/>
              </a:rPr>
              <a:t>deletes(stack(X,Y), [holding(X), clear(Y)]).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ea typeface="ＭＳ Ｐゴシック" charset="0"/>
              </a:rPr>
              <a:t>adds(stack(X,Y), [</a:t>
            </a:r>
            <a:r>
              <a:rPr lang="en-US" dirty="0" err="1">
                <a:ea typeface="ＭＳ Ｐゴシック" charset="0"/>
              </a:rPr>
              <a:t>handempty</a:t>
            </a:r>
            <a:r>
              <a:rPr lang="en-US" dirty="0">
                <a:ea typeface="ＭＳ Ｐゴシック" charset="0"/>
              </a:rPr>
              <a:t>, on(X,Y), clear(X)])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ea typeface="ＭＳ Ｐゴシック" charset="0"/>
              </a:rPr>
              <a:t>constraints(stack(X,Y), [X</a:t>
            </a:r>
            <a:r>
              <a:rPr lang="en-US" dirty="0">
                <a:ea typeface="ＭＳ Ｐゴシック" charset="0"/>
                <a:sym typeface="Symbol" charset="0"/>
              </a:rPr>
              <a:t></a:t>
            </a:r>
            <a:r>
              <a:rPr lang="en-US" dirty="0">
                <a:ea typeface="ＭＳ Ｐゴシック" charset="0"/>
              </a:rPr>
              <a:t>Y, </a:t>
            </a:r>
            <a:r>
              <a:rPr lang="en-US" dirty="0" err="1">
                <a:ea typeface="ＭＳ Ｐゴシック" charset="0"/>
              </a:rPr>
              <a:t>Y</a:t>
            </a:r>
            <a:r>
              <a:rPr lang="en-US" dirty="0" err="1">
                <a:ea typeface="ＭＳ Ｐゴシック" charset="0"/>
                <a:sym typeface="Symbol" charset="0"/>
              </a:rPr>
              <a:t></a:t>
            </a:r>
            <a:r>
              <a:rPr lang="en-US" dirty="0" err="1">
                <a:ea typeface="ＭＳ Ｐゴシック" charset="0"/>
              </a:rPr>
              <a:t>table</a:t>
            </a:r>
            <a:r>
              <a:rPr lang="en-US" dirty="0">
                <a:ea typeface="ＭＳ Ｐゴシック" charset="0"/>
              </a:rPr>
              <a:t>, </a:t>
            </a:r>
            <a:r>
              <a:rPr lang="en-US" dirty="0" err="1">
                <a:ea typeface="ＭＳ Ｐゴシック" charset="0"/>
              </a:rPr>
              <a:t>X</a:t>
            </a:r>
            <a:r>
              <a:rPr lang="en-US" dirty="0" err="1">
                <a:ea typeface="ＭＳ Ｐゴシック" charset="0"/>
                <a:sym typeface="Symbol" charset="0"/>
              </a:rPr>
              <a:t></a:t>
            </a:r>
            <a:r>
              <a:rPr lang="en-US" dirty="0" err="1">
                <a:ea typeface="ＭＳ Ｐゴシック" charset="0"/>
              </a:rPr>
              <a:t>table</a:t>
            </a:r>
            <a:r>
              <a:rPr lang="en-US" dirty="0">
                <a:ea typeface="ＭＳ Ｐゴシック" charset="0"/>
              </a:rPr>
              <a:t>])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STRIPS planning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4102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STRIPS maintains two additional data structures:</a:t>
            </a:r>
          </a:p>
          <a:p>
            <a:pPr lvl="1"/>
            <a:r>
              <a:rPr lang="en-US" sz="2400" dirty="0">
                <a:ea typeface="ＭＳ Ｐゴシック" charset="0"/>
              </a:rPr>
              <a:t>State List - all currently true predicates.</a:t>
            </a:r>
          </a:p>
          <a:p>
            <a:pPr lvl="1"/>
            <a:r>
              <a:rPr lang="en-US" sz="2400" dirty="0">
                <a:ea typeface="ＭＳ Ｐゴシック" charset="0"/>
              </a:rPr>
              <a:t>Goal Stack - push down stack of goals to be solved, with current goal on top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If current goal not satisfied by present state, find operator that adds it and push operator and its preconditions (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subgoals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) on stack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When a current goal is satisfied, POP from stack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When an operator is on top stack, record application of that operator on plan sequence and use operator’s add and delete lists to update  current state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Blocks World Planning</a:t>
            </a:r>
          </a:p>
        </p:txBody>
      </p:sp>
      <p:grpSp>
        <p:nvGrpSpPr>
          <p:cNvPr id="17410" name="Group 1044"/>
          <p:cNvGrpSpPr>
            <a:grpSpLocks/>
          </p:cNvGrpSpPr>
          <p:nvPr/>
        </p:nvGrpSpPr>
        <p:grpSpPr bwMode="auto">
          <a:xfrm>
            <a:off x="2819400" y="2286000"/>
            <a:ext cx="3581400" cy="1828800"/>
            <a:chOff x="3216" y="1344"/>
            <a:chExt cx="2256" cy="1152"/>
          </a:xfrm>
        </p:grpSpPr>
        <p:sp>
          <p:nvSpPr>
            <p:cNvPr id="17419" name="Rectangle 1029"/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17420" name="Rectangle 1030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17421" name="Rectangle 1031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17422" name="Rectangle 1032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17423" name="Group 1033"/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17424" name="AutoShape 1034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17425" name="Line 1035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grpSp>
        <p:nvGrpSpPr>
          <p:cNvPr id="17411" name="Group 1045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17412" name="Rectangle 1037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17413" name="Rectangle 1038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17414" name="Rectangle 1039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17415" name="Rectangle 1040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17416" name="Group 1041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17417" name="AutoShape 1042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17418" name="Line 1043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Typical BW planning problem</a:t>
            </a:r>
          </a:p>
        </p:txBody>
      </p:sp>
      <p:sp>
        <p:nvSpPr>
          <p:cNvPr id="7373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(b)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handempty</a:t>
            </a:r>
            <a:endParaRPr lang="en-US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b,c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a,b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</p:txBody>
      </p:sp>
      <p:grpSp>
        <p:nvGrpSpPr>
          <p:cNvPr id="73731" name="Group 1044"/>
          <p:cNvGrpSpPr>
            <a:grpSpLocks/>
          </p:cNvGrpSpPr>
          <p:nvPr/>
        </p:nvGrpSpPr>
        <p:grpSpPr bwMode="auto">
          <a:xfrm>
            <a:off x="2819400" y="2286000"/>
            <a:ext cx="3581400" cy="1828800"/>
            <a:chOff x="3216" y="1344"/>
            <a:chExt cx="2256" cy="1152"/>
          </a:xfrm>
        </p:grpSpPr>
        <p:sp>
          <p:nvSpPr>
            <p:cNvPr id="73741" name="Rectangle 1029"/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73742" name="Rectangle 1030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73743" name="Rectangle 1031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73744" name="Rectangle 1032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73745" name="Group 1033"/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73746" name="AutoShape 1034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73747" name="Line 1035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grpSp>
        <p:nvGrpSpPr>
          <p:cNvPr id="73732" name="Group 1045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73734" name="Rectangle 1037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73735" name="Rectangle 1038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73736" name="Rectangle 1039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73737" name="Rectangle 1040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73738" name="Group 1041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73739" name="AutoShape 1042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73740" name="Line 1043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sp>
        <p:nvSpPr>
          <p:cNvPr id="73733" name="Rectangle 1046"/>
          <p:cNvSpPr>
            <a:spLocks noChangeArrowheads="1"/>
          </p:cNvSpPr>
          <p:nvPr/>
        </p:nvSpPr>
        <p:spPr bwMode="auto">
          <a:xfrm>
            <a:off x="7086600" y="3200400"/>
            <a:ext cx="16002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dirty="0">
                <a:latin typeface="Calibri" charset="0"/>
              </a:rPr>
              <a:t>A 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pickup(b)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stack(</a:t>
            </a:r>
            <a:r>
              <a:rPr lang="en-US" sz="2000" dirty="0" err="1">
                <a:latin typeface="Calibri" charset="0"/>
              </a:rPr>
              <a:t>b,c</a:t>
            </a:r>
            <a:r>
              <a:rPr lang="en-US" sz="20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pickup(a)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stack(</a:t>
            </a:r>
            <a:r>
              <a:rPr lang="en-US" sz="2000" dirty="0" err="1">
                <a:latin typeface="Calibri" charset="0"/>
              </a:rPr>
              <a:t>a,b</a:t>
            </a:r>
            <a:r>
              <a:rPr lang="en-US" sz="20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endParaRPr lang="en-US" dirty="0">
              <a:latin typeface="Calibri" charset="0"/>
            </a:endParaRPr>
          </a:p>
          <a:p>
            <a:pPr marL="566738" lvl="1" indent="-227013">
              <a:spcBef>
                <a:spcPct val="20000"/>
              </a:spcBef>
              <a:buFontTx/>
              <a:buChar char="–"/>
            </a:pPr>
            <a:endParaRPr lang="en-US" sz="20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Another BW planning problem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(b)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handempty</a:t>
            </a:r>
            <a:endParaRPr lang="en-US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a,b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b,c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</p:txBody>
      </p:sp>
      <p:grpSp>
        <p:nvGrpSpPr>
          <p:cNvPr id="79875" name="Group 4"/>
          <p:cNvGrpSpPr>
            <a:grpSpLocks/>
          </p:cNvGrpSpPr>
          <p:nvPr/>
        </p:nvGrpSpPr>
        <p:grpSpPr bwMode="auto">
          <a:xfrm>
            <a:off x="2819400" y="2286000"/>
            <a:ext cx="3581400" cy="1828800"/>
            <a:chOff x="3216" y="1344"/>
            <a:chExt cx="2256" cy="1152"/>
          </a:xfrm>
        </p:grpSpPr>
        <p:sp>
          <p:nvSpPr>
            <p:cNvPr id="79885" name="Rectangle 5"/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79886" name="Rectangle 6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79887" name="Rectangle 7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79888" name="Rectangle 8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79889" name="Group 9"/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79890" name="AutoShape 10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79891" name="Line 11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grpSp>
        <p:nvGrpSpPr>
          <p:cNvPr id="79876" name="Group 12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79878" name="Rectangle 13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79879" name="Rectangle 14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79880" name="Rectangle 15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79881" name="Rectangle 16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79882" name="Group 17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79883" name="AutoShape 18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79884" name="Line 19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sp>
        <p:nvSpPr>
          <p:cNvPr id="79877" name="Rectangle 20"/>
          <p:cNvSpPr>
            <a:spLocks noChangeArrowheads="1"/>
          </p:cNvSpPr>
          <p:nvPr/>
        </p:nvSpPr>
        <p:spPr bwMode="auto">
          <a:xfrm>
            <a:off x="7010400" y="2286000"/>
            <a:ext cx="17526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dirty="0">
                <a:latin typeface="Calibri" charset="0"/>
              </a:rPr>
              <a:t>A 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pickup(a)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unstack(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putdown(a)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pickup(b)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stack(</a:t>
            </a:r>
            <a:r>
              <a:rPr lang="en-US" sz="1800" dirty="0" err="1">
                <a:latin typeface="Calibri" charset="0"/>
              </a:rPr>
              <a:t>b,c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pickup(a)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       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  <a:p>
            <a:pPr marL="566738" lvl="1" indent="-227013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Yet Another BW planning problem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b,a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c,b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handempty</a:t>
            </a:r>
            <a:endParaRPr lang="en-US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a,b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b,c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</p:txBody>
      </p:sp>
      <p:sp>
        <p:nvSpPr>
          <p:cNvPr id="81923" name="Rectangle 4"/>
          <p:cNvSpPr>
            <a:spLocks noChangeArrowheads="1"/>
          </p:cNvSpPr>
          <p:nvPr/>
        </p:nvSpPr>
        <p:spPr bwMode="auto">
          <a:xfrm>
            <a:off x="2819400" y="3962400"/>
            <a:ext cx="3581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81924" name="Rectangle 5"/>
          <p:cNvSpPr>
            <a:spLocks noChangeArrowheads="1"/>
          </p:cNvSpPr>
          <p:nvPr/>
        </p:nvSpPr>
        <p:spPr bwMode="auto">
          <a:xfrm>
            <a:off x="4572000" y="35814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charset="0"/>
              </a:rPr>
              <a:t>A</a:t>
            </a:r>
          </a:p>
        </p:txBody>
      </p:sp>
      <p:sp>
        <p:nvSpPr>
          <p:cNvPr id="81925" name="Rectangle 6"/>
          <p:cNvSpPr>
            <a:spLocks noChangeArrowheads="1"/>
          </p:cNvSpPr>
          <p:nvPr/>
        </p:nvSpPr>
        <p:spPr bwMode="auto">
          <a:xfrm>
            <a:off x="4572000" y="3200400"/>
            <a:ext cx="381000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charset="0"/>
              </a:rPr>
              <a:t>B</a:t>
            </a:r>
          </a:p>
        </p:txBody>
      </p:sp>
      <p:sp>
        <p:nvSpPr>
          <p:cNvPr id="81926" name="Rectangle 7"/>
          <p:cNvSpPr>
            <a:spLocks noChangeArrowheads="1"/>
          </p:cNvSpPr>
          <p:nvPr/>
        </p:nvSpPr>
        <p:spPr bwMode="auto">
          <a:xfrm>
            <a:off x="4572000" y="28194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alibri" charset="0"/>
              </a:rPr>
              <a:t>C</a:t>
            </a:r>
          </a:p>
        </p:txBody>
      </p:sp>
      <p:grpSp>
        <p:nvGrpSpPr>
          <p:cNvPr id="81927" name="Group 8"/>
          <p:cNvGrpSpPr>
            <a:grpSpLocks/>
          </p:cNvGrpSpPr>
          <p:nvPr/>
        </p:nvGrpSpPr>
        <p:grpSpPr bwMode="auto">
          <a:xfrm>
            <a:off x="3200400" y="2286000"/>
            <a:ext cx="571500" cy="995363"/>
            <a:chOff x="3912" y="1872"/>
            <a:chExt cx="360" cy="627"/>
          </a:xfrm>
        </p:grpSpPr>
        <p:sp>
          <p:nvSpPr>
            <p:cNvPr id="81937" name="AutoShape 9"/>
            <p:cNvSpPr>
              <a:spLocks/>
            </p:cNvSpPr>
            <p:nvPr/>
          </p:nvSpPr>
          <p:spPr bwMode="auto">
            <a:xfrm rot="16200000" flipV="1">
              <a:off x="3934" y="2162"/>
              <a:ext cx="315" cy="360"/>
            </a:xfrm>
            <a:prstGeom prst="rightBracket">
              <a:avLst>
                <a:gd name="adj" fmla="val 9524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81938" name="Line 10"/>
            <p:cNvSpPr>
              <a:spLocks noChangeShapeType="1"/>
            </p:cNvSpPr>
            <p:nvPr/>
          </p:nvSpPr>
          <p:spPr bwMode="auto">
            <a:xfrm>
              <a:off x="4080" y="1872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</p:grpSp>
      <p:grpSp>
        <p:nvGrpSpPr>
          <p:cNvPr id="81928" name="Group 11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81930" name="Rectangle 12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81931" name="Rectangle 13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81932" name="Rectangle 14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81933" name="Rectangle 15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81934" name="Group 16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81935" name="AutoShape 17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81936" name="Line 18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sp>
        <p:nvSpPr>
          <p:cNvPr id="81929" name="Rectangle 19"/>
          <p:cNvSpPr>
            <a:spLocks noChangeArrowheads="1"/>
          </p:cNvSpPr>
          <p:nvPr/>
        </p:nvSpPr>
        <p:spPr bwMode="auto">
          <a:xfrm>
            <a:off x="6934200" y="838200"/>
            <a:ext cx="1752600" cy="579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dirty="0">
                <a:latin typeface="Calibri" charset="0"/>
              </a:rPr>
              <a:t>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unstack(</a:t>
            </a:r>
            <a:r>
              <a:rPr lang="en-US" sz="1800" dirty="0" err="1">
                <a:latin typeface="Calibri" charset="0"/>
              </a:rPr>
              <a:t>c,b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putdown(c)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unstack(</a:t>
            </a:r>
            <a:r>
              <a:rPr lang="en-US" sz="1800" dirty="0" err="1">
                <a:latin typeface="Calibri" charset="0"/>
              </a:rPr>
              <a:t>b,a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putdown(b)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pickup(b)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stack(</a:t>
            </a:r>
            <a:r>
              <a:rPr lang="en-US" sz="1800" dirty="0" err="1">
                <a:latin typeface="Calibri" charset="0"/>
              </a:rPr>
              <a:t>b,a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unstack(</a:t>
            </a:r>
            <a:r>
              <a:rPr lang="en-US" sz="1800" dirty="0" err="1">
                <a:latin typeface="Calibri" charset="0"/>
              </a:rPr>
              <a:t>b,a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putdown(b)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pickup(a)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unstack(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putdown(a)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pickup(b)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stack(</a:t>
            </a:r>
            <a:r>
              <a:rPr lang="en-US" sz="1800" dirty="0" err="1">
                <a:latin typeface="Calibri" charset="0"/>
              </a:rPr>
              <a:t>b,c</a:t>
            </a:r>
            <a:r>
              <a:rPr lang="en-US" sz="18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pickup(a)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latin typeface="Calibri" charset="0"/>
              </a:rPr>
              <a:t>stack(</a:t>
            </a:r>
            <a:r>
              <a:rPr lang="en-US" sz="1800" dirty="0" err="1">
                <a:latin typeface="Calibri" charset="0"/>
              </a:rPr>
              <a:t>a,b</a:t>
            </a:r>
            <a:r>
              <a:rPr lang="en-US" sz="1800" dirty="0">
                <a:latin typeface="Calibri" charset="0"/>
              </a:rPr>
              <a:t>)</a:t>
            </a:r>
            <a:endParaRPr lang="en-US" sz="1600" dirty="0">
              <a:latin typeface="Calibri" charset="0"/>
            </a:endParaRPr>
          </a:p>
          <a:p>
            <a:pPr marL="225425" indent="-225425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  <a:p>
            <a:pPr marL="225425" indent="-225425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  <a:p>
            <a:pPr marL="566738" lvl="1" indent="-227013">
              <a:spcBef>
                <a:spcPct val="20000"/>
              </a:spcBef>
            </a:pPr>
            <a:endParaRPr lang="en-US" sz="16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Yet Another BW planning problem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(b)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handempty</a:t>
            </a:r>
            <a:endParaRPr lang="en-US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a,b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b,a</a:t>
            </a:r>
            <a:r>
              <a:rPr lang="en-US" dirty="0">
                <a:ea typeface="ＭＳ Ｐゴシック" charset="0"/>
              </a:rPr>
              <a:t>)</a:t>
            </a:r>
          </a:p>
        </p:txBody>
      </p:sp>
      <p:sp>
        <p:nvSpPr>
          <p:cNvPr id="83971" name="Rectangle 4"/>
          <p:cNvSpPr>
            <a:spLocks noChangeArrowheads="1"/>
          </p:cNvSpPr>
          <p:nvPr/>
        </p:nvSpPr>
        <p:spPr bwMode="auto">
          <a:xfrm>
            <a:off x="2819400" y="3962400"/>
            <a:ext cx="3581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83972" name="Rectangle 5"/>
          <p:cNvSpPr>
            <a:spLocks noChangeArrowheads="1"/>
          </p:cNvSpPr>
          <p:nvPr/>
        </p:nvSpPr>
        <p:spPr bwMode="auto">
          <a:xfrm>
            <a:off x="3276600" y="35814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charset="0"/>
              </a:rPr>
              <a:t>A</a:t>
            </a:r>
          </a:p>
        </p:txBody>
      </p:sp>
      <p:sp>
        <p:nvSpPr>
          <p:cNvPr id="83973" name="Rectangle 6"/>
          <p:cNvSpPr>
            <a:spLocks noChangeArrowheads="1"/>
          </p:cNvSpPr>
          <p:nvPr/>
        </p:nvSpPr>
        <p:spPr bwMode="auto">
          <a:xfrm>
            <a:off x="5486400" y="3581400"/>
            <a:ext cx="381000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charset="0"/>
              </a:rPr>
              <a:t>B</a:t>
            </a:r>
          </a:p>
        </p:txBody>
      </p:sp>
      <p:grpSp>
        <p:nvGrpSpPr>
          <p:cNvPr id="83974" name="Group 7"/>
          <p:cNvGrpSpPr>
            <a:grpSpLocks/>
          </p:cNvGrpSpPr>
          <p:nvPr/>
        </p:nvGrpSpPr>
        <p:grpSpPr bwMode="auto">
          <a:xfrm>
            <a:off x="3200400" y="2286000"/>
            <a:ext cx="571500" cy="995363"/>
            <a:chOff x="3912" y="1872"/>
            <a:chExt cx="360" cy="627"/>
          </a:xfrm>
        </p:grpSpPr>
        <p:sp>
          <p:nvSpPr>
            <p:cNvPr id="83981" name="AutoShape 8"/>
            <p:cNvSpPr>
              <a:spLocks/>
            </p:cNvSpPr>
            <p:nvPr/>
          </p:nvSpPr>
          <p:spPr bwMode="auto">
            <a:xfrm rot="16200000" flipV="1">
              <a:off x="3934" y="2162"/>
              <a:ext cx="315" cy="360"/>
            </a:xfrm>
            <a:prstGeom prst="rightBracket">
              <a:avLst>
                <a:gd name="adj" fmla="val 9524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83982" name="Line 9"/>
            <p:cNvSpPr>
              <a:spLocks noChangeShapeType="1"/>
            </p:cNvSpPr>
            <p:nvPr/>
          </p:nvSpPr>
          <p:spPr bwMode="auto">
            <a:xfrm>
              <a:off x="4080" y="1872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</p:grpSp>
      <p:sp>
        <p:nvSpPr>
          <p:cNvPr id="83975" name="Rectangle 10"/>
          <p:cNvSpPr>
            <a:spLocks noChangeArrowheads="1"/>
          </p:cNvSpPr>
          <p:nvPr/>
        </p:nvSpPr>
        <p:spPr bwMode="auto">
          <a:xfrm>
            <a:off x="2819400" y="6324600"/>
            <a:ext cx="3581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  <p:grpSp>
        <p:nvGrpSpPr>
          <p:cNvPr id="83976" name="Group 11"/>
          <p:cNvGrpSpPr>
            <a:grpSpLocks/>
          </p:cNvGrpSpPr>
          <p:nvPr/>
        </p:nvGrpSpPr>
        <p:grpSpPr bwMode="auto">
          <a:xfrm>
            <a:off x="4419600" y="4953000"/>
            <a:ext cx="571500" cy="995363"/>
            <a:chOff x="3912" y="1872"/>
            <a:chExt cx="360" cy="627"/>
          </a:xfrm>
        </p:grpSpPr>
        <p:sp>
          <p:nvSpPr>
            <p:cNvPr id="83979" name="AutoShape 12"/>
            <p:cNvSpPr>
              <a:spLocks/>
            </p:cNvSpPr>
            <p:nvPr/>
          </p:nvSpPr>
          <p:spPr bwMode="auto">
            <a:xfrm rot="16200000" flipV="1">
              <a:off x="3934" y="2162"/>
              <a:ext cx="315" cy="360"/>
            </a:xfrm>
            <a:prstGeom prst="rightBracket">
              <a:avLst>
                <a:gd name="adj" fmla="val 9524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83980" name="Line 13"/>
            <p:cNvSpPr>
              <a:spLocks noChangeShapeType="1"/>
            </p:cNvSpPr>
            <p:nvPr/>
          </p:nvSpPr>
          <p:spPr bwMode="auto">
            <a:xfrm>
              <a:off x="4080" y="1872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</p:grpSp>
      <p:sp>
        <p:nvSpPr>
          <p:cNvPr id="83977" name="Rectangle 14"/>
          <p:cNvSpPr>
            <a:spLocks noChangeArrowheads="1"/>
          </p:cNvSpPr>
          <p:nvPr/>
        </p:nvSpPr>
        <p:spPr bwMode="auto">
          <a:xfrm>
            <a:off x="7010400" y="3048000"/>
            <a:ext cx="17526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dirty="0">
                <a:latin typeface="Calibri" charset="0"/>
              </a:rPr>
              <a:t>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600" dirty="0">
                <a:latin typeface="Calibri" charset="0"/>
              </a:rPr>
              <a:t>??</a:t>
            </a:r>
          </a:p>
          <a:p>
            <a:pPr marL="225425" indent="-225425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  <a:p>
            <a:pPr marL="225425" indent="-225425">
              <a:spcBef>
                <a:spcPct val="20000"/>
              </a:spcBef>
            </a:pPr>
            <a:endParaRPr lang="en-US" sz="1800" dirty="0">
              <a:latin typeface="Calibri" charset="0"/>
            </a:endParaRPr>
          </a:p>
          <a:p>
            <a:pPr marL="566738" lvl="1" indent="-227013">
              <a:spcBef>
                <a:spcPct val="20000"/>
              </a:spcBef>
            </a:pPr>
            <a:endParaRPr lang="en-US" sz="1600" dirty="0">
              <a:latin typeface="Calibri" charset="0"/>
            </a:endParaRPr>
          </a:p>
        </p:txBody>
      </p:sp>
      <p:sp>
        <p:nvSpPr>
          <p:cNvPr id="83978" name="AutoShape 15"/>
          <p:cNvSpPr>
            <a:spLocks noChangeArrowheads="1"/>
          </p:cNvSpPr>
          <p:nvPr/>
        </p:nvSpPr>
        <p:spPr bwMode="auto">
          <a:xfrm>
            <a:off x="5257800" y="5105400"/>
            <a:ext cx="1066800" cy="10668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Goal interaction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05800" cy="3962400"/>
          </a:xfrm>
        </p:spPr>
        <p:txBody>
          <a:bodyPr/>
          <a:lstStyle/>
          <a:p>
            <a:r>
              <a:rPr lang="en-US" sz="2600" dirty="0">
                <a:ea typeface="ＭＳ Ｐゴシック" charset="0"/>
                <a:cs typeface="ＭＳ Ｐゴシック" charset="0"/>
              </a:rPr>
              <a:t>Simple planning algorithms assume independent sub-goals</a:t>
            </a:r>
          </a:p>
          <a:p>
            <a:pPr lvl="1"/>
            <a:r>
              <a:rPr lang="en-US" sz="2400" dirty="0">
                <a:ea typeface="ＭＳ Ｐゴシック" charset="0"/>
              </a:rPr>
              <a:t>Solve each separately and concatenate the solutions</a:t>
            </a:r>
          </a:p>
          <a:p>
            <a:r>
              <a:rPr lang="en-US" sz="2600" dirty="0">
                <a:ea typeface="ＭＳ Ｐゴシック" charset="0"/>
                <a:cs typeface="ＭＳ Ｐゴシック" charset="0"/>
              </a:rPr>
              <a:t>The </a:t>
            </a:r>
            <a:r>
              <a:rPr lang="ja-JP" altLang="en-US" sz="2600" dirty="0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600" dirty="0">
                <a:ea typeface="ＭＳ Ｐゴシック" charset="0"/>
                <a:cs typeface="ＭＳ Ｐゴシック" charset="0"/>
                <a:hlinkClick r:id="rId3"/>
              </a:rPr>
              <a:t>Sussman Anomaly</a:t>
            </a:r>
            <a:r>
              <a:rPr lang="ja-JP" altLang="en-US" sz="2600" dirty="0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600" dirty="0">
                <a:ea typeface="ＭＳ Ｐゴシック" charset="0"/>
                <a:cs typeface="ＭＳ Ｐゴシック" charset="0"/>
              </a:rPr>
              <a:t> is the classic example of the goal interaction problem: </a:t>
            </a:r>
          </a:p>
          <a:p>
            <a:pPr lvl="1"/>
            <a:r>
              <a:rPr lang="en-US" sz="2300" dirty="0">
                <a:ea typeface="ＭＳ Ｐゴシック" charset="0"/>
              </a:rPr>
              <a:t>Solving on(A,B) first (via </a:t>
            </a:r>
            <a:r>
              <a:rPr lang="en-US" sz="2300" dirty="0" err="1">
                <a:ea typeface="ＭＳ Ｐゴシック" charset="0"/>
              </a:rPr>
              <a:t>unstack</a:t>
            </a:r>
            <a:r>
              <a:rPr lang="en-US" sz="2300" dirty="0">
                <a:ea typeface="ＭＳ Ｐゴシック" charset="0"/>
              </a:rPr>
              <a:t>(C,A), stack(A,B)) is undone when solving 2nd goal on(B,C) (via </a:t>
            </a:r>
            <a:r>
              <a:rPr lang="en-US" sz="2300" dirty="0" err="1">
                <a:ea typeface="ＭＳ Ｐゴシック" charset="0"/>
              </a:rPr>
              <a:t>unstack</a:t>
            </a:r>
            <a:r>
              <a:rPr lang="en-US" sz="2300" dirty="0">
                <a:ea typeface="ＭＳ Ｐゴシック" charset="0"/>
              </a:rPr>
              <a:t>(A,B), stack(B,C))</a:t>
            </a:r>
          </a:p>
          <a:p>
            <a:pPr lvl="1"/>
            <a:r>
              <a:rPr lang="en-US" sz="2300" dirty="0">
                <a:ea typeface="ＭＳ Ｐゴシック" charset="0"/>
              </a:rPr>
              <a:t>Solving on(B,C) first will be undone when solving on(A,B)</a:t>
            </a:r>
          </a:p>
          <a:p>
            <a:r>
              <a:rPr lang="en-US" sz="2600" dirty="0">
                <a:ea typeface="ＭＳ Ｐゴシック" charset="0"/>
                <a:cs typeface="ＭＳ Ｐゴシック" charset="0"/>
              </a:rPr>
              <a:t>Classic STRIPS couldn’</a:t>
            </a:r>
            <a:r>
              <a:rPr lang="en-US" altLang="ja-JP" sz="2600" dirty="0">
                <a:ea typeface="ＭＳ Ｐゴシック" charset="0"/>
                <a:cs typeface="ＭＳ Ｐゴシック" charset="0"/>
              </a:rPr>
              <a:t>t handle this, although minor modifications can get it to do simple cases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86019" name="Group 19"/>
          <p:cNvGrpSpPr>
            <a:grpSpLocks/>
          </p:cNvGrpSpPr>
          <p:nvPr/>
        </p:nvGrpSpPr>
        <p:grpSpPr bwMode="auto">
          <a:xfrm>
            <a:off x="533400" y="4724400"/>
            <a:ext cx="3581400" cy="1600200"/>
            <a:chOff x="432" y="3120"/>
            <a:chExt cx="2256" cy="1008"/>
          </a:xfrm>
        </p:grpSpPr>
        <p:sp>
          <p:nvSpPr>
            <p:cNvPr id="86031" name="Rectangle 5"/>
            <p:cNvSpPr>
              <a:spLocks noChangeArrowheads="1"/>
            </p:cNvSpPr>
            <p:nvPr/>
          </p:nvSpPr>
          <p:spPr bwMode="auto">
            <a:xfrm>
              <a:off x="432" y="4032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86032" name="Rectangle 6"/>
            <p:cNvSpPr>
              <a:spLocks noChangeArrowheads="1"/>
            </p:cNvSpPr>
            <p:nvPr/>
          </p:nvSpPr>
          <p:spPr bwMode="auto">
            <a:xfrm>
              <a:off x="720" y="3792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86033" name="Rectangle 7"/>
            <p:cNvSpPr>
              <a:spLocks noChangeArrowheads="1"/>
            </p:cNvSpPr>
            <p:nvPr/>
          </p:nvSpPr>
          <p:spPr bwMode="auto">
            <a:xfrm>
              <a:off x="2112" y="3792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86034" name="Rectangle 8"/>
            <p:cNvSpPr>
              <a:spLocks noChangeArrowheads="1"/>
            </p:cNvSpPr>
            <p:nvPr/>
          </p:nvSpPr>
          <p:spPr bwMode="auto">
            <a:xfrm>
              <a:off x="720" y="3552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86035" name="Group 9"/>
            <p:cNvGrpSpPr>
              <a:grpSpLocks/>
            </p:cNvGrpSpPr>
            <p:nvPr/>
          </p:nvGrpSpPr>
          <p:grpSpPr bwMode="auto">
            <a:xfrm>
              <a:off x="1104" y="3120"/>
              <a:ext cx="360" cy="627"/>
              <a:chOff x="3912" y="1872"/>
              <a:chExt cx="360" cy="627"/>
            </a:xfrm>
          </p:grpSpPr>
          <p:sp>
            <p:nvSpPr>
              <p:cNvPr id="86036" name="AutoShape 10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86037" name="Line 11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sp>
        <p:nvSpPr>
          <p:cNvPr id="86020" name="Text Box 21"/>
          <p:cNvSpPr txBox="1">
            <a:spLocks noChangeArrowheads="1"/>
          </p:cNvSpPr>
          <p:nvPr/>
        </p:nvSpPr>
        <p:spPr bwMode="auto">
          <a:xfrm>
            <a:off x="1584325" y="6365875"/>
            <a:ext cx="15679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 charset="0"/>
              </a:rPr>
              <a:t>Initial state</a:t>
            </a:r>
          </a:p>
        </p:txBody>
      </p:sp>
      <p:grpSp>
        <p:nvGrpSpPr>
          <p:cNvPr id="86021" name="Group 1"/>
          <p:cNvGrpSpPr>
            <a:grpSpLocks/>
          </p:cNvGrpSpPr>
          <p:nvPr/>
        </p:nvGrpSpPr>
        <p:grpSpPr bwMode="auto">
          <a:xfrm>
            <a:off x="4876800" y="4724400"/>
            <a:ext cx="3581400" cy="2061865"/>
            <a:chOff x="4876800" y="4724400"/>
            <a:chExt cx="3581400" cy="2061865"/>
          </a:xfrm>
        </p:grpSpPr>
        <p:grpSp>
          <p:nvGrpSpPr>
            <p:cNvPr id="86022" name="Group 23"/>
            <p:cNvGrpSpPr>
              <a:grpSpLocks/>
            </p:cNvGrpSpPr>
            <p:nvPr/>
          </p:nvGrpSpPr>
          <p:grpSpPr bwMode="auto">
            <a:xfrm>
              <a:off x="4876800" y="4724400"/>
              <a:ext cx="3581400" cy="1600200"/>
              <a:chOff x="3072" y="2928"/>
              <a:chExt cx="2256" cy="1008"/>
            </a:xfrm>
          </p:grpSpPr>
          <p:sp>
            <p:nvSpPr>
              <p:cNvPr id="86024" name="Rectangle 12"/>
              <p:cNvSpPr>
                <a:spLocks noChangeArrowheads="1"/>
              </p:cNvSpPr>
              <p:nvPr/>
            </p:nvSpPr>
            <p:spPr bwMode="auto">
              <a:xfrm>
                <a:off x="3072" y="3840"/>
                <a:ext cx="225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86025" name="Rectangle 13"/>
              <p:cNvSpPr>
                <a:spLocks noChangeArrowheads="1"/>
              </p:cNvSpPr>
              <p:nvPr/>
            </p:nvSpPr>
            <p:spPr bwMode="auto">
              <a:xfrm>
                <a:off x="4704" y="312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 charset="0"/>
                  </a:rPr>
                  <a:t>A</a:t>
                </a:r>
              </a:p>
            </p:txBody>
          </p:sp>
          <p:sp>
            <p:nvSpPr>
              <p:cNvPr id="86026" name="Rectangle 14"/>
              <p:cNvSpPr>
                <a:spLocks noChangeArrowheads="1"/>
              </p:cNvSpPr>
              <p:nvPr/>
            </p:nvSpPr>
            <p:spPr bwMode="auto">
              <a:xfrm>
                <a:off x="4704" y="3360"/>
                <a:ext cx="240" cy="240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 charset="0"/>
                  </a:rPr>
                  <a:t>B</a:t>
                </a:r>
              </a:p>
            </p:txBody>
          </p:sp>
          <p:sp>
            <p:nvSpPr>
              <p:cNvPr id="86027" name="Rectangle 15"/>
              <p:cNvSpPr>
                <a:spLocks noChangeArrowheads="1"/>
              </p:cNvSpPr>
              <p:nvPr/>
            </p:nvSpPr>
            <p:spPr bwMode="auto">
              <a:xfrm>
                <a:off x="4704" y="3600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 charset="0"/>
                  </a:rPr>
                  <a:t>C</a:t>
                </a:r>
              </a:p>
            </p:txBody>
          </p:sp>
          <p:grpSp>
            <p:nvGrpSpPr>
              <p:cNvPr id="86028" name="Group 16"/>
              <p:cNvGrpSpPr>
                <a:grpSpLocks/>
              </p:cNvGrpSpPr>
              <p:nvPr/>
            </p:nvGrpSpPr>
            <p:grpSpPr bwMode="auto">
              <a:xfrm>
                <a:off x="3744" y="2928"/>
                <a:ext cx="360" cy="627"/>
                <a:chOff x="3912" y="1872"/>
                <a:chExt cx="360" cy="627"/>
              </a:xfrm>
            </p:grpSpPr>
            <p:sp>
              <p:nvSpPr>
                <p:cNvPr id="86029" name="AutoShape 17"/>
                <p:cNvSpPr>
                  <a:spLocks/>
                </p:cNvSpPr>
                <p:nvPr/>
              </p:nvSpPr>
              <p:spPr bwMode="auto">
                <a:xfrm rot="16200000" flipV="1">
                  <a:off x="3934" y="2162"/>
                  <a:ext cx="315" cy="360"/>
                </a:xfrm>
                <a:prstGeom prst="rightBracket">
                  <a:avLst>
                    <a:gd name="adj" fmla="val 9524"/>
                  </a:avLst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 charset="0"/>
                  </a:endParaRPr>
                </a:p>
              </p:txBody>
            </p:sp>
            <p:sp>
              <p:nvSpPr>
                <p:cNvPr id="86030" name="Line 18"/>
                <p:cNvSpPr>
                  <a:spLocks noChangeShapeType="1"/>
                </p:cNvSpPr>
                <p:nvPr/>
              </p:nvSpPr>
              <p:spPr bwMode="auto">
                <a:xfrm>
                  <a:off x="4080" y="1872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 charset="0"/>
                  </a:endParaRPr>
                </a:p>
              </p:txBody>
            </p:sp>
          </p:grpSp>
        </p:grpSp>
        <p:sp>
          <p:nvSpPr>
            <p:cNvPr id="86023" name="Text Box 22"/>
            <p:cNvSpPr txBox="1">
              <a:spLocks noChangeArrowheads="1"/>
            </p:cNvSpPr>
            <p:nvPr/>
          </p:nvSpPr>
          <p:spPr bwMode="auto">
            <a:xfrm>
              <a:off x="6019800" y="6324600"/>
              <a:ext cx="14412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alibri" charset="0"/>
                </a:rPr>
                <a:t>Goal state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65666-1A78-3C44-9434-A62A8542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2895600"/>
          </a:xfrm>
        </p:spPr>
        <p:txBody>
          <a:bodyPr/>
          <a:lstStyle/>
          <a:p>
            <a:r>
              <a:rPr lang="en-US" sz="19900" dirty="0">
                <a:latin typeface="Lucida Calligraphy" panose="03010101010101010101" pitchFamily="66" charset="77"/>
                <a:cs typeface="Blackadder ITC" panose="020F0502020204030204" pitchFamily="34" charset="0"/>
              </a:rPr>
              <a:t>Fin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8DE8B1-6662-674B-BF4A-11EAD2C30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576CFE-27DD-804B-AD55-CF2F6305955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868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sz="5400" dirty="0">
                <a:ea typeface="ＭＳ Ｐゴシック" charset="0"/>
                <a:cs typeface="ＭＳ Ｐゴシック" charset="0"/>
              </a:rPr>
              <a:t>Blocks world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305800" cy="5486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The </a:t>
            </a:r>
            <a:r>
              <a:rPr lang="en-US" sz="3200" dirty="0">
                <a:ea typeface="ＭＳ Ｐゴシック" charset="0"/>
                <a:cs typeface="ＭＳ Ｐゴシック" charset="0"/>
                <a:hlinkClick r:id="rId3"/>
              </a:rPr>
              <a:t>blocks world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is a micro-world with a </a:t>
            </a:r>
            <a:br>
              <a:rPr lang="en-US" sz="3200" dirty="0">
                <a:ea typeface="ＭＳ Ｐゴシック" charset="0"/>
                <a:cs typeface="ＭＳ Ｐゴシック" charset="0"/>
              </a:rPr>
            </a:br>
            <a:r>
              <a:rPr lang="en-US" sz="3200" dirty="0">
                <a:ea typeface="ＭＳ Ｐゴシック" charset="0"/>
                <a:cs typeface="ＭＳ Ｐゴシック" charset="0"/>
              </a:rPr>
              <a:t>table, a set of blocks, and a robot hand</a:t>
            </a:r>
          </a:p>
          <a:p>
            <a:pPr marL="0" indent="0"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Some constraints for a simple model:</a:t>
            </a:r>
          </a:p>
          <a:p>
            <a:pPr lvl="1"/>
            <a:r>
              <a:rPr lang="en-US" sz="2800" dirty="0">
                <a:ea typeface="ＭＳ Ｐゴシック" charset="0"/>
              </a:rPr>
              <a:t>Only one block can be on another block</a:t>
            </a:r>
          </a:p>
          <a:p>
            <a:pPr lvl="1"/>
            <a:r>
              <a:rPr lang="en-US" sz="2800" dirty="0">
                <a:ea typeface="ＭＳ Ｐゴシック" charset="0"/>
              </a:rPr>
              <a:t>Any number of blocks can be on the table</a:t>
            </a:r>
          </a:p>
          <a:p>
            <a:pPr lvl="1"/>
            <a:r>
              <a:rPr lang="en-US" sz="2800" dirty="0">
                <a:ea typeface="ＭＳ Ｐゴシック" charset="0"/>
              </a:rPr>
              <a:t>The hand can only hold one block</a:t>
            </a:r>
          </a:p>
          <a:p>
            <a:pPr marL="0" indent="0"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Typical representation uses a logic notation:</a:t>
            </a:r>
          </a:p>
          <a:p>
            <a:pPr lvl="1">
              <a:buFontTx/>
              <a:buNone/>
            </a:pPr>
            <a:r>
              <a:rPr lang="en-US" sz="2800" dirty="0" err="1">
                <a:ea typeface="ＭＳ Ｐゴシック" charset="0"/>
              </a:rPr>
              <a:t>ontable</a:t>
            </a:r>
            <a:r>
              <a:rPr lang="en-US" sz="2800" dirty="0">
                <a:ea typeface="ＭＳ Ｐゴシック" charset="0"/>
              </a:rPr>
              <a:t>(b) </a:t>
            </a:r>
            <a:r>
              <a:rPr lang="en-US" sz="2800" dirty="0" err="1">
                <a:ea typeface="ＭＳ Ｐゴシック" charset="0"/>
              </a:rPr>
              <a:t>ontable</a:t>
            </a:r>
            <a:r>
              <a:rPr lang="en-US" sz="2800" dirty="0">
                <a:ea typeface="ＭＳ Ｐゴシック" charset="0"/>
              </a:rPr>
              <a:t>(d)</a:t>
            </a:r>
          </a:p>
          <a:p>
            <a:pPr lvl="1">
              <a:buFontTx/>
              <a:buNone/>
            </a:pPr>
            <a:r>
              <a:rPr lang="en-US" sz="2800" dirty="0">
                <a:ea typeface="ＭＳ Ｐゴシック" charset="0"/>
              </a:rPr>
              <a:t>on(</a:t>
            </a:r>
            <a:r>
              <a:rPr lang="en-US" sz="2800" dirty="0" err="1">
                <a:ea typeface="ＭＳ Ｐゴシック" charset="0"/>
              </a:rPr>
              <a:t>c,d</a:t>
            </a:r>
            <a:r>
              <a:rPr lang="en-US" sz="2800" dirty="0">
                <a:ea typeface="ＭＳ Ｐゴシック" charset="0"/>
              </a:rPr>
              <a:t>)      holding(a)</a:t>
            </a:r>
          </a:p>
          <a:p>
            <a:pPr lvl="1">
              <a:buFontTx/>
              <a:buNone/>
            </a:pPr>
            <a:r>
              <a:rPr lang="en-US" sz="2800" dirty="0">
                <a:ea typeface="ＭＳ Ｐゴシック" charset="0"/>
              </a:rPr>
              <a:t>clear(b)     clear(c)</a:t>
            </a:r>
          </a:p>
        </p:txBody>
      </p:sp>
      <p:pic>
        <p:nvPicPr>
          <p:cNvPr id="3" name="Picture 2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3CD84623-7AA2-154D-9929-583CDBC31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76200"/>
            <a:ext cx="1600200" cy="16508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Typical BW planning problem</a:t>
            </a:r>
          </a:p>
        </p:txBody>
      </p:sp>
      <p:sp>
        <p:nvSpPr>
          <p:cNvPr id="2150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(b)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handempty</a:t>
            </a:r>
            <a:endParaRPr lang="en-US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b,c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on(</a:t>
            </a:r>
            <a:r>
              <a:rPr lang="en-US" dirty="0" err="1">
                <a:solidFill>
                  <a:schemeClr val="accent2"/>
                </a:solidFill>
                <a:ea typeface="ＭＳ Ｐゴシック" charset="0"/>
              </a:rPr>
              <a:t>a,b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</p:txBody>
      </p:sp>
      <p:grpSp>
        <p:nvGrpSpPr>
          <p:cNvPr id="21507" name="Group 1044"/>
          <p:cNvGrpSpPr>
            <a:grpSpLocks/>
          </p:cNvGrpSpPr>
          <p:nvPr/>
        </p:nvGrpSpPr>
        <p:grpSpPr bwMode="auto">
          <a:xfrm>
            <a:off x="2819400" y="2286000"/>
            <a:ext cx="3581400" cy="1828800"/>
            <a:chOff x="3216" y="1344"/>
            <a:chExt cx="2256" cy="1152"/>
          </a:xfrm>
        </p:grpSpPr>
        <p:sp>
          <p:nvSpPr>
            <p:cNvPr id="21516" name="Rectangle 1029"/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21517" name="Rectangle 1030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21518" name="Rectangle 1031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21519" name="Rectangle 1032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21520" name="Group 1033"/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21521" name="AutoShape 1034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21522" name="Line 1035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grpSp>
        <p:nvGrpSpPr>
          <p:cNvPr id="21508" name="Group 1045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21509" name="Rectangle 1037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21510" name="Rectangle 1038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21511" name="Rectangle 1039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21512" name="Rectangle 1040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21513" name="Group 1041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21514" name="AutoShape 1042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21515" name="Line 1043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Typical BW planning problem</a:t>
            </a:r>
          </a:p>
        </p:txBody>
      </p:sp>
      <p:sp>
        <p:nvSpPr>
          <p:cNvPr id="2355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(b)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handempty</a:t>
            </a:r>
            <a:endParaRPr lang="en-US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b="1" dirty="0">
                <a:ea typeface="ＭＳ Ｐゴシック" charset="0"/>
                <a:cs typeface="ＭＳ Ｐゴシック" charset="0"/>
              </a:rPr>
              <a:t>Goal state: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b,c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ea typeface="ＭＳ Ｐゴシック" charset="0"/>
              </a:rPr>
              <a:t>on(</a:t>
            </a:r>
            <a:r>
              <a:rPr lang="en-US" dirty="0" err="1">
                <a:ea typeface="ＭＳ Ｐゴシック" charset="0"/>
              </a:rPr>
              <a:t>a,b</a:t>
            </a:r>
            <a:r>
              <a:rPr lang="en-US" dirty="0"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ea typeface="ＭＳ Ｐゴシック" charset="0"/>
              </a:rPr>
              <a:t>ontable</a:t>
            </a:r>
            <a:r>
              <a:rPr lang="en-US" dirty="0">
                <a:ea typeface="ＭＳ Ｐゴシック" charset="0"/>
              </a:rPr>
              <a:t>(c)</a:t>
            </a:r>
          </a:p>
        </p:txBody>
      </p:sp>
      <p:grpSp>
        <p:nvGrpSpPr>
          <p:cNvPr id="23555" name="Group 1044"/>
          <p:cNvGrpSpPr>
            <a:grpSpLocks/>
          </p:cNvGrpSpPr>
          <p:nvPr/>
        </p:nvGrpSpPr>
        <p:grpSpPr bwMode="auto">
          <a:xfrm>
            <a:off x="2819400" y="2286000"/>
            <a:ext cx="3581400" cy="1828800"/>
            <a:chOff x="3216" y="1344"/>
            <a:chExt cx="2256" cy="1152"/>
          </a:xfrm>
        </p:grpSpPr>
        <p:sp>
          <p:nvSpPr>
            <p:cNvPr id="23565" name="Rectangle 1029"/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23566" name="Rectangle 1030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23567" name="Rectangle 1031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23568" name="Rectangle 1032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23569" name="Group 1033"/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23570" name="AutoShape 1034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23571" name="Line 1035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grpSp>
        <p:nvGrpSpPr>
          <p:cNvPr id="23556" name="Group 1045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23558" name="Rectangle 1037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 charset="0"/>
              </a:endParaRPr>
            </a:p>
          </p:txBody>
        </p:sp>
        <p:sp>
          <p:nvSpPr>
            <p:cNvPr id="23559" name="Rectangle 1038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A</a:t>
              </a:r>
            </a:p>
          </p:txBody>
        </p:sp>
        <p:sp>
          <p:nvSpPr>
            <p:cNvPr id="23560" name="Rectangle 1039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B</a:t>
              </a:r>
            </a:p>
          </p:txBody>
        </p:sp>
        <p:sp>
          <p:nvSpPr>
            <p:cNvPr id="23561" name="Rectangle 1040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charset="0"/>
                </a:rPr>
                <a:t>C</a:t>
              </a:r>
            </a:p>
          </p:txBody>
        </p:sp>
        <p:grpSp>
          <p:nvGrpSpPr>
            <p:cNvPr id="23562" name="Group 1041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23563" name="AutoShape 1042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  <p:sp>
            <p:nvSpPr>
              <p:cNvPr id="23564" name="Line 1043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 charset="0"/>
                </a:endParaRPr>
              </a:p>
            </p:txBody>
          </p:sp>
        </p:grpSp>
      </p:grpSp>
      <p:sp>
        <p:nvSpPr>
          <p:cNvPr id="23557" name="Rectangle 1046"/>
          <p:cNvSpPr>
            <a:spLocks noChangeArrowheads="1"/>
          </p:cNvSpPr>
          <p:nvPr/>
        </p:nvSpPr>
        <p:spPr bwMode="auto">
          <a:xfrm>
            <a:off x="7086600" y="3200400"/>
            <a:ext cx="16002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dirty="0">
                <a:latin typeface="Calibri" charset="0"/>
              </a:rPr>
              <a:t>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pickup(b)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stack(</a:t>
            </a:r>
            <a:r>
              <a:rPr lang="en-US" sz="2000" dirty="0" err="1">
                <a:latin typeface="Calibri" charset="0"/>
              </a:rPr>
              <a:t>b,c</a:t>
            </a:r>
            <a:r>
              <a:rPr lang="en-US" sz="2000" dirty="0">
                <a:latin typeface="Calibri" charset="0"/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pickup(a)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>
                <a:latin typeface="Calibri" charset="0"/>
              </a:rPr>
              <a:t>stack(</a:t>
            </a:r>
            <a:r>
              <a:rPr lang="en-US" sz="2000" dirty="0" err="1">
                <a:latin typeface="Calibri" charset="0"/>
              </a:rPr>
              <a:t>a,b</a:t>
            </a:r>
            <a:r>
              <a:rPr lang="en-US" sz="2000" dirty="0">
                <a:latin typeface="Calibri" charset="0"/>
              </a:rPr>
              <a:t>)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endParaRPr lang="en-US" dirty="0">
              <a:latin typeface="Calibri" charset="0"/>
            </a:endParaRPr>
          </a:p>
          <a:p>
            <a:pPr marL="566738" lvl="1" indent="-227013">
              <a:spcBef>
                <a:spcPct val="20000"/>
              </a:spcBef>
              <a:buFontTx/>
              <a:buChar char="–"/>
            </a:pPr>
            <a:endParaRPr lang="en-US" sz="2000" dirty="0">
              <a:latin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105" y="1282521"/>
            <a:ext cx="1981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charset="0"/>
              </a:rPr>
              <a:t>Logical assertions</a:t>
            </a:r>
            <a:br>
              <a:rPr lang="en-US" sz="1800" dirty="0">
                <a:solidFill>
                  <a:srgbClr val="FF0000"/>
                </a:solidFill>
                <a:latin typeface="Calibri" charset="0"/>
              </a:rPr>
            </a:br>
            <a:r>
              <a:rPr lang="en-US" sz="1800" dirty="0">
                <a:solidFill>
                  <a:srgbClr val="FF0000"/>
                </a:solidFill>
                <a:latin typeface="Calibri" charset="0"/>
              </a:rPr>
              <a:t>describing initial &amp; </a:t>
            </a:r>
            <a:br>
              <a:rPr lang="en-US" sz="1800" dirty="0">
                <a:solidFill>
                  <a:srgbClr val="FF0000"/>
                </a:solidFill>
                <a:latin typeface="Calibri" charset="0"/>
              </a:rPr>
            </a:br>
            <a:r>
              <a:rPr lang="en-US" sz="1800" dirty="0">
                <a:solidFill>
                  <a:srgbClr val="FF0000"/>
                </a:solidFill>
                <a:latin typeface="Calibri" charset="0"/>
              </a:rPr>
              <a:t>final states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24600" y="1447800"/>
            <a:ext cx="1207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charset="0"/>
              </a:rPr>
              <a:t>Sequence of robot actions</a:t>
            </a:r>
          </a:p>
        </p:txBody>
      </p:sp>
      <p:cxnSp>
        <p:nvCxnSpPr>
          <p:cNvPr id="4" name="Straight Arrow Connector 3"/>
          <p:cNvCxnSpPr>
            <a:cxnSpLocks/>
            <a:stCxn id="2" idx="1"/>
          </p:cNvCxnSpPr>
          <p:nvPr/>
        </p:nvCxnSpPr>
        <p:spPr bwMode="auto">
          <a:xfrm flipH="1">
            <a:off x="2094897" y="1744186"/>
            <a:ext cx="1454208" cy="880765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>
            <a:cxnSpLocks/>
            <a:stCxn id="22" idx="2"/>
            <a:endCxn id="23557" idx="0"/>
          </p:cNvCxnSpPr>
          <p:nvPr/>
        </p:nvCxnSpPr>
        <p:spPr bwMode="auto">
          <a:xfrm>
            <a:off x="6928396" y="2371130"/>
            <a:ext cx="958304" cy="82927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5400" dirty="0">
                <a:ea typeface="ＭＳ Ｐゴシック" charset="0"/>
                <a:cs typeface="ＭＳ Ｐゴシック" charset="0"/>
              </a:rPr>
              <a:t>Planning problem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143000"/>
            <a:ext cx="8610600" cy="54864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Find </a:t>
            </a:r>
            <a:r>
              <a:rPr lang="en-US" sz="32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sequence of actions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to achieve </a:t>
            </a:r>
            <a:r>
              <a:rPr lang="en-US" sz="32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goal state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when executed from </a:t>
            </a:r>
            <a:r>
              <a:rPr lang="en-US" sz="32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initial state </a:t>
            </a:r>
            <a:r>
              <a:rPr lang="en-US" sz="3200" dirty="0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t>given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set of possible primitive actions, including their </a:t>
            </a:r>
            <a:r>
              <a:rPr lang="en-US" sz="2800" i="1" dirty="0">
                <a:ea typeface="ＭＳ Ｐゴシック" charset="0"/>
              </a:rPr>
              <a:t>preconditions</a:t>
            </a:r>
            <a:r>
              <a:rPr lang="en-US" sz="2800" dirty="0">
                <a:ea typeface="ＭＳ Ｐゴシック" charset="0"/>
              </a:rPr>
              <a:t> and </a:t>
            </a:r>
            <a:r>
              <a:rPr lang="en-US" sz="2800" i="1" dirty="0">
                <a:ea typeface="ＭＳ Ｐゴシック" charset="0"/>
              </a:rPr>
              <a:t>effects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initial state description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goal state description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Compute plan as</a:t>
            </a:r>
            <a:r>
              <a:rPr lang="en-US" sz="3200" dirty="0">
                <a:ea typeface="ＭＳ Ｐゴシック" charset="0"/>
              </a:rPr>
              <a:t> a sequence of actions that, when executed in initial state, achieves goal state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States specified as a KB , i.e. conjunction of conditions</a:t>
            </a:r>
          </a:p>
          <a:p>
            <a:pPr lvl="1">
              <a:spcBef>
                <a:spcPts val="168"/>
              </a:spcBef>
            </a:pPr>
            <a:r>
              <a:rPr lang="en-US" sz="2800" dirty="0">
                <a:ea typeface="ＭＳ Ｐゴシック" charset="0"/>
                <a:cs typeface="ＭＳ Ｐゴシック" charset="0"/>
              </a:rPr>
              <a:t>e.g., </a:t>
            </a:r>
            <a:r>
              <a:rPr lang="en-US" sz="2800" i="1" dirty="0" err="1">
                <a:ea typeface="ＭＳ Ｐゴシック" charset="0"/>
                <a:cs typeface="ＭＳ Ｐゴシック" charset="0"/>
              </a:rPr>
              <a:t>ontable</a:t>
            </a:r>
            <a:r>
              <a:rPr lang="en-US" sz="2800" i="1" dirty="0">
                <a:ea typeface="ＭＳ Ｐゴシック" charset="0"/>
                <a:cs typeface="ＭＳ Ｐゴシック" charset="0"/>
              </a:rPr>
              <a:t>(a) </a:t>
            </a:r>
            <a:r>
              <a:rPr lang="en-US" sz="3200" i="1" dirty="0">
                <a:ea typeface="ＭＳ Ｐゴシック" charset="0"/>
                <a:sym typeface="Symbol" charset="0"/>
              </a:rPr>
              <a:t></a:t>
            </a:r>
            <a:r>
              <a:rPr lang="en-US" sz="3200" i="1" dirty="0">
                <a:ea typeface="ＭＳ Ｐゴシック" charset="0"/>
              </a:rPr>
              <a:t> on(b, a) </a:t>
            </a:r>
            <a:endParaRPr lang="en-US" sz="2800" i="1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400" b="1" dirty="0">
                <a:ea typeface="ＭＳ Ｐゴシック" charset="0"/>
                <a:cs typeface="ＭＳ Ｐゴシック" charset="0"/>
              </a:rPr>
              <a:t>Planning vs. problem solving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924800" cy="51816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Problem solving methods can solve similar problems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Planning is more powerful and efficient because of the representations and methods used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States, goals, and actions are decomposed into sets of sentences (usually in first-order logic)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Search often proceeds through </a:t>
            </a:r>
            <a:r>
              <a:rPr lang="en-US" sz="2800" i="1" dirty="0">
                <a:ea typeface="ＭＳ Ｐゴシック" charset="0"/>
                <a:cs typeface="ＭＳ Ｐゴシック" charset="0"/>
              </a:rPr>
              <a:t>plan space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rather than </a:t>
            </a:r>
            <a:r>
              <a:rPr lang="en-US" sz="2800" i="1" dirty="0">
                <a:ea typeface="ＭＳ Ｐゴシック" charset="0"/>
                <a:cs typeface="ＭＳ Ｐゴシック" charset="0"/>
              </a:rPr>
              <a:t>state space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(though there are also state-space planners)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Sub-goals can be planned independently, reducing the complexity of the planning problem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800" dirty="0">
                <a:ea typeface="ＭＳ Ｐゴシック" charset="0"/>
                <a:cs typeface="ＭＳ Ｐゴシック" charset="0"/>
              </a:rPr>
              <a:t>Typical simplifying assumptions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334000"/>
          </a:xfrm>
        </p:spPr>
        <p:txBody>
          <a:bodyPr/>
          <a:lstStyle/>
          <a:p>
            <a:r>
              <a:rPr lang="en-US" sz="2800" dirty="0">
                <a:solidFill>
                  <a:srgbClr val="000099"/>
                </a:solidFill>
                <a:ea typeface="ＭＳ Ｐゴシック" charset="0"/>
                <a:cs typeface="ＭＳ Ｐゴシック" charset="0"/>
              </a:rPr>
              <a:t>Atomic time: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Each action is indivisible </a:t>
            </a:r>
          </a:p>
          <a:p>
            <a:r>
              <a:rPr lang="en-US" sz="2800" dirty="0">
                <a:solidFill>
                  <a:srgbClr val="000099"/>
                </a:solidFill>
                <a:ea typeface="ＭＳ Ｐゴシック" charset="0"/>
                <a:cs typeface="ＭＳ Ｐゴシック" charset="0"/>
              </a:rPr>
              <a:t>No concurrent actions: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but actions need not be ordered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w.r.t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. each other in the plan</a:t>
            </a:r>
          </a:p>
          <a:p>
            <a:r>
              <a:rPr lang="en-US" sz="2800" dirty="0">
                <a:solidFill>
                  <a:srgbClr val="000099"/>
                </a:solidFill>
                <a:ea typeface="ＭＳ Ｐゴシック" charset="0"/>
                <a:cs typeface="ＭＳ Ｐゴシック" charset="0"/>
              </a:rPr>
              <a:t>Deterministic actions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: action results completely determined —  no uncertainty in their effects 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Agent is the </a:t>
            </a:r>
            <a:r>
              <a:rPr lang="en-US" sz="2800" dirty="0">
                <a:solidFill>
                  <a:srgbClr val="000099"/>
                </a:solidFill>
                <a:ea typeface="ＭＳ Ｐゴシック" charset="0"/>
                <a:cs typeface="ＭＳ Ｐゴシック" charset="0"/>
              </a:rPr>
              <a:t>sole cause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of change in the world 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Agent is </a:t>
            </a:r>
            <a:r>
              <a:rPr lang="en-US" sz="2800" dirty="0">
                <a:solidFill>
                  <a:srgbClr val="000099"/>
                </a:solidFill>
                <a:ea typeface="ＭＳ Ｐゴシック" charset="0"/>
                <a:cs typeface="ＭＳ Ｐゴシック" charset="0"/>
              </a:rPr>
              <a:t>omniscient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with complete knowledge of the state of the world </a:t>
            </a:r>
          </a:p>
          <a:p>
            <a:r>
              <a:rPr lang="en-US" sz="2800" dirty="0">
                <a:solidFill>
                  <a:srgbClr val="000099"/>
                </a:solidFill>
                <a:ea typeface="ＭＳ Ｐゴシック" charset="0"/>
                <a:cs typeface="ＭＳ Ｐゴシック" charset="0"/>
              </a:rPr>
              <a:t>Closed world assumption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: everything known to be true in world is included in state description and anything not listed is false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sz="5400" dirty="0">
                <a:ea typeface="ＭＳ Ｐゴシック" charset="0"/>
                <a:cs typeface="ＭＳ Ｐゴシック" charset="0"/>
              </a:rPr>
              <a:t>Blocks world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305800" cy="5181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The blocks world consists of a table, a set of blocks and a robot hand</a:t>
            </a:r>
          </a:p>
          <a:p>
            <a:pPr marL="0" indent="0"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Some domain constraints:</a:t>
            </a:r>
          </a:p>
          <a:p>
            <a:pPr lvl="1"/>
            <a:r>
              <a:rPr lang="en-US" sz="2400" dirty="0">
                <a:ea typeface="ＭＳ Ｐゴシック" charset="0"/>
              </a:rPr>
              <a:t>Only one block can be on another block</a:t>
            </a:r>
          </a:p>
          <a:p>
            <a:pPr lvl="1"/>
            <a:r>
              <a:rPr lang="en-US" sz="2400" dirty="0">
                <a:ea typeface="ＭＳ Ｐゴシック" charset="0"/>
              </a:rPr>
              <a:t>Any number of blocks can be on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the table</a:t>
            </a:r>
          </a:p>
          <a:p>
            <a:pPr lvl="1"/>
            <a:r>
              <a:rPr lang="en-US" sz="2400" dirty="0">
                <a:ea typeface="ＭＳ Ｐゴシック" charset="0"/>
              </a:rPr>
              <a:t>The hand can only hold one block</a:t>
            </a:r>
          </a:p>
          <a:p>
            <a:pPr marL="0" indent="0"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Typical representation:</a:t>
            </a:r>
          </a:p>
          <a:p>
            <a:pPr lvl="1">
              <a:buFontTx/>
              <a:buNone/>
            </a:pPr>
            <a:r>
              <a:rPr lang="en-US" sz="2800" dirty="0" err="1">
                <a:ea typeface="ＭＳ Ｐゴシック" charset="0"/>
              </a:rPr>
              <a:t>ontable</a:t>
            </a:r>
            <a:r>
              <a:rPr lang="en-US" sz="2800" dirty="0">
                <a:ea typeface="ＭＳ Ｐゴシック" charset="0"/>
              </a:rPr>
              <a:t>(b) </a:t>
            </a:r>
            <a:r>
              <a:rPr lang="en-US" sz="2800" dirty="0" err="1">
                <a:ea typeface="ＭＳ Ｐゴシック" charset="0"/>
              </a:rPr>
              <a:t>ontable</a:t>
            </a:r>
            <a:r>
              <a:rPr lang="en-US" sz="2800" dirty="0">
                <a:ea typeface="ＭＳ Ｐゴシック" charset="0"/>
              </a:rPr>
              <a:t>(d)</a:t>
            </a:r>
          </a:p>
          <a:p>
            <a:pPr lvl="1">
              <a:buFontTx/>
              <a:buNone/>
            </a:pPr>
            <a:r>
              <a:rPr lang="en-US" sz="2800" dirty="0">
                <a:ea typeface="ＭＳ Ｐゴシック" charset="0"/>
              </a:rPr>
              <a:t>on(</a:t>
            </a:r>
            <a:r>
              <a:rPr lang="en-US" sz="2800" dirty="0" err="1">
                <a:ea typeface="ＭＳ Ｐゴシック" charset="0"/>
              </a:rPr>
              <a:t>c,d</a:t>
            </a:r>
            <a:r>
              <a:rPr lang="en-US" sz="2800" dirty="0">
                <a:ea typeface="ＭＳ Ｐゴシック" charset="0"/>
              </a:rPr>
              <a:t>)      holding(a)</a:t>
            </a:r>
          </a:p>
          <a:p>
            <a:pPr lvl="1">
              <a:buFontTx/>
              <a:buNone/>
            </a:pPr>
            <a:r>
              <a:rPr lang="en-US" sz="2800" dirty="0">
                <a:ea typeface="ＭＳ Ｐゴシック" charset="0"/>
              </a:rPr>
              <a:t>clear(b)     clear(c)</a:t>
            </a:r>
          </a:p>
        </p:txBody>
      </p:sp>
      <p:sp>
        <p:nvSpPr>
          <p:cNvPr id="34819" name="Text Box 15"/>
          <p:cNvSpPr txBox="1">
            <a:spLocks noChangeArrowheads="1"/>
          </p:cNvSpPr>
          <p:nvPr/>
        </p:nvSpPr>
        <p:spPr bwMode="auto">
          <a:xfrm>
            <a:off x="5200650" y="6319838"/>
            <a:ext cx="3790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 charset="0"/>
              </a:rPr>
              <a:t>Meant to be a simple model!</a:t>
            </a:r>
          </a:p>
        </p:txBody>
      </p:sp>
      <p:pic>
        <p:nvPicPr>
          <p:cNvPr id="34820" name="Picture 14" descr="Picture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3124200"/>
            <a:ext cx="398145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4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80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11990</TotalTime>
  <Words>1988</Words>
  <Application>Microsoft Macintosh PowerPoint</Application>
  <PresentationFormat>On-screen Show (4:3)</PresentationFormat>
  <Paragraphs>400</Paragraphs>
  <Slides>25</Slides>
  <Notes>22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Calibri</vt:lpstr>
      <vt:lpstr>Lucida Calligraphy</vt:lpstr>
      <vt:lpstr>Times New Roman</vt:lpstr>
      <vt:lpstr>Blank Presentation</vt:lpstr>
      <vt:lpstr>Planning 1</vt:lpstr>
      <vt:lpstr>Blocks World Planning</vt:lpstr>
      <vt:lpstr>Blocks world</vt:lpstr>
      <vt:lpstr>Typical BW planning problem</vt:lpstr>
      <vt:lpstr>Typical BW planning problem</vt:lpstr>
      <vt:lpstr>Planning problem</vt:lpstr>
      <vt:lpstr>Planning vs. problem solving</vt:lpstr>
      <vt:lpstr>Typical simplifying assumptions</vt:lpstr>
      <vt:lpstr>Blocks world</vt:lpstr>
      <vt:lpstr>PowerPoint Presentation</vt:lpstr>
      <vt:lpstr>Typical BW planning problem</vt:lpstr>
      <vt:lpstr>Another BW planning problem</vt:lpstr>
      <vt:lpstr>Another BW planning problem</vt:lpstr>
      <vt:lpstr>Yet Another BW planning problem</vt:lpstr>
      <vt:lpstr>Major approaches</vt:lpstr>
      <vt:lpstr>Shakey the robot</vt:lpstr>
      <vt:lpstr>  Strips planning representation</vt:lpstr>
      <vt:lpstr>Blocks world operators</vt:lpstr>
      <vt:lpstr>STRIPS planning</vt:lpstr>
      <vt:lpstr>Typical BW planning problem</vt:lpstr>
      <vt:lpstr>Another BW planning problem</vt:lpstr>
      <vt:lpstr>Yet Another BW planning problem</vt:lpstr>
      <vt:lpstr>Yet Another BW planning problem</vt:lpstr>
      <vt:lpstr>Goal interaction</vt:lpstr>
      <vt:lpstr>Fin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</dc:title>
  <dc:creator>COGITO</dc:creator>
  <cp:lastModifiedBy>Tim Finin</cp:lastModifiedBy>
  <cp:revision>309</cp:revision>
  <cp:lastPrinted>2009-11-16T21:51:43Z</cp:lastPrinted>
  <dcterms:created xsi:type="dcterms:W3CDTF">2009-11-16T21:17:37Z</dcterms:created>
  <dcterms:modified xsi:type="dcterms:W3CDTF">2020-04-07T19:25:32Z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