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355" r:id="rId2"/>
    <p:sldId id="382" r:id="rId3"/>
    <p:sldId id="317" r:id="rId4"/>
    <p:sldId id="359" r:id="rId5"/>
    <p:sldId id="375" r:id="rId6"/>
    <p:sldId id="377" r:id="rId7"/>
    <p:sldId id="381" r:id="rId8"/>
    <p:sldId id="379" r:id="rId9"/>
    <p:sldId id="380" r:id="rId10"/>
    <p:sldId id="383" r:id="rId11"/>
    <p:sldId id="326" r:id="rId12"/>
    <p:sldId id="366" r:id="rId13"/>
    <p:sldId id="364" r:id="rId14"/>
    <p:sldId id="368" r:id="rId15"/>
    <p:sldId id="331" r:id="rId16"/>
    <p:sldId id="332" r:id="rId17"/>
    <p:sldId id="333" r:id="rId18"/>
    <p:sldId id="334" r:id="rId19"/>
    <p:sldId id="335" r:id="rId20"/>
    <p:sldId id="367" r:id="rId21"/>
    <p:sldId id="357" r:id="rId22"/>
    <p:sldId id="370" r:id="rId23"/>
  </p:sldIdLst>
  <p:sldSz cx="9144000" cy="6858000" type="screen4x3"/>
  <p:notesSz cx="9296400" cy="68818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0">
          <p15:clr>
            <a:srgbClr val="A4A3A4"/>
          </p15:clr>
        </p15:guide>
        <p15:guide id="2" pos="158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4" hiddenSlides="1" frameSlides="1"/>
  <p:clrMru>
    <a:srgbClr val="00FF00"/>
    <a:srgbClr val="EAEAEA"/>
    <a:srgbClr val="FF0000"/>
    <a:srgbClr val="CCCC00"/>
    <a:srgbClr val="CCFF99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868"/>
    <p:restoredTop sz="77873" autoAdjust="0"/>
  </p:normalViewPr>
  <p:slideViewPr>
    <p:cSldViewPr showGuides="1">
      <p:cViewPr>
        <p:scale>
          <a:sx n="104" d="100"/>
          <a:sy n="104" d="100"/>
        </p:scale>
        <p:origin x="2368" y="776"/>
      </p:cViewPr>
      <p:guideLst>
        <p:guide orient="horz" pos="240"/>
        <p:guide pos="158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5" d="100"/>
        <a:sy n="8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 dirty="0">
              <a:latin typeface="Calibri"/>
            </a:endParaRPr>
          </a:p>
        </p:txBody>
      </p:sp>
      <p:sp>
        <p:nvSpPr>
          <p:cNvPr id="1208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ADFBF1-7EE7-5A4C-9C9D-3AEA4D6A8AD4}" type="slidenum">
              <a:rPr lang="en-US">
                <a:latin typeface="Calibri"/>
              </a:rPr>
              <a:pPr>
                <a:defRPr/>
              </a:pPr>
              <a:t>‹#›</a:t>
            </a:fld>
            <a:endParaRPr lang="en-US" dirty="0"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26767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4052888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268913" y="0"/>
            <a:ext cx="40528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879725" y="509588"/>
            <a:ext cx="3462338" cy="2597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228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6025" y="3276600"/>
            <a:ext cx="6889750" cy="3106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1228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53200"/>
            <a:ext cx="4052888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228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268913" y="6553200"/>
            <a:ext cx="4052887" cy="339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/>
              </a:defRPr>
            </a:lvl1pPr>
          </a:lstStyle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270640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8985665-4D4F-3148-9580-0D07CF568E9E}" type="slidenum">
              <a:rPr lang="en-US" sz="1200">
                <a:latin typeface="Calibri"/>
              </a:rPr>
              <a:pPr/>
              <a:t>1</a:t>
            </a:fld>
            <a:endParaRPr lang="en-US" sz="1200" dirty="0">
              <a:latin typeface="Calibri"/>
            </a:endParaRPr>
          </a:p>
        </p:txBody>
      </p:sp>
      <p:sp>
        <p:nvSpPr>
          <p:cNvPr id="174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C14F610-E02F-D449-AABF-98DDDAAE7FF2}" type="slidenum">
              <a:rPr lang="en-US" sz="1200">
                <a:latin typeface="Calibri"/>
              </a:rPr>
              <a:pPr/>
              <a:t>12</a:t>
            </a:fld>
            <a:endParaRPr lang="en-US" sz="1200" dirty="0">
              <a:latin typeface="Calibri"/>
            </a:endParaRPr>
          </a:p>
        </p:txBody>
      </p:sp>
      <p:sp>
        <p:nvSpPr>
          <p:cNvPr id="768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75088D0-C2DA-4B45-8643-8D3C2BD1B105}" type="slidenum">
              <a:rPr lang="en-US" sz="1200">
                <a:latin typeface="Calibri"/>
              </a:rPr>
              <a:pPr/>
              <a:t>13</a:t>
            </a:fld>
            <a:endParaRPr lang="en-US" sz="1200" dirty="0">
              <a:latin typeface="Calibri"/>
            </a:endParaRPr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CE8E20F-83E9-FE4A-9D87-3817F4E1E91A}" type="slidenum">
              <a:rPr lang="en-US" sz="1200">
                <a:latin typeface="Calibri"/>
              </a:rPr>
              <a:pPr/>
              <a:t>14</a:t>
            </a:fld>
            <a:endParaRPr lang="en-US" sz="1200" dirty="0">
              <a:latin typeface="Calibri"/>
            </a:endParaRPr>
          </a:p>
        </p:txBody>
      </p:sp>
      <p:sp>
        <p:nvSpPr>
          <p:cNvPr id="829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C56AFDAD-2018-0B47-AC2C-1AB7D8B21896}" type="slidenum">
              <a:rPr lang="en-US" sz="1200">
                <a:latin typeface="Calibri"/>
              </a:rPr>
              <a:pPr/>
              <a:t>15</a:t>
            </a:fld>
            <a:endParaRPr lang="en-US" sz="1200" dirty="0">
              <a:latin typeface="Calibri"/>
            </a:endParaRPr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>
                <a:ea typeface="ＭＳ Ｐゴシック" charset="0"/>
                <a:cs typeface="ＭＳ Ｐゴシック" charset="0"/>
              </a:rPr>
              <a:t>Like </a:t>
            </a:r>
            <a:r>
              <a:rPr lang="en-US" altLang="ja-JP">
                <a:ea typeface="ＭＳ Ｐゴシック" charset="0"/>
                <a:cs typeface="ＭＳ Ｐゴシック" charset="0"/>
              </a:rPr>
              <a:t> person(x)</a:t>
            </a:r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F7854298-9BBB-7F41-ABAF-B860F19EA04C}" type="slidenum">
              <a:rPr lang="en-US" sz="1200">
                <a:latin typeface="Calibri"/>
              </a:rPr>
              <a:pPr/>
              <a:t>16</a:t>
            </a:fld>
            <a:endParaRPr lang="en-US" sz="1200" dirty="0">
              <a:latin typeface="Calibri"/>
            </a:endParaRPr>
          </a:p>
        </p:txBody>
      </p:sp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12CA8829-00B3-0F4B-9386-A96036A480B7}" type="slidenum">
              <a:rPr lang="en-US" sz="1200">
                <a:latin typeface="Calibri"/>
              </a:rPr>
              <a:pPr/>
              <a:t>17</a:t>
            </a:fld>
            <a:endParaRPr lang="en-US" sz="1200" dirty="0">
              <a:latin typeface="Calibri"/>
            </a:endParaRPr>
          </a:p>
        </p:txBody>
      </p:sp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B822F1B-999A-0E4B-BED2-0B76C88D072B}" type="slidenum">
              <a:rPr lang="en-US" sz="1200">
                <a:latin typeface="Calibri"/>
              </a:rPr>
              <a:pPr/>
              <a:t>18</a:t>
            </a:fld>
            <a:endParaRPr lang="en-US" sz="1200" dirty="0">
              <a:latin typeface="Calibri"/>
            </a:endParaRPr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C2A6379-DD14-6B47-9EDF-1765C4756C87}" type="slidenum">
              <a:rPr lang="en-US" sz="1200">
                <a:latin typeface="Calibri"/>
              </a:rPr>
              <a:pPr/>
              <a:t>19</a:t>
            </a:fld>
            <a:endParaRPr lang="en-US" sz="1200" dirty="0">
              <a:latin typeface="Calibri"/>
            </a:endParaRPr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6C2EE9C1-014A-F44A-B53D-572E61F12460}" type="slidenum">
              <a:rPr lang="en-US" sz="1200">
                <a:latin typeface="Calibri"/>
              </a:rPr>
              <a:pPr/>
              <a:t>21</a:t>
            </a:fld>
            <a:endParaRPr lang="en-US" sz="1200" dirty="0">
              <a:latin typeface="Calibri"/>
            </a:endParaRPr>
          </a:p>
        </p:txBody>
      </p:sp>
      <p:sp>
        <p:nvSpPr>
          <p:cNvPr id="1064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CEFF337-16E0-6D40-8BAF-D8F6C635D75D}" type="slidenum">
              <a:rPr lang="en-US" sz="1200">
                <a:latin typeface="Calibri"/>
              </a:rPr>
              <a:pPr/>
              <a:t>3</a:t>
            </a:fld>
            <a:endParaRPr lang="en-US" sz="1200" dirty="0">
              <a:latin typeface="Calibri"/>
            </a:endParaRPr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4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5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59274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6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89731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8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64536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1A9598-F705-FD4A-8BDA-918B3089D779}" type="slidenum">
              <a:rPr lang="en-US" sz="1200">
                <a:latin typeface="Calibri"/>
              </a:rPr>
              <a:pPr/>
              <a:t>9</a:t>
            </a:fld>
            <a:endParaRPr lang="en-US" sz="1200" dirty="0">
              <a:latin typeface="Calibri"/>
            </a:endParaRPr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10151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3F9B549-A4E0-F945-AB99-D01282547233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309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712BE043-4045-A947-9891-AEA590043EB7}" type="slidenum">
              <a:rPr lang="en-US" sz="1200">
                <a:latin typeface="Calibri"/>
              </a:rPr>
              <a:pPr/>
              <a:t>11</a:t>
            </a:fld>
            <a:endParaRPr lang="en-US" sz="1200" dirty="0">
              <a:latin typeface="Calibri"/>
            </a:endParaRPr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BB856B-A7B3-BB49-91E7-9DDA869AA1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8649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6602B-A723-1C4A-8B1C-A8454FEBDF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63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CF0BA0-DDC1-674E-A17D-1C76B3E8F7B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9881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F41CE-7E1B-9544-8A36-8E119479E3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1699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0BA0F-1491-C94B-B2AE-BEC0BE2CD5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41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EF84DF-E424-9740-A721-251D2B99D2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84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2CCB9C-6528-4542-BA22-4727C151A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930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12B4EE-166F-7A4B-A691-DA253BC149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726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FAD0E-98C0-6944-BF1B-F1B317D785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9069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21A75-31C3-8840-AAFB-40E9DDB45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7856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8DBE53-BF44-5B45-93F2-FD146EAC8F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918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D5E5ED-937F-CF48-BE9F-A2C5C468A7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2184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Calibri"/>
              </a:defRPr>
            </a:lvl1pPr>
          </a:lstStyle>
          <a:p>
            <a:pPr>
              <a:defRPr/>
            </a:pPr>
            <a:fld id="{14DB9C81-C453-EA43-9B17-E946022AF146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  <a:ea typeface="ＭＳ Ｐゴシック" pitchFamily="-65" charset="-128"/>
          <a:cs typeface="ＭＳ Ｐゴシック" pitchFamily="-65" charset="-128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Times New Roman" charset="0"/>
        </a:defRPr>
      </a:lvl9pPr>
    </p:titleStyle>
    <p:bodyStyle>
      <a:lvl1pPr marL="225425" indent="-225425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Calibri"/>
          <a:ea typeface="ＭＳ Ｐゴシック" pitchFamily="-65" charset="-128"/>
          <a:cs typeface="ＭＳ Ｐゴシック" pitchFamily="-65" charset="-128"/>
        </a:defRPr>
      </a:lvl1pPr>
      <a:lvl2pPr marL="566738" indent="-2270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Calibri"/>
          <a:ea typeface="ＭＳ Ｐゴシック" charset="-128"/>
        </a:defRPr>
      </a:lvl2pPr>
      <a:lvl3pPr marL="914400" indent="-23336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Calibri"/>
          <a:ea typeface="ＭＳ Ｐゴシック" charset="-128"/>
        </a:defRPr>
      </a:lvl3pPr>
      <a:lvl4pPr marL="1254125" indent="-225425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Calibri"/>
          <a:ea typeface="ＭＳ Ｐゴシック" charset="-128"/>
        </a:defRPr>
      </a:lvl4pPr>
      <a:lvl5pPr marL="16017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Calibri"/>
          <a:ea typeface="ＭＳ Ｐゴシック" charset="-128"/>
        </a:defRPr>
      </a:lvl5pPr>
      <a:lvl6pPr marL="20589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6pPr>
      <a:lvl7pPr marL="25161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7pPr>
      <a:lvl8pPr marL="29733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8pPr>
      <a:lvl9pPr marL="3430588" indent="-23336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Semantic_triple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tiff"/><Relationship Id="rId4" Type="http://schemas.openxmlformats.org/officeDocument/2006/relationships/hyperlink" Target="https://en.wikipedia.org/wiki/Knowledge_Graph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yntactic_suga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Web_Ontology_Language" TargetMode="External"/><Relationship Id="rId2" Type="http://schemas.openxmlformats.org/officeDocument/2006/relationships/hyperlink" Target="https://en.wikipedia.org/wiki/Semantic_Web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hyperlink" Target="https://www.wikidata.org/" TargetMode="External"/><Relationship Id="rId4" Type="http://schemas.openxmlformats.org/officeDocument/2006/relationships/hyperlink" Target="http://schema.org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Web_Ontology_Language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B8A8777-FAFC-6C49-ADE2-E17CDD81362A}" type="slidenum">
              <a:rPr lang="en-US" sz="1000">
                <a:latin typeface="Calibri"/>
              </a:rPr>
              <a:pPr/>
              <a:t>1</a:t>
            </a:fld>
            <a:endParaRPr lang="en-US" sz="1000" dirty="0">
              <a:latin typeface="Calibri"/>
            </a:endParaRP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93BEEBC-9F43-3447-AFA3-34899A93893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800" y="1499394"/>
            <a:ext cx="7772400" cy="3859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Calibri"/>
                <a:ea typeface="ＭＳ Ｐゴシック" pitchFamily="-65" charset="-128"/>
                <a:cs typeface="ＭＳ Ｐゴシック" pitchFamily="-65" charset="-128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  <a:ea typeface="ＭＳ Ｐゴシック" pitchFamily="-65" charset="-128"/>
                <a:cs typeface="ＭＳ Ｐゴシック" pitchFamily="-65" charset="-128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sz="8000" kern="0" dirty="0">
                <a:ea typeface="ＭＳ Ｐゴシック" charset="0"/>
                <a:cs typeface="ＭＳ Ｐゴシック" charset="0"/>
              </a:rPr>
              <a:t>First-Order</a:t>
            </a:r>
            <a:br>
              <a:rPr lang="en-US" sz="8000" kern="0" dirty="0">
                <a:ea typeface="ＭＳ Ｐゴシック" charset="0"/>
                <a:cs typeface="ＭＳ Ｐゴシック" charset="0"/>
              </a:rPr>
            </a:br>
            <a:r>
              <a:rPr lang="en-US" sz="8000" kern="0" dirty="0">
                <a:ea typeface="ＭＳ Ｐゴシック" charset="0"/>
                <a:cs typeface="ＭＳ Ｐゴシック" charset="0"/>
              </a:rPr>
              <a:t>Logic (FOL)</a:t>
            </a:r>
            <a:br>
              <a:rPr lang="en-US" sz="8000" kern="0" dirty="0">
                <a:ea typeface="ＭＳ Ｐゴシック" charset="0"/>
                <a:cs typeface="ＭＳ Ｐゴシック" charset="0"/>
              </a:rPr>
            </a:br>
            <a:r>
              <a:rPr lang="en-US" sz="8000" kern="0" dirty="0">
                <a:ea typeface="ＭＳ Ｐゴシック" charset="0"/>
                <a:cs typeface="ＭＳ Ｐゴシック" charset="0"/>
              </a:rPr>
              <a:t>part 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B4D8C53-0D40-8F44-A7EF-6CCCEFCB0C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0" y="76200"/>
            <a:ext cx="2330450" cy="129337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B8513F-D131-B54F-BB98-2874AAF30A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562" y="381000"/>
            <a:ext cx="7772400" cy="1066800"/>
          </a:xfrm>
        </p:spPr>
        <p:txBody>
          <a:bodyPr/>
          <a:lstStyle/>
          <a:p>
            <a:r>
              <a:rPr lang="en-US" dirty="0"/>
              <a:t>Representation Design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E6778-C742-F84D-BEEA-E523A8DC0E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398450"/>
            <a:ext cx="7772400" cy="5154749"/>
          </a:xfrm>
        </p:spPr>
        <p:txBody>
          <a:bodyPr/>
          <a:lstStyle/>
          <a:p>
            <a:r>
              <a:rPr lang="en-US" sz="2800" dirty="0"/>
              <a:t>Many options for representing even a simple fact, e.g., something’s color as red, green or blue, e.g.:</a:t>
            </a:r>
          </a:p>
          <a:p>
            <a:pPr marL="523875" lvl="1" indent="-231775"/>
            <a:r>
              <a:rPr lang="en-US" sz="2400" dirty="0"/>
              <a:t>green(</a:t>
            </a:r>
            <a:r>
              <a:rPr lang="en-US" sz="2400" dirty="0" err="1"/>
              <a:t>kermit</a:t>
            </a:r>
            <a:r>
              <a:rPr lang="en-US" sz="2400" dirty="0"/>
              <a:t>)</a:t>
            </a:r>
          </a:p>
          <a:p>
            <a:pPr marL="523875" lvl="1" indent="-231775"/>
            <a:r>
              <a:rPr lang="en-US" sz="2400" dirty="0"/>
              <a:t>color(</a:t>
            </a:r>
            <a:r>
              <a:rPr lang="en-US" sz="2400" dirty="0" err="1"/>
              <a:t>kermit</a:t>
            </a:r>
            <a:r>
              <a:rPr lang="en-US" sz="2400" dirty="0"/>
              <a:t>, green)</a:t>
            </a:r>
          </a:p>
          <a:p>
            <a:pPr marL="523875" lvl="1" indent="-231775"/>
            <a:r>
              <a:rPr lang="en-US" sz="2400" dirty="0" err="1"/>
              <a:t>hasProperty</a:t>
            </a:r>
            <a:r>
              <a:rPr lang="en-US" sz="2400" dirty="0"/>
              <a:t>(</a:t>
            </a:r>
            <a:r>
              <a:rPr lang="en-US" sz="2400" dirty="0" err="1"/>
              <a:t>kermit</a:t>
            </a:r>
            <a:r>
              <a:rPr lang="en-US" sz="2400" dirty="0"/>
              <a:t>, color, green)</a:t>
            </a:r>
          </a:p>
          <a:p>
            <a:pPr marL="292100" indent="-280988"/>
            <a:r>
              <a:rPr lang="en-US" sz="2800" dirty="0"/>
              <a:t>Choice can influence how easy it is to use</a:t>
            </a:r>
          </a:p>
          <a:p>
            <a:pPr marL="292100" indent="-280988"/>
            <a:r>
              <a:rPr lang="en-US" sz="2800" dirty="0"/>
              <a:t>Last option of representing properties &amp; relations as </a:t>
            </a:r>
            <a:r>
              <a:rPr lang="en-US" sz="2800" dirty="0">
                <a:hlinkClick r:id="rId3"/>
              </a:rPr>
              <a:t>triples</a:t>
            </a:r>
            <a:r>
              <a:rPr lang="en-US" sz="2800" dirty="0"/>
              <a:t> used by modern </a:t>
            </a:r>
            <a:r>
              <a:rPr lang="en-US" sz="2800" dirty="0">
                <a:hlinkClick r:id="rId4"/>
              </a:rPr>
              <a:t>knowledge graphs</a:t>
            </a:r>
            <a:endParaRPr lang="en-US" sz="2800" dirty="0"/>
          </a:p>
          <a:p>
            <a:pPr marL="633413" lvl="1" indent="-280988"/>
            <a:r>
              <a:rPr lang="en-US" sz="2400" dirty="0"/>
              <a:t>Easy to ask: What color is Kermit? What are Kermit’s properties?, What green things are there? Tell me everything you know, …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C47ADEB-EB40-094C-816F-6B96202D0163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9B62384-D234-EB42-8CE3-C4BFFD1EFF8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50150" y="0"/>
            <a:ext cx="1593850" cy="13098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2243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29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224" y="33338"/>
            <a:ext cx="1501775" cy="2252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Simple genealogy KB in FOL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47700" y="1414462"/>
            <a:ext cx="8153400" cy="5105400"/>
          </a:xfrm>
        </p:spPr>
        <p:txBody>
          <a:bodyPr/>
          <a:lstStyle/>
          <a:p>
            <a:pPr marL="0" indent="0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Design a knowledge base using FOL that</a:t>
            </a:r>
          </a:p>
          <a:p>
            <a:pPr marL="0" indent="0">
              <a:lnSpc>
                <a:spcPct val="90000"/>
              </a:lnSpc>
              <a:buFontTx/>
              <a:buNone/>
            </a:pPr>
            <a:endParaRPr lang="en-US" sz="1400" b="1" dirty="0">
              <a:ea typeface="ＭＳ Ｐゴシック" charset="0"/>
              <a:cs typeface="ＭＳ Ｐゴシック" charset="0"/>
            </a:endParaRPr>
          </a:p>
          <a:p>
            <a:pPr marL="242888" indent="-227013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Has facts of immediate family relations, e.g., spouses, parents, etc.</a:t>
            </a:r>
          </a:p>
          <a:p>
            <a:pPr marL="0" indent="-325438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Defines of more complex relations (ancestors, relatives)</a:t>
            </a:r>
          </a:p>
          <a:p>
            <a:pPr marL="0" indent="-325438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Detect conflicts, e.g., you are your own parent</a:t>
            </a:r>
          </a:p>
          <a:p>
            <a:pPr marL="0" indent="-325438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Infers relations, e.g., grandparent from parent</a:t>
            </a:r>
          </a:p>
          <a:p>
            <a:pPr marL="0" indent="-325438">
              <a:lnSpc>
                <a:spcPct val="90000"/>
              </a:lnSpc>
            </a:pPr>
            <a:r>
              <a:rPr lang="en-US" sz="3200" dirty="0">
                <a:ea typeface="ＭＳ Ｐゴシック" charset="0"/>
              </a:rPr>
              <a:t>Answers queries about relationships between people</a:t>
            </a:r>
          </a:p>
        </p:txBody>
      </p:sp>
    </p:spTree>
  </p:cSld>
  <p:clrMapOvr>
    <a:masterClrMapping/>
  </p:clrMapOvr>
  <p:transition spd="slow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7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How do we approach this?</a:t>
            </a: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219200"/>
            <a:ext cx="8153400" cy="51816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Design an initial ontology of types,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e.g., person, man, woman, male, female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Extend ontology by defining relations,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 spouse, </a:t>
            </a:r>
            <a:r>
              <a:rPr lang="en-US" sz="2800" dirty="0" err="1">
                <a:ea typeface="ＭＳ Ｐゴシック" charset="0"/>
              </a:rPr>
              <a:t>has_child</a:t>
            </a:r>
            <a:r>
              <a:rPr lang="en-US" sz="2800" dirty="0">
                <a:ea typeface="ＭＳ Ｐゴシック" charset="0"/>
              </a:rPr>
              <a:t>, </a:t>
            </a:r>
            <a:r>
              <a:rPr lang="en-US" sz="2800" dirty="0" err="1">
                <a:ea typeface="ＭＳ Ｐゴシック" charset="0"/>
              </a:rPr>
              <a:t>has_parent</a:t>
            </a:r>
            <a:endParaRPr lang="en-US" sz="28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Add general constraints to relations, e.g.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spouse(X,Y) =&gt; ~ X = Y</a:t>
            </a: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spouse(X,Y) =&gt; person(X), person(Y)</a:t>
            </a:r>
          </a:p>
          <a:p>
            <a:pPr>
              <a:lnSpc>
                <a:spcPct val="80000"/>
              </a:lnSpc>
            </a:pPr>
            <a:r>
              <a:rPr lang="en-US" sz="3200" dirty="0">
                <a:ea typeface="ＭＳ Ｐゴシック" charset="0"/>
                <a:cs typeface="ＭＳ Ｐゴシック" charset="0"/>
              </a:rPr>
              <a:t>Add FOL sentences for inference, e.g.</a:t>
            </a:r>
            <a:endParaRPr lang="en-US" sz="2800" dirty="0">
              <a:ea typeface="ＭＳ Ｐゴシック" charset="0"/>
              <a:cs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spouse(X,Y) </a:t>
            </a:r>
            <a:r>
              <a:rPr lang="en-US" sz="2800" dirty="0">
                <a:ea typeface="ＭＳ Ｐゴシック" charset="0"/>
                <a:sym typeface="Wingdings" charset="0"/>
              </a:rPr>
              <a:t> spouse(Y,X)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man(X) </a:t>
            </a:r>
            <a:r>
              <a:rPr lang="en-US" sz="2800" dirty="0">
                <a:ea typeface="ＭＳ Ｐゴシック" charset="0"/>
                <a:sym typeface="Wingdings" charset="0"/>
              </a:rPr>
              <a:t> person(X) </a:t>
            </a:r>
            <a:r>
              <a:rPr lang="en-US" sz="2800" dirty="0">
                <a:latin typeface="ＭＳ ゴシック" charset="0"/>
                <a:ea typeface="ＭＳ ゴシック" charset="0"/>
                <a:cs typeface="ＭＳ ゴシック" charset="0"/>
                <a:sym typeface="Wingdings" charset="0"/>
              </a:rPr>
              <a:t>∧</a:t>
            </a:r>
            <a:r>
              <a:rPr lang="en-US" sz="2800" dirty="0">
                <a:latin typeface="Calibri" panose="020F0502020204030204" pitchFamily="34" charset="0"/>
                <a:ea typeface="ＭＳ ゴシック" charset="0"/>
                <a:cs typeface="Calibri" panose="020F0502020204030204" pitchFamily="34" charset="0"/>
                <a:sym typeface="Wingdings" charset="0"/>
              </a:rPr>
              <a:t>male</a:t>
            </a:r>
            <a:r>
              <a:rPr lang="en-US" sz="2800" dirty="0">
                <a:ea typeface="ＭＳ ゴシック" charset="0"/>
                <a:cs typeface="ＭＳ ゴシック" charset="0"/>
                <a:sym typeface="Wingdings" charset="0"/>
              </a:rPr>
              <a:t>(X)</a:t>
            </a:r>
            <a:endParaRPr lang="en-US" sz="2800" dirty="0"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charset="0"/>
            </a:endParaRPr>
          </a:p>
          <a:p>
            <a:pPr lvl="1">
              <a:lnSpc>
                <a:spcPct val="80000"/>
              </a:lnSpc>
            </a:pPr>
            <a:endParaRPr lang="en-US" sz="3200" dirty="0">
              <a:ea typeface="ＭＳ Ｐゴシック" charset="0"/>
            </a:endParaRPr>
          </a:p>
          <a:p>
            <a:pPr>
              <a:lnSpc>
                <a:spcPct val="80000"/>
              </a:lnSpc>
            </a:pPr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6096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Example: A simple genealogy KB by FOL</a:t>
            </a:r>
          </a:p>
        </p:txBody>
      </p:sp>
      <p:sp>
        <p:nvSpPr>
          <p:cNvPr id="798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534400" cy="5638800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Predicates: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parent(x, y), child(x, y), father(x, y), daughter(x, y), etc.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spouse(x, y), husband(x, y), wife(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ancestor(x, y), descendant(x, 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male(x), female(y)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relative(x, y)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Facts: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husband(Joe, Mary), son(Fred, Joe)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spouse(John, Nancy), male(John), son(Mark, Nancy)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father(Jack, Nancy), daughter(Linda, Jack)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daughter(Liz, Linda)</a:t>
            </a:r>
          </a:p>
          <a:p>
            <a:pPr marL="350838" lvl="1" indent="-230188">
              <a:lnSpc>
                <a:spcPct val="80000"/>
              </a:lnSpc>
            </a:pPr>
            <a:r>
              <a:rPr lang="en-US" sz="2800" dirty="0">
                <a:ea typeface="ＭＳ Ｐゴシック" charset="0"/>
              </a:rPr>
              <a:t>etc.</a:t>
            </a:r>
          </a:p>
        </p:txBody>
      </p:sp>
    </p:spTree>
  </p:cSld>
  <p:clrMapOvr>
    <a:masterClrMapping/>
  </p:clrMapOvr>
  <p:transition spd="slow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1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8400" y="33338"/>
            <a:ext cx="1625600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382000" cy="990600"/>
          </a:xfrm>
        </p:spPr>
        <p:txBody>
          <a:bodyPr/>
          <a:lstStyle/>
          <a:p>
            <a:pPr algn="l"/>
            <a:r>
              <a:rPr lang="en-US" dirty="0">
                <a:ea typeface="ＭＳ Ｐゴシック" charset="0"/>
                <a:cs typeface="ＭＳ Ｐゴシック" charset="0"/>
              </a:rPr>
              <a:t>Example Axioms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143000"/>
            <a:ext cx="8229600" cy="5486400"/>
          </a:xfrm>
        </p:spPr>
        <p:txBody>
          <a:bodyPr/>
          <a:lstStyle/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parent(x,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child (y, x)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father(x,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parent(x, y)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male(x) </a:t>
            </a:r>
            <a:r>
              <a:rPr lang="en-US" sz="2200" i="1" dirty="0">
                <a:ea typeface="ＭＳ Ｐゴシック" charset="0"/>
              </a:rPr>
              <a:t>;similar for mother(x, y)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daughter(x,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child(x, y)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female(x) </a:t>
            </a:r>
            <a:r>
              <a:rPr lang="en-US" sz="2200" i="1" dirty="0">
                <a:ea typeface="ＭＳ Ｐゴシック" charset="0"/>
              </a:rPr>
              <a:t>;similar for son(x, y)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husband(x,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spouse(x, y)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male(x) </a:t>
            </a:r>
            <a:r>
              <a:rPr lang="en-US" sz="2200" i="1" dirty="0">
                <a:ea typeface="ＭＳ Ｐゴシック" charset="0"/>
              </a:rPr>
              <a:t>;similar for wife(x, y)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spouse(x,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spouse(y, x)  </a:t>
            </a:r>
            <a:r>
              <a:rPr lang="en-US" sz="2200" i="1" dirty="0">
                <a:ea typeface="ＭＳ Ｐゴシック" charset="0"/>
              </a:rPr>
              <a:t>;spouse relation is symmetric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parent(x, y) </a:t>
            </a:r>
            <a:r>
              <a:rPr lang="en-US" sz="2200" dirty="0"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ea typeface="ＭＳ Ｐゴシック" charset="0"/>
              </a:rPr>
              <a:t> ancestor(x, y) 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)(</a:t>
            </a:r>
            <a:r>
              <a:rPr lang="en-US" sz="2200" dirty="0">
                <a:ea typeface="ＭＳ Ｐゴシック" charset="0"/>
                <a:sym typeface="Symbol" charset="0"/>
              </a:rPr>
              <a:t></a:t>
            </a:r>
            <a:r>
              <a:rPr lang="en-US" sz="2200" dirty="0">
                <a:ea typeface="ＭＳ Ｐゴシック" charset="0"/>
              </a:rPr>
              <a:t>z) parent(x, z)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ancestor(z, y) </a:t>
            </a:r>
            <a:r>
              <a:rPr lang="en-US" sz="2200" dirty="0"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ea typeface="ＭＳ Ｐゴシック" charset="0"/>
              </a:rPr>
              <a:t> ancestor(x, y) 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descendant(x,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ancestor(y, x) 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)(</a:t>
            </a:r>
            <a:r>
              <a:rPr lang="en-US" sz="2200" dirty="0">
                <a:ea typeface="ＭＳ Ｐゴシック" charset="0"/>
                <a:sym typeface="Symbol" charset="0"/>
              </a:rPr>
              <a:t></a:t>
            </a:r>
            <a:r>
              <a:rPr lang="en-US" sz="2200" dirty="0">
                <a:ea typeface="ＭＳ Ｐゴシック" charset="0"/>
              </a:rPr>
              <a:t>z) ancestor(z, x)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ancestor(z, y) </a:t>
            </a:r>
            <a:r>
              <a:rPr lang="en-US" sz="2200" dirty="0"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ea typeface="ＭＳ Ｐゴシック" charset="0"/>
              </a:rPr>
              <a:t> relative(x, y)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spouse(x, y) </a:t>
            </a:r>
            <a:r>
              <a:rPr lang="en-US" sz="2200" dirty="0"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ea typeface="ＭＳ Ｐゴシック" charset="0"/>
              </a:rPr>
              <a:t> relative(x, y)  ;related by marriage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)(</a:t>
            </a:r>
            <a:r>
              <a:rPr lang="en-US" sz="2200" dirty="0">
                <a:ea typeface="ＭＳ Ｐゴシック" charset="0"/>
                <a:sym typeface="Symbol" charset="0"/>
              </a:rPr>
              <a:t></a:t>
            </a:r>
            <a:r>
              <a:rPr lang="en-US" sz="2200" dirty="0">
                <a:ea typeface="ＭＳ Ｐゴシック" charset="0"/>
              </a:rPr>
              <a:t>z) relative(z, x) </a:t>
            </a:r>
            <a:r>
              <a:rPr lang="en-US" sz="2200" dirty="0">
                <a:ea typeface="ＭＳ Ｐゴシック" charset="0"/>
                <a:sym typeface="Symbol" charset="0"/>
              </a:rPr>
              <a:t></a:t>
            </a:r>
            <a:r>
              <a:rPr lang="en-US" sz="2200" dirty="0">
                <a:ea typeface="ＭＳ Ｐゴシック" charset="0"/>
              </a:rPr>
              <a:t> relative(z, y) </a:t>
            </a:r>
            <a:r>
              <a:rPr lang="en-US" sz="2200" dirty="0">
                <a:ea typeface="ＭＳ Ｐゴシック" charset="0"/>
                <a:sym typeface="Symbol" charset="0"/>
              </a:rPr>
              <a:t></a:t>
            </a:r>
            <a:r>
              <a:rPr lang="en-US" sz="2200" dirty="0">
                <a:ea typeface="ＭＳ Ｐゴシック" charset="0"/>
              </a:rPr>
              <a:t> relative(x, y)  </a:t>
            </a:r>
            <a:r>
              <a:rPr lang="en-US" sz="2200" i="1" dirty="0">
                <a:ea typeface="ＭＳ Ｐゴシック" charset="0"/>
              </a:rPr>
              <a:t>;transitive</a:t>
            </a:r>
          </a:p>
          <a:p>
            <a:pPr marL="0" indent="-1588">
              <a:lnSpc>
                <a:spcPct val="110000"/>
              </a:lnSpc>
              <a:buFontTx/>
              <a:buNone/>
              <a:defRPr/>
            </a:pPr>
            <a:r>
              <a:rPr lang="en-US" sz="2200" dirty="0">
                <a:ea typeface="ＭＳ Ｐゴシック" charset="0"/>
              </a:rPr>
              <a:t>(</a:t>
            </a:r>
            <a:r>
              <a:rPr lang="en-US" sz="2200" dirty="0">
                <a:ea typeface="ＭＳ Ｐゴシック" charset="0"/>
                <a:sym typeface="Symbol" charset="0"/>
              </a:rPr>
              <a:t></a:t>
            </a:r>
            <a:r>
              <a:rPr lang="en-US" sz="2200" dirty="0" err="1">
                <a:ea typeface="ＭＳ Ｐゴシック" charset="0"/>
              </a:rPr>
              <a:t>x,y</a:t>
            </a:r>
            <a:r>
              <a:rPr lang="en-US" sz="2200" dirty="0">
                <a:ea typeface="ＭＳ Ｐゴシック" charset="0"/>
              </a:rPr>
              <a:t>) relative(x, y) </a:t>
            </a:r>
            <a:r>
              <a:rPr lang="en-US" sz="2200" dirty="0">
                <a:ea typeface="ＭＳ Ｐゴシック" charset="0"/>
                <a:cs typeface="Calibri"/>
              </a:rPr>
              <a:t>↔</a:t>
            </a:r>
            <a:r>
              <a:rPr lang="en-US" sz="2200" dirty="0">
                <a:ea typeface="ＭＳ Ｐゴシック" charset="0"/>
              </a:rPr>
              <a:t> relative(y, x) </a:t>
            </a:r>
            <a:r>
              <a:rPr lang="en-US" sz="2200" b="1" dirty="0">
                <a:ea typeface="ＭＳ Ｐゴシック" charset="0"/>
              </a:rPr>
              <a:t> </a:t>
            </a:r>
            <a:r>
              <a:rPr lang="en-US" sz="2200" i="1" dirty="0">
                <a:ea typeface="ＭＳ Ｐゴシック" charset="0"/>
              </a:rPr>
              <a:t> ;symmetric</a:t>
            </a:r>
          </a:p>
          <a:p>
            <a:pPr marL="0" indent="0">
              <a:lnSpc>
                <a:spcPct val="110000"/>
              </a:lnSpc>
              <a:buFontTx/>
              <a:buNone/>
              <a:defRPr/>
            </a:pPr>
            <a:endParaRPr lang="en-US" sz="2200" dirty="0">
              <a:ea typeface="ＭＳ Ｐゴシック" charset="0"/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Axioms, definitions and theorems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066800"/>
            <a:ext cx="8534400" cy="5638800"/>
          </a:xfrm>
        </p:spPr>
        <p:txBody>
          <a:bodyPr/>
          <a:lstStyle/>
          <a:p>
            <a:pPr marL="285750" indent="-285750">
              <a:defRPr/>
            </a:pP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Axioms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: facts and rules that capture (important) facts &amp; concepts in a domain; axioms are used to prove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theorems</a:t>
            </a:r>
            <a:endParaRPr lang="en-US" sz="2800" dirty="0">
              <a:solidFill>
                <a:schemeClr val="accent2"/>
              </a:solidFill>
              <a:ea typeface="ＭＳ Ｐゴシック" charset="0"/>
              <a:cs typeface="ＭＳ Ｐゴシック" charset="0"/>
            </a:endParaRP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Mathematicians dislike</a:t>
            </a:r>
            <a:r>
              <a:rPr lang="en-US" altLang="ja-JP" sz="2400" dirty="0">
                <a:ea typeface="ＭＳ Ｐゴシック" charset="0"/>
              </a:rPr>
              <a:t> unnecessary (dependent) axioms, i.e. ones that can be derived from others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Dependent axioms can make reasoning faster, however</a:t>
            </a:r>
          </a:p>
          <a:p>
            <a:pPr marL="465138" lvl="1" indent="-354013">
              <a:defRPr/>
            </a:pPr>
            <a:r>
              <a:rPr lang="en-US" sz="2400" dirty="0">
                <a:ea typeface="ＭＳ Ｐゴシック" charset="0"/>
              </a:rPr>
              <a:t>Choosing a good set of axioms is a design problem</a:t>
            </a:r>
          </a:p>
          <a:p>
            <a:pPr marL="285750" indent="-285750"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A </a:t>
            </a:r>
            <a:r>
              <a:rPr lang="en-US" sz="2800" b="1" dirty="0">
                <a:solidFill>
                  <a:schemeClr val="accent2"/>
                </a:solidFill>
                <a:ea typeface="ＭＳ Ｐゴシック" charset="0"/>
                <a:cs typeface="ＭＳ Ｐゴシック" charset="0"/>
              </a:rPr>
              <a:t>definition</a:t>
            </a:r>
            <a:r>
              <a:rPr lang="en-US" sz="2800" b="1" dirty="0">
                <a:ea typeface="ＭＳ Ｐゴシック" charset="0"/>
                <a:cs typeface="ＭＳ Ｐゴシック" charset="0"/>
              </a:rPr>
              <a:t> 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of a predicate is of the form 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p(X) </a:t>
            </a:r>
            <a:r>
              <a:rPr lang="en-US" altLang="ja-JP" sz="2800" dirty="0">
                <a:ea typeface="ＭＳ Ｐゴシック" charset="0"/>
                <a:cs typeface="Calibri"/>
              </a:rPr>
              <a:t>↔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…</a:t>
            </a:r>
            <a:r>
              <a:rPr lang="ja-JP" altLang="en-US" sz="2800" dirty="0">
                <a:ea typeface="ＭＳ Ｐゴシック" charset="0"/>
                <a:cs typeface="ＭＳ Ｐゴシック" charset="0"/>
              </a:rPr>
              <a:t>”</a:t>
            </a:r>
            <a:r>
              <a:rPr lang="en-US" altLang="ja-JP" sz="2800" dirty="0">
                <a:ea typeface="ＭＳ Ｐゴシック" charset="0"/>
                <a:cs typeface="ＭＳ Ｐゴシック" charset="0"/>
              </a:rPr>
              <a:t> and can be decomposed into two parts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Necessary</a:t>
            </a:r>
            <a:r>
              <a:rPr lang="en-US" sz="2400" dirty="0">
                <a:ea typeface="ＭＳ Ｐゴシック" charset="0"/>
              </a:rPr>
              <a:t> description: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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r>
              <a:rPr lang="en-US" altLang="ja-JP" sz="2400" dirty="0">
                <a:ea typeface="ＭＳ Ｐゴシック" charset="0"/>
              </a:rPr>
              <a:t> </a:t>
            </a:r>
          </a:p>
          <a:p>
            <a:pPr marL="465138" lvl="1" indent="-233363">
              <a:defRPr/>
            </a:pPr>
            <a:r>
              <a:rPr lang="en-US" sz="2400" b="1" dirty="0">
                <a:solidFill>
                  <a:schemeClr val="accent2"/>
                </a:solidFill>
                <a:ea typeface="ＭＳ Ｐゴシック" charset="0"/>
              </a:rPr>
              <a:t>Sufficient</a:t>
            </a:r>
            <a:r>
              <a:rPr lang="en-US" sz="2400" dirty="0">
                <a:ea typeface="ＭＳ Ｐゴシック" charset="0"/>
              </a:rPr>
              <a:t> description </a:t>
            </a:r>
            <a:r>
              <a:rPr lang="ja-JP" altLang="en-US" sz="2400" dirty="0">
                <a:ea typeface="ＭＳ Ｐゴシック" charset="0"/>
              </a:rPr>
              <a:t>“</a:t>
            </a:r>
            <a:r>
              <a:rPr lang="en-US" altLang="ja-JP" sz="2400" dirty="0">
                <a:ea typeface="ＭＳ Ｐゴシック" charset="0"/>
              </a:rPr>
              <a:t>p(x) </a:t>
            </a:r>
            <a:r>
              <a:rPr lang="en-US" altLang="ja-JP" sz="2400" dirty="0">
                <a:ea typeface="ＭＳ Ｐゴシック" charset="0"/>
                <a:sym typeface="Symbol" charset="0"/>
              </a:rPr>
              <a:t></a:t>
            </a:r>
            <a:r>
              <a:rPr lang="en-US" altLang="ja-JP" sz="2400" dirty="0">
                <a:ea typeface="ＭＳ Ｐゴシック" charset="0"/>
              </a:rPr>
              <a:t> …</a:t>
            </a:r>
            <a:r>
              <a:rPr lang="ja-JP" altLang="en-US" sz="2400" dirty="0">
                <a:ea typeface="ＭＳ Ｐゴシック" charset="0"/>
              </a:rPr>
              <a:t>”</a:t>
            </a:r>
            <a:endParaRPr lang="en-US" altLang="ja-JP" sz="2400" dirty="0">
              <a:ea typeface="ＭＳ Ｐゴシック" charset="0"/>
            </a:endParaRPr>
          </a:p>
          <a:p>
            <a:pPr marL="465138" lvl="1" indent="-233363">
              <a:defRPr/>
            </a:pPr>
            <a:r>
              <a:rPr lang="en-US" sz="2400" dirty="0">
                <a:ea typeface="ＭＳ Ｐゴシック" charset="0"/>
              </a:rPr>
              <a:t>Some concepts</a:t>
            </a:r>
            <a:r>
              <a:rPr lang="en-US" altLang="ja-JP" sz="2400" dirty="0">
                <a:ea typeface="ＭＳ Ｐゴシック" charset="0"/>
              </a:rPr>
              <a:t> have definitions (e.g., triangle) and some don’t (e.g., person)</a:t>
            </a:r>
            <a:endParaRPr lang="en-US" sz="24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More on definitions</a:t>
            </a:r>
          </a:p>
        </p:txBody>
      </p:sp>
      <p:sp>
        <p:nvSpPr>
          <p:cNvPr id="839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8001000" cy="4724400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sz="2800" dirty="0">
                <a:ea typeface="ＭＳ Ｐゴシック" charset="0"/>
                <a:cs typeface="ＭＳ Ｐゴシック" charset="0"/>
              </a:rPr>
              <a:t>Example: define father(x, y) by parent(x, y) and male(x)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necessary (but not sufficient) description of father(x, y)</a:t>
            </a:r>
          </a:p>
          <a:p>
            <a:pPr marL="228600" lvl="1" indent="-22860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father(x, y) </a:t>
            </a:r>
            <a:r>
              <a:rPr lang="en-US" sz="2600" dirty="0">
                <a:ea typeface="ＭＳ Ｐゴシック" charset="0"/>
                <a:sym typeface="Symbol" charset="0"/>
              </a:rPr>
              <a:t></a:t>
            </a:r>
            <a:r>
              <a:rPr lang="en-US" sz="2600" dirty="0">
                <a:ea typeface="ＭＳ Ｐゴシック" charset="0"/>
              </a:rPr>
              <a:t> parent(x, y)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^ male(x) ^ age(x, 35)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sufficient (but not necessary) description of father(x, y):</a:t>
            </a:r>
          </a:p>
          <a:p>
            <a:pPr marL="228600" lvl="2" indent="-22860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father(x, y) </a:t>
            </a:r>
            <a:r>
              <a:rPr lang="en-US" sz="2600" dirty="0">
                <a:ea typeface="ＭＳ Ｐゴシック" charset="0"/>
                <a:sym typeface="Symbol" charset="0"/>
              </a:rPr>
              <a:t></a:t>
            </a:r>
            <a:r>
              <a:rPr lang="en-US" sz="2600" dirty="0">
                <a:ea typeface="ＭＳ Ｐゴシック" charset="0"/>
              </a:rPr>
              <a:t> parent(x, y) ^ male(x) ^ age(x, 35) </a:t>
            </a:r>
          </a:p>
          <a:p>
            <a:pPr marL="228600" indent="-228600">
              <a:defRPr/>
            </a:pPr>
            <a:r>
              <a:rPr lang="en-US" sz="2600" b="1" dirty="0">
                <a:ea typeface="ＭＳ Ｐゴシック" charset="0"/>
                <a:cs typeface="ＭＳ Ｐゴシック" charset="0"/>
              </a:rPr>
              <a:t>parent(x, y) ^ male(x) </a:t>
            </a:r>
            <a:r>
              <a:rPr lang="en-US" sz="2600" dirty="0">
                <a:ea typeface="ＭＳ Ｐゴシック" charset="0"/>
                <a:cs typeface="ＭＳ Ｐゴシック" charset="0"/>
              </a:rPr>
              <a:t>is a necessary and sufficient description of father(x, y) </a:t>
            </a:r>
          </a:p>
          <a:p>
            <a:pPr marL="106363" lvl="1" indent="-222250">
              <a:buFontTx/>
              <a:buNone/>
              <a:defRPr/>
            </a:pPr>
            <a:r>
              <a:rPr lang="en-US" sz="2600" dirty="0">
                <a:ea typeface="ＭＳ Ｐゴシック" charset="0"/>
              </a:rPr>
              <a:t>	    parent(x, y) ^ male(x) </a:t>
            </a:r>
            <a:r>
              <a:rPr lang="en-US" sz="2600" dirty="0">
                <a:ea typeface="ＭＳ Ｐゴシック" charset="0"/>
                <a:cs typeface="Calibri"/>
              </a:rPr>
              <a:t>↔</a:t>
            </a:r>
            <a:r>
              <a:rPr lang="en-US" sz="2600" dirty="0">
                <a:ea typeface="ＭＳ Ｐゴシック" charset="0"/>
              </a:rPr>
              <a:t> father(x, y)</a:t>
            </a:r>
          </a:p>
          <a:p>
            <a:pPr marL="106363" lvl="1" indent="-222250">
              <a:defRPr/>
            </a:pPr>
            <a:endParaRPr lang="en-US" sz="2800" dirty="0">
              <a:ea typeface="ＭＳ Ｐゴシック" charset="0"/>
            </a:endParaRPr>
          </a:p>
          <a:p>
            <a:pPr marL="106363" lvl="1" indent="-222250">
              <a:buFontTx/>
              <a:buNone/>
              <a:defRPr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6096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More on definitions</a:t>
            </a:r>
          </a:p>
        </p:txBody>
      </p:sp>
      <p:sp>
        <p:nvSpPr>
          <p:cNvPr id="96258" name="Oval 3" descr="Wide downward diagonal"/>
          <p:cNvSpPr>
            <a:spLocks noChangeArrowheads="1"/>
          </p:cNvSpPr>
          <p:nvPr/>
        </p:nvSpPr>
        <p:spPr bwMode="auto">
          <a:xfrm>
            <a:off x="3209925" y="1323975"/>
            <a:ext cx="1171575" cy="1128713"/>
          </a:xfrm>
          <a:prstGeom prst="ellipse">
            <a:avLst/>
          </a:prstGeom>
          <a:pattFill prst="wdDnDiag">
            <a:fgClr>
              <a:schemeClr val="accent1"/>
            </a:fgClr>
            <a:bgClr>
              <a:schemeClr val="bg1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6259" name="Oval 4"/>
          <p:cNvSpPr>
            <a:spLocks noChangeArrowheads="1"/>
          </p:cNvSpPr>
          <p:nvPr/>
        </p:nvSpPr>
        <p:spPr bwMode="auto">
          <a:xfrm>
            <a:off x="3457575" y="1557338"/>
            <a:ext cx="628650" cy="6000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6260" name="Text Box 5"/>
          <p:cNvSpPr txBox="1">
            <a:spLocks noChangeArrowheads="1"/>
          </p:cNvSpPr>
          <p:nvPr/>
        </p:nvSpPr>
        <p:spPr bwMode="auto">
          <a:xfrm>
            <a:off x="4914900" y="1414463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P(x)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</a:t>
            </a:r>
          </a:p>
        </p:txBody>
      </p:sp>
      <p:sp>
        <p:nvSpPr>
          <p:cNvPr id="96261" name="Line 6"/>
          <p:cNvSpPr>
            <a:spLocks noChangeShapeType="1"/>
          </p:cNvSpPr>
          <p:nvPr/>
        </p:nvSpPr>
        <p:spPr bwMode="auto">
          <a:xfrm flipH="1">
            <a:off x="3886200" y="1643063"/>
            <a:ext cx="1114425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62" name="Line 7"/>
          <p:cNvSpPr>
            <a:spLocks noChangeShapeType="1"/>
          </p:cNvSpPr>
          <p:nvPr/>
        </p:nvSpPr>
        <p:spPr bwMode="auto">
          <a:xfrm flipH="1">
            <a:off x="4200525" y="2085975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63" name="Text Box 8"/>
          <p:cNvSpPr txBox="1">
            <a:spLocks noChangeArrowheads="1"/>
          </p:cNvSpPr>
          <p:nvPr/>
        </p:nvSpPr>
        <p:spPr bwMode="auto">
          <a:xfrm>
            <a:off x="928688" y="1371600"/>
            <a:ext cx="1943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 is a necessary condition of P(x</a:t>
            </a:r>
            <a:r>
              <a:rPr lang="en-US" dirty="0">
                <a:latin typeface="Calibri"/>
              </a:rPr>
              <a:t>)</a:t>
            </a:r>
          </a:p>
        </p:txBody>
      </p:sp>
      <p:sp>
        <p:nvSpPr>
          <p:cNvPr id="96264" name="Text Box 9"/>
          <p:cNvSpPr txBox="1">
            <a:spLocks noChangeArrowheads="1"/>
          </p:cNvSpPr>
          <p:nvPr/>
        </p:nvSpPr>
        <p:spPr bwMode="auto">
          <a:xfrm>
            <a:off x="5867400" y="1552575"/>
            <a:ext cx="2328863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i="1" dirty="0">
                <a:latin typeface="Calibri"/>
              </a:rPr>
              <a:t># all Ps are </a:t>
            </a:r>
            <a:r>
              <a:rPr lang="en-US" sz="2200" i="1" dirty="0" err="1">
                <a:latin typeface="Calibri"/>
              </a:rPr>
              <a:t>Ss</a:t>
            </a:r>
            <a:br>
              <a:rPr lang="en-US" sz="2200" dirty="0">
                <a:latin typeface="Calibri"/>
              </a:rPr>
            </a:br>
            <a:r>
              <a:rPr lang="en-US" sz="2200" dirty="0">
                <a:latin typeface="Calibri"/>
              </a:rPr>
              <a:t>(</a:t>
            </a:r>
            <a:r>
              <a:rPr lang="en-US" sz="2200" dirty="0">
                <a:latin typeface="Calibri"/>
                <a:sym typeface="Symbol" charset="0"/>
              </a:rPr>
              <a:t></a:t>
            </a:r>
            <a:r>
              <a:rPr lang="en-US" sz="2200" dirty="0">
                <a:latin typeface="Calibri"/>
              </a:rPr>
              <a:t>x) </a:t>
            </a:r>
            <a:r>
              <a:rPr lang="en-US" sz="2000" dirty="0">
                <a:latin typeface="Calibri"/>
              </a:rPr>
              <a:t>P(x) =&gt; S(x</a:t>
            </a:r>
            <a:r>
              <a:rPr lang="en-US" dirty="0">
                <a:latin typeface="Calibri"/>
              </a:rPr>
              <a:t>)</a:t>
            </a:r>
          </a:p>
        </p:txBody>
      </p:sp>
      <p:sp>
        <p:nvSpPr>
          <p:cNvPr id="96265" name="Oval 10"/>
          <p:cNvSpPr>
            <a:spLocks noChangeArrowheads="1"/>
          </p:cNvSpPr>
          <p:nvPr/>
        </p:nvSpPr>
        <p:spPr bwMode="auto">
          <a:xfrm>
            <a:off x="3248025" y="2705100"/>
            <a:ext cx="1171575" cy="112871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6266" name="Oval 11" descr="Wide downward diagonal"/>
          <p:cNvSpPr>
            <a:spLocks noChangeArrowheads="1"/>
          </p:cNvSpPr>
          <p:nvPr/>
        </p:nvSpPr>
        <p:spPr bwMode="auto">
          <a:xfrm>
            <a:off x="3495675" y="2938463"/>
            <a:ext cx="628650" cy="600075"/>
          </a:xfrm>
          <a:prstGeom prst="ellipse">
            <a:avLst/>
          </a:prstGeom>
          <a:pattFill prst="wdDnDiag">
            <a:fgClr>
              <a:schemeClr val="accent1"/>
            </a:fgClr>
            <a:bgClr>
              <a:srgbClr val="FFFFFF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6267" name="Text Box 12"/>
          <p:cNvSpPr txBox="1">
            <a:spLocks noChangeArrowheads="1"/>
          </p:cNvSpPr>
          <p:nvPr/>
        </p:nvSpPr>
        <p:spPr bwMode="auto">
          <a:xfrm>
            <a:off x="4953000" y="2795588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P(x)</a:t>
            </a:r>
          </a:p>
        </p:txBody>
      </p:sp>
      <p:sp>
        <p:nvSpPr>
          <p:cNvPr id="96268" name="Line 13"/>
          <p:cNvSpPr>
            <a:spLocks noChangeShapeType="1"/>
          </p:cNvSpPr>
          <p:nvPr/>
        </p:nvSpPr>
        <p:spPr bwMode="auto">
          <a:xfrm flipH="1">
            <a:off x="3924300" y="3024188"/>
            <a:ext cx="1114425" cy="1857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69" name="Line 14"/>
          <p:cNvSpPr>
            <a:spLocks noChangeShapeType="1"/>
          </p:cNvSpPr>
          <p:nvPr/>
        </p:nvSpPr>
        <p:spPr bwMode="auto">
          <a:xfrm flipH="1">
            <a:off x="4238625" y="3467100"/>
            <a:ext cx="81438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70" name="Text Box 15"/>
          <p:cNvSpPr txBox="1">
            <a:spLocks noChangeArrowheads="1"/>
          </p:cNvSpPr>
          <p:nvPr/>
        </p:nvSpPr>
        <p:spPr bwMode="auto">
          <a:xfrm>
            <a:off x="966788" y="2752725"/>
            <a:ext cx="19431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 is a sufficient condition of P(x</a:t>
            </a:r>
            <a:r>
              <a:rPr lang="en-US" dirty="0">
                <a:latin typeface="Calibri"/>
              </a:rPr>
              <a:t>)</a:t>
            </a:r>
          </a:p>
        </p:txBody>
      </p:sp>
      <p:sp>
        <p:nvSpPr>
          <p:cNvPr id="96271" name="Text Box 16"/>
          <p:cNvSpPr txBox="1">
            <a:spLocks noChangeArrowheads="1"/>
          </p:cNvSpPr>
          <p:nvPr/>
        </p:nvSpPr>
        <p:spPr bwMode="auto">
          <a:xfrm>
            <a:off x="5905500" y="2933700"/>
            <a:ext cx="2243138" cy="800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i="1" dirty="0">
                <a:latin typeface="Calibri"/>
              </a:rPr>
              <a:t># all Ps are </a:t>
            </a:r>
            <a:r>
              <a:rPr lang="en-US" sz="2200" i="1" dirty="0" err="1">
                <a:latin typeface="Calibri"/>
              </a:rPr>
              <a:t>Ss</a:t>
            </a:r>
            <a:br>
              <a:rPr lang="en-US" sz="2200" i="1" dirty="0">
                <a:latin typeface="Calibri"/>
              </a:rPr>
            </a:br>
            <a:r>
              <a:rPr lang="en-US" sz="2200" dirty="0">
                <a:latin typeface="Calibri"/>
              </a:rPr>
              <a:t> (</a:t>
            </a:r>
            <a:r>
              <a:rPr lang="en-US" sz="2200" dirty="0">
                <a:latin typeface="Calibri"/>
                <a:sym typeface="Symbol" charset="0"/>
              </a:rPr>
              <a:t></a:t>
            </a:r>
            <a:r>
              <a:rPr lang="en-US" sz="2200" dirty="0">
                <a:latin typeface="Calibri"/>
              </a:rPr>
              <a:t>x) </a:t>
            </a:r>
            <a:r>
              <a:rPr lang="en-US" sz="2000" dirty="0">
                <a:latin typeface="Calibri"/>
              </a:rPr>
              <a:t>P(x) &lt;= S(x</a:t>
            </a:r>
            <a:r>
              <a:rPr lang="en-US" dirty="0">
                <a:latin typeface="Calibri"/>
              </a:rPr>
              <a:t>)</a:t>
            </a:r>
          </a:p>
        </p:txBody>
      </p:sp>
      <p:sp>
        <p:nvSpPr>
          <p:cNvPr id="96272" name="Oval 17" descr="Wide downward diagonal"/>
          <p:cNvSpPr>
            <a:spLocks noChangeArrowheads="1"/>
          </p:cNvSpPr>
          <p:nvPr/>
        </p:nvSpPr>
        <p:spPr bwMode="auto">
          <a:xfrm>
            <a:off x="3257550" y="4314825"/>
            <a:ext cx="1171575" cy="1128713"/>
          </a:xfrm>
          <a:prstGeom prst="ellipse">
            <a:avLst/>
          </a:prstGeom>
          <a:pattFill prst="wdDnDiag">
            <a:fgClr>
              <a:schemeClr val="accent1"/>
            </a:fgClr>
            <a:bgClr>
              <a:srgbClr val="DDDDDD"/>
            </a:bgClr>
          </a:patt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latin typeface="Calibri"/>
            </a:endParaRPr>
          </a:p>
        </p:txBody>
      </p:sp>
      <p:sp>
        <p:nvSpPr>
          <p:cNvPr id="96273" name="Text Box 18"/>
          <p:cNvSpPr txBox="1">
            <a:spLocks noChangeArrowheads="1"/>
          </p:cNvSpPr>
          <p:nvPr/>
        </p:nvSpPr>
        <p:spPr bwMode="auto">
          <a:xfrm>
            <a:off x="4962525" y="4405313"/>
            <a:ext cx="942975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P(x)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</a:t>
            </a:r>
          </a:p>
        </p:txBody>
      </p:sp>
      <p:sp>
        <p:nvSpPr>
          <p:cNvPr id="96274" name="Line 19"/>
          <p:cNvSpPr>
            <a:spLocks noChangeShapeType="1"/>
          </p:cNvSpPr>
          <p:nvPr/>
        </p:nvSpPr>
        <p:spPr bwMode="auto">
          <a:xfrm flipH="1">
            <a:off x="4391025" y="4633913"/>
            <a:ext cx="657225" cy="100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75" name="Line 20"/>
          <p:cNvSpPr>
            <a:spLocks noChangeShapeType="1"/>
          </p:cNvSpPr>
          <p:nvPr/>
        </p:nvSpPr>
        <p:spPr bwMode="auto">
          <a:xfrm flipH="1">
            <a:off x="4433888" y="5076825"/>
            <a:ext cx="628650" cy="142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en-US" dirty="0">
              <a:latin typeface="Calibri"/>
            </a:endParaRPr>
          </a:p>
        </p:txBody>
      </p:sp>
      <p:sp>
        <p:nvSpPr>
          <p:cNvPr id="96276" name="Text Box 21"/>
          <p:cNvSpPr txBox="1">
            <a:spLocks noChangeArrowheads="1"/>
          </p:cNvSpPr>
          <p:nvPr/>
        </p:nvSpPr>
        <p:spPr bwMode="auto">
          <a:xfrm>
            <a:off x="976313" y="4362450"/>
            <a:ext cx="19431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dirty="0">
                <a:latin typeface="Calibri"/>
              </a:rPr>
              <a:t>S(x) is a necessary and sufficient condition of P(x</a:t>
            </a:r>
            <a:r>
              <a:rPr lang="en-US" dirty="0">
                <a:latin typeface="Calibri"/>
              </a:rPr>
              <a:t>)</a:t>
            </a:r>
          </a:p>
        </p:txBody>
      </p:sp>
      <p:sp>
        <p:nvSpPr>
          <p:cNvPr id="96277" name="Text Box 22"/>
          <p:cNvSpPr txBox="1">
            <a:spLocks noChangeArrowheads="1"/>
          </p:cNvSpPr>
          <p:nvPr/>
        </p:nvSpPr>
        <p:spPr bwMode="auto">
          <a:xfrm>
            <a:off x="5943600" y="4419600"/>
            <a:ext cx="2619375" cy="113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200" dirty="0">
                <a:latin typeface="Calibri"/>
              </a:rPr>
              <a:t>#</a:t>
            </a:r>
            <a:r>
              <a:rPr lang="en-US" sz="2200" i="1" dirty="0">
                <a:latin typeface="Calibri"/>
              </a:rPr>
              <a:t> all Ps are </a:t>
            </a:r>
            <a:r>
              <a:rPr lang="en-US" sz="2200" i="1" dirty="0" err="1">
                <a:latin typeface="Calibri"/>
              </a:rPr>
              <a:t>Ss</a:t>
            </a:r>
            <a:br>
              <a:rPr lang="en-US" sz="2200" dirty="0">
                <a:latin typeface="Calibri"/>
              </a:rPr>
            </a:br>
            <a:r>
              <a:rPr lang="en-US" sz="2200" dirty="0">
                <a:latin typeface="Calibri"/>
              </a:rPr>
              <a:t># all </a:t>
            </a:r>
            <a:r>
              <a:rPr lang="en-US" sz="2200" dirty="0" err="1">
                <a:latin typeface="Calibri"/>
              </a:rPr>
              <a:t>Ss</a:t>
            </a:r>
            <a:r>
              <a:rPr lang="en-US" sz="2200" dirty="0">
                <a:latin typeface="Calibri"/>
              </a:rPr>
              <a:t> are Ps</a:t>
            </a:r>
            <a:br>
              <a:rPr lang="en-US" sz="2200" dirty="0">
                <a:latin typeface="Calibri"/>
              </a:rPr>
            </a:br>
            <a:r>
              <a:rPr lang="en-US" sz="2200" dirty="0">
                <a:latin typeface="Calibri"/>
              </a:rPr>
              <a:t>(</a:t>
            </a:r>
            <a:r>
              <a:rPr lang="en-US" sz="2200" dirty="0">
                <a:latin typeface="Calibri"/>
                <a:sym typeface="Symbol" charset="0"/>
              </a:rPr>
              <a:t></a:t>
            </a:r>
            <a:r>
              <a:rPr lang="en-US" sz="2200" dirty="0">
                <a:latin typeface="Calibri"/>
              </a:rPr>
              <a:t>x) </a:t>
            </a:r>
            <a:r>
              <a:rPr lang="en-US" sz="2000" dirty="0">
                <a:latin typeface="Calibri"/>
              </a:rPr>
              <a:t>P(x) &lt;=&gt; S(x</a:t>
            </a:r>
            <a:r>
              <a:rPr lang="en-US" dirty="0">
                <a:latin typeface="Calibri"/>
              </a:rPr>
              <a:t>)</a:t>
            </a:r>
          </a:p>
        </p:txBody>
      </p:sp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8382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Higher-order logic</a:t>
            </a:r>
          </a:p>
        </p:txBody>
      </p:sp>
      <p:sp>
        <p:nvSpPr>
          <p:cNvPr id="983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95400"/>
            <a:ext cx="8077200" cy="53340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FOL only lets us quantify over variables, and 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variables can only range over objects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HOL allows us to quantify over relations, e.g.</a:t>
            </a:r>
          </a:p>
          <a:p>
            <a:pPr lvl="1">
              <a:buFontTx/>
              <a:buNone/>
            </a:pPr>
            <a:r>
              <a:rPr lang="ja-JP" altLang="en-US" sz="2800" dirty="0">
                <a:ea typeface="ＭＳ Ｐゴシック" charset="0"/>
              </a:rPr>
              <a:t>“</a:t>
            </a:r>
            <a:r>
              <a:rPr lang="en-US" altLang="ja-JP" sz="2800" dirty="0">
                <a:ea typeface="ＭＳ Ｐゴシック" charset="0"/>
              </a:rPr>
              <a:t>two functions are equal </a:t>
            </a:r>
            <a:r>
              <a:rPr lang="en-US" altLang="ja-JP" sz="2800" dirty="0" err="1">
                <a:ea typeface="ＭＳ Ｐゴシック" charset="0"/>
              </a:rPr>
              <a:t>iff</a:t>
            </a:r>
            <a:r>
              <a:rPr lang="en-US" altLang="ja-JP" sz="2800" dirty="0">
                <a:ea typeface="ＭＳ Ｐゴシック" charset="0"/>
              </a:rPr>
              <a:t> they produce the same value for all arguments</a:t>
            </a:r>
            <a:r>
              <a:rPr lang="ja-JP" altLang="en-US" sz="2800" dirty="0">
                <a:ea typeface="ＭＳ Ｐゴシック" charset="0"/>
              </a:rPr>
              <a:t>”</a:t>
            </a:r>
            <a:endParaRPr lang="en-US" altLang="ja-JP" sz="2800" dirty="0">
              <a:ea typeface="ＭＳ Ｐゴシック" charset="0"/>
            </a:endParaRP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f 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g (f = g) </a:t>
            </a:r>
            <a:r>
              <a:rPr lang="en-US" sz="2800" dirty="0">
                <a:ea typeface="ＭＳ Ｐゴシック" charset="0"/>
                <a:sym typeface="Symbol" charset="0"/>
              </a:rPr>
              <a:t>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f(x) = g(x))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E.g.: (quantify over predicates)</a:t>
            </a:r>
          </a:p>
          <a:p>
            <a:pPr lvl="1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r transitive( r 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(</a:t>
            </a: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xyz) r(</a:t>
            </a:r>
            <a:r>
              <a:rPr lang="en-US" sz="2800" dirty="0" err="1">
                <a:ea typeface="ＭＳ Ｐゴシック" charset="0"/>
              </a:rPr>
              <a:t>x,y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y,z</a:t>
            </a:r>
            <a:r>
              <a:rPr lang="en-US" sz="2800" dirty="0">
                <a:ea typeface="ＭＳ Ｐゴシック" charset="0"/>
              </a:rPr>
              <a:t>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r(</a:t>
            </a:r>
            <a:r>
              <a:rPr lang="en-US" sz="2800" dirty="0" err="1">
                <a:ea typeface="ＭＳ Ｐゴシック" charset="0"/>
              </a:rPr>
              <a:t>x,z</a:t>
            </a:r>
            <a:r>
              <a:rPr lang="en-US" sz="2800" dirty="0">
                <a:ea typeface="ＭＳ Ｐゴシック" charset="0"/>
              </a:rPr>
              <a:t>)) 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More expressive, but reasoning is  undecide-able, in general</a:t>
            </a:r>
          </a:p>
          <a:p>
            <a:pPr lvl="1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353" name="Picture 2" descr="bag-of-suga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400" y="0"/>
            <a:ext cx="990600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Expressing uniqueness</a:t>
            </a:r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7772400" cy="4953000"/>
          </a:xfrm>
        </p:spPr>
        <p:txBody>
          <a:bodyPr/>
          <a:lstStyle/>
          <a:p>
            <a:r>
              <a:rPr lang="en-US" sz="2800" dirty="0">
                <a:ea typeface="ＭＳ Ｐゴシック" charset="0"/>
                <a:cs typeface="ＭＳ Ｐゴシック" charset="0"/>
                <a:sym typeface="Symbol" charset="0"/>
              </a:rPr>
              <a:t>Often want to say that there is a single, unique object that satisfies a condition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There exists a unique x such that king(x) is true 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y (king(y)  x=y)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x king(x)  y (king(y)  </a:t>
            </a:r>
            <a:r>
              <a:rPr lang="en-US" sz="2400" dirty="0" err="1">
                <a:ea typeface="ＭＳ Ｐゴシック" charset="0"/>
                <a:sym typeface="Symbol" charset="0"/>
              </a:rPr>
              <a:t>xy</a:t>
            </a:r>
            <a:r>
              <a:rPr lang="en-US" sz="2400" dirty="0">
                <a:ea typeface="ＭＳ Ｐゴシック" charset="0"/>
                <a:sym typeface="Symbol" charset="0"/>
              </a:rPr>
              <a:t>)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! x king(x) </a:t>
            </a:r>
          </a:p>
          <a:p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Every country has exactly one ruler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c country(c)  ! r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c,r</a:t>
            </a:r>
            <a:r>
              <a:rPr lang="en-US" sz="2400" dirty="0">
                <a:ea typeface="ＭＳ Ｐゴシック" charset="0"/>
                <a:sym typeface="Symbol" charset="0"/>
              </a:rPr>
              <a:t>) </a:t>
            </a:r>
          </a:p>
          <a:p>
            <a:r>
              <a:rPr lang="en-US" sz="2800" dirty="0">
                <a:ea typeface="ＭＳ Ｐゴシック" charset="0"/>
                <a:cs typeface="ＭＳ Ｐゴシック" charset="0"/>
              </a:rPr>
              <a:t>Iota operator: 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 x P(x) means 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“</a:t>
            </a:r>
            <a:r>
              <a:rPr lang="en-US" altLang="ja-JP" sz="2800" dirty="0">
                <a:ea typeface="ＭＳ Ｐゴシック" charset="0"/>
                <a:cs typeface="ＭＳ Ｐゴシック" charset="0"/>
                <a:sym typeface="Symbol" charset="0"/>
              </a:rPr>
              <a:t>the unique x such that p(x) is true</a:t>
            </a:r>
            <a:r>
              <a:rPr lang="ja-JP" altLang="en-US" sz="2800" dirty="0">
                <a:ea typeface="ＭＳ Ｐゴシック" charset="0"/>
                <a:cs typeface="ＭＳ Ｐゴシック" charset="0"/>
                <a:sym typeface="Symbol" charset="0"/>
              </a:rPr>
              <a:t>”</a:t>
            </a:r>
            <a:endParaRPr lang="en-US" altLang="ja-JP" sz="2800" dirty="0">
              <a:ea typeface="ＭＳ Ｐゴシック" charset="0"/>
              <a:cs typeface="ＭＳ Ｐゴシック" charset="0"/>
            </a:endParaRPr>
          </a:p>
          <a:p>
            <a:pPr lvl="1"/>
            <a:r>
              <a:rPr lang="en-US" altLang="ja-JP" sz="2400" dirty="0">
                <a:ea typeface="ＭＳ Ｐゴシック" charset="0"/>
              </a:rPr>
              <a:t>The unique ruler of </a:t>
            </a:r>
            <a:r>
              <a:rPr lang="en-US" altLang="ja-JP" sz="2400" dirty="0" err="1">
                <a:ea typeface="ＭＳ Ｐゴシック" charset="0"/>
              </a:rPr>
              <a:t>Freedonia</a:t>
            </a:r>
            <a:r>
              <a:rPr lang="en-US" altLang="ja-JP" sz="2400" dirty="0">
                <a:ea typeface="ＭＳ Ｐゴシック" charset="0"/>
              </a:rPr>
              <a:t> is dead</a:t>
            </a:r>
          </a:p>
          <a:p>
            <a:pPr lvl="1"/>
            <a:r>
              <a:rPr lang="en-US" sz="2400" dirty="0">
                <a:ea typeface="ＭＳ Ｐゴシック" charset="0"/>
                <a:sym typeface="Symbol" charset="0"/>
              </a:rPr>
              <a:t>dead( x ruler(</a:t>
            </a:r>
            <a:r>
              <a:rPr lang="en-US" sz="2400" dirty="0" err="1">
                <a:ea typeface="ＭＳ Ｐゴシック" charset="0"/>
                <a:sym typeface="Symbol" charset="0"/>
              </a:rPr>
              <a:t>freedonia,x</a:t>
            </a:r>
            <a:r>
              <a:rPr lang="en-US" sz="2400" dirty="0">
                <a:ea typeface="ＭＳ Ｐゴシック" charset="0"/>
                <a:sym typeface="Symbol" charset="0"/>
              </a:rPr>
              <a:t>))</a:t>
            </a:r>
            <a:endParaRPr lang="en-US" sz="2400" b="1" dirty="0">
              <a:ea typeface="ＭＳ Ｐゴシック" charset="0"/>
              <a:sym typeface="Symbol" charset="0"/>
            </a:endParaRPr>
          </a:p>
        </p:txBody>
      </p:sp>
      <p:sp>
        <p:nvSpPr>
          <p:cNvPr id="100356" name="TextBox 3"/>
          <p:cNvSpPr txBox="1">
            <a:spLocks noChangeArrowheads="1"/>
          </p:cNvSpPr>
          <p:nvPr/>
        </p:nvSpPr>
        <p:spPr bwMode="auto">
          <a:xfrm>
            <a:off x="8153400" y="1371600"/>
            <a:ext cx="1004888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>
              <a:lnSpc>
                <a:spcPts val="1563"/>
              </a:lnSpc>
            </a:pPr>
            <a:r>
              <a:rPr lang="en-US" sz="1800" dirty="0">
                <a:latin typeface="Calibri"/>
                <a:hlinkClick r:id="rId4"/>
              </a:rPr>
              <a:t>syntactic</a:t>
            </a:r>
            <a:br>
              <a:rPr lang="en-US" sz="1800" dirty="0">
                <a:latin typeface="Calibri"/>
                <a:hlinkClick r:id="rId4"/>
              </a:rPr>
            </a:br>
            <a:r>
              <a:rPr lang="en-US" sz="1800" dirty="0">
                <a:latin typeface="Calibri"/>
                <a:hlinkClick r:id="rId4"/>
              </a:rPr>
              <a:t>sugar</a:t>
            </a:r>
            <a:endParaRPr lang="en-US" sz="1800" dirty="0">
              <a:latin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B04400-BE28-3241-AF5A-26552FF9ED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B1ED2-57BB-A64A-9516-9615E44D84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/>
              <a:t>We’ll first give some examples of how to translate between FOL and English</a:t>
            </a:r>
          </a:p>
          <a:p>
            <a:r>
              <a:rPr lang="en-US" sz="3200" dirty="0"/>
              <a:t>Then look at modelling family relations in FOL</a:t>
            </a:r>
          </a:p>
          <a:p>
            <a:r>
              <a:rPr lang="en-US" sz="3200" dirty="0"/>
              <a:t>And finally touch on a few other topics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C2E6976-ED46-B94D-BCCB-7E52F5712AB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B00BA0F-1491-C94B-B2AE-BEC0BE2CD5B0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9453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49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Examples of FOL in use</a:t>
            </a:r>
          </a:p>
        </p:txBody>
      </p:sp>
      <p:sp>
        <p:nvSpPr>
          <p:cNvPr id="104450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51054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Semantics of W3C’s </a:t>
            </a:r>
            <a:r>
              <a:rPr lang="en-US" sz="3200" dirty="0">
                <a:ea typeface="ＭＳ Ｐゴシック" charset="0"/>
                <a:cs typeface="ＭＳ Ｐゴシック" charset="0"/>
                <a:hlinkClick r:id="rId2"/>
              </a:rPr>
              <a:t>Semantic Web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stack (RDF, RDFS, OWL) is defined in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Full is equivalent to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Other OWL profiles support a subset of FOL and are more efficient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The semantics of </a:t>
            </a:r>
            <a:r>
              <a:rPr lang="en-US" sz="3200" dirty="0">
                <a:ea typeface="ＭＳ Ｐゴシック" charset="0"/>
                <a:cs typeface="ＭＳ Ｐゴシック" charset="0"/>
                <a:hlinkClick r:id="rId4"/>
              </a:rPr>
              <a:t>schema.org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is only defined in natural language text</a:t>
            </a:r>
          </a:p>
          <a:p>
            <a:r>
              <a:rPr lang="en-US" sz="3200" dirty="0" err="1">
                <a:ea typeface="ＭＳ Ｐゴシック" charset="0"/>
                <a:cs typeface="ＭＳ Ｐゴシック" charset="0"/>
                <a:hlinkClick r:id="rId5"/>
              </a:rPr>
              <a:t>Wikidata</a:t>
            </a:r>
            <a:r>
              <a:rPr lang="en-US" sz="3200" dirty="0" err="1">
                <a:ea typeface="ＭＳ Ｐゴシック" charset="0"/>
                <a:cs typeface="ＭＳ Ｐゴシック" charset="0"/>
              </a:rPr>
              <a:t>’s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 knowledge graph (</a:t>
            </a:r>
            <a:r>
              <a:rPr lang="en-US" sz="3200">
                <a:ea typeface="ＭＳ Ｐゴシック" charset="0"/>
                <a:cs typeface="ＭＳ Ｐゴシック" charset="0"/>
              </a:rPr>
              <a:t>and Google’s) has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a richer schema</a:t>
            </a:r>
          </a:p>
        </p:txBody>
      </p:sp>
      <p:sp>
        <p:nvSpPr>
          <p:cNvPr id="104451" name="Slide Number Placeholder 3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2675B98-0F29-7944-A620-5C3A9BC3C601}" type="slidenum">
              <a:rPr lang="en-US" sz="1000">
                <a:latin typeface="Calibri"/>
              </a:rPr>
              <a:pPr/>
              <a:t>20</a:t>
            </a:fld>
            <a:endParaRPr lang="en-US" sz="1000" dirty="0">
              <a:latin typeface="Calibri"/>
            </a:endParaRPr>
          </a:p>
        </p:txBody>
      </p:sp>
      <p:pic>
        <p:nvPicPr>
          <p:cNvPr id="104452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401638"/>
            <a:ext cx="990600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8382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FOL Summary</a:t>
            </a:r>
          </a:p>
        </p:txBody>
      </p:sp>
      <p:sp>
        <p:nvSpPr>
          <p:cNvPr id="1054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458200" cy="5410200"/>
          </a:xfrm>
        </p:spPr>
        <p:txBody>
          <a:bodyPr/>
          <a:lstStyle/>
          <a:p>
            <a:r>
              <a:rPr lang="en-US" sz="3200" dirty="0">
                <a:ea typeface="ＭＳ Ｐゴシック" charset="0"/>
                <a:cs typeface="ＭＳ Ｐゴシック" charset="0"/>
              </a:rPr>
              <a:t>First order logic (FOL) introduces predicates, functions and quantifiers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More expressive, but reasoning more complex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Reasoning in propositional logic is NP hard, FOL is semi-decidable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Common AI knowledge representation language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Other KR languages (e.g., </a:t>
            </a:r>
            <a:r>
              <a:rPr lang="en-US" sz="2800" dirty="0">
                <a:ea typeface="ＭＳ Ｐゴシック" charset="0"/>
                <a:cs typeface="ＭＳ Ｐゴシック" charset="0"/>
                <a:hlinkClick r:id="rId3"/>
              </a:rPr>
              <a:t>OWL</a:t>
            </a:r>
            <a:r>
              <a:rPr lang="en-US" sz="2800" dirty="0">
                <a:ea typeface="ＭＳ Ｐゴシック" charset="0"/>
                <a:cs typeface="ＭＳ Ｐゴシック" charset="0"/>
              </a:rPr>
              <a:t>) are often defined by mapping them to FOL</a:t>
            </a:r>
          </a:p>
          <a:p>
            <a:r>
              <a:rPr lang="en-US" sz="3200" dirty="0">
                <a:ea typeface="ＭＳ Ｐゴシック" charset="0"/>
                <a:cs typeface="ＭＳ Ｐゴシック" charset="0"/>
              </a:rPr>
              <a:t>FOL variables range over objects</a:t>
            </a:r>
          </a:p>
          <a:p>
            <a:pPr lvl="1"/>
            <a:r>
              <a:rPr lang="en-US" sz="2800" dirty="0">
                <a:ea typeface="ＭＳ Ｐゴシック" charset="0"/>
                <a:cs typeface="ＭＳ Ｐゴシック" charset="0"/>
              </a:rPr>
              <a:t>HOL variables range over functions, predicates or sentences</a:t>
            </a: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  <a:p>
            <a:endParaRPr lang="en-US" sz="3200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65666-1A78-3C44-9434-A62A85424F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981200"/>
            <a:ext cx="7772400" cy="2895600"/>
          </a:xfrm>
        </p:spPr>
        <p:txBody>
          <a:bodyPr/>
          <a:lstStyle/>
          <a:p>
            <a:r>
              <a:rPr lang="en-US" sz="19900" dirty="0">
                <a:latin typeface="Lucida Calligraphy" panose="03010101010101010101" pitchFamily="66" charset="77"/>
                <a:cs typeface="Blackadder ITC" panose="020F0502020204030204" pitchFamily="34" charset="0"/>
              </a:rPr>
              <a:t>Fin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88DE8B1-6662-674B-BF4A-11EAD2C30B5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E576CFE-27DD-804B-AD55-CF2F6305955D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094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33484"/>
            <a:ext cx="7772400" cy="914400"/>
          </a:xfrm>
        </p:spPr>
        <p:txBody>
          <a:bodyPr/>
          <a:lstStyle/>
          <a:p>
            <a:r>
              <a:rPr lang="en-US" sz="4400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149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828800"/>
            <a:ext cx="8534400" cy="44196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Every gardener likes the sun</a:t>
            </a:r>
          </a:p>
          <a:p>
            <a:pPr marL="120650" lvl="2" indent="0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gardener(x)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likes(</a:t>
            </a:r>
            <a:r>
              <a:rPr lang="en-US" sz="3200" dirty="0" err="1">
                <a:ea typeface="ＭＳ Ｐゴシック" charset="0"/>
              </a:rPr>
              <a:t>x,Sun</a:t>
            </a:r>
            <a:r>
              <a:rPr lang="en-US" sz="3200" dirty="0">
                <a:ea typeface="ＭＳ Ｐゴシック" charset="0"/>
              </a:rPr>
              <a:t>)</a:t>
            </a:r>
            <a:endParaRPr lang="en-US" sz="2800" dirty="0">
              <a:ea typeface="ＭＳ Ｐゴシック" charset="0"/>
            </a:endParaRPr>
          </a:p>
          <a:p>
            <a:pPr marL="234950" indent="-234950">
              <a:buFontTx/>
              <a:buNone/>
            </a:pPr>
            <a:endParaRPr lang="en-US" sz="600" b="1" dirty="0">
              <a:ea typeface="ＭＳ Ｐゴシック" charset="0"/>
              <a:cs typeface="ＭＳ Ｐゴシック" charset="0"/>
            </a:endParaRPr>
          </a:p>
          <a:p>
            <a:pPr marL="234950" indent="-234950"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All purple mushrooms are poisonous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120650" lvl="2" indent="0"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(mushroom(x)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purple(x))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poisonous(x)</a:t>
            </a:r>
          </a:p>
          <a:p>
            <a:pPr marL="581025" lvl="2" indent="-234950">
              <a:buFontTx/>
              <a:buNone/>
            </a:pPr>
            <a:endParaRPr lang="en-US" sz="600" dirty="0">
              <a:ea typeface="ＭＳ Ｐゴシック" charset="0"/>
            </a:endParaRPr>
          </a:p>
          <a:p>
            <a:pPr marL="231775" indent="-231775">
              <a:lnSpc>
                <a:spcPct val="90000"/>
              </a:lnSpc>
              <a:buFontTx/>
              <a:buNone/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No purple mushroom is poisonous </a:t>
            </a:r>
            <a:r>
              <a:rPr lang="en-US" sz="3200" dirty="0">
                <a:ea typeface="ＭＳ Ｐゴシック" charset="0"/>
                <a:cs typeface="ＭＳ Ｐゴシック" charset="0"/>
              </a:rPr>
              <a:t>(two ways)</a:t>
            </a:r>
          </a:p>
          <a:p>
            <a:pPr marL="12065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</a:t>
            </a:r>
            <a:r>
              <a:rPr lang="en-US" sz="3200" dirty="0">
                <a:ea typeface="ＭＳ Ｐゴシック" charset="0"/>
              </a:rPr>
              <a:t>x purple(x)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poisonous(x) </a:t>
            </a:r>
          </a:p>
          <a:p>
            <a:pPr marL="120650" lvl="1" indent="0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sym typeface="Symbol" charset="0"/>
              </a:rPr>
              <a:t></a:t>
            </a:r>
            <a:r>
              <a:rPr lang="en-US" sz="3200" dirty="0">
                <a:ea typeface="ＭＳ Ｐゴシック" charset="0"/>
              </a:rPr>
              <a:t>x  (mushroom(x) </a:t>
            </a:r>
            <a:r>
              <a:rPr lang="en-US" sz="3200" dirty="0">
                <a:ea typeface="ＭＳ Ｐゴシック" charset="0"/>
                <a:sym typeface="Symbol" charset="0"/>
              </a:rPr>
              <a:t></a:t>
            </a:r>
            <a:r>
              <a:rPr lang="en-US" sz="3200" dirty="0">
                <a:ea typeface="ＭＳ Ｐゴシック" charset="0"/>
              </a:rPr>
              <a:t> purple(x)) </a:t>
            </a:r>
            <a:r>
              <a:rPr lang="en-US" sz="3200" dirty="0">
                <a:ea typeface="ＭＳ Ｐゴシック" charset="0"/>
                <a:sym typeface="Symbol" charset="0"/>
              </a:rPr>
              <a:t></a:t>
            </a:r>
            <a:r>
              <a:rPr lang="en-US" sz="3200" dirty="0">
                <a:ea typeface="ＭＳ Ｐゴシック" charset="0"/>
              </a:rPr>
              <a:t> </a:t>
            </a:r>
            <a:r>
              <a:rPr lang="en-US" sz="3200" dirty="0">
                <a:ea typeface="ＭＳ Ｐゴシック" charset="0"/>
                <a:sym typeface="Symbol" charset="0"/>
              </a:rPr>
              <a:t></a:t>
            </a:r>
            <a:r>
              <a:rPr lang="en-US" sz="3200" dirty="0">
                <a:ea typeface="ＭＳ Ｐゴシック" charset="0"/>
              </a:rPr>
              <a:t>poisonous(x)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0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79696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English to FOL: Counting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79680"/>
            <a:ext cx="8534400" cy="5334000"/>
          </a:xfrm>
        </p:spPr>
        <p:txBody>
          <a:bodyPr/>
          <a:lstStyle/>
          <a:p>
            <a:pPr marL="346075" lvl="1" indent="0">
              <a:lnSpc>
                <a:spcPct val="90000"/>
              </a:lnSpc>
              <a:buFontTx/>
              <a:buNone/>
            </a:pPr>
            <a:endParaRPr lang="en-US" sz="900" dirty="0">
              <a:ea typeface="ＭＳ Ｐゴシック" charset="0"/>
            </a:endParaRPr>
          </a:p>
          <a:p>
            <a:pPr marL="11113" indent="-11113">
              <a:lnSpc>
                <a:spcPct val="90000"/>
              </a:lnSpc>
              <a:buFontTx/>
              <a:buNone/>
            </a:pPr>
            <a:r>
              <a:rPr lang="en-US" sz="3200" dirty="0">
                <a:ea typeface="ＭＳ Ｐゴシック" charset="0"/>
                <a:cs typeface="ＭＳ Ｐゴシック" charset="0"/>
              </a:rPr>
              <a:t>Use = predicate to identify different individuals</a:t>
            </a:r>
          </a:p>
          <a:p>
            <a:pPr marL="231775" indent="-231775">
              <a:lnSpc>
                <a:spcPct val="90000"/>
              </a:lnSpc>
              <a:buFontTx/>
              <a:buNone/>
            </a:pPr>
            <a:endParaRPr lang="en-US" sz="900" b="1" dirty="0">
              <a:ea typeface="ＭＳ Ｐゴシック" charset="0"/>
              <a:cs typeface="ＭＳ Ｐゴシック" charset="0"/>
            </a:endParaRPr>
          </a:p>
          <a:p>
            <a:pPr>
              <a:lnSpc>
                <a:spcPct val="9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There are </a:t>
            </a:r>
            <a:r>
              <a:rPr lang="en-US" sz="3200" b="1" u="sng" dirty="0">
                <a:ea typeface="ＭＳ Ｐゴシック" charset="0"/>
                <a:cs typeface="ＭＳ Ｐゴシック" charset="0"/>
              </a:rPr>
              <a:t>at least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two purple mushrooms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ea typeface="ＭＳ Ｐゴシック" charset="0"/>
              </a:rPr>
              <a:t>(x=y)</a:t>
            </a:r>
            <a:endParaRPr lang="en-US" sz="2400" b="1" dirty="0">
              <a:ea typeface="ＭＳ Ｐゴシック" charset="0"/>
              <a:cs typeface="ＭＳ Ｐゴシック" charset="0"/>
            </a:endParaRPr>
          </a:p>
          <a:p>
            <a:pPr marL="4762" indent="0">
              <a:lnSpc>
                <a:spcPct val="90000"/>
              </a:lnSpc>
              <a:buNone/>
            </a:pPr>
            <a:endParaRPr lang="en-US" sz="400" b="1" dirty="0">
              <a:ea typeface="ＭＳ Ｐゴシック" charset="0"/>
              <a:cs typeface="ＭＳ Ｐゴシック" charset="0"/>
            </a:endParaRPr>
          </a:p>
          <a:p>
            <a:pPr marL="292100" indent="-288925">
              <a:lnSpc>
                <a:spcPct val="90000"/>
              </a:lnSpc>
            </a:pPr>
            <a:r>
              <a:rPr lang="en-US" sz="3200" b="1" dirty="0">
                <a:ea typeface="ＭＳ Ｐゴシック" charset="0"/>
                <a:cs typeface="ＭＳ Ｐゴシック" charset="0"/>
              </a:rPr>
              <a:t>There are </a:t>
            </a:r>
            <a:r>
              <a:rPr lang="en-US" sz="3200" b="1" u="sng" dirty="0">
                <a:ea typeface="ＭＳ Ｐゴシック" charset="0"/>
                <a:cs typeface="ＭＳ Ｐゴシック" charset="0"/>
              </a:rPr>
              <a:t>exactly</a:t>
            </a:r>
            <a:r>
              <a:rPr lang="en-US" sz="3200" b="1" dirty="0">
                <a:ea typeface="ＭＳ Ｐゴシック" charset="0"/>
                <a:cs typeface="ＭＳ Ｐゴシック" charset="0"/>
              </a:rPr>
              <a:t> two purple mushrooms</a:t>
            </a:r>
            <a:endParaRPr lang="en-US" sz="3200" dirty="0">
              <a:ea typeface="ＭＳ Ｐゴシック" charset="0"/>
              <a:cs typeface="ＭＳ Ｐゴシック" charset="0"/>
            </a:endParaRPr>
          </a:p>
          <a:p>
            <a:pPr marL="346075" lvl="1" indent="0">
              <a:lnSpc>
                <a:spcPct val="90000"/>
              </a:lnSpc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y mushroom(x)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purple(x)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mushroom(y)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  <a:sym typeface="Symbol" charset="0"/>
              </a:rPr>
              <a:t></a:t>
            </a:r>
            <a:r>
              <a:rPr lang="en-US" sz="2800" b="1" dirty="0">
                <a:ea typeface="ＭＳ Ｐゴシック" charset="0"/>
              </a:rPr>
              <a:t>(x=y)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br>
              <a:rPr lang="en-US" sz="2800" dirty="0">
                <a:ea typeface="ＭＳ Ｐゴシック" charset="0"/>
                <a:sym typeface="Symbol" charset="0"/>
              </a:rPr>
            </a:b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z (mushroom(z) </a:t>
            </a:r>
            <a:r>
              <a:rPr lang="en-US" sz="2800" dirty="0">
                <a:ea typeface="ＭＳ Ｐゴシック" charset="0"/>
                <a:sym typeface="Symbol" charset="0"/>
              </a:rPr>
              <a:t></a:t>
            </a:r>
            <a:r>
              <a:rPr lang="en-US" sz="2800" dirty="0">
                <a:ea typeface="ＭＳ Ｐゴシック" charset="0"/>
              </a:rPr>
              <a:t> purple(z))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b="1" dirty="0">
                <a:ea typeface="ＭＳ Ｐゴシック" charset="0"/>
              </a:rPr>
              <a:t>((x=z) </a:t>
            </a:r>
            <a:r>
              <a:rPr lang="en-US" sz="2800" b="1" dirty="0">
                <a:ea typeface="ＭＳ Ｐゴシック" charset="0"/>
                <a:sym typeface="Symbol" charset="0"/>
              </a:rPr>
              <a:t></a:t>
            </a:r>
            <a:r>
              <a:rPr lang="en-US" sz="2800" b="1" dirty="0">
                <a:ea typeface="ＭＳ Ｐゴシック" charset="0"/>
              </a:rPr>
              <a:t> (y=z)) </a:t>
            </a:r>
          </a:p>
          <a:p>
            <a:pPr marL="3175" indent="0">
              <a:lnSpc>
                <a:spcPct val="90000"/>
              </a:lnSpc>
              <a:buNone/>
            </a:pPr>
            <a:endParaRPr lang="en-US" sz="1000" dirty="0">
              <a:ea typeface="ＭＳ Ｐゴシック" charset="0"/>
            </a:endParaRPr>
          </a:p>
          <a:p>
            <a:pPr marL="3175" indent="0">
              <a:lnSpc>
                <a:spcPct val="90000"/>
              </a:lnSpc>
              <a:buNone/>
            </a:pPr>
            <a:r>
              <a:rPr lang="en-US" sz="3200" dirty="0">
                <a:ea typeface="ＭＳ Ｐゴシック" charset="0"/>
              </a:rPr>
              <a:t>Saying there are 802 different </a:t>
            </a:r>
            <a:r>
              <a:rPr lang="en-US" sz="3200" dirty="0" err="1">
                <a:ea typeface="ＭＳ Ｐゴシック" charset="0"/>
              </a:rPr>
              <a:t>Pokemon</a:t>
            </a:r>
            <a:r>
              <a:rPr lang="en-US" sz="3200" dirty="0">
                <a:ea typeface="ＭＳ Ｐゴシック" charset="0"/>
              </a:rPr>
              <a:t> will be hard!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148EB7F-4467-0942-815C-4AF6A1D883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7321" y="84446"/>
            <a:ext cx="1332379" cy="11049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066800"/>
            <a:ext cx="8229600" cy="47244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What do these mean?</a:t>
            </a:r>
          </a:p>
          <a:p>
            <a:pPr marL="234950" indent="-234950">
              <a:buFontTx/>
              <a:buNone/>
            </a:pPr>
            <a:endParaRPr lang="en-US" sz="3000" b="1" dirty="0">
              <a:ea typeface="ＭＳ Ｐゴシック" charset="0"/>
              <a:cs typeface="ＭＳ Ｐゴシック" charset="0"/>
            </a:endParaRP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some of the people all of 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pPr marL="581025" lvl="2" indent="-234950"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all of the people some of 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 can-fool(x, t)</a:t>
            </a:r>
          </a:p>
          <a:p>
            <a:pPr marL="581025" lvl="2" indent="-234950">
              <a:buFontTx/>
              <a:buNone/>
            </a:pP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x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 person(x)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time(t)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  <a:sym typeface="Symbol" charset="0"/>
              </a:rPr>
              <a:t> </a:t>
            </a:r>
            <a:r>
              <a:rPr lang="en-US" sz="2800" dirty="0">
                <a:solidFill>
                  <a:schemeClr val="bg1"/>
                </a:solidFill>
                <a:ea typeface="ＭＳ Ｐゴシック" charset="0"/>
              </a:rPr>
              <a:t>can-fool(x, t)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6A1D6D-18EB-5740-A471-605DE8CB19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206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838200"/>
            <a:ext cx="8229600" cy="5791200"/>
          </a:xfrm>
        </p:spPr>
        <p:txBody>
          <a:bodyPr/>
          <a:lstStyle/>
          <a:p>
            <a:pPr marL="234950" indent="-234950">
              <a:buFontTx/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What do these mean?</a:t>
            </a:r>
          </a:p>
          <a:p>
            <a:pPr marL="576263" lvl="1" indent="-234950">
              <a:buNone/>
            </a:pPr>
            <a:r>
              <a:rPr lang="en-US" sz="2800" dirty="0">
                <a:ea typeface="ＭＳ Ｐゴシック" charset="0"/>
                <a:cs typeface="ＭＳ Ｐゴシック" charset="0"/>
              </a:rPr>
              <a:t>Both English statements are ambiguous</a:t>
            </a: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some of the people all of 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 is a nonempty subset of people so easily fooled that you can fool that subset every time*</a:t>
            </a:r>
            <a:endParaRPr lang="en-US" sz="2800" dirty="0">
              <a:ea typeface="ＭＳ Ｐゴシック" charset="0"/>
            </a:endParaRP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For any given time, there is a non-empty subset at that time that you can fool</a:t>
            </a:r>
            <a:endParaRPr lang="en-US" sz="2800" dirty="0">
              <a:ea typeface="ＭＳ Ｐゴシック" charset="0"/>
            </a:endParaRPr>
          </a:p>
          <a:p>
            <a:r>
              <a:rPr lang="en-US" sz="3000" b="1" dirty="0">
                <a:ea typeface="ＭＳ Ｐゴシック" charset="0"/>
                <a:cs typeface="ＭＳ Ｐゴシック" charset="0"/>
              </a:rPr>
              <a:t>You can fool all of the people some of 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 are one or more times when it’s possible to fool everyone*</a:t>
            </a:r>
            <a:endParaRPr lang="en-US" sz="2800" dirty="0">
              <a:ea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Everybody can be fooled at some point in time</a:t>
            </a: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093A6C-3320-FF40-914B-EED15E1F6A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12123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A05F2-5F97-FE42-8884-0F600DB19E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terms we will need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C18B4-4F77-2B40-8BF9-49C16F8516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981200"/>
            <a:ext cx="8458200" cy="4114800"/>
          </a:xfrm>
        </p:spPr>
        <p:txBody>
          <a:bodyPr/>
          <a:lstStyle/>
          <a:p>
            <a:r>
              <a:rPr lang="en-US" sz="3200" b="1" dirty="0"/>
              <a:t>person(x):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x is a person</a:t>
            </a:r>
          </a:p>
          <a:p>
            <a:pPr marL="0" indent="0">
              <a:buNone/>
            </a:pPr>
            <a:endParaRPr lang="en-US" sz="3200" dirty="0"/>
          </a:p>
          <a:p>
            <a:r>
              <a:rPr lang="en-US" sz="3200" b="1" dirty="0"/>
              <a:t>time(t):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t is a point in time</a:t>
            </a:r>
            <a:br>
              <a:rPr lang="en-US" sz="3200" dirty="0"/>
            </a:br>
            <a:endParaRPr lang="en-US" sz="3200" dirty="0"/>
          </a:p>
          <a:p>
            <a:r>
              <a:rPr lang="en-US" sz="3200" b="1" dirty="0" err="1"/>
              <a:t>canFool</a:t>
            </a:r>
            <a:r>
              <a:rPr lang="en-US" sz="3200" b="1" dirty="0"/>
              <a:t>(x, t): </a:t>
            </a:r>
            <a:r>
              <a:rPr lang="en-US" sz="3200" dirty="0"/>
              <a:t>True </a:t>
            </a:r>
            <a:r>
              <a:rPr lang="en-US" sz="3200" dirty="0" err="1"/>
              <a:t>iff</a:t>
            </a:r>
            <a:r>
              <a:rPr lang="en-US" sz="3200" dirty="0"/>
              <a:t> x can be fooled at time 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0B5F0E-9888-BC49-B793-D2ED004A8F1A}"/>
              </a:ext>
            </a:extLst>
          </p:cNvPr>
          <p:cNvSpPr txBox="1"/>
          <p:nvPr/>
        </p:nvSpPr>
        <p:spPr>
          <a:xfrm>
            <a:off x="1447800" y="5956012"/>
            <a:ext cx="74505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Note: </a:t>
            </a:r>
            <a:r>
              <a:rPr lang="en-US" sz="3200" i="1" dirty="0" err="1">
                <a:latin typeface="Calibri" panose="020F0502020204030204" pitchFamily="34" charset="0"/>
                <a:cs typeface="Calibri" panose="020F0502020204030204" pitchFamily="34" charset="0"/>
              </a:rPr>
              <a:t>iff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  =  </a:t>
            </a:r>
            <a:r>
              <a:rPr lang="en-US" sz="3200" i="1" dirty="0">
                <a:latin typeface="Calibri" panose="020F0502020204030204" pitchFamily="34" charset="0"/>
                <a:cs typeface="Calibri" panose="020F0502020204030204" pitchFamily="34" charset="0"/>
              </a:rPr>
              <a:t>if and only if  </a:t>
            </a:r>
            <a:r>
              <a:rPr lang="en-US" sz="3200" dirty="0">
                <a:latin typeface="Calibri" panose="020F0502020204030204" pitchFamily="34" charset="0"/>
                <a:cs typeface="Calibri" panose="020F0502020204030204" pitchFamily="34" charset="0"/>
              </a:rPr>
              <a:t>=  </a:t>
            </a:r>
            <a:r>
              <a:rPr lang="en-US" dirty="0"/>
              <a:t>↔</a:t>
            </a:r>
            <a:endParaRPr lang="en-US" sz="32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403058-FA7D-9441-9A95-012DCD95AA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82284" y="98135"/>
            <a:ext cx="1495709" cy="1480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8221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399" y="990600"/>
            <a:ext cx="8444593" cy="57912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some of the people all of 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 is a nonempty group of people so easily fooled that you can fool that group every time*</a:t>
            </a:r>
          </a:p>
          <a:p>
            <a:pPr marL="581025" lvl="2" indent="-234950">
              <a:buFontTx/>
              <a:buNone/>
            </a:pPr>
            <a:r>
              <a:rPr lang="en-US" sz="2800" dirty="0"/>
              <a:t>≡</a:t>
            </a:r>
            <a:r>
              <a:rPr lang="en-US" sz="2800" dirty="0">
                <a:ea typeface="ＭＳ Ｐゴシック" charset="0"/>
                <a:sym typeface="Symbol" charset="0"/>
              </a:rPr>
              <a:t> There’s (at least) one person you can fool every time</a:t>
            </a: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t  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For any given time, there is a non-empty group at that time that you can fool</a:t>
            </a:r>
          </a:p>
          <a:p>
            <a:pPr marL="581025" lvl="2" indent="-234950">
              <a:buNone/>
            </a:pPr>
            <a:r>
              <a:rPr lang="en-US" sz="2800" dirty="0"/>
              <a:t>≡</a:t>
            </a:r>
            <a:r>
              <a:rPr lang="en-US" sz="2800" dirty="0">
                <a:ea typeface="ＭＳ Ｐゴシック" charset="0"/>
                <a:sym typeface="Symbol" charset="0"/>
              </a:rPr>
              <a:t> For every time, there’s a person at that time that you can fool</a:t>
            </a: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t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x  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None/>
            </a:pPr>
            <a:endParaRPr lang="en-US" sz="2800" dirty="0">
              <a:ea typeface="ＭＳ Ｐゴシック" charset="0"/>
              <a:sym typeface="Symbol" charset="0"/>
            </a:endParaRPr>
          </a:p>
          <a:p>
            <a:pPr marL="581025" lvl="2" indent="-234950"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1FF17-57AC-1D4F-8196-3D11445392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30" y="98135"/>
            <a:ext cx="1055863" cy="1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444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914400"/>
          </a:xfrm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Translating English to FOL</a:t>
            </a:r>
          </a:p>
        </p:txBody>
      </p:sp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600200"/>
            <a:ext cx="8534400" cy="4038600"/>
          </a:xfrm>
        </p:spPr>
        <p:txBody>
          <a:bodyPr/>
          <a:lstStyle/>
          <a:p>
            <a:pPr marL="0" indent="0">
              <a:buNone/>
            </a:pPr>
            <a:r>
              <a:rPr lang="en-US" sz="3000" b="1" dirty="0">
                <a:ea typeface="ＭＳ Ｐゴシック" charset="0"/>
                <a:cs typeface="ＭＳ Ｐゴシック" charset="0"/>
              </a:rPr>
              <a:t>You can fool all of the people some of the time</a:t>
            </a:r>
            <a:endParaRPr lang="en-US" sz="3000" dirty="0">
              <a:ea typeface="ＭＳ Ｐゴシック" charset="0"/>
              <a:cs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There’s at least one time when you can fool everyone*</a:t>
            </a:r>
          </a:p>
          <a:p>
            <a:pPr marL="581025" lvl="2" indent="-234950"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t </a:t>
            </a: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time(t)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person(x) </a:t>
            </a:r>
            <a:r>
              <a:rPr lang="en-US" sz="2800" dirty="0">
                <a:ea typeface="ＭＳ Ｐゴシック" charset="0"/>
                <a:sym typeface="Symbol" charset="0"/>
              </a:rPr>
              <a:t></a:t>
            </a:r>
            <a:r>
              <a:rPr lang="en-US" sz="2800" dirty="0">
                <a:ea typeface="ＭＳ Ｐゴシック" charset="0"/>
              </a:rPr>
              <a:t>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Everybody can be fooled at some point in time</a:t>
            </a:r>
          </a:p>
          <a:p>
            <a:pPr marL="581025" lvl="2" indent="-234950">
              <a:buFontTx/>
              <a:buNone/>
            </a:pPr>
            <a:r>
              <a:rPr lang="en-US" sz="2800" dirty="0">
                <a:ea typeface="ＭＳ Ｐゴシック" charset="0"/>
                <a:sym typeface="Symbol" charset="0"/>
              </a:rPr>
              <a:t></a:t>
            </a:r>
            <a:r>
              <a:rPr lang="en-US" sz="2800" dirty="0">
                <a:ea typeface="ＭＳ Ｐゴシック" charset="0"/>
              </a:rPr>
              <a:t>x </a:t>
            </a:r>
            <a:r>
              <a:rPr lang="en-US" sz="2800" dirty="0">
                <a:ea typeface="ＭＳ Ｐゴシック" charset="0"/>
                <a:sym typeface="Symbol" charset="0"/>
              </a:rPr>
              <a:t></a:t>
            </a:r>
            <a:r>
              <a:rPr lang="en-US" sz="2800" dirty="0">
                <a:ea typeface="ＭＳ Ｐゴシック" charset="0"/>
              </a:rPr>
              <a:t>t person(x) </a:t>
            </a:r>
            <a:r>
              <a:rPr lang="en-US" sz="2800" dirty="0">
                <a:ea typeface="ＭＳ Ｐゴシック" charset="0"/>
                <a:sym typeface="Symbol" charset="0"/>
              </a:rPr>
              <a:t> </a:t>
            </a:r>
            <a:r>
              <a:rPr lang="en-US" sz="2800" dirty="0">
                <a:ea typeface="ＭＳ Ｐゴシック" charset="0"/>
              </a:rPr>
              <a:t>time(t) </a:t>
            </a:r>
            <a:r>
              <a:rPr lang="en-US" sz="2800" dirty="0">
                <a:ea typeface="ＭＳ Ｐゴシック" charset="0"/>
                <a:sym typeface="Symbol" charset="0"/>
              </a:rPr>
              <a:t> </a:t>
            </a:r>
            <a:r>
              <a:rPr lang="en-US" sz="2800" dirty="0" err="1">
                <a:ea typeface="ＭＳ Ｐゴシック" charset="0"/>
              </a:rPr>
              <a:t>canFool</a:t>
            </a:r>
            <a:r>
              <a:rPr lang="en-US" sz="2800" dirty="0">
                <a:ea typeface="ＭＳ Ｐゴシック" charset="0"/>
              </a:rPr>
              <a:t>(x, t)</a:t>
            </a:r>
          </a:p>
          <a:p>
            <a:pPr marL="581025" lvl="2" indent="-234950">
              <a:buFontTx/>
              <a:buNone/>
            </a:pPr>
            <a:endParaRPr lang="en-US" sz="2800" dirty="0">
              <a:ea typeface="ＭＳ Ｐゴシック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5985659-9F4E-0D4F-8578-F1E220A6D03D}"/>
              </a:ext>
            </a:extLst>
          </p:cNvPr>
          <p:cNvSpPr txBox="1"/>
          <p:nvPr/>
        </p:nvSpPr>
        <p:spPr>
          <a:xfrm>
            <a:off x="4295491" y="6412664"/>
            <a:ext cx="48974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* Most common interpretation, I think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464BD15-CF7B-F14C-9B83-0F183C5E85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2130" y="98135"/>
            <a:ext cx="1055863" cy="1044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3767583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.pot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99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000099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14726</TotalTime>
  <Words>2299</Words>
  <Application>Microsoft Macintosh PowerPoint</Application>
  <PresentationFormat>On-screen Show (4:3)</PresentationFormat>
  <Paragraphs>212</Paragraphs>
  <Slides>22</Slides>
  <Notes>18</Notes>
  <HiddenSlides>1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ＭＳ ゴシック</vt:lpstr>
      <vt:lpstr>Calibri</vt:lpstr>
      <vt:lpstr>Lucida Calligraphy</vt:lpstr>
      <vt:lpstr>Times New Roman</vt:lpstr>
      <vt:lpstr>Blank Presentation</vt:lpstr>
      <vt:lpstr>PowerPoint Presentation</vt:lpstr>
      <vt:lpstr>Overview</vt:lpstr>
      <vt:lpstr>Translating English to FOL</vt:lpstr>
      <vt:lpstr>English to FOL: Counting</vt:lpstr>
      <vt:lpstr>Translating English to FOL</vt:lpstr>
      <vt:lpstr>Translating English to FOL</vt:lpstr>
      <vt:lpstr>Some terms we will need</vt:lpstr>
      <vt:lpstr>Translating English to FOL</vt:lpstr>
      <vt:lpstr>Translating English to FOL</vt:lpstr>
      <vt:lpstr>Representation Design</vt:lpstr>
      <vt:lpstr>Simple genealogy KB in FOL</vt:lpstr>
      <vt:lpstr>How do we approach this?</vt:lpstr>
      <vt:lpstr>Example: A simple genealogy KB by FOL</vt:lpstr>
      <vt:lpstr>Example Axioms</vt:lpstr>
      <vt:lpstr>Axioms, definitions and theorems</vt:lpstr>
      <vt:lpstr>More on definitions</vt:lpstr>
      <vt:lpstr>More on definitions</vt:lpstr>
      <vt:lpstr>Higher-order logic</vt:lpstr>
      <vt:lpstr>Expressing uniqueness</vt:lpstr>
      <vt:lpstr>Examples of FOL in use</vt:lpstr>
      <vt:lpstr>FOL Summary</vt:lpstr>
      <vt:lpstr>Fin</vt:lpstr>
    </vt:vector>
  </TitlesOfParts>
  <Company>UMBC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Propositional/First-Order Logic</dc:title>
  <dc:creator>COGITO</dc:creator>
  <cp:lastModifiedBy>Tim Finin</cp:lastModifiedBy>
  <cp:revision>279</cp:revision>
  <cp:lastPrinted>2019-04-10T15:17:04Z</cp:lastPrinted>
  <dcterms:created xsi:type="dcterms:W3CDTF">2009-10-28T18:03:00Z</dcterms:created>
  <dcterms:modified xsi:type="dcterms:W3CDTF">2020-03-31T18:04:27Z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1</vt:i4>
  </property>
  <property fmtid="{D5CDD505-2E9C-101B-9397-08002B2CF9AE}" pid="6" name="ScreenUsage">
    <vt:i4>2</vt:i4>
  </property>
  <property fmtid="{D5CDD505-2E9C-101B-9397-08002B2CF9AE}" pid="7" name="MailAddress">
    <vt:lpwstr>finin@umbc.edu</vt:lpwstr>
  </property>
  <property fmtid="{D5CDD505-2E9C-101B-9397-08002B2CF9AE}" pid="8" name="HomePage">
    <vt:lpwstr>http://umbc.edu/~finin</vt:lpwstr>
  </property>
  <property fmtid="{D5CDD505-2E9C-101B-9397-08002B2CF9AE}" pid="9" name="Other">
    <vt:lpwstr/>
  </property>
  <property fmtid="{D5CDD505-2E9C-101B-9397-08002B2CF9AE}" pid="10" name="DownloadOriginal">
    <vt:bool>false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C:\Users\finin\teaching\AI\RN\</vt:lpwstr>
  </property>
</Properties>
</file>