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55" r:id="rId2"/>
    <p:sldId id="385" r:id="rId3"/>
    <p:sldId id="304" r:id="rId4"/>
    <p:sldId id="305" r:id="rId5"/>
    <p:sldId id="386" r:id="rId6"/>
    <p:sldId id="306" r:id="rId7"/>
    <p:sldId id="307" r:id="rId8"/>
    <p:sldId id="363" r:id="rId9"/>
    <p:sldId id="374" r:id="rId10"/>
    <p:sldId id="378" r:id="rId11"/>
    <p:sldId id="362" r:id="rId12"/>
    <p:sldId id="309" r:id="rId13"/>
    <p:sldId id="310" r:id="rId14"/>
    <p:sldId id="382" r:id="rId15"/>
    <p:sldId id="383" r:id="rId16"/>
    <p:sldId id="311" r:id="rId17"/>
    <p:sldId id="358" r:id="rId18"/>
    <p:sldId id="369" r:id="rId19"/>
    <p:sldId id="371" r:id="rId20"/>
    <p:sldId id="312" r:id="rId21"/>
    <p:sldId id="384" r:id="rId22"/>
    <p:sldId id="370" r:id="rId23"/>
  </p:sldIdLst>
  <p:sldSz cx="9144000" cy="6858000" type="screen4x3"/>
  <p:notesSz cx="9296400" cy="6881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">
          <p15:clr>
            <a:srgbClr val="A4A3A4"/>
          </p15:clr>
        </p15:guide>
        <p15:guide id="2" pos="15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clrMru>
    <a:srgbClr val="00FF00"/>
    <a:srgbClr val="EAEAEA"/>
    <a:srgbClr val="FF0000"/>
    <a:srgbClr val="CCCC00"/>
    <a:srgbClr val="CCFF9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/>
    <p:restoredTop sz="77900" autoAdjust="0"/>
  </p:normalViewPr>
  <p:slideViewPr>
    <p:cSldViewPr showGuides="1">
      <p:cViewPr>
        <p:scale>
          <a:sx n="100" d="100"/>
          <a:sy n="100" d="100"/>
        </p:scale>
        <p:origin x="2760" y="424"/>
      </p:cViewPr>
      <p:guideLst>
        <p:guide orient="horz" pos="240"/>
        <p:guide pos="15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528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8913" y="0"/>
            <a:ext cx="40528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53200"/>
            <a:ext cx="4052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8913" y="6553200"/>
            <a:ext cx="40528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0ADFBF1-7EE7-5A4C-9C9D-3AEA4D6A8AD4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6767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528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8913" y="0"/>
            <a:ext cx="40528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9725" y="509588"/>
            <a:ext cx="3462338" cy="2597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6025" y="3276600"/>
            <a:ext cx="6889750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53200"/>
            <a:ext cx="4052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8913" y="6553200"/>
            <a:ext cx="40528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fld id="{F3F9B549-A4E0-F945-AB99-D012825472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7064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8985665-4D4F-3148-9580-0D07CF568E9E}" type="slidenum">
              <a:rPr lang="en-US" sz="1200">
                <a:latin typeface="Calibri"/>
              </a:rPr>
              <a:pPr/>
              <a:t>1</a:t>
            </a:fld>
            <a:endParaRPr lang="en-US" sz="1200" dirty="0">
              <a:latin typeface="Calibri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522ED8C-FCC9-E74F-AEAE-54E51813C52A}" type="slidenum">
              <a:rPr lang="en-US" sz="1200">
                <a:latin typeface="Calibri"/>
              </a:rPr>
              <a:pPr/>
              <a:t>11</a:t>
            </a:fld>
            <a:endParaRPr lang="en-US" sz="1200" dirty="0">
              <a:latin typeface="Calibri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533F503-41ED-0745-9A8E-8FED895C39B7}" type="slidenum">
              <a:rPr lang="en-US" sz="1200">
                <a:latin typeface="Calibri"/>
              </a:rPr>
              <a:pPr/>
              <a:t>12</a:t>
            </a:fld>
            <a:endParaRPr lang="en-US" sz="1200" dirty="0">
              <a:latin typeface="Calibri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CB0E06A-6A26-4648-BB49-4A85A867BE02}" type="slidenum">
              <a:rPr lang="en-US" sz="1200">
                <a:latin typeface="Calibri"/>
              </a:rPr>
              <a:pPr/>
              <a:t>13</a:t>
            </a:fld>
            <a:endParaRPr lang="en-US" sz="1200" dirty="0">
              <a:latin typeface="Calibri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P -&gt; Q = ~P v Q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Ex student(x) -&gt; smart(x) = Ex ~student(x) v smart(x)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“there is something that is not</a:t>
            </a:r>
            <a:r>
              <a:rPr lang="en-US" baseline="0" dirty="0">
                <a:ea typeface="ＭＳ Ｐゴシック" charset="0"/>
                <a:cs typeface="ＭＳ Ｐゴシック" charset="0"/>
              </a:rPr>
              <a:t> a student or smart”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CB0E06A-6A26-4648-BB49-4A85A867BE02}" type="slidenum">
              <a:rPr lang="en-US" sz="1200">
                <a:latin typeface="Calibri"/>
              </a:rPr>
              <a:pPr/>
              <a:t>14</a:t>
            </a:fld>
            <a:endParaRPr lang="en-US" sz="1200" dirty="0">
              <a:latin typeface="Calibri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P -&gt; Q = ~P v Q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Ex student(x) -&gt; smart(x) = Ex ~student(x) v smart(x)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“there is something that is not</a:t>
            </a:r>
            <a:r>
              <a:rPr lang="en-US" baseline="0" dirty="0">
                <a:ea typeface="ＭＳ Ｐゴシック" charset="0"/>
                <a:cs typeface="ＭＳ Ｐゴシック" charset="0"/>
              </a:rPr>
              <a:t> a student or smart”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192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CB0E06A-6A26-4648-BB49-4A85A867BE02}" type="slidenum">
              <a:rPr lang="en-US" sz="1200">
                <a:latin typeface="Calibri"/>
              </a:rPr>
              <a:pPr/>
              <a:t>15</a:t>
            </a:fld>
            <a:endParaRPr lang="en-US" sz="1200" dirty="0">
              <a:latin typeface="Calibri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P -&gt; Q = ~P v Q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Ex student(x) -&gt; smart(x) = Ex ~student(x) v smart(x)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“there is something that is not</a:t>
            </a:r>
            <a:r>
              <a:rPr lang="en-US" baseline="0" dirty="0">
                <a:ea typeface="ＭＳ Ｐゴシック" charset="0"/>
                <a:cs typeface="ＭＳ Ｐゴシック" charset="0"/>
              </a:rPr>
              <a:t> a student or smart”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7440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76F19EF-443F-0E47-9BED-385FE1E47B82}" type="slidenum">
              <a:rPr lang="en-US" sz="1200">
                <a:latin typeface="Calibri"/>
              </a:rPr>
              <a:pPr/>
              <a:t>16</a:t>
            </a:fld>
            <a:endParaRPr lang="en-US" sz="1200" dirty="0">
              <a:latin typeface="Calibri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F8785BE-5086-9448-AAAA-734920DD174B}" type="slidenum">
              <a:rPr lang="en-US" sz="1200">
                <a:latin typeface="Calibri"/>
              </a:rPr>
              <a:pPr/>
              <a:t>17</a:t>
            </a:fld>
            <a:endParaRPr lang="en-US" sz="1200" dirty="0">
              <a:latin typeface="Calibri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F9B549-A4E0-F945-AB99-D0128254723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1820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499DE7D-D7ED-F541-A5D1-C62F29C12BDC}" type="slidenum">
              <a:rPr lang="en-US" sz="1200">
                <a:latin typeface="Calibri"/>
              </a:rPr>
              <a:pPr/>
              <a:t>20</a:t>
            </a:fld>
            <a:endParaRPr lang="en-US" sz="1200" dirty="0">
              <a:latin typeface="Calibri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2ED8825-C3E1-D24B-84E7-ACEFE4C7290A}" type="slidenum">
              <a:rPr lang="en-US" sz="1200">
                <a:latin typeface="Calibri"/>
              </a:rPr>
              <a:pPr/>
              <a:t>21</a:t>
            </a:fld>
            <a:endParaRPr lang="en-US" sz="1200" dirty="0">
              <a:latin typeface="Calibri"/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388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F9B549-A4E0-F945-AB99-D0128254723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743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69123E8-B0FA-6947-9DB9-66B66FF3B8C1}" type="slidenum">
              <a:rPr lang="en-US" sz="1200">
                <a:latin typeface="Calibri"/>
              </a:rPr>
              <a:pPr/>
              <a:t>3</a:t>
            </a:fld>
            <a:endParaRPr lang="en-US" sz="1200" dirty="0">
              <a:latin typeface="Calibri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C9B63A5-FF38-BB43-A685-E513B3476708}" type="slidenum">
              <a:rPr lang="en-US" sz="1200">
                <a:latin typeface="Calibri"/>
              </a:rPr>
              <a:pPr/>
              <a:t>4</a:t>
            </a:fld>
            <a:endParaRPr lang="en-US" sz="1200" dirty="0">
              <a:latin typeface="Calibri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C9B63A5-FF38-BB43-A685-E513B3476708}" type="slidenum">
              <a:rPr lang="en-US" sz="1200">
                <a:latin typeface="Calibri"/>
              </a:rPr>
              <a:pPr/>
              <a:t>5</a:t>
            </a:fld>
            <a:endParaRPr lang="en-US" sz="1200" dirty="0">
              <a:latin typeface="Calibri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207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FDD8287-B55F-AB4A-8CDC-CF19832D723C}" type="slidenum">
              <a:rPr lang="en-US" sz="1200">
                <a:latin typeface="Calibri"/>
              </a:rPr>
              <a:pPr/>
              <a:t>6</a:t>
            </a:fld>
            <a:endParaRPr lang="en-US" sz="1200" dirty="0">
              <a:latin typeface="Calibri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A780355-6A20-D84C-BDF4-F9D968FA9A74}" type="slidenum">
              <a:rPr lang="en-US" sz="1200">
                <a:latin typeface="Calibri"/>
              </a:rPr>
              <a:pPr/>
              <a:t>7</a:t>
            </a:fld>
            <a:endParaRPr lang="en-US" sz="1200" dirty="0">
              <a:latin typeface="Calibri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B2C4D2C-93FE-9745-97BF-3B993C946D86}" type="slidenum">
              <a:rPr lang="en-US" sz="1200">
                <a:latin typeface="Calibri"/>
              </a:rPr>
              <a:pPr/>
              <a:t>8</a:t>
            </a:fld>
            <a:endParaRPr lang="en-US" sz="1200" dirty="0">
              <a:latin typeface="Calibri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F9B549-A4E0-F945-AB99-D0128254723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263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B856B-A7B3-BB49-91E7-9DDA869AA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49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6602B-A723-1C4A-8B1C-A8454FEBD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63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F0BA0-DDC1-674E-A17D-1C76B3E8F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81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F41CE-7E1B-9544-8A36-8E119479E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69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0BA0F-1491-C94B-B2AE-BEC0BE2CD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1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F84DF-E424-9740-A721-251D2B99D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4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CCB9C-6528-4542-BA22-4727C151A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30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2B4EE-166F-7A4B-A691-DA253BC14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26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FAD0E-98C0-6944-BF1B-F1B317D78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69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21A75-31C3-8840-AAFB-40E9DDB45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8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DBE53-BF44-5B45-93F2-FD146EAC8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18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5E5ED-937F-CF48-BE9F-A2C5C468A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1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/>
              </a:defRPr>
            </a:lvl1pPr>
          </a:lstStyle>
          <a:p>
            <a:pPr>
              <a:defRPr/>
            </a:pPr>
            <a:fld id="{14DB9C81-C453-EA43-9B17-E946022AF14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pitchFamily="-65" charset="-128"/>
          <a:cs typeface="ＭＳ Ｐゴシック" pitchFamily="-65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Ontology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hyperlink" Target="https://search.google.com/structured-data/testing-tool/u/0/#url=https%3A%2F%2Fwww.csee.umbc.edu%2Fcourses%2Fundergraduate%2F471%2Fspring20%2F02%2F" TargetMode="External"/><Relationship Id="rId4" Type="http://schemas.openxmlformats.org/officeDocument/2006/relationships/hyperlink" Target="http://schema.org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e_Morgan's_law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data.org/wiki/Q5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chema.org/Person" TargetMode="External"/><Relationship Id="rId4" Type="http://schemas.openxmlformats.org/officeDocument/2006/relationships/hyperlink" Target="https://tools.wmflabs.org/freebase/m/0dgw9r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B8A8777-FAFC-6C49-ADE2-E17CDD81362A}" type="slidenum">
              <a:rPr lang="en-US" sz="1000">
                <a:latin typeface="Calibri"/>
              </a:rPr>
              <a:pPr/>
              <a:t>1</a:t>
            </a:fld>
            <a:endParaRPr lang="en-US" sz="1000" dirty="0">
              <a:latin typeface="Calibri"/>
            </a:endParaRPr>
          </a:p>
        </p:txBody>
      </p:sp>
      <p:sp>
        <p:nvSpPr>
          <p:cNvPr id="1638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499394"/>
            <a:ext cx="7772400" cy="3859212"/>
          </a:xfrm>
        </p:spPr>
        <p:txBody>
          <a:bodyPr/>
          <a:lstStyle/>
          <a:p>
            <a:r>
              <a:rPr lang="en-US" sz="8000" dirty="0">
                <a:ea typeface="ＭＳ Ｐゴシック" charset="0"/>
                <a:cs typeface="ＭＳ Ｐゴシック" charset="0"/>
              </a:rPr>
              <a:t>First-Order</a:t>
            </a:r>
            <a:br>
              <a:rPr lang="en-US" sz="8000" dirty="0">
                <a:ea typeface="ＭＳ Ｐゴシック" charset="0"/>
                <a:cs typeface="ＭＳ Ｐゴシック" charset="0"/>
              </a:rPr>
            </a:br>
            <a:r>
              <a:rPr lang="en-US" sz="8000" dirty="0">
                <a:ea typeface="ＭＳ Ｐゴシック" charset="0"/>
                <a:cs typeface="ＭＳ Ｐゴシック" charset="0"/>
              </a:rPr>
              <a:t>Logic (FOL)</a:t>
            </a:r>
            <a:br>
              <a:rPr lang="en-US" sz="8000" dirty="0">
                <a:ea typeface="ＭＳ Ｐゴシック" charset="0"/>
                <a:cs typeface="ＭＳ Ｐゴシック" charset="0"/>
              </a:rPr>
            </a:br>
            <a:r>
              <a:rPr lang="en-US" sz="8000" dirty="0">
                <a:ea typeface="ＭＳ Ｐゴシック" charset="0"/>
                <a:cs typeface="ＭＳ Ｐゴシック" charset="0"/>
              </a:rPr>
              <a:t>part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4B3155-8CFA-CE4A-BCA8-89505786D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76200"/>
            <a:ext cx="2330450" cy="12933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613C6-E947-8247-AA73-C1AF15E85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4400" dirty="0">
                <a:hlinkClick r:id="rId3"/>
              </a:rPr>
              <a:t>Ontology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57544-13F4-5E44-AEC4-67161847C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76400"/>
            <a:ext cx="8382000" cy="4876800"/>
          </a:xfrm>
        </p:spPr>
        <p:txBody>
          <a:bodyPr/>
          <a:lstStyle/>
          <a:p>
            <a:r>
              <a:rPr lang="en-US" sz="3200" dirty="0"/>
              <a:t>Designing a logic representation is like design- </a:t>
            </a:r>
            <a:r>
              <a:rPr lang="en-US" sz="3200" dirty="0" err="1"/>
              <a:t>ing</a:t>
            </a:r>
            <a:r>
              <a:rPr lang="en-US" sz="3200" dirty="0"/>
              <a:t> a model in an object-oriented language</a:t>
            </a:r>
          </a:p>
          <a:p>
            <a:r>
              <a:rPr lang="en-US" sz="3200" b="1" dirty="0"/>
              <a:t>Ontology:</a:t>
            </a:r>
            <a:r>
              <a:rPr lang="en-US" sz="3200" dirty="0"/>
              <a:t> a “formal naming and definition of the types, properties and relations of entities for a domain of discourse”</a:t>
            </a:r>
          </a:p>
          <a:p>
            <a:r>
              <a:rPr lang="en-US" sz="3200" dirty="0"/>
              <a:t>E.g.: </a:t>
            </a:r>
            <a:r>
              <a:rPr lang="en-US" sz="3200" dirty="0">
                <a:hlinkClick r:id="rId4"/>
              </a:rPr>
              <a:t>schema.org</a:t>
            </a:r>
            <a:r>
              <a:rPr lang="en-US" sz="3200" dirty="0"/>
              <a:t> ontology used to put semantic data on Web pages to help search engines</a:t>
            </a:r>
          </a:p>
          <a:p>
            <a:pPr lvl="1"/>
            <a:r>
              <a:rPr lang="en-US" sz="2800" dirty="0"/>
              <a:t>Here’s the </a:t>
            </a:r>
            <a:r>
              <a:rPr lang="en-US" sz="2800" dirty="0">
                <a:hlinkClick r:id="rId5"/>
              </a:rPr>
              <a:t>semantic markup</a:t>
            </a:r>
            <a:r>
              <a:rPr lang="en-US" sz="2800" dirty="0"/>
              <a:t> Google sees on our 471  class site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4DDF0C-2B10-A044-9211-651E37F100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200" y="228600"/>
            <a:ext cx="23622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926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Sentences: built from terms and atoms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575" y="1676400"/>
            <a:ext cx="8324850" cy="48006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quantified sentences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adds quantifiers </a:t>
            </a:r>
            <a:r>
              <a:rPr lang="en-US" sz="3200" b="1" dirty="0">
                <a:ea typeface="ＭＳ Ｐゴシック" charset="0"/>
                <a:cs typeface="ＭＳ Ｐゴシック" charset="0"/>
                <a:sym typeface="Symbol" charset="0"/>
              </a:rPr>
              <a:t></a:t>
            </a:r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 and</a:t>
            </a:r>
            <a:r>
              <a:rPr lang="en-US" sz="3200" b="1" dirty="0">
                <a:ea typeface="ＭＳ Ｐゴシック" charset="0"/>
                <a:cs typeface="ＭＳ Ｐゴシック" charset="0"/>
                <a:sym typeface="Symbol" charset="0"/>
              </a:rPr>
              <a:t> </a:t>
            </a:r>
          </a:p>
          <a:p>
            <a:pPr marL="457200" lvl="1" indent="0">
              <a:buNone/>
              <a:defRPr/>
            </a:pPr>
            <a:r>
              <a:rPr lang="en-US" sz="2800" dirty="0">
                <a:ea typeface="ＭＳ Ｐゴシック" charset="0"/>
                <a:cs typeface="ＭＳ Ｐゴシック" charset="0"/>
                <a:sym typeface="Symbol" charset="0"/>
              </a:rPr>
              <a:t>x loves(x, mother(x))</a:t>
            </a:r>
          </a:p>
          <a:p>
            <a:pPr marL="457200" lvl="1" indent="0">
              <a:buNone/>
              <a:defRPr/>
            </a:pPr>
            <a:r>
              <a:rPr lang="en-US" sz="2800" dirty="0">
                <a:ea typeface="ＭＳ Ｐゴシック" charset="0"/>
                <a:cs typeface="ＭＳ Ｐゴシック" charset="0"/>
                <a:sym typeface="Symbol" charset="0"/>
              </a:rPr>
              <a:t>x number(x) </a:t>
            </a:r>
            <a:r>
              <a:rPr lang="en-US" sz="2800" dirty="0">
                <a:ea typeface="ＭＳ Ｐゴシック" charset="0"/>
                <a:sym typeface="Symbol" charset="0"/>
              </a:rPr>
              <a:t> greater(x, 100), prime(x)</a:t>
            </a:r>
            <a:endParaRPr lang="en-US" sz="2800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32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well-formed formula</a:t>
            </a:r>
            <a:r>
              <a:rPr lang="en-US" sz="32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 (</a:t>
            </a:r>
            <a:r>
              <a:rPr lang="en-US" sz="3200" b="1" dirty="0" err="1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wff</a:t>
            </a:r>
            <a:r>
              <a:rPr lang="en-US" sz="32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):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a sentence with no </a:t>
            </a:r>
            <a:r>
              <a:rPr lang="en-US" altLang="ja-JP" sz="3200" i="1" dirty="0">
                <a:ea typeface="ＭＳ Ｐゴシック" charset="0"/>
                <a:cs typeface="ＭＳ Ｐゴシック" charset="0"/>
              </a:rPr>
              <a:t>free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 variables or where all variables are </a:t>
            </a:r>
            <a:r>
              <a:rPr lang="en-US" altLang="ja-JP" sz="3200" i="1" dirty="0">
                <a:ea typeface="ＭＳ Ｐゴシック" charset="0"/>
                <a:cs typeface="ＭＳ Ｐゴシック" charset="0"/>
              </a:rPr>
              <a:t>bound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 by a universal or existential </a:t>
            </a:r>
            <a:r>
              <a:rPr lang="en-US" altLang="ja-JP" sz="3200" i="1" dirty="0">
                <a:ea typeface="ＭＳ Ｐゴシック" charset="0"/>
                <a:cs typeface="ＭＳ Ｐゴシック" charset="0"/>
              </a:rPr>
              <a:t>quantifier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 </a:t>
            </a:r>
          </a:p>
          <a:p>
            <a:pPr marL="457200" lvl="1" indent="0">
              <a:buFontTx/>
              <a:buNone/>
              <a:defRPr/>
            </a:pPr>
            <a:r>
              <a:rPr lang="en-US" sz="2800" dirty="0">
                <a:ea typeface="ＭＳ Ｐゴシック" charset="0"/>
              </a:rPr>
              <a:t>In </a:t>
            </a:r>
            <a:r>
              <a:rPr lang="en-US" sz="2800" b="1" dirty="0">
                <a:ea typeface="ＭＳ Ｐゴシック" charset="0"/>
              </a:rPr>
              <a:t>(</a:t>
            </a:r>
            <a:r>
              <a:rPr lang="en-US" sz="2800" b="1" dirty="0">
                <a:ea typeface="ＭＳ Ｐゴシック" charset="0"/>
                <a:sym typeface="Symbol" charset="0"/>
              </a:rPr>
              <a:t></a:t>
            </a:r>
            <a:r>
              <a:rPr lang="en-US" sz="2800" b="1" dirty="0">
                <a:ea typeface="ＭＳ Ｐゴシック" charset="0"/>
              </a:rPr>
              <a:t>x)P(x, y) </a:t>
            </a:r>
            <a:r>
              <a:rPr lang="en-US" sz="2800" dirty="0">
                <a:ea typeface="ＭＳ Ｐゴシック" charset="0"/>
              </a:rPr>
              <a:t> x is bound &amp; y is free so it’s not a </a:t>
            </a:r>
            <a:r>
              <a:rPr lang="en-US" sz="2800" dirty="0" err="1">
                <a:ea typeface="ＭＳ Ｐゴシック" charset="0"/>
              </a:rPr>
              <a:t>wff</a:t>
            </a:r>
            <a:r>
              <a:rPr lang="en-US" sz="2800" dirty="0">
                <a:ea typeface="ＭＳ Ｐゴシック" charset="0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Quantifiers: </a:t>
            </a:r>
            <a:r>
              <a:rPr lang="en-US" dirty="0">
                <a:ea typeface="ＭＳ Ｐゴシック" charset="0"/>
                <a:sym typeface="Symbol" charset="0"/>
              </a:rPr>
              <a:t> and 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9248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Universal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 quantification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ea typeface="ＭＳ Ｐゴシック" charset="0"/>
              </a:rPr>
              <a:t>(</a:t>
            </a:r>
            <a:r>
              <a:rPr lang="en-US" sz="3200" b="1" dirty="0">
                <a:ea typeface="ＭＳ Ｐゴシック" charset="0"/>
                <a:sym typeface="Symbol" charset="0"/>
              </a:rPr>
              <a:t></a:t>
            </a:r>
            <a:r>
              <a:rPr lang="en-US" sz="3200" dirty="0">
                <a:ea typeface="ＭＳ Ｐゴシック" charset="0"/>
              </a:rPr>
              <a:t>x)P(X) means P holds for </a:t>
            </a:r>
            <a:r>
              <a:rPr lang="en-US" sz="3200" b="1" dirty="0">
                <a:ea typeface="ＭＳ Ｐゴシック" charset="0"/>
              </a:rPr>
              <a:t>all</a:t>
            </a:r>
            <a:r>
              <a:rPr lang="en-US" sz="3200" dirty="0">
                <a:ea typeface="ＭＳ Ｐゴシック" charset="0"/>
              </a:rPr>
              <a:t> values of X in the domain associated with variable</a:t>
            </a:r>
            <a:r>
              <a:rPr lang="en-US" sz="3200" baseline="30000" dirty="0">
                <a:solidFill>
                  <a:srgbClr val="FF0000"/>
                </a:solidFill>
                <a:ea typeface="ＭＳ Ｐゴシック" charset="0"/>
              </a:rPr>
              <a:t>1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ea typeface="ＭＳ Ｐゴシック" charset="0"/>
              </a:rPr>
              <a:t>E.g., (</a:t>
            </a:r>
            <a:r>
              <a:rPr lang="en-US" sz="3200" b="1" dirty="0">
                <a:ea typeface="ＭＳ Ｐゴシック" charset="0"/>
                <a:sym typeface="Symbol" charset="0"/>
              </a:rPr>
              <a:t></a:t>
            </a:r>
            <a:r>
              <a:rPr lang="en-US" sz="3200" dirty="0">
                <a:ea typeface="ＭＳ Ｐゴシック" charset="0"/>
                <a:sym typeface="Symbol" charset="0"/>
              </a:rPr>
              <a:t>X</a:t>
            </a:r>
            <a:r>
              <a:rPr lang="en-US" sz="3200" dirty="0">
                <a:ea typeface="ＭＳ Ｐゴシック" charset="0"/>
              </a:rPr>
              <a:t>) dolphin(X) </a:t>
            </a:r>
            <a:r>
              <a:rPr lang="en-US" sz="3200" dirty="0">
                <a:ea typeface="ＭＳ Ｐゴシック" charset="0"/>
                <a:sym typeface="Symbol" charset="0"/>
              </a:rPr>
              <a:t></a:t>
            </a:r>
            <a:r>
              <a:rPr lang="en-US" sz="3200" dirty="0">
                <a:ea typeface="ＭＳ Ｐゴシック" charset="0"/>
              </a:rPr>
              <a:t> mammal(X)</a:t>
            </a:r>
            <a:r>
              <a:rPr lang="en-US" sz="2800" dirty="0">
                <a:ea typeface="ＭＳ Ｐゴシック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Existential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quantification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ea typeface="ＭＳ Ｐゴシック" charset="0"/>
              </a:rPr>
              <a:t>(</a:t>
            </a:r>
            <a:r>
              <a:rPr lang="en-US" sz="3200" b="1" dirty="0">
                <a:ea typeface="ＭＳ Ｐゴシック" charset="0"/>
                <a:sym typeface="Symbol" charset="0"/>
              </a:rPr>
              <a:t></a:t>
            </a:r>
            <a:r>
              <a:rPr lang="en-US" sz="3200" dirty="0">
                <a:ea typeface="ＭＳ Ｐゴシック" charset="0"/>
              </a:rPr>
              <a:t>x)P(X) means P holds for </a:t>
            </a:r>
            <a:r>
              <a:rPr lang="en-US" sz="3200" b="1" dirty="0">
                <a:ea typeface="ＭＳ Ｐゴシック" charset="0"/>
              </a:rPr>
              <a:t>some</a:t>
            </a:r>
            <a:r>
              <a:rPr lang="en-US" sz="3200" dirty="0">
                <a:ea typeface="ＭＳ Ｐゴシック" charset="0"/>
              </a:rPr>
              <a:t> value of X in domain associated with variable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ea typeface="ＭＳ Ｐゴシック" charset="0"/>
              </a:rPr>
              <a:t>E.g., (</a:t>
            </a:r>
            <a:r>
              <a:rPr lang="en-US" sz="3200" b="1" dirty="0">
                <a:ea typeface="ＭＳ Ｐゴシック" charset="0"/>
                <a:sym typeface="Symbol" charset="0"/>
              </a:rPr>
              <a:t>X</a:t>
            </a:r>
            <a:r>
              <a:rPr lang="en-US" sz="3200" dirty="0">
                <a:ea typeface="ＭＳ Ｐゴシック" charset="0"/>
              </a:rPr>
              <a:t>) mammal(X) </a:t>
            </a:r>
            <a:r>
              <a:rPr lang="en-US" sz="3200" dirty="0">
                <a:ea typeface="ＭＳ Ｐゴシック" charset="0"/>
                <a:sym typeface="Symbol" charset="0"/>
              </a:rPr>
              <a:t></a:t>
            </a:r>
            <a:r>
              <a:rPr lang="en-US" sz="3200" dirty="0">
                <a:ea typeface="ＭＳ Ｐゴシック" charset="0"/>
              </a:rPr>
              <a:t> </a:t>
            </a:r>
            <a:r>
              <a:rPr lang="en-US" sz="3200" dirty="0" err="1">
                <a:ea typeface="ＭＳ Ｐゴシック" charset="0"/>
              </a:rPr>
              <a:t>lays_eggs</a:t>
            </a:r>
            <a:r>
              <a:rPr lang="en-US" sz="3200" dirty="0">
                <a:ea typeface="ＭＳ Ｐゴシック" charset="0"/>
              </a:rPr>
              <a:t>(X)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ea typeface="ＭＳ Ｐゴシック" charset="0"/>
              </a:rPr>
              <a:t>This lets us make statements about an object without identifying 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B08665-7EDF-B348-AD7B-2FCCAA4D8961}"/>
              </a:ext>
            </a:extLst>
          </p:cNvPr>
          <p:cNvSpPr txBox="1"/>
          <p:nvPr/>
        </p:nvSpPr>
        <p:spPr>
          <a:xfrm>
            <a:off x="1066800" y="6336268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800" baseline="30000" dirty="0">
                <a:solidFill>
                  <a:srgbClr val="FF0000"/>
                </a:solidFill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 variable’s domain is often not explicitly stated and is assumed by the context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Universal Quantifier: </a:t>
            </a:r>
            <a:r>
              <a:rPr lang="en-US" dirty="0">
                <a:ea typeface="ＭＳ Ｐゴシック" charset="0"/>
                <a:sym typeface="Symbol" charset="0"/>
              </a:rPr>
              <a:t>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1054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Universal quantifiers typically used with</a:t>
            </a:r>
            <a:r>
              <a:rPr lang="en-US" sz="3200" i="1" dirty="0">
                <a:ea typeface="ＭＳ Ｐゴシック" charset="0"/>
                <a:cs typeface="ＭＳ Ｐゴシック" charset="0"/>
              </a:rPr>
              <a:t> implies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to form </a:t>
            </a:r>
            <a:r>
              <a:rPr lang="en-US" sz="3200" i="1" dirty="0">
                <a:ea typeface="ＭＳ Ｐゴシック" charset="0"/>
                <a:cs typeface="ＭＳ Ｐゴシック" charset="0"/>
              </a:rPr>
              <a:t>rules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:</a:t>
            </a:r>
          </a:p>
          <a:p>
            <a:pPr marL="293688" lvl="1" indent="0">
              <a:buFontTx/>
              <a:buNone/>
            </a:pPr>
            <a:r>
              <a:rPr lang="en-US" sz="2800" i="1" dirty="0">
                <a:ea typeface="ＭＳ Ｐゴシック" charset="0"/>
              </a:rPr>
              <a:t>Logic: (</a:t>
            </a:r>
            <a:r>
              <a:rPr lang="en-US" sz="2800" i="1" dirty="0">
                <a:ea typeface="ＭＳ Ｐゴシック" charset="0"/>
                <a:sym typeface="Symbol" charset="0"/>
              </a:rPr>
              <a:t>X</a:t>
            </a:r>
            <a:r>
              <a:rPr lang="en-US" sz="2800" i="1" dirty="0">
                <a:ea typeface="ＭＳ Ｐゴシック" charset="0"/>
              </a:rPr>
              <a:t>) student(X) </a:t>
            </a:r>
            <a:r>
              <a:rPr lang="en-US" sz="2800" i="1" dirty="0">
                <a:ea typeface="ＭＳ Ｐゴシック" charset="0"/>
                <a:sym typeface="Symbol" charset="0"/>
              </a:rPr>
              <a:t></a:t>
            </a:r>
            <a:r>
              <a:rPr lang="en-US" sz="2800" i="1" dirty="0">
                <a:ea typeface="ＭＳ Ｐゴシック" charset="0"/>
              </a:rPr>
              <a:t> smart(X)</a:t>
            </a:r>
          </a:p>
          <a:p>
            <a:pPr marL="293688" lvl="1" indent="0">
              <a:buFontTx/>
              <a:buNone/>
            </a:pPr>
            <a:r>
              <a:rPr lang="en-US" sz="2800" dirty="0">
                <a:ea typeface="ＭＳ Ｐゴシック" charset="0"/>
              </a:rPr>
              <a:t>Means: </a:t>
            </a:r>
            <a:r>
              <a:rPr lang="en-US" altLang="ja-JP" sz="2800" dirty="0">
                <a:ea typeface="ＭＳ Ｐゴシック" charset="0"/>
              </a:rPr>
              <a:t>All students are smart</a:t>
            </a:r>
          </a:p>
          <a:p>
            <a:pPr marL="293688" lvl="1" indent="0">
              <a:buFontTx/>
              <a:buNone/>
            </a:pPr>
            <a:endParaRPr lang="en-US" altLang="ja-JP" sz="2800" dirty="0">
              <a:ea typeface="ＭＳ Ｐゴシック" charset="0"/>
            </a:endParaRP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Universal quantification </a:t>
            </a:r>
            <a:r>
              <a:rPr lang="en-US" sz="3200" i="1" dirty="0">
                <a:ea typeface="ＭＳ Ｐゴシック" charset="0"/>
                <a:cs typeface="ＭＳ Ｐゴシック" charset="0"/>
              </a:rPr>
              <a:t>rarely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used without implies: </a:t>
            </a:r>
          </a:p>
          <a:p>
            <a:pPr marL="296863" lvl="1" indent="0">
              <a:buFontTx/>
              <a:buNone/>
            </a:pPr>
            <a:r>
              <a:rPr lang="en-US" sz="2800" i="1" dirty="0">
                <a:ea typeface="ＭＳ Ｐゴシック" charset="0"/>
              </a:rPr>
              <a:t>Logic: (</a:t>
            </a:r>
            <a:r>
              <a:rPr lang="en-US" sz="2800" i="1" dirty="0">
                <a:ea typeface="ＭＳ Ｐゴシック" charset="0"/>
                <a:sym typeface="Symbol" charset="0"/>
              </a:rPr>
              <a:t>X</a:t>
            </a:r>
            <a:r>
              <a:rPr lang="en-US" sz="2800" i="1" dirty="0">
                <a:ea typeface="ＭＳ Ｐゴシック" charset="0"/>
              </a:rPr>
              <a:t>) student(X) </a:t>
            </a:r>
            <a:r>
              <a:rPr lang="en-US" sz="2800" i="1" dirty="0">
                <a:ea typeface="ＭＳ Ｐゴシック" charset="0"/>
                <a:sym typeface="Symbol" charset="0"/>
              </a:rPr>
              <a:t> </a:t>
            </a:r>
            <a:r>
              <a:rPr lang="en-US" sz="2800" i="1" dirty="0">
                <a:ea typeface="ＭＳ Ｐゴシック" charset="0"/>
              </a:rPr>
              <a:t>smart(X)</a:t>
            </a:r>
          </a:p>
          <a:p>
            <a:pPr marL="296863" lvl="1" indent="0">
              <a:buFontTx/>
              <a:buNone/>
            </a:pPr>
            <a:r>
              <a:rPr lang="en-US" sz="2800" dirty="0">
                <a:ea typeface="ＭＳ Ｐゴシック" charset="0"/>
              </a:rPr>
              <a:t>Means: </a:t>
            </a:r>
            <a:r>
              <a:rPr lang="en-US" altLang="ja-JP" sz="2800" dirty="0">
                <a:ea typeface="ＭＳ Ｐゴシック" charset="0"/>
              </a:rPr>
              <a:t>Everything is a student and is smart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Existential Quantifier: </a:t>
            </a:r>
            <a:r>
              <a:rPr lang="en-US" dirty="0">
                <a:ea typeface="ＭＳ Ｐゴシック" charset="0"/>
                <a:sym typeface="Symbol" charset="0"/>
              </a:rPr>
              <a:t>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Existential quantifiers usually used with </a:t>
            </a:r>
            <a:r>
              <a:rPr lang="en-US" altLang="ja-JP" sz="3200" b="1" dirty="0">
                <a:ea typeface="ＭＳ Ｐゴシック" charset="0"/>
                <a:cs typeface="ＭＳ Ｐゴシック" charset="0"/>
              </a:rPr>
              <a:t>and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 to specify a list of properties about an individual</a:t>
            </a:r>
          </a:p>
          <a:p>
            <a:pPr marL="458788" lvl="1" indent="0">
              <a:buFontTx/>
              <a:buNone/>
            </a:pPr>
            <a:r>
              <a:rPr lang="en-US" sz="2800" i="1" dirty="0">
                <a:ea typeface="ＭＳ Ｐゴシック" charset="0"/>
              </a:rPr>
              <a:t>Logic: (</a:t>
            </a:r>
            <a:r>
              <a:rPr lang="en-US" sz="2800" i="1" dirty="0">
                <a:ea typeface="ＭＳ Ｐゴシック" charset="0"/>
                <a:sym typeface="Symbol" charset="0"/>
              </a:rPr>
              <a:t> X</a:t>
            </a:r>
            <a:r>
              <a:rPr lang="en-US" sz="2800" i="1" dirty="0">
                <a:ea typeface="ＭＳ Ｐゴシック" charset="0"/>
              </a:rPr>
              <a:t>) student(X) </a:t>
            </a:r>
            <a:r>
              <a:rPr lang="en-US" sz="2800" i="1" dirty="0">
                <a:ea typeface="ＭＳ Ｐゴシック" charset="0"/>
                <a:sym typeface="Symbol" charset="0"/>
              </a:rPr>
              <a:t></a:t>
            </a:r>
            <a:r>
              <a:rPr lang="en-US" sz="2800" i="1" dirty="0">
                <a:ea typeface="ＭＳ Ｐゴシック" charset="0"/>
              </a:rPr>
              <a:t> smart(X)</a:t>
            </a:r>
          </a:p>
          <a:p>
            <a:pPr marL="458788" lvl="1" indent="0">
              <a:buFontTx/>
              <a:buNone/>
            </a:pPr>
            <a:r>
              <a:rPr lang="en-US" sz="2800" i="1" dirty="0">
                <a:ea typeface="ＭＳ Ｐゴシック" charset="0"/>
              </a:rPr>
              <a:t>Meaning: </a:t>
            </a:r>
            <a:r>
              <a:rPr lang="en-US" altLang="ja-JP" sz="2800" dirty="0">
                <a:ea typeface="ＭＳ Ｐゴシック" charset="0"/>
              </a:rPr>
              <a:t>There is a student who is smart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Common mistake: represent this in FOL as:</a:t>
            </a:r>
          </a:p>
          <a:p>
            <a:pPr marL="458788" lvl="1" indent="0">
              <a:buFontTx/>
              <a:buNone/>
            </a:pPr>
            <a:r>
              <a:rPr lang="en-US" sz="2800" i="1" dirty="0">
                <a:ea typeface="ＭＳ Ｐゴシック" charset="0"/>
              </a:rPr>
              <a:t>Logic: (</a:t>
            </a:r>
            <a:r>
              <a:rPr lang="en-US" sz="2800" i="1" dirty="0">
                <a:ea typeface="ＭＳ Ｐゴシック" charset="0"/>
                <a:sym typeface="Symbol" charset="0"/>
              </a:rPr>
              <a:t> X</a:t>
            </a:r>
            <a:r>
              <a:rPr lang="en-US" sz="2800" i="1" dirty="0">
                <a:ea typeface="ＭＳ Ｐゴシック" charset="0"/>
              </a:rPr>
              <a:t>) student(X) </a:t>
            </a:r>
            <a:r>
              <a:rPr lang="en-US" sz="2800" i="1" dirty="0">
                <a:ea typeface="ＭＳ Ｐゴシック" charset="0"/>
                <a:sym typeface="Symbol" charset="0"/>
              </a:rPr>
              <a:t></a:t>
            </a:r>
            <a:r>
              <a:rPr lang="en-US" sz="2800" i="1" dirty="0">
                <a:ea typeface="ＭＳ Ｐゴシック" charset="0"/>
              </a:rPr>
              <a:t> smart(X) </a:t>
            </a:r>
          </a:p>
          <a:p>
            <a:pPr marL="458788" lvl="1" indent="0">
              <a:buFontTx/>
              <a:buNone/>
            </a:pPr>
            <a:r>
              <a:rPr lang="en-US" sz="2800" i="1" dirty="0">
                <a:ea typeface="ＭＳ Ｐゴシック" charset="0"/>
              </a:rPr>
              <a:t>Meaning: ?</a:t>
            </a:r>
          </a:p>
        </p:txBody>
      </p:sp>
    </p:spTree>
    <p:extLst>
      <p:ext uri="{BB962C8B-B14F-4D97-AF65-F5344CB8AC3E}">
        <p14:creationId xmlns:p14="http://schemas.microsoft.com/office/powerpoint/2010/main" val="478065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Existential Quantifier: </a:t>
            </a:r>
            <a:r>
              <a:rPr lang="en-US" dirty="0">
                <a:ea typeface="ＭＳ Ｐゴシック" charset="0"/>
                <a:sym typeface="Symbol" charset="0"/>
              </a:rPr>
              <a:t>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610600" cy="54102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Existential quantifiers usually used with </a:t>
            </a:r>
            <a:r>
              <a:rPr lang="en-US" altLang="ja-JP" sz="3200" b="1" dirty="0">
                <a:ea typeface="ＭＳ Ｐゴシック" charset="0"/>
                <a:cs typeface="ＭＳ Ｐゴシック" charset="0"/>
              </a:rPr>
              <a:t>and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 to specify a list of properties about an individual</a:t>
            </a:r>
          </a:p>
          <a:p>
            <a:pPr marL="458788" lvl="1" indent="0">
              <a:buFontTx/>
              <a:buNone/>
            </a:pPr>
            <a:r>
              <a:rPr lang="en-US" sz="2800" i="1" dirty="0">
                <a:ea typeface="ＭＳ Ｐゴシック" charset="0"/>
              </a:rPr>
              <a:t>Logic: (</a:t>
            </a:r>
            <a:r>
              <a:rPr lang="en-US" sz="2800" i="1" dirty="0">
                <a:ea typeface="ＭＳ Ｐゴシック" charset="0"/>
                <a:sym typeface="Symbol" charset="0"/>
              </a:rPr>
              <a:t> X</a:t>
            </a:r>
            <a:r>
              <a:rPr lang="en-US" sz="2800" i="1" dirty="0">
                <a:ea typeface="ＭＳ Ｐゴシック" charset="0"/>
              </a:rPr>
              <a:t>) student(X) </a:t>
            </a:r>
            <a:r>
              <a:rPr lang="en-US" sz="2800" i="1" dirty="0">
                <a:ea typeface="ＭＳ Ｐゴシック" charset="0"/>
                <a:sym typeface="Symbol" charset="0"/>
              </a:rPr>
              <a:t></a:t>
            </a:r>
            <a:r>
              <a:rPr lang="en-US" sz="2800" i="1" dirty="0">
                <a:ea typeface="ＭＳ Ｐゴシック" charset="0"/>
              </a:rPr>
              <a:t> smart(X)</a:t>
            </a:r>
          </a:p>
          <a:p>
            <a:pPr marL="458788" lvl="1" indent="0">
              <a:buFontTx/>
              <a:buNone/>
            </a:pPr>
            <a:r>
              <a:rPr lang="en-US" sz="2800" i="1" dirty="0">
                <a:ea typeface="ＭＳ Ｐゴシック" charset="0"/>
              </a:rPr>
              <a:t>Meaning: </a:t>
            </a:r>
            <a:r>
              <a:rPr lang="en-US" altLang="ja-JP" sz="2800" dirty="0">
                <a:ea typeface="ＭＳ Ｐゴシック" charset="0"/>
              </a:rPr>
              <a:t>There is a student who is smart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Common mistake: represent this in FOL as:</a:t>
            </a:r>
          </a:p>
          <a:p>
            <a:pPr marL="458788" lvl="1" indent="0">
              <a:buFontTx/>
              <a:buNone/>
            </a:pPr>
            <a:r>
              <a:rPr lang="en-US" sz="2800" i="1" dirty="0">
                <a:ea typeface="ＭＳ Ｐゴシック" charset="0"/>
              </a:rPr>
              <a:t>Logic: (</a:t>
            </a:r>
            <a:r>
              <a:rPr lang="en-US" sz="2800" i="1" dirty="0">
                <a:ea typeface="ＭＳ Ｐゴシック" charset="0"/>
                <a:sym typeface="Symbol" charset="0"/>
              </a:rPr>
              <a:t> X</a:t>
            </a:r>
            <a:r>
              <a:rPr lang="en-US" sz="2800" i="1" dirty="0">
                <a:ea typeface="ＭＳ Ｐゴシック" charset="0"/>
              </a:rPr>
              <a:t>) student(X) </a:t>
            </a:r>
            <a:r>
              <a:rPr lang="en-US" sz="2800" i="1" dirty="0">
                <a:ea typeface="ＭＳ Ｐゴシック" charset="0"/>
                <a:sym typeface="Symbol" charset="0"/>
              </a:rPr>
              <a:t></a:t>
            </a:r>
            <a:r>
              <a:rPr lang="en-US" sz="2800" i="1" dirty="0">
                <a:ea typeface="ＭＳ Ｐゴシック" charset="0"/>
              </a:rPr>
              <a:t> smart(X) </a:t>
            </a:r>
          </a:p>
          <a:p>
            <a:pPr marL="460375" lvl="1" indent="0">
              <a:buNone/>
            </a:pPr>
            <a:r>
              <a:rPr lang="en-US" sz="2800" i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P </a:t>
            </a:r>
            <a:r>
              <a:rPr lang="en-US" sz="2800" i="1" dirty="0">
                <a:solidFill>
                  <a:srgbClr val="FF0000"/>
                </a:solidFill>
                <a:ea typeface="ＭＳ Ｐゴシック" charset="0"/>
                <a:sym typeface="Symbol" charset="0"/>
              </a:rPr>
              <a:t></a:t>
            </a:r>
            <a:r>
              <a:rPr lang="en-US" sz="2800" i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Q = ~P v Q</a:t>
            </a:r>
          </a:p>
          <a:p>
            <a:pPr marL="460375" lvl="1" indent="0">
              <a:buNone/>
            </a:pPr>
            <a:r>
              <a:rPr lang="en-US" sz="2800" i="1" dirty="0">
                <a:solidFill>
                  <a:srgbClr val="FF0000"/>
                </a:solidFill>
                <a:ea typeface="ＭＳ Ｐゴシック" charset="0"/>
                <a:sym typeface="Symbol" charset="0"/>
              </a:rPr>
              <a:t> X</a:t>
            </a:r>
            <a:r>
              <a:rPr lang="en-US" sz="2800" i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student(X) </a:t>
            </a:r>
            <a:r>
              <a:rPr lang="en-US" sz="2800" i="1" dirty="0">
                <a:solidFill>
                  <a:srgbClr val="FF0000"/>
                </a:solidFill>
                <a:ea typeface="ＭＳ Ｐゴシック" charset="0"/>
                <a:sym typeface="Symbol" charset="0"/>
              </a:rPr>
              <a:t></a:t>
            </a:r>
            <a:r>
              <a:rPr lang="en-US" sz="2800" i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smart(X) = </a:t>
            </a:r>
            <a:r>
              <a:rPr lang="en-US" sz="2800" i="1" dirty="0">
                <a:solidFill>
                  <a:srgbClr val="FF0000"/>
                </a:solidFill>
                <a:ea typeface="ＭＳ Ｐゴシック" charset="0"/>
                <a:sym typeface="Symbol" charset="0"/>
              </a:rPr>
              <a:t> X</a:t>
            </a:r>
            <a:r>
              <a:rPr lang="en-US" sz="2800" i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~student(X) v smart(X)</a:t>
            </a:r>
          </a:p>
          <a:p>
            <a:pPr marL="460375" lvl="1" indent="0">
              <a:buNone/>
            </a:pPr>
            <a:r>
              <a:rPr lang="en-US" sz="2800" i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Meaning: There’s something that is either not a student or is smart</a:t>
            </a:r>
          </a:p>
          <a:p>
            <a:pPr marL="458788" lvl="1" indent="0">
              <a:buFontTx/>
              <a:buNone/>
            </a:pPr>
            <a:endParaRPr lang="en-US" sz="2800" i="1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394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Quantifier Scope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77200" cy="32004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FOL sentences have structure, like programs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In particular, variables in a sentence have a </a:t>
            </a:r>
            <a:r>
              <a:rPr lang="en-US" sz="2800" b="1" dirty="0">
                <a:ea typeface="ＭＳ Ｐゴシック" charset="0"/>
                <a:cs typeface="ＭＳ Ｐゴシック" charset="0"/>
              </a:rPr>
              <a:t>scope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Suppose we want to say “</a:t>
            </a:r>
            <a:r>
              <a:rPr lang="en-US" altLang="ja-JP" sz="2800" dirty="0">
                <a:ea typeface="ＭＳ Ｐゴシック" charset="0"/>
              </a:rPr>
              <a:t>everyone who is alive loves someone”</a:t>
            </a:r>
          </a:p>
          <a:p>
            <a:pPr marL="339725" lvl="1" indent="0">
              <a:buNone/>
            </a:pPr>
            <a:r>
              <a:rPr lang="en-US" sz="2800" dirty="0">
                <a:ea typeface="ＭＳ Ｐゴシック" charset="0"/>
              </a:rPr>
              <a:t>(</a:t>
            </a:r>
            <a:r>
              <a:rPr lang="en-US" sz="2800" dirty="0">
                <a:ea typeface="ＭＳ Ｐゴシック" charset="0"/>
                <a:sym typeface="Symbol" charset="0"/>
              </a:rPr>
              <a:t>X</a:t>
            </a:r>
            <a:r>
              <a:rPr lang="en-US" sz="2800" dirty="0">
                <a:ea typeface="ＭＳ Ｐゴシック" charset="0"/>
              </a:rPr>
              <a:t>) alive(X) </a:t>
            </a:r>
            <a:r>
              <a:rPr lang="en-US" sz="2800" dirty="0">
                <a:ea typeface="ＭＳ Ｐゴシック" charset="0"/>
                <a:sym typeface="Symbol" charset="0"/>
              </a:rPr>
              <a:t> </a:t>
            </a:r>
            <a:r>
              <a:rPr lang="en-US" sz="2800" dirty="0">
                <a:ea typeface="ＭＳ Ｐゴシック" charset="0"/>
              </a:rPr>
              <a:t>(</a:t>
            </a:r>
            <a:r>
              <a:rPr lang="en-US" sz="2800" dirty="0">
                <a:ea typeface="ＭＳ Ｐゴシック" charset="0"/>
                <a:sym typeface="Symbol" charset="0"/>
              </a:rPr>
              <a:t> Y</a:t>
            </a:r>
            <a:r>
              <a:rPr lang="en-US" sz="2800" dirty="0">
                <a:ea typeface="ＭＳ Ｐゴシック" charset="0"/>
              </a:rPr>
              <a:t>) loves(X, Y) 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Here’</a:t>
            </a:r>
            <a:r>
              <a:rPr lang="en-US" altLang="ja-JP" sz="2800" dirty="0">
                <a:ea typeface="ＭＳ Ｐゴシック" charset="0"/>
                <a:cs typeface="ＭＳ Ｐゴシック" charset="0"/>
              </a:rPr>
              <a:t>s how we scope the variables</a:t>
            </a:r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1905000" y="4648200"/>
            <a:ext cx="5344476" cy="584775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200" dirty="0">
                <a:latin typeface="Calibri"/>
              </a:rPr>
              <a:t>(</a:t>
            </a:r>
            <a:r>
              <a:rPr lang="en-US" sz="3200" dirty="0">
                <a:latin typeface="Calibri"/>
                <a:sym typeface="Symbol" charset="0"/>
              </a:rPr>
              <a:t>X</a:t>
            </a:r>
            <a:r>
              <a:rPr lang="en-US" sz="3200" dirty="0">
                <a:latin typeface="Calibri"/>
              </a:rPr>
              <a:t>) alive(X) </a:t>
            </a:r>
            <a:r>
              <a:rPr lang="en-US" sz="3200" dirty="0">
                <a:latin typeface="Calibri"/>
                <a:sym typeface="Symbol" charset="0"/>
              </a:rPr>
              <a:t> </a:t>
            </a:r>
            <a:r>
              <a:rPr lang="en-US" sz="3200" dirty="0">
                <a:latin typeface="Calibri"/>
              </a:rPr>
              <a:t>(</a:t>
            </a:r>
            <a:r>
              <a:rPr lang="en-US" sz="3200" dirty="0">
                <a:latin typeface="Calibri"/>
                <a:sym typeface="Symbol" charset="0"/>
              </a:rPr>
              <a:t>Y</a:t>
            </a:r>
            <a:r>
              <a:rPr lang="en-US" sz="3200" dirty="0">
                <a:latin typeface="Calibri"/>
              </a:rPr>
              <a:t>) loves(X, Y)</a:t>
            </a:r>
          </a:p>
        </p:txBody>
      </p:sp>
      <p:sp>
        <p:nvSpPr>
          <p:cNvPr id="36868" name="Line 5"/>
          <p:cNvSpPr>
            <a:spLocks noChangeShapeType="1"/>
          </p:cNvSpPr>
          <p:nvPr/>
        </p:nvSpPr>
        <p:spPr bwMode="auto">
          <a:xfrm>
            <a:off x="4800600" y="5334000"/>
            <a:ext cx="2362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36869" name="Line 6"/>
          <p:cNvSpPr>
            <a:spLocks noChangeShapeType="1"/>
          </p:cNvSpPr>
          <p:nvPr/>
        </p:nvSpPr>
        <p:spPr bwMode="auto">
          <a:xfrm>
            <a:off x="1981200" y="5562600"/>
            <a:ext cx="51816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36870" name="Line 7"/>
          <p:cNvSpPr>
            <a:spLocks noChangeShapeType="1"/>
          </p:cNvSpPr>
          <p:nvPr/>
        </p:nvSpPr>
        <p:spPr bwMode="auto">
          <a:xfrm>
            <a:off x="1066800" y="5978525"/>
            <a:ext cx="5334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36871" name="Line 9"/>
          <p:cNvSpPr>
            <a:spLocks noChangeShapeType="1"/>
          </p:cNvSpPr>
          <p:nvPr/>
        </p:nvSpPr>
        <p:spPr bwMode="auto">
          <a:xfrm>
            <a:off x="1066800" y="6283325"/>
            <a:ext cx="533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36872" name="Text Box 10"/>
          <p:cNvSpPr txBox="1">
            <a:spLocks noChangeArrowheads="1"/>
          </p:cNvSpPr>
          <p:nvPr/>
        </p:nvSpPr>
        <p:spPr bwMode="auto">
          <a:xfrm>
            <a:off x="1660525" y="5715000"/>
            <a:ext cx="1487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/>
              </a:rPr>
              <a:t>Scope of x</a:t>
            </a:r>
          </a:p>
        </p:txBody>
      </p:sp>
      <p:sp>
        <p:nvSpPr>
          <p:cNvPr id="36873" name="Text Box 11"/>
          <p:cNvSpPr txBox="1">
            <a:spLocks noChangeArrowheads="1"/>
          </p:cNvSpPr>
          <p:nvPr/>
        </p:nvSpPr>
        <p:spPr bwMode="auto">
          <a:xfrm>
            <a:off x="1676400" y="5978525"/>
            <a:ext cx="1487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/>
              </a:rPr>
              <a:t>Scope of 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Quantifier Scope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01000" cy="5410200"/>
          </a:xfrm>
        </p:spPr>
        <p:txBody>
          <a:bodyPr/>
          <a:lstStyle/>
          <a:p>
            <a:r>
              <a:rPr lang="en-US" sz="2800" b="1" dirty="0">
                <a:ea typeface="ＭＳ Ｐゴシック" charset="0"/>
                <a:cs typeface="ＭＳ Ｐゴシック" charset="0"/>
              </a:rPr>
              <a:t>Switching order of universal quantifiers </a:t>
            </a:r>
            <a:r>
              <a:rPr lang="en-US" sz="2800" b="1" i="1" dirty="0">
                <a:ea typeface="ＭＳ Ｐゴシック" charset="0"/>
                <a:cs typeface="ＭＳ Ｐゴシック" charset="0"/>
              </a:rPr>
              <a:t>does not</a:t>
            </a:r>
            <a:r>
              <a:rPr lang="en-US" sz="2800" b="1" dirty="0">
                <a:ea typeface="ＭＳ Ｐゴシック" charset="0"/>
                <a:cs typeface="ＭＳ Ｐゴシック" charset="0"/>
              </a:rPr>
              <a:t> change the meaning</a:t>
            </a:r>
            <a:endParaRPr lang="en-US" sz="2800" dirty="0"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600" dirty="0">
                <a:ea typeface="ＭＳ Ｐゴシック" charset="0"/>
              </a:rPr>
              <a:t>(</a:t>
            </a:r>
            <a:r>
              <a:rPr lang="en-US" sz="2600" dirty="0">
                <a:ea typeface="ＭＳ Ｐゴシック" charset="0"/>
                <a:sym typeface="Symbol" charset="0"/>
              </a:rPr>
              <a:t>X</a:t>
            </a:r>
            <a:r>
              <a:rPr lang="en-US" sz="2600" dirty="0">
                <a:ea typeface="ＭＳ Ｐゴシック" charset="0"/>
              </a:rPr>
              <a:t>)(</a:t>
            </a:r>
            <a:r>
              <a:rPr lang="en-US" sz="2600" dirty="0">
                <a:ea typeface="ＭＳ Ｐゴシック" charset="0"/>
                <a:sym typeface="Symbol" charset="0"/>
              </a:rPr>
              <a:t>Y</a:t>
            </a:r>
            <a:r>
              <a:rPr lang="en-US" sz="2600" dirty="0">
                <a:ea typeface="ＭＳ Ｐゴシック" charset="0"/>
              </a:rPr>
              <a:t>)P(X,Y) </a:t>
            </a:r>
            <a:r>
              <a:rPr lang="en-US" sz="2600" dirty="0">
                <a:ea typeface="ＭＳ Ｐゴシック" charset="0"/>
                <a:cs typeface="Calibri"/>
              </a:rPr>
              <a:t>↔</a:t>
            </a:r>
            <a:r>
              <a:rPr lang="en-US" sz="2600" dirty="0">
                <a:ea typeface="ＭＳ Ｐゴシック" charset="0"/>
              </a:rPr>
              <a:t> (</a:t>
            </a:r>
            <a:r>
              <a:rPr lang="en-US" sz="2600" dirty="0">
                <a:ea typeface="ＭＳ Ｐゴシック" charset="0"/>
                <a:sym typeface="Symbol" charset="0"/>
              </a:rPr>
              <a:t>Y</a:t>
            </a:r>
            <a:r>
              <a:rPr lang="en-US" sz="2600" dirty="0">
                <a:ea typeface="ＭＳ Ｐゴシック" charset="0"/>
              </a:rPr>
              <a:t>)(</a:t>
            </a:r>
            <a:r>
              <a:rPr lang="en-US" sz="2600" dirty="0">
                <a:ea typeface="ＭＳ Ｐゴシック" charset="0"/>
                <a:sym typeface="Symbol" charset="0"/>
              </a:rPr>
              <a:t>X</a:t>
            </a:r>
            <a:r>
              <a:rPr lang="en-US" sz="2600" dirty="0">
                <a:ea typeface="ＭＳ Ｐゴシック" charset="0"/>
              </a:rPr>
              <a:t>) P(X,Y)</a:t>
            </a:r>
          </a:p>
          <a:p>
            <a:pPr lvl="1"/>
            <a:r>
              <a:rPr lang="en-US" altLang="ja-JP" sz="2600" dirty="0">
                <a:ea typeface="ＭＳ Ｐゴシック" charset="0"/>
              </a:rPr>
              <a:t>Dogs hate cats (i.e., all dogs hate all cats)</a:t>
            </a:r>
          </a:p>
          <a:p>
            <a:r>
              <a:rPr lang="en-US" sz="2800" b="1" dirty="0">
                <a:ea typeface="ＭＳ Ｐゴシック" charset="0"/>
                <a:cs typeface="ＭＳ Ｐゴシック" charset="0"/>
              </a:rPr>
              <a:t>You can switch order of existential quantifiers</a:t>
            </a:r>
          </a:p>
          <a:p>
            <a:pPr lvl="1"/>
            <a:r>
              <a:rPr lang="en-US" sz="2600" dirty="0">
                <a:ea typeface="ＭＳ Ｐゴシック" charset="0"/>
              </a:rPr>
              <a:t>(</a:t>
            </a:r>
            <a:r>
              <a:rPr lang="en-US" sz="2600" dirty="0">
                <a:ea typeface="ＭＳ Ｐゴシック" charset="0"/>
                <a:sym typeface="Symbol" charset="0"/>
              </a:rPr>
              <a:t>X</a:t>
            </a:r>
            <a:r>
              <a:rPr lang="en-US" sz="2600" dirty="0">
                <a:ea typeface="ＭＳ Ｐゴシック" charset="0"/>
              </a:rPr>
              <a:t>)(</a:t>
            </a:r>
            <a:r>
              <a:rPr lang="en-US" sz="2600" dirty="0">
                <a:ea typeface="ＭＳ Ｐゴシック" charset="0"/>
                <a:sym typeface="Symbol" charset="0"/>
              </a:rPr>
              <a:t>Y</a:t>
            </a:r>
            <a:r>
              <a:rPr lang="en-US" sz="2600" dirty="0">
                <a:ea typeface="ＭＳ Ｐゴシック" charset="0"/>
              </a:rPr>
              <a:t>)P(X,Y) </a:t>
            </a:r>
            <a:r>
              <a:rPr lang="en-US" sz="2600" dirty="0">
                <a:ea typeface="ＭＳ Ｐゴシック" charset="0"/>
                <a:cs typeface="Calibri"/>
              </a:rPr>
              <a:t>↔</a:t>
            </a:r>
            <a:r>
              <a:rPr lang="en-US" sz="2600" dirty="0">
                <a:ea typeface="ＭＳ Ｐゴシック" charset="0"/>
              </a:rPr>
              <a:t> (</a:t>
            </a:r>
            <a:r>
              <a:rPr lang="en-US" sz="2600" dirty="0">
                <a:ea typeface="ＭＳ Ｐゴシック" charset="0"/>
                <a:sym typeface="Symbol" charset="0"/>
              </a:rPr>
              <a:t>Y</a:t>
            </a:r>
            <a:r>
              <a:rPr lang="en-US" sz="2600" dirty="0">
                <a:ea typeface="ＭＳ Ｐゴシック" charset="0"/>
              </a:rPr>
              <a:t>)(</a:t>
            </a:r>
            <a:r>
              <a:rPr lang="en-US" sz="2600" dirty="0">
                <a:ea typeface="ＭＳ Ｐゴシック" charset="0"/>
                <a:sym typeface="Symbol" charset="0"/>
              </a:rPr>
              <a:t>X</a:t>
            </a:r>
            <a:r>
              <a:rPr lang="en-US" sz="2600" dirty="0">
                <a:ea typeface="ＭＳ Ｐゴシック" charset="0"/>
              </a:rPr>
              <a:t>) P(X,Y) </a:t>
            </a:r>
          </a:p>
          <a:p>
            <a:pPr lvl="1"/>
            <a:r>
              <a:rPr lang="en-US" altLang="ja-JP" sz="2600" dirty="0">
                <a:ea typeface="ＭＳ Ｐゴシック" charset="0"/>
              </a:rPr>
              <a:t>A cat killed a dog</a:t>
            </a:r>
          </a:p>
          <a:p>
            <a:r>
              <a:rPr lang="en-US" sz="2800" b="1" dirty="0">
                <a:ea typeface="ＭＳ Ｐゴシック" charset="0"/>
                <a:cs typeface="ＭＳ Ｐゴシック" charset="0"/>
              </a:rPr>
              <a:t>Switching order of universal and existential quantifiers </a:t>
            </a:r>
            <a:r>
              <a:rPr lang="en-US" sz="2800" b="1" i="1" dirty="0">
                <a:ea typeface="ＭＳ Ｐゴシック" charset="0"/>
                <a:cs typeface="ＭＳ Ｐゴシック" charset="0"/>
              </a:rPr>
              <a:t>does</a:t>
            </a:r>
            <a:r>
              <a:rPr lang="en-US" sz="2800" b="1" dirty="0">
                <a:ea typeface="ＭＳ Ｐゴシック" charset="0"/>
                <a:cs typeface="ＭＳ Ｐゴシック" charset="0"/>
              </a:rPr>
              <a:t> change meaning: </a:t>
            </a:r>
          </a:p>
          <a:p>
            <a:pPr lvl="1"/>
            <a:r>
              <a:rPr lang="en-US" sz="2600" dirty="0">
                <a:ea typeface="ＭＳ Ｐゴシック" charset="0"/>
              </a:rPr>
              <a:t>Everyone likes someone: (</a:t>
            </a:r>
            <a:r>
              <a:rPr lang="en-US" sz="2600" dirty="0">
                <a:ea typeface="ＭＳ Ｐゴシック" charset="0"/>
                <a:sym typeface="Symbol" charset="0"/>
              </a:rPr>
              <a:t>X</a:t>
            </a:r>
            <a:r>
              <a:rPr lang="en-US" sz="2600" dirty="0">
                <a:ea typeface="ＭＳ Ｐゴシック" charset="0"/>
              </a:rPr>
              <a:t>)(</a:t>
            </a:r>
            <a:r>
              <a:rPr lang="en-US" sz="2600" dirty="0">
                <a:ea typeface="ＭＳ Ｐゴシック" charset="0"/>
                <a:sym typeface="Symbol" charset="0"/>
              </a:rPr>
              <a:t>Y</a:t>
            </a:r>
            <a:r>
              <a:rPr lang="en-US" sz="2600" dirty="0">
                <a:ea typeface="ＭＳ Ｐゴシック" charset="0"/>
              </a:rPr>
              <a:t>) likes(X,Y) </a:t>
            </a:r>
          </a:p>
          <a:p>
            <a:pPr lvl="1"/>
            <a:r>
              <a:rPr lang="en-US" sz="2600" dirty="0">
                <a:ea typeface="ＭＳ Ｐゴシック" charset="0"/>
              </a:rPr>
              <a:t>Someone is liked by everyone: (</a:t>
            </a:r>
            <a:r>
              <a:rPr lang="en-US" sz="2600" dirty="0">
                <a:ea typeface="ＭＳ Ｐゴシック" charset="0"/>
                <a:sym typeface="Symbol" charset="0"/>
              </a:rPr>
              <a:t>Y</a:t>
            </a:r>
            <a:r>
              <a:rPr lang="en-US" sz="2600" dirty="0">
                <a:ea typeface="ＭＳ Ｐゴシック" charset="0"/>
              </a:rPr>
              <a:t>)(</a:t>
            </a:r>
            <a:r>
              <a:rPr lang="en-US" sz="2600" dirty="0">
                <a:ea typeface="ＭＳ Ｐゴシック" charset="0"/>
                <a:sym typeface="Symbol" charset="0"/>
              </a:rPr>
              <a:t>X</a:t>
            </a:r>
            <a:r>
              <a:rPr lang="en-US" sz="2600" dirty="0">
                <a:ea typeface="ＭＳ Ｐゴシック" charset="0"/>
              </a:rPr>
              <a:t>) likes(X,Y)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700" y="5715000"/>
            <a:ext cx="5562600" cy="1143000"/>
          </a:xfrm>
        </p:spPr>
        <p:txBody>
          <a:bodyPr/>
          <a:lstStyle/>
          <a:p>
            <a:pPr algn="r"/>
            <a:r>
              <a:rPr lang="en-US" sz="4400" dirty="0"/>
              <a:t>Procedural example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"/>
            <a:ext cx="7772400" cy="6477000"/>
          </a:xfrm>
        </p:spPr>
        <p:txBody>
          <a:bodyPr/>
          <a:lstStyle/>
          <a:p>
            <a:pPr marL="0" lvl="1" indent="0">
              <a:buNone/>
            </a:pPr>
            <a:r>
              <a:rPr lang="en-US" sz="2800" dirty="0"/>
              <a:t>def verify1():</a:t>
            </a:r>
          </a:p>
          <a:p>
            <a:pPr marL="0" lvl="1" indent="0">
              <a:buNone/>
            </a:pPr>
            <a:r>
              <a:rPr lang="en-US" sz="2800" i="1" dirty="0"/>
              <a:t>    </a:t>
            </a:r>
            <a:r>
              <a:rPr lang="en-US" sz="2800" b="1" i="1" dirty="0"/>
              <a:t># </a:t>
            </a:r>
            <a:r>
              <a:rPr lang="en-US" sz="2800" b="1" i="1" dirty="0">
                <a:ea typeface="ＭＳ Ｐゴシック" charset="0"/>
              </a:rPr>
              <a:t>Everyone likes someone: (</a:t>
            </a:r>
            <a:r>
              <a:rPr lang="en-US" sz="2800" b="1" i="1" dirty="0">
                <a:ea typeface="ＭＳ Ｐゴシック" charset="0"/>
                <a:sym typeface="Symbol" charset="0"/>
              </a:rPr>
              <a:t></a:t>
            </a:r>
            <a:r>
              <a:rPr lang="en-US" sz="2800" b="1" i="1" dirty="0">
                <a:ea typeface="ＭＳ Ｐゴシック" charset="0"/>
              </a:rPr>
              <a:t>x)(</a:t>
            </a:r>
            <a:r>
              <a:rPr lang="en-US" sz="2800" b="1" i="1" dirty="0">
                <a:ea typeface="ＭＳ Ｐゴシック" charset="0"/>
                <a:sym typeface="Symbol" charset="0"/>
              </a:rPr>
              <a:t></a:t>
            </a:r>
            <a:r>
              <a:rPr lang="en-US" sz="2800" b="1" i="1" dirty="0">
                <a:ea typeface="ＭＳ Ｐゴシック" charset="0"/>
              </a:rPr>
              <a:t>y) likes(</a:t>
            </a:r>
            <a:r>
              <a:rPr lang="en-US" sz="2800" b="1" i="1" dirty="0" err="1">
                <a:ea typeface="ＭＳ Ｐゴシック" charset="0"/>
              </a:rPr>
              <a:t>x,y</a:t>
            </a:r>
            <a:r>
              <a:rPr lang="en-US" sz="2800" b="1" i="1" dirty="0">
                <a:ea typeface="ＭＳ Ｐゴシック" charset="0"/>
              </a:rPr>
              <a:t>) </a:t>
            </a:r>
          </a:p>
          <a:p>
            <a:pPr marL="0" indent="0">
              <a:buNone/>
            </a:pPr>
            <a:r>
              <a:rPr lang="en-US" sz="2800" dirty="0"/>
              <a:t>    for p1 in people():</a:t>
            </a:r>
          </a:p>
          <a:p>
            <a:pPr marL="0" indent="0">
              <a:buNone/>
            </a:pPr>
            <a:r>
              <a:rPr lang="en-US" sz="2800" dirty="0"/>
              <a:t>        </a:t>
            </a:r>
            <a:r>
              <a:rPr lang="en-US" sz="2800" dirty="0" err="1"/>
              <a:t>foundLike</a:t>
            </a:r>
            <a:r>
              <a:rPr lang="en-US" sz="2800" dirty="0"/>
              <a:t> = False</a:t>
            </a:r>
          </a:p>
          <a:p>
            <a:pPr marL="0" indent="0">
              <a:buNone/>
            </a:pPr>
            <a:r>
              <a:rPr lang="en-US" sz="2800" dirty="0"/>
              <a:t>        for p2 in people():</a:t>
            </a:r>
          </a:p>
          <a:p>
            <a:pPr marL="0" indent="0">
              <a:buNone/>
            </a:pPr>
            <a:r>
              <a:rPr lang="en-US" sz="2800" dirty="0"/>
              <a:t>            if likes(p1, p2):</a:t>
            </a:r>
          </a:p>
          <a:p>
            <a:pPr marL="0" indent="0">
              <a:buNone/>
            </a:pPr>
            <a:r>
              <a:rPr lang="en-US" sz="2800" dirty="0"/>
              <a:t>                 </a:t>
            </a:r>
            <a:r>
              <a:rPr lang="en-US" sz="2800" dirty="0" err="1"/>
              <a:t>foundLike</a:t>
            </a:r>
            <a:r>
              <a:rPr lang="en-US" sz="2800" dirty="0"/>
              <a:t> = True</a:t>
            </a:r>
          </a:p>
          <a:p>
            <a:pPr marL="0" indent="0">
              <a:buNone/>
            </a:pPr>
            <a:r>
              <a:rPr lang="en-US" sz="2800" dirty="0"/>
              <a:t>                 break</a:t>
            </a:r>
          </a:p>
          <a:p>
            <a:pPr marL="0" indent="0">
              <a:buNone/>
            </a:pPr>
            <a:r>
              <a:rPr lang="en-US" sz="2800" dirty="0"/>
              <a:t>        if not </a:t>
            </a:r>
            <a:r>
              <a:rPr lang="en-US" sz="2800" dirty="0" err="1"/>
              <a:t>foundLike</a:t>
            </a:r>
            <a:r>
              <a:rPr lang="en-US" sz="2800" dirty="0"/>
              <a:t>:</a:t>
            </a:r>
          </a:p>
          <a:p>
            <a:pPr marL="0" indent="0">
              <a:buNone/>
            </a:pPr>
            <a:r>
              <a:rPr lang="en-US" sz="2800" dirty="0"/>
              <a:t>            print(p1, ‘does not like anyone </a:t>
            </a:r>
            <a:r>
              <a:rPr lang="en-US" sz="2800" dirty="0">
                <a:sym typeface="Wingdings" pitchFamily="2" charset="2"/>
              </a:rPr>
              <a:t>’)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            return False</a:t>
            </a:r>
          </a:p>
          <a:p>
            <a:pPr marL="0" indent="0">
              <a:buNone/>
            </a:pPr>
            <a:r>
              <a:rPr lang="en-US" sz="2800" dirty="0"/>
              <a:t>    return True</a:t>
            </a:r>
          </a:p>
          <a:p>
            <a:pPr marL="0" indent="0">
              <a:buNone/>
            </a:pPr>
            <a:r>
              <a:rPr lang="en-US" sz="2800" dirty="0"/>
              <a:t>        </a:t>
            </a:r>
          </a:p>
          <a:p>
            <a:pPr marL="0" indent="0">
              <a:buNone/>
            </a:pPr>
            <a:r>
              <a:rPr lang="en-US" sz="2800" dirty="0"/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1431" y="1524000"/>
            <a:ext cx="4193969" cy="156966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Calibri"/>
              </a:rPr>
              <a:t>Every person has at</a:t>
            </a:r>
          </a:p>
          <a:p>
            <a:r>
              <a:rPr lang="en-US" sz="3200" i="1" dirty="0">
                <a:latin typeface="Calibri"/>
              </a:rPr>
              <a:t>least one individual that</a:t>
            </a:r>
          </a:p>
          <a:p>
            <a:r>
              <a:rPr lang="en-US" sz="3200" i="1" dirty="0">
                <a:latin typeface="Calibri"/>
              </a:rPr>
              <a:t>they like.</a:t>
            </a:r>
          </a:p>
        </p:txBody>
      </p:sp>
    </p:spTree>
    <p:extLst>
      <p:ext uri="{BB962C8B-B14F-4D97-AF65-F5344CB8AC3E}">
        <p14:creationId xmlns:p14="http://schemas.microsoft.com/office/powerpoint/2010/main" val="3699372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4100" y="5715000"/>
            <a:ext cx="5562600" cy="1143000"/>
          </a:xfrm>
        </p:spPr>
        <p:txBody>
          <a:bodyPr/>
          <a:lstStyle/>
          <a:p>
            <a:pPr algn="r"/>
            <a:r>
              <a:rPr lang="en-US" sz="4400" dirty="0"/>
              <a:t>Procedural 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"/>
            <a:ext cx="8077200" cy="6477000"/>
          </a:xfrm>
        </p:spPr>
        <p:txBody>
          <a:bodyPr/>
          <a:lstStyle/>
          <a:p>
            <a:pPr marL="0" lvl="1" indent="0">
              <a:buNone/>
            </a:pPr>
            <a:r>
              <a:rPr lang="en-US" sz="2800" dirty="0"/>
              <a:t>def verify2():</a:t>
            </a:r>
          </a:p>
          <a:p>
            <a:pPr marL="0" lvl="1" indent="0">
              <a:buNone/>
            </a:pPr>
            <a:r>
              <a:rPr lang="en-US" sz="2800" i="1" dirty="0"/>
              <a:t>    </a:t>
            </a:r>
            <a:r>
              <a:rPr lang="en-US" sz="2800" b="1" i="1" dirty="0"/>
              <a:t># </a:t>
            </a:r>
            <a:r>
              <a:rPr lang="en-US" sz="2800" b="1" i="1" dirty="0">
                <a:ea typeface="ＭＳ Ｐゴシック" charset="0"/>
              </a:rPr>
              <a:t>Someone is liked by everyone: (</a:t>
            </a:r>
            <a:r>
              <a:rPr lang="en-US" sz="2800" b="1" i="1" dirty="0">
                <a:ea typeface="ＭＳ Ｐゴシック" charset="0"/>
                <a:sym typeface="Symbol" charset="0"/>
              </a:rPr>
              <a:t></a:t>
            </a:r>
            <a:r>
              <a:rPr lang="en-US" sz="2800" b="1" i="1" dirty="0">
                <a:ea typeface="ＭＳ Ｐゴシック" charset="0"/>
              </a:rPr>
              <a:t>y)(</a:t>
            </a:r>
            <a:r>
              <a:rPr lang="en-US" sz="2800" b="1" i="1" dirty="0">
                <a:ea typeface="ＭＳ Ｐゴシック" charset="0"/>
                <a:sym typeface="Symbol" charset="0"/>
              </a:rPr>
              <a:t></a:t>
            </a:r>
            <a:r>
              <a:rPr lang="en-US" sz="2800" b="1" i="1" dirty="0">
                <a:ea typeface="ＭＳ Ｐゴシック" charset="0"/>
              </a:rPr>
              <a:t>x) likes(</a:t>
            </a:r>
            <a:r>
              <a:rPr lang="en-US" sz="2800" b="1" i="1" dirty="0" err="1">
                <a:ea typeface="ＭＳ Ｐゴシック" charset="0"/>
              </a:rPr>
              <a:t>x,y</a:t>
            </a:r>
            <a:r>
              <a:rPr lang="en-US" sz="2800" b="1" i="1" dirty="0">
                <a:ea typeface="ＭＳ Ｐゴシック" charset="0"/>
              </a:rPr>
              <a:t>) </a:t>
            </a:r>
          </a:p>
          <a:p>
            <a:pPr marL="0" indent="0">
              <a:buNone/>
            </a:pPr>
            <a:r>
              <a:rPr lang="en-US" sz="2800" dirty="0"/>
              <a:t>    for p2 in people():</a:t>
            </a:r>
          </a:p>
          <a:p>
            <a:pPr marL="0" indent="0">
              <a:buNone/>
            </a:pPr>
            <a:r>
              <a:rPr lang="en-US" sz="2800" dirty="0"/>
              <a:t>        </a:t>
            </a:r>
            <a:r>
              <a:rPr lang="en-US" sz="2800" dirty="0" err="1"/>
              <a:t>foundHater</a:t>
            </a:r>
            <a:r>
              <a:rPr lang="en-US" sz="2800" dirty="0"/>
              <a:t> = False</a:t>
            </a:r>
          </a:p>
          <a:p>
            <a:pPr marL="0" indent="0">
              <a:buNone/>
            </a:pPr>
            <a:r>
              <a:rPr lang="en-US" sz="2800" dirty="0"/>
              <a:t>        for p1 in people():</a:t>
            </a:r>
          </a:p>
          <a:p>
            <a:pPr marL="0" indent="0">
              <a:buNone/>
            </a:pPr>
            <a:r>
              <a:rPr lang="en-US" sz="2800" dirty="0"/>
              <a:t>            if not likes(p1, p2):</a:t>
            </a:r>
          </a:p>
          <a:p>
            <a:pPr marL="0" indent="0">
              <a:buNone/>
            </a:pPr>
            <a:r>
              <a:rPr lang="en-US" sz="2800" dirty="0"/>
              <a:t>                </a:t>
            </a:r>
            <a:r>
              <a:rPr lang="en-US" sz="2800" dirty="0" err="1"/>
              <a:t>foundHater</a:t>
            </a:r>
            <a:r>
              <a:rPr lang="en-US" sz="2800" dirty="0"/>
              <a:t> = True</a:t>
            </a:r>
          </a:p>
          <a:p>
            <a:pPr marL="0" indent="0">
              <a:buNone/>
            </a:pPr>
            <a:r>
              <a:rPr lang="en-US" sz="2800" dirty="0"/>
              <a:t>                break</a:t>
            </a:r>
          </a:p>
          <a:p>
            <a:pPr marL="0" indent="0">
              <a:buNone/>
            </a:pPr>
            <a:r>
              <a:rPr lang="en-US" sz="2800" dirty="0"/>
              <a:t>        if not </a:t>
            </a:r>
            <a:r>
              <a:rPr lang="en-US" sz="2800" dirty="0" err="1"/>
              <a:t>foundHater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            print(p2, ‘is liked by everyone </a:t>
            </a:r>
            <a:r>
              <a:rPr lang="en-US" sz="2800" dirty="0">
                <a:sym typeface="Wingdings" pitchFamily="2" charset="2"/>
              </a:rPr>
              <a:t>’</a:t>
            </a:r>
            <a:r>
              <a:rPr lang="en-US" sz="2800" dirty="0"/>
              <a:t>)</a:t>
            </a:r>
          </a:p>
          <a:p>
            <a:pPr marL="0" indent="0">
              <a:buNone/>
            </a:pPr>
            <a:r>
              <a:rPr lang="en-US" sz="2800" dirty="0"/>
              <a:t>            return True</a:t>
            </a:r>
          </a:p>
          <a:p>
            <a:pPr marL="0" indent="0">
              <a:buNone/>
            </a:pPr>
            <a:r>
              <a:rPr lang="en-US" sz="2800" dirty="0"/>
              <a:t>    return False</a:t>
            </a:r>
          </a:p>
          <a:p>
            <a:pPr marL="0" indent="0">
              <a:buNone/>
            </a:pPr>
            <a:r>
              <a:rPr lang="en-US" sz="2800" dirty="0"/>
              <a:t>        </a:t>
            </a:r>
          </a:p>
          <a:p>
            <a:pPr marL="0" indent="0">
              <a:buNone/>
            </a:pPr>
            <a:r>
              <a:rPr lang="en-US" sz="2800" dirty="0"/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3537" y="1859340"/>
            <a:ext cx="4160113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Calibri"/>
              </a:rPr>
              <a:t>There is a person who is</a:t>
            </a:r>
          </a:p>
          <a:p>
            <a:r>
              <a:rPr lang="en-US" sz="3200" i="1" dirty="0">
                <a:latin typeface="Calibri"/>
              </a:rPr>
              <a:t>liked by every person in</a:t>
            </a:r>
            <a:br>
              <a:rPr lang="en-US" sz="3200" i="1" dirty="0">
                <a:latin typeface="Calibri"/>
              </a:rPr>
            </a:br>
            <a:r>
              <a:rPr lang="en-US" sz="3200" i="1" dirty="0">
                <a:latin typeface="Calibri"/>
              </a:rPr>
              <a:t>the universe.</a:t>
            </a:r>
          </a:p>
        </p:txBody>
      </p:sp>
    </p:spTree>
    <p:extLst>
      <p:ext uri="{BB962C8B-B14F-4D97-AF65-F5344CB8AC3E}">
        <p14:creationId xmlns:p14="http://schemas.microsoft.com/office/powerpoint/2010/main" val="3628977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42DD0-4BA5-E741-90C8-B7850EAB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FOL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FF320-5D27-F549-9D76-2C4E390FE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953000"/>
          </a:xfrm>
        </p:spPr>
        <p:txBody>
          <a:bodyPr/>
          <a:lstStyle/>
          <a:p>
            <a:r>
              <a:rPr lang="en-US" sz="3200" dirty="0"/>
              <a:t>First Order logic (FOL) is a powerful knowledge representation (KR) system</a:t>
            </a:r>
          </a:p>
          <a:p>
            <a:r>
              <a:rPr lang="en-US" sz="3200" dirty="0"/>
              <a:t>It’s used in AI systems in various ways, e.g.</a:t>
            </a:r>
          </a:p>
          <a:p>
            <a:pPr lvl="1"/>
            <a:r>
              <a:rPr lang="en-US" sz="2800" dirty="0"/>
              <a:t>To directly represent and reason about concepts and objects</a:t>
            </a:r>
          </a:p>
          <a:p>
            <a:pPr lvl="1"/>
            <a:r>
              <a:rPr lang="en-US" sz="2800" dirty="0"/>
              <a:t>To formally specify the meaning of other KR systems</a:t>
            </a:r>
          </a:p>
          <a:p>
            <a:pPr lvl="1"/>
            <a:r>
              <a:rPr lang="en-US" sz="2800" dirty="0"/>
              <a:t>To provide features that are useful in neural network deep learning systems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51668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Connections between </a:t>
            </a:r>
            <a:r>
              <a:rPr lang="en-US" sz="4400" dirty="0">
                <a:ea typeface="ＭＳ Ｐゴシック" charset="0"/>
                <a:cs typeface="ＭＳ Ｐゴシック" charset="0"/>
                <a:sym typeface="Symbol" charset="0"/>
              </a:rPr>
              <a:t></a:t>
            </a:r>
            <a:r>
              <a:rPr lang="en-US" sz="4400" dirty="0">
                <a:ea typeface="ＭＳ Ｐゴシック" charset="0"/>
                <a:cs typeface="ＭＳ Ｐゴシック" charset="0"/>
              </a:rPr>
              <a:t> and </a:t>
            </a:r>
            <a:r>
              <a:rPr lang="en-US" sz="4400" dirty="0">
                <a:ea typeface="ＭＳ Ｐゴシック" charset="0"/>
                <a:cs typeface="ＭＳ Ｐゴシック" charset="0"/>
                <a:sym typeface="Symbol" charset="0"/>
              </a:rPr>
              <a:t></a:t>
            </a:r>
            <a:endParaRPr lang="en-US" sz="4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04900"/>
            <a:ext cx="8305800" cy="5410200"/>
          </a:xfrm>
        </p:spPr>
        <p:txBody>
          <a:bodyPr/>
          <a:lstStyle/>
          <a:p>
            <a:pPr marL="231775" indent="-231775"/>
            <a:r>
              <a:rPr lang="en-US" sz="3200" dirty="0">
                <a:ea typeface="ＭＳ Ｐゴシック" charset="0"/>
                <a:cs typeface="ＭＳ Ｐゴシック" charset="0"/>
              </a:rPr>
              <a:t>We can relate sentences involving </a:t>
            </a:r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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and </a:t>
            </a:r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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using extensions to  </a:t>
            </a:r>
            <a:r>
              <a:rPr lang="en-US" sz="3200" b="1" dirty="0">
                <a:ea typeface="ＭＳ Ｐゴシック" charset="0"/>
                <a:cs typeface="ＭＳ Ｐゴシック" charset="0"/>
                <a:hlinkClick r:id="rId3"/>
              </a:rPr>
              <a:t>De Morgan’s laws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:</a:t>
            </a:r>
          </a:p>
          <a:p>
            <a:pPr marL="850900" lvl="1" indent="-342900">
              <a:buFontTx/>
              <a:buAutoNum type="arabicPeriod"/>
            </a:pPr>
            <a:r>
              <a:rPr lang="en-US" sz="2600" dirty="0">
                <a:ea typeface="ＭＳ Ｐゴシック" charset="0"/>
              </a:rPr>
              <a:t>(</a:t>
            </a:r>
            <a:r>
              <a:rPr lang="en-US" sz="2600" dirty="0">
                <a:ea typeface="ＭＳ Ｐゴシック" charset="0"/>
                <a:sym typeface="Symbol" charset="0"/>
              </a:rPr>
              <a:t></a:t>
            </a:r>
            <a:r>
              <a:rPr lang="en-US" sz="2600" dirty="0">
                <a:ea typeface="ＭＳ Ｐゴシック" charset="0"/>
              </a:rPr>
              <a:t>x) P(x) </a:t>
            </a:r>
            <a:r>
              <a:rPr lang="en-US" sz="2600" dirty="0">
                <a:ea typeface="ＭＳ Ｐゴシック" charset="0"/>
                <a:cs typeface="Calibri"/>
              </a:rPr>
              <a:t>↔</a:t>
            </a:r>
            <a:r>
              <a:rPr lang="en-US" sz="2600" dirty="0">
                <a:ea typeface="ＭＳ Ｐゴシック" charset="0"/>
              </a:rPr>
              <a:t> </a:t>
            </a:r>
            <a:r>
              <a:rPr lang="en-US" sz="2600" dirty="0">
                <a:ea typeface="ＭＳ Ｐゴシック" charset="0"/>
                <a:sym typeface="Symbol" charset="0"/>
              </a:rPr>
              <a:t></a:t>
            </a:r>
            <a:r>
              <a:rPr lang="en-US" sz="2600" dirty="0">
                <a:ea typeface="ＭＳ Ｐゴシック" charset="0"/>
              </a:rPr>
              <a:t>(</a:t>
            </a:r>
            <a:r>
              <a:rPr lang="en-US" sz="2600" dirty="0">
                <a:ea typeface="ＭＳ Ｐゴシック" charset="0"/>
                <a:sym typeface="Symbol" charset="0"/>
              </a:rPr>
              <a:t></a:t>
            </a:r>
            <a:r>
              <a:rPr lang="en-US" sz="2600" dirty="0">
                <a:ea typeface="ＭＳ Ｐゴシック" charset="0"/>
              </a:rPr>
              <a:t>x) </a:t>
            </a:r>
            <a:r>
              <a:rPr lang="en-US" sz="2600" dirty="0">
                <a:ea typeface="ＭＳ Ｐゴシック" charset="0"/>
                <a:sym typeface="Symbol" charset="0"/>
              </a:rPr>
              <a:t> </a:t>
            </a:r>
            <a:r>
              <a:rPr lang="en-US" sz="2600" dirty="0">
                <a:ea typeface="ＭＳ Ｐゴシック" charset="0"/>
              </a:rPr>
              <a:t>P(x)</a:t>
            </a:r>
          </a:p>
          <a:p>
            <a:pPr marL="850900" lvl="1" indent="-342900">
              <a:buFontTx/>
              <a:buAutoNum type="arabicPeriod"/>
            </a:pPr>
            <a:r>
              <a:rPr lang="en-US" sz="2600" dirty="0">
                <a:ea typeface="ＭＳ Ｐゴシック" charset="0"/>
                <a:sym typeface="Symbol" charset="0"/>
              </a:rPr>
              <a:t></a:t>
            </a:r>
            <a:r>
              <a:rPr lang="en-US" sz="2600" dirty="0">
                <a:ea typeface="ＭＳ Ｐゴシック" charset="0"/>
              </a:rPr>
              <a:t>(</a:t>
            </a:r>
            <a:r>
              <a:rPr lang="en-US" sz="2600" dirty="0">
                <a:ea typeface="ＭＳ Ｐゴシック" charset="0"/>
                <a:sym typeface="Symbol" charset="0"/>
              </a:rPr>
              <a:t></a:t>
            </a:r>
            <a:r>
              <a:rPr lang="en-US" sz="2600" dirty="0">
                <a:ea typeface="ＭＳ Ｐゴシック" charset="0"/>
              </a:rPr>
              <a:t>x) P(x) </a:t>
            </a:r>
            <a:r>
              <a:rPr lang="en-US" sz="2600" dirty="0">
                <a:ea typeface="ＭＳ Ｐゴシック" charset="0"/>
                <a:cs typeface="Calibri"/>
              </a:rPr>
              <a:t>↔</a:t>
            </a:r>
            <a:r>
              <a:rPr lang="en-US" sz="2600" dirty="0">
                <a:ea typeface="ＭＳ Ｐゴシック" charset="0"/>
              </a:rPr>
              <a:t> (</a:t>
            </a:r>
            <a:r>
              <a:rPr lang="en-US" sz="2600" dirty="0">
                <a:ea typeface="ＭＳ Ｐゴシック" charset="0"/>
                <a:sym typeface="Symbol" charset="0"/>
              </a:rPr>
              <a:t></a:t>
            </a:r>
            <a:r>
              <a:rPr lang="en-US" sz="2600" dirty="0">
                <a:ea typeface="ＭＳ Ｐゴシック" charset="0"/>
              </a:rPr>
              <a:t>x) </a:t>
            </a:r>
            <a:r>
              <a:rPr lang="en-US" sz="2600" dirty="0">
                <a:ea typeface="ＭＳ Ｐゴシック" charset="0"/>
                <a:sym typeface="Symbol" charset="0"/>
              </a:rPr>
              <a:t></a:t>
            </a:r>
            <a:r>
              <a:rPr lang="en-US" sz="2600" dirty="0">
                <a:ea typeface="ＭＳ Ｐゴシック" charset="0"/>
              </a:rPr>
              <a:t>P(x)</a:t>
            </a:r>
          </a:p>
          <a:p>
            <a:pPr marL="850900" lvl="1" indent="-342900">
              <a:buFontTx/>
              <a:buAutoNum type="arabicPeriod"/>
            </a:pPr>
            <a:r>
              <a:rPr lang="en-US" sz="2600" dirty="0">
                <a:ea typeface="ＭＳ Ｐゴシック" charset="0"/>
              </a:rPr>
              <a:t>(</a:t>
            </a:r>
            <a:r>
              <a:rPr lang="en-US" sz="2600" dirty="0">
                <a:ea typeface="ＭＳ Ｐゴシック" charset="0"/>
                <a:sym typeface="Symbol" charset="0"/>
              </a:rPr>
              <a:t> </a:t>
            </a:r>
            <a:r>
              <a:rPr lang="en-US" sz="2600" dirty="0">
                <a:ea typeface="ＭＳ Ｐゴシック" charset="0"/>
              </a:rPr>
              <a:t>x) P(x) </a:t>
            </a:r>
            <a:r>
              <a:rPr lang="en-US" sz="2600" dirty="0">
                <a:ea typeface="ＭＳ Ｐゴシック" charset="0"/>
                <a:cs typeface="Calibri"/>
              </a:rPr>
              <a:t>↔</a:t>
            </a:r>
            <a:r>
              <a:rPr lang="en-US" sz="2600" dirty="0">
                <a:ea typeface="ＭＳ Ｐゴシック" charset="0"/>
              </a:rPr>
              <a:t> </a:t>
            </a:r>
            <a:r>
              <a:rPr lang="en-US" sz="2600" dirty="0">
                <a:ea typeface="ＭＳ Ｐゴシック" charset="0"/>
                <a:sym typeface="Symbol" charset="0"/>
              </a:rPr>
              <a:t></a:t>
            </a:r>
            <a:r>
              <a:rPr lang="en-US" sz="2600" dirty="0">
                <a:ea typeface="ＭＳ Ｐゴシック" charset="0"/>
              </a:rPr>
              <a:t> (</a:t>
            </a:r>
            <a:r>
              <a:rPr lang="en-US" sz="2600" dirty="0">
                <a:ea typeface="ＭＳ Ｐゴシック" charset="0"/>
                <a:sym typeface="Symbol" charset="0"/>
              </a:rPr>
              <a:t> </a:t>
            </a:r>
            <a:r>
              <a:rPr lang="en-US" sz="2600" dirty="0">
                <a:ea typeface="ＭＳ Ｐゴシック" charset="0"/>
              </a:rPr>
              <a:t>x) </a:t>
            </a:r>
            <a:r>
              <a:rPr lang="en-US" sz="2600" dirty="0">
                <a:ea typeface="ＭＳ Ｐゴシック" charset="0"/>
                <a:sym typeface="Symbol" charset="0"/>
              </a:rPr>
              <a:t></a:t>
            </a:r>
            <a:r>
              <a:rPr lang="en-US" sz="2600" dirty="0">
                <a:ea typeface="ＭＳ Ｐゴシック" charset="0"/>
              </a:rPr>
              <a:t>P(x)</a:t>
            </a:r>
          </a:p>
          <a:p>
            <a:pPr marL="850900" lvl="1" indent="-342900">
              <a:buFontTx/>
              <a:buAutoNum type="arabicPeriod"/>
            </a:pPr>
            <a:r>
              <a:rPr lang="en-US" sz="2600" dirty="0">
                <a:ea typeface="ＭＳ Ｐゴシック" charset="0"/>
                <a:sym typeface="Symbol" charset="0"/>
              </a:rPr>
              <a:t></a:t>
            </a:r>
            <a:r>
              <a:rPr lang="en-US" sz="2600" dirty="0">
                <a:ea typeface="ＭＳ Ｐゴシック" charset="0"/>
              </a:rPr>
              <a:t>(</a:t>
            </a:r>
            <a:r>
              <a:rPr lang="en-US" sz="2600" dirty="0">
                <a:ea typeface="ＭＳ Ｐゴシック" charset="0"/>
                <a:sym typeface="Symbol" charset="0"/>
              </a:rPr>
              <a:t></a:t>
            </a:r>
            <a:r>
              <a:rPr lang="en-US" sz="2600" dirty="0">
                <a:ea typeface="ＭＳ Ｐゴシック" charset="0"/>
              </a:rPr>
              <a:t>x) P(x) </a:t>
            </a:r>
            <a:r>
              <a:rPr lang="en-US" sz="2600" dirty="0">
                <a:ea typeface="ＭＳ Ｐゴシック" charset="0"/>
                <a:cs typeface="Calibri"/>
              </a:rPr>
              <a:t>↔</a:t>
            </a:r>
            <a:r>
              <a:rPr lang="en-US" sz="2600" dirty="0">
                <a:ea typeface="ＭＳ Ｐゴシック" charset="0"/>
              </a:rPr>
              <a:t> (</a:t>
            </a:r>
            <a:r>
              <a:rPr lang="en-US" sz="2600" dirty="0">
                <a:ea typeface="ＭＳ Ｐゴシック" charset="0"/>
                <a:sym typeface="Symbol" charset="0"/>
              </a:rPr>
              <a:t></a:t>
            </a:r>
            <a:r>
              <a:rPr lang="en-US" sz="2600" dirty="0">
                <a:ea typeface="ＭＳ Ｐゴシック" charset="0"/>
              </a:rPr>
              <a:t>x) </a:t>
            </a:r>
            <a:r>
              <a:rPr lang="en-US" sz="2600" dirty="0">
                <a:ea typeface="ＭＳ Ｐゴシック" charset="0"/>
                <a:sym typeface="Symbol" charset="0"/>
              </a:rPr>
              <a:t></a:t>
            </a:r>
            <a:r>
              <a:rPr lang="en-US" sz="2600" dirty="0">
                <a:ea typeface="ＭＳ Ｐゴシック" charset="0"/>
              </a:rPr>
              <a:t>P(x)</a:t>
            </a:r>
          </a:p>
          <a:p>
            <a:pPr marL="231775" indent="-231775"/>
            <a:r>
              <a:rPr lang="en-US" sz="3200" dirty="0">
                <a:ea typeface="ＭＳ Ｐゴシック" charset="0"/>
                <a:cs typeface="ＭＳ Ｐゴシック" charset="0"/>
              </a:rPr>
              <a:t>Examples</a:t>
            </a:r>
          </a:p>
          <a:p>
            <a:pPr marL="517525" lvl="1" indent="-282575">
              <a:buFontTx/>
              <a:buAutoNum type="arabicPeriod"/>
            </a:pPr>
            <a:r>
              <a:rPr lang="en-US" sz="2600" dirty="0">
                <a:ea typeface="ＭＳ Ｐゴシック" charset="0"/>
              </a:rPr>
              <a:t> All dogs don’t like cats </a:t>
            </a:r>
            <a:r>
              <a:rPr lang="en-US" sz="2600" dirty="0">
                <a:ea typeface="ＭＳ Ｐゴシック" charset="0"/>
                <a:cs typeface="Calibri"/>
              </a:rPr>
              <a:t>↔</a:t>
            </a:r>
            <a:r>
              <a:rPr lang="en-US" sz="2600" dirty="0">
                <a:ea typeface="ＭＳ Ｐゴシック" charset="0"/>
              </a:rPr>
              <a:t> No dog likes cats</a:t>
            </a:r>
          </a:p>
          <a:p>
            <a:pPr marL="517525" lvl="1" indent="-282575">
              <a:buFontTx/>
              <a:buAutoNum type="arabicPeriod"/>
            </a:pPr>
            <a:r>
              <a:rPr lang="en-US" sz="2600" dirty="0">
                <a:ea typeface="ＭＳ Ｐゴシック" charset="0"/>
              </a:rPr>
              <a:t> Not all dogs bark </a:t>
            </a:r>
            <a:r>
              <a:rPr lang="en-US" sz="2600" dirty="0">
                <a:ea typeface="ＭＳ Ｐゴシック" charset="0"/>
                <a:cs typeface="Calibri"/>
              </a:rPr>
              <a:t>↔</a:t>
            </a:r>
            <a:r>
              <a:rPr lang="en-US" sz="2600" dirty="0">
                <a:ea typeface="ＭＳ Ｐゴシック" charset="0"/>
              </a:rPr>
              <a:t> There is a dog that doesn’t bark</a:t>
            </a:r>
          </a:p>
          <a:p>
            <a:pPr marL="517525" lvl="1" indent="-282575">
              <a:buFontTx/>
              <a:buAutoNum type="arabicPeriod"/>
            </a:pPr>
            <a:r>
              <a:rPr lang="en-US" sz="2600" dirty="0">
                <a:ea typeface="ＭＳ Ｐゴシック" charset="0"/>
              </a:rPr>
              <a:t> All dogs sleep </a:t>
            </a:r>
            <a:r>
              <a:rPr lang="en-US" sz="2600" dirty="0">
                <a:ea typeface="ＭＳ Ｐゴシック" charset="0"/>
                <a:cs typeface="Calibri"/>
              </a:rPr>
              <a:t>↔ There is no dog that doesn’t sleep</a:t>
            </a:r>
          </a:p>
          <a:p>
            <a:pPr marL="517525" lvl="1" indent="-282575">
              <a:buFontTx/>
              <a:buAutoNum type="arabicPeriod"/>
            </a:pPr>
            <a:r>
              <a:rPr lang="en-US" sz="2600" dirty="0">
                <a:ea typeface="ＭＳ Ｐゴシック" charset="0"/>
                <a:cs typeface="Calibri"/>
              </a:rPr>
              <a:t> There is a dog that talks ↔ Not all dogs can’t talk</a:t>
            </a:r>
            <a:endParaRPr lang="en-US" sz="260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Notational differences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153400" cy="5562600"/>
          </a:xfrm>
        </p:spPr>
        <p:txBody>
          <a:bodyPr/>
          <a:lstStyle/>
          <a:p>
            <a:r>
              <a:rPr lang="en-US" sz="3200" b="1" dirty="0">
                <a:ea typeface="ＭＳ Ｐゴシック" charset="0"/>
                <a:cs typeface="ＭＳ Ｐゴシック" charset="0"/>
              </a:rPr>
              <a:t>Different symbols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for </a:t>
            </a:r>
            <a:r>
              <a:rPr lang="en-US" sz="3200" i="1" dirty="0">
                <a:ea typeface="ＭＳ Ｐゴシック" charset="0"/>
                <a:cs typeface="ＭＳ Ｐゴシック" charset="0"/>
              </a:rPr>
              <a:t>and, or, not, implies, ...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2800" b="1" dirty="0">
                <a:ea typeface="ＭＳ Ｐゴシック" charset="0"/>
                <a:sym typeface="Symbol" charset="0"/>
              </a:rPr>
              <a:t>                </a:t>
            </a:r>
            <a:endParaRPr lang="en-US" sz="2800" dirty="0"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p v (q ^ r) 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p + (q * r)</a:t>
            </a:r>
          </a:p>
          <a:p>
            <a:r>
              <a:rPr lang="en-US" sz="3200" b="1" dirty="0">
                <a:ea typeface="ＭＳ Ｐゴシック" charset="0"/>
                <a:cs typeface="ＭＳ Ｐゴシック" charset="0"/>
              </a:rPr>
              <a:t>Prolog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lvl="1">
              <a:buFontTx/>
              <a:buNone/>
            </a:pPr>
            <a:r>
              <a:rPr lang="en-US" sz="2800" dirty="0">
                <a:ea typeface="ＭＳ Ｐゴシック" charset="0"/>
              </a:rPr>
              <a:t>cat(X) :- furry(X), meows (X), has(X, claws)</a:t>
            </a:r>
          </a:p>
          <a:p>
            <a:r>
              <a:rPr lang="en-US" sz="3200" b="1" dirty="0" err="1">
                <a:ea typeface="ＭＳ Ｐゴシック" charset="0"/>
                <a:cs typeface="ＭＳ Ｐゴシック" charset="0"/>
              </a:rPr>
              <a:t>Lispy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 notations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800" dirty="0">
                <a:ea typeface="ＭＳ Ｐゴシック" charset="0"/>
              </a:rPr>
              <a:t>(</a:t>
            </a:r>
            <a:r>
              <a:rPr lang="en-US" sz="2800" dirty="0" err="1">
                <a:ea typeface="ＭＳ Ｐゴシック" charset="0"/>
              </a:rPr>
              <a:t>forall</a:t>
            </a:r>
            <a:r>
              <a:rPr lang="en-US" sz="2800" dirty="0">
                <a:ea typeface="ＭＳ Ｐゴシック" charset="0"/>
              </a:rPr>
              <a:t> ?x (implies (and (furry ?x)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800" dirty="0">
                <a:ea typeface="ＭＳ Ｐゴシック" charset="0"/>
              </a:rPr>
              <a:t>                                      (meows ?x)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800" dirty="0">
                <a:ea typeface="ＭＳ Ｐゴシック" charset="0"/>
              </a:rPr>
              <a:t>                                      (has ?x claws))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800" dirty="0">
                <a:ea typeface="ＭＳ Ｐゴシック" charset="0"/>
              </a:rPr>
              <a:t>                               (cat ?x)))</a:t>
            </a:r>
          </a:p>
        </p:txBody>
      </p:sp>
    </p:spTree>
    <p:extLst>
      <p:ext uri="{BB962C8B-B14F-4D97-AF65-F5344CB8AC3E}">
        <p14:creationId xmlns:p14="http://schemas.microsoft.com/office/powerpoint/2010/main" val="256696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65666-1A78-3C44-9434-A62A85424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81200"/>
            <a:ext cx="7772400" cy="2895600"/>
          </a:xfrm>
        </p:spPr>
        <p:txBody>
          <a:bodyPr/>
          <a:lstStyle/>
          <a:p>
            <a:r>
              <a:rPr lang="en-US" sz="19900" dirty="0">
                <a:latin typeface="Lucida Calligraphy" panose="03010101010101010101" pitchFamily="66" charset="77"/>
                <a:cs typeface="Blackadder ITC" panose="020F0502020204030204" pitchFamily="34" charset="0"/>
              </a:rPr>
              <a:t>Fin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8DE8B1-6662-674B-BF4A-11EAD2C30B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576CFE-27DD-804B-AD55-CF2F6305955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709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First-order logic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077200" cy="53340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First-order logic (FOL) models the world in terms of </a:t>
            </a:r>
          </a:p>
          <a:p>
            <a:pPr lvl="1"/>
            <a:r>
              <a:rPr lang="en-US" sz="2400" b="1" dirty="0">
                <a:solidFill>
                  <a:schemeClr val="accent2"/>
                </a:solidFill>
                <a:ea typeface="ＭＳ Ｐゴシック" charset="0"/>
              </a:rPr>
              <a:t>Objects,</a:t>
            </a:r>
            <a:r>
              <a:rPr lang="en-US" sz="2400" dirty="0">
                <a:ea typeface="ＭＳ Ｐゴシック" charset="0"/>
              </a:rPr>
              <a:t> which are things with individual identities</a:t>
            </a:r>
          </a:p>
          <a:p>
            <a:pPr lvl="1"/>
            <a:r>
              <a:rPr lang="en-US" sz="2400" b="1" dirty="0">
                <a:solidFill>
                  <a:schemeClr val="accent2"/>
                </a:solidFill>
                <a:ea typeface="ＭＳ Ｐゴシック" charset="0"/>
              </a:rPr>
              <a:t>Properties</a:t>
            </a:r>
            <a:r>
              <a:rPr lang="en-US" sz="2400" dirty="0">
                <a:ea typeface="ＭＳ Ｐゴシック" charset="0"/>
              </a:rPr>
              <a:t> of objects that distinguish them from others</a:t>
            </a:r>
          </a:p>
          <a:p>
            <a:pPr lvl="1"/>
            <a:r>
              <a:rPr lang="en-US" sz="2400" b="1" dirty="0">
                <a:solidFill>
                  <a:schemeClr val="accent2"/>
                </a:solidFill>
                <a:ea typeface="ＭＳ Ｐゴシック" charset="0"/>
              </a:rPr>
              <a:t>Relations</a:t>
            </a:r>
            <a:r>
              <a:rPr lang="en-US" sz="2400" dirty="0">
                <a:ea typeface="ＭＳ Ｐゴシック" charset="0"/>
              </a:rPr>
              <a:t> that hold among sets of objects</a:t>
            </a:r>
          </a:p>
          <a:p>
            <a:pPr lvl="1"/>
            <a:r>
              <a:rPr lang="en-US" sz="2400" b="1" dirty="0">
                <a:solidFill>
                  <a:schemeClr val="accent2"/>
                </a:solidFill>
                <a:ea typeface="ＭＳ Ｐゴシック" charset="0"/>
              </a:rPr>
              <a:t>Functions,</a:t>
            </a:r>
            <a:r>
              <a:rPr lang="en-US" sz="2400" dirty="0">
                <a:ea typeface="ＭＳ Ｐゴシック" charset="0"/>
              </a:rPr>
              <a:t> a subset of relations where there is only one </a:t>
            </a:r>
            <a:r>
              <a:rPr lang="ja-JP" altLang="en-US" sz="2400" dirty="0">
                <a:ea typeface="ＭＳ Ｐゴシック" charset="0"/>
              </a:rPr>
              <a:t>“</a:t>
            </a:r>
            <a:r>
              <a:rPr lang="en-US" altLang="ja-JP" sz="2400" dirty="0">
                <a:ea typeface="ＭＳ Ｐゴシック" charset="0"/>
              </a:rPr>
              <a:t>value</a:t>
            </a:r>
            <a:r>
              <a:rPr lang="ja-JP" altLang="en-US" sz="2400" dirty="0">
                <a:ea typeface="ＭＳ Ｐゴシック" charset="0"/>
              </a:rPr>
              <a:t>”</a:t>
            </a:r>
            <a:r>
              <a:rPr lang="en-US" altLang="ja-JP" sz="2400" dirty="0">
                <a:ea typeface="ＭＳ Ｐゴシック" charset="0"/>
              </a:rPr>
              <a:t> for any given </a:t>
            </a:r>
            <a:r>
              <a:rPr lang="ja-JP" altLang="en-US" sz="2400" dirty="0">
                <a:ea typeface="ＭＳ Ｐゴシック" charset="0"/>
              </a:rPr>
              <a:t>“</a:t>
            </a:r>
            <a:r>
              <a:rPr lang="en-US" altLang="ja-JP" sz="2400" dirty="0">
                <a:ea typeface="ＭＳ Ｐゴシック" charset="0"/>
              </a:rPr>
              <a:t>input</a:t>
            </a:r>
            <a:r>
              <a:rPr lang="ja-JP" altLang="en-US" sz="2400" dirty="0">
                <a:ea typeface="ＭＳ Ｐゴシック" charset="0"/>
              </a:rPr>
              <a:t>”</a:t>
            </a:r>
            <a:endParaRPr lang="en-US" altLang="ja-JP" sz="2400" dirty="0">
              <a:ea typeface="ＭＳ Ｐゴシック" charset="0"/>
            </a:endParaRP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Examples: </a:t>
            </a:r>
          </a:p>
          <a:p>
            <a:pPr lvl="1"/>
            <a:r>
              <a:rPr lang="en-US" sz="2400" dirty="0">
                <a:ea typeface="ＭＳ Ｐゴシック" charset="0"/>
              </a:rPr>
              <a:t>Objects: students, lectures, companies, cars ... </a:t>
            </a:r>
          </a:p>
          <a:p>
            <a:pPr lvl="1"/>
            <a:r>
              <a:rPr lang="en-US" sz="2400" dirty="0">
                <a:ea typeface="ＭＳ Ｐゴシック" charset="0"/>
              </a:rPr>
              <a:t>Relations: brother-of, bigger-than, outside, part-of, has-color, occurs-after, owns, visits, precedes, ... </a:t>
            </a:r>
          </a:p>
          <a:p>
            <a:pPr lvl="1"/>
            <a:r>
              <a:rPr lang="en-US" sz="2400" dirty="0">
                <a:ea typeface="ＭＳ Ｐゴシック" charset="0"/>
              </a:rPr>
              <a:t>Properties: blue, oval, even, large, ... </a:t>
            </a:r>
          </a:p>
          <a:p>
            <a:pPr lvl="1"/>
            <a:r>
              <a:rPr lang="en-US" sz="2400" dirty="0">
                <a:ea typeface="ＭＳ Ｐゴシック" charset="0"/>
              </a:rPr>
              <a:t>Functions: father-of, best-friend, more-than ...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User provides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01000" cy="5257800"/>
          </a:xfrm>
        </p:spPr>
        <p:txBody>
          <a:bodyPr/>
          <a:lstStyle/>
          <a:p>
            <a:r>
              <a:rPr lang="en-US" sz="2800" b="1" dirty="0">
                <a:ea typeface="ＭＳ Ｐゴシック" charset="0"/>
                <a:cs typeface="ＭＳ Ｐゴシック" charset="0"/>
              </a:rPr>
              <a:t>Constant symbols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representing individuals in world</a:t>
            </a:r>
          </a:p>
          <a:p>
            <a:pPr lvl="1">
              <a:spcBef>
                <a:spcPct val="0"/>
              </a:spcBef>
            </a:pPr>
            <a:r>
              <a:rPr lang="en-US" sz="2800" dirty="0" err="1">
                <a:ea typeface="ＭＳ Ｐゴシック" charset="0"/>
              </a:rPr>
              <a:t>BarackObama</a:t>
            </a:r>
            <a:r>
              <a:rPr lang="en-US" sz="2800" dirty="0">
                <a:ea typeface="ＭＳ Ｐゴシック" charset="0"/>
              </a:rPr>
              <a:t>, Green, John, 3, “John Smith”</a:t>
            </a:r>
            <a:endParaRPr lang="en-US" sz="2400" dirty="0">
              <a:ea typeface="ＭＳ Ｐゴシック" charset="0"/>
            </a:endParaRPr>
          </a:p>
          <a:p>
            <a:r>
              <a:rPr lang="en-US" sz="2800" b="1" dirty="0">
                <a:ea typeface="ＭＳ Ｐゴシック" charset="0"/>
                <a:cs typeface="ＭＳ Ｐゴシック" charset="0"/>
              </a:rPr>
              <a:t>Predicate symbols,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map individuals to truth values</a:t>
            </a:r>
          </a:p>
          <a:p>
            <a:pPr lvl="1"/>
            <a:r>
              <a:rPr lang="en-US" sz="2800" dirty="0">
                <a:ea typeface="ＭＳ Ｐゴシック" charset="0"/>
              </a:rPr>
              <a:t>greater(5,3)</a:t>
            </a:r>
          </a:p>
          <a:p>
            <a:pPr lvl="1"/>
            <a:r>
              <a:rPr lang="en-US" sz="2800" dirty="0">
                <a:ea typeface="ＭＳ Ｐゴシック" charset="0"/>
              </a:rPr>
              <a:t>green(Grass) </a:t>
            </a:r>
          </a:p>
          <a:p>
            <a:pPr lvl="1"/>
            <a:r>
              <a:rPr lang="en-US" sz="2800" dirty="0">
                <a:ea typeface="ＭＳ Ｐゴシック" charset="0"/>
              </a:rPr>
              <a:t>color(Grass, Green)</a:t>
            </a:r>
            <a:r>
              <a:rPr lang="en-US" sz="2400" dirty="0">
                <a:ea typeface="ＭＳ Ｐゴシック" charset="0"/>
              </a:rPr>
              <a:t> </a:t>
            </a:r>
          </a:p>
          <a:p>
            <a:pPr lvl="1"/>
            <a:r>
              <a:rPr lang="en-US" sz="2800" dirty="0" err="1">
                <a:ea typeface="ＭＳ Ｐゴシック" charset="0"/>
              </a:rPr>
              <a:t>hasBrother</a:t>
            </a:r>
            <a:r>
              <a:rPr lang="en-US" sz="2800" dirty="0">
                <a:ea typeface="ＭＳ Ｐゴシック" charset="0"/>
              </a:rPr>
              <a:t>(John, Robert)</a:t>
            </a:r>
          </a:p>
          <a:p>
            <a:r>
              <a:rPr lang="en-US" sz="2800" b="1" dirty="0">
                <a:ea typeface="ＭＳ Ｐゴシック" charset="0"/>
                <a:cs typeface="ＭＳ Ｐゴシック" charset="0"/>
              </a:rPr>
              <a:t>Function symbols,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map individuals to individuals</a:t>
            </a:r>
          </a:p>
          <a:p>
            <a:pPr lvl="1"/>
            <a:r>
              <a:rPr lang="en-US" sz="2800" dirty="0" err="1">
                <a:ea typeface="ＭＳ Ｐゴシック" charset="0"/>
              </a:rPr>
              <a:t>father_of</a:t>
            </a:r>
            <a:r>
              <a:rPr lang="en-US" sz="2800" dirty="0">
                <a:ea typeface="ＭＳ Ｐゴシック" charset="0"/>
              </a:rPr>
              <a:t>(</a:t>
            </a:r>
            <a:r>
              <a:rPr lang="en-US" sz="2800" dirty="0" err="1">
                <a:ea typeface="ＭＳ Ｐゴシック" charset="0"/>
              </a:rPr>
              <a:t>SashaObama</a:t>
            </a:r>
            <a:r>
              <a:rPr lang="en-US" sz="2800" dirty="0">
                <a:ea typeface="ＭＳ Ｐゴシック" charset="0"/>
              </a:rPr>
              <a:t>) = </a:t>
            </a:r>
            <a:r>
              <a:rPr lang="en-US" sz="2800" dirty="0" err="1">
                <a:ea typeface="ＭＳ Ｐゴシック" charset="0"/>
              </a:rPr>
              <a:t>BarackObama</a:t>
            </a:r>
            <a:endParaRPr lang="en-US" sz="2800" dirty="0">
              <a:ea typeface="ＭＳ Ｐゴシック" charset="0"/>
            </a:endParaRPr>
          </a:p>
          <a:p>
            <a:pPr lvl="1"/>
            <a:r>
              <a:rPr lang="en-US" sz="2800" dirty="0" err="1">
                <a:ea typeface="ＭＳ Ｐゴシック" charset="0"/>
              </a:rPr>
              <a:t>color_of</a:t>
            </a:r>
            <a:r>
              <a:rPr lang="en-US" sz="2800" dirty="0">
                <a:ea typeface="ＭＳ Ｐゴシック" charset="0"/>
              </a:rPr>
              <a:t>(Sky) = Blue</a:t>
            </a:r>
            <a:r>
              <a:rPr lang="en-US" sz="2400" dirty="0">
                <a:ea typeface="ＭＳ Ｐゴシック" charset="0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What do these mean?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01000" cy="52578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User should also indicate what these mean in a way that humans will understand </a:t>
            </a:r>
          </a:p>
          <a:p>
            <a:pPr lvl="1"/>
            <a:r>
              <a:rPr lang="en-US" sz="2400" dirty="0">
                <a:ea typeface="ＭＳ Ｐゴシック" charset="0"/>
                <a:cs typeface="ＭＳ Ｐゴシック" charset="0"/>
              </a:rPr>
              <a:t>i.e., map to their own internal representations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May be done via a combination of</a:t>
            </a:r>
          </a:p>
          <a:p>
            <a:pPr lvl="1"/>
            <a:r>
              <a:rPr lang="en-US" sz="2400" dirty="0">
                <a:ea typeface="ＭＳ Ｐゴシック" charset="0"/>
                <a:cs typeface="ＭＳ Ｐゴシック" charset="0"/>
              </a:rPr>
              <a:t>Choosing good names for a formal terms, e.g. calling a concept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HumanBeing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instead of </a:t>
            </a:r>
            <a:r>
              <a:rPr lang="en-US" sz="2400" dirty="0">
                <a:ea typeface="ＭＳ Ｐゴシック" charset="0"/>
                <a:cs typeface="ＭＳ Ｐゴシック" charset="0"/>
                <a:hlinkClick r:id="rId3"/>
              </a:rPr>
              <a:t>Q5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400" dirty="0">
                <a:ea typeface="ＭＳ Ｐゴシック" charset="0"/>
                <a:cs typeface="ＭＳ Ｐゴシック" charset="0"/>
              </a:rPr>
              <a:t>Comments in the definition  </a:t>
            </a:r>
            <a:r>
              <a:rPr lang="en-US" sz="2400" dirty="0">
                <a:latin typeface="Courier" pitchFamily="2" charset="0"/>
                <a:ea typeface="ＭＳ Ｐゴシック" charset="0"/>
                <a:cs typeface="ＭＳ Ｐゴシック" charset="0"/>
              </a:rPr>
              <a:t>#human being</a:t>
            </a:r>
          </a:p>
          <a:p>
            <a:pPr lvl="1"/>
            <a:r>
              <a:rPr lang="en-US" sz="2400" dirty="0">
                <a:ea typeface="ＭＳ Ｐゴシック" charset="0"/>
                <a:cs typeface="ＭＳ Ｐゴシック" charset="0"/>
              </a:rPr>
              <a:t>Descriptions and examples in documentation</a:t>
            </a:r>
          </a:p>
          <a:p>
            <a:pPr lvl="1"/>
            <a:r>
              <a:rPr lang="en-US" sz="2400" dirty="0">
                <a:ea typeface="ＭＳ Ｐゴシック" charset="0"/>
                <a:cs typeface="ＭＳ Ｐゴシック" charset="0"/>
              </a:rPr>
              <a:t>Reference to other representations , e.g.,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sameAs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  </a:t>
            </a:r>
            <a:r>
              <a:rPr lang="en-US" sz="2400" dirty="0">
                <a:ea typeface="ＭＳ Ｐゴシック" charset="0"/>
                <a:cs typeface="ＭＳ Ｐゴシック" charset="0"/>
                <a:hlinkClick r:id="rId4"/>
              </a:rPr>
              <a:t>/m/0dgw95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in Freebase and </a:t>
            </a:r>
            <a:r>
              <a:rPr lang="en-US" sz="2400" dirty="0">
                <a:ea typeface="ＭＳ Ｐゴシック" charset="0"/>
                <a:cs typeface="ＭＳ Ｐゴシック" charset="0"/>
                <a:hlinkClick r:id="rId5"/>
              </a:rPr>
              <a:t>Person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in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schema.org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400" dirty="0">
                <a:ea typeface="ＭＳ Ｐゴシック" charset="0"/>
                <a:cs typeface="ＭＳ Ｐゴシック" charset="0"/>
              </a:rPr>
              <a:t>Giving examples (Donald Trump) and non-examples (Luke Skywalker)</a:t>
            </a:r>
          </a:p>
        </p:txBody>
      </p:sp>
    </p:spTree>
    <p:extLst>
      <p:ext uri="{BB962C8B-B14F-4D97-AF65-F5344CB8AC3E}">
        <p14:creationId xmlns:p14="http://schemas.microsoft.com/office/powerpoint/2010/main" val="3325577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FOL Provides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800600"/>
          </a:xfrm>
        </p:spPr>
        <p:txBody>
          <a:bodyPr/>
          <a:lstStyle/>
          <a:p>
            <a:r>
              <a:rPr lang="en-US" sz="32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Variable symbols</a:t>
            </a:r>
            <a:endParaRPr lang="en-US" sz="320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3200" dirty="0">
                <a:ea typeface="ＭＳ Ｐゴシック" charset="0"/>
              </a:rPr>
              <a:t>E.g., x, y</a:t>
            </a:r>
            <a:r>
              <a:rPr lang="en-US" sz="2800" dirty="0">
                <a:ea typeface="ＭＳ Ｐゴシック" charset="0"/>
              </a:rPr>
              <a:t>, foo</a:t>
            </a:r>
          </a:p>
          <a:p>
            <a:r>
              <a:rPr lang="en-US" sz="32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Connectives</a:t>
            </a:r>
            <a:endParaRPr lang="en-US" sz="320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3200" dirty="0">
                <a:ea typeface="ＭＳ Ｐゴシック" charset="0"/>
              </a:rPr>
              <a:t>Same as propositional logic: not (</a:t>
            </a:r>
            <a:r>
              <a:rPr lang="en-US" sz="3200" dirty="0">
                <a:ea typeface="ＭＳ Ｐゴシック" charset="0"/>
                <a:sym typeface="Symbol" charset="0"/>
              </a:rPr>
              <a:t></a:t>
            </a:r>
            <a:r>
              <a:rPr lang="en-US" sz="3200" dirty="0">
                <a:ea typeface="ＭＳ Ｐゴシック" charset="0"/>
              </a:rPr>
              <a:t>), and (</a:t>
            </a:r>
            <a:r>
              <a:rPr lang="en-US" sz="3200" dirty="0">
                <a:ea typeface="ＭＳ Ｐゴシック" charset="0"/>
                <a:sym typeface="Symbol" charset="0"/>
              </a:rPr>
              <a:t></a:t>
            </a:r>
            <a:r>
              <a:rPr lang="en-US" sz="3200" dirty="0">
                <a:ea typeface="ＭＳ Ｐゴシック" charset="0"/>
              </a:rPr>
              <a:t>), or (</a:t>
            </a:r>
            <a:r>
              <a:rPr lang="en-US" sz="3200" dirty="0">
                <a:ea typeface="ＭＳ Ｐゴシック" charset="0"/>
                <a:sym typeface="Symbol" charset="0"/>
              </a:rPr>
              <a:t></a:t>
            </a:r>
            <a:r>
              <a:rPr lang="en-US" sz="3200" dirty="0">
                <a:ea typeface="ＭＳ Ｐゴシック" charset="0"/>
              </a:rPr>
              <a:t>), implies (</a:t>
            </a:r>
            <a:r>
              <a:rPr lang="en-US" sz="3200" dirty="0">
                <a:ea typeface="ＭＳ Ｐゴシック" charset="0"/>
                <a:sym typeface="Symbol" charset="0"/>
              </a:rPr>
              <a:t></a:t>
            </a:r>
            <a:r>
              <a:rPr lang="en-US" sz="3200" dirty="0">
                <a:ea typeface="ＭＳ Ｐゴシック" charset="0"/>
              </a:rPr>
              <a:t>), </a:t>
            </a:r>
            <a:r>
              <a:rPr lang="en-US" sz="3200" dirty="0" err="1">
                <a:ea typeface="ＭＳ Ｐゴシック" charset="0"/>
              </a:rPr>
              <a:t>iff</a:t>
            </a:r>
            <a:r>
              <a:rPr lang="en-US" sz="3200" dirty="0">
                <a:ea typeface="ＭＳ Ｐゴシック" charset="0"/>
              </a:rPr>
              <a:t> (</a:t>
            </a:r>
            <a:r>
              <a:rPr lang="en-US" sz="3200" dirty="0">
                <a:ea typeface="ＭＳ Ｐゴシック" charset="0"/>
                <a:sym typeface="Symbol" charset="0"/>
              </a:rPr>
              <a:t>)</a:t>
            </a:r>
            <a:endParaRPr lang="en-US" sz="2800" dirty="0">
              <a:ea typeface="ＭＳ Ｐゴシック" charset="0"/>
              <a:sym typeface="Symbol" charset="0"/>
            </a:endParaRPr>
          </a:p>
          <a:p>
            <a:r>
              <a:rPr lang="en-US" sz="32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Quantifiers</a:t>
            </a:r>
            <a:endParaRPr lang="en-US" sz="320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3200" dirty="0">
                <a:ea typeface="ＭＳ Ｐゴシック" charset="0"/>
              </a:rPr>
              <a:t>Universal </a:t>
            </a:r>
            <a:r>
              <a:rPr lang="en-US" sz="3200" b="1" dirty="0">
                <a:ea typeface="ＭＳ Ｐゴシック" charset="0"/>
                <a:sym typeface="Symbol" charset="0"/>
              </a:rPr>
              <a:t>x</a:t>
            </a:r>
            <a:r>
              <a:rPr lang="en-US" sz="3200" dirty="0">
                <a:ea typeface="ＭＳ Ｐゴシック" charset="0"/>
                <a:sym typeface="Symbol" charset="0"/>
              </a:rPr>
              <a:t> or  </a:t>
            </a:r>
            <a:r>
              <a:rPr lang="en-US" sz="3200" b="1" dirty="0">
                <a:ea typeface="ＭＳ Ｐゴシック" charset="0"/>
              </a:rPr>
              <a:t>(Ax)</a:t>
            </a:r>
            <a:endParaRPr lang="en-US" sz="3200" dirty="0">
              <a:ea typeface="ＭＳ Ｐゴシック" charset="0"/>
            </a:endParaRPr>
          </a:p>
          <a:p>
            <a:pPr lvl="1"/>
            <a:r>
              <a:rPr lang="en-US" sz="3200" dirty="0">
                <a:ea typeface="ＭＳ Ｐゴシック" charset="0"/>
              </a:rPr>
              <a:t>Existential </a:t>
            </a:r>
            <a:r>
              <a:rPr lang="en-US" sz="3200" b="1" dirty="0">
                <a:ea typeface="ＭＳ Ｐゴシック" charset="0"/>
                <a:sym typeface="Symbol" charset="0"/>
              </a:rPr>
              <a:t></a:t>
            </a:r>
            <a:r>
              <a:rPr lang="en-US" sz="3200" b="1" dirty="0">
                <a:ea typeface="ＭＳ Ｐゴシック" charset="0"/>
              </a:rPr>
              <a:t>x</a:t>
            </a:r>
            <a:r>
              <a:rPr lang="en-US" sz="3200" dirty="0">
                <a:ea typeface="ＭＳ Ｐゴシック" charset="0"/>
              </a:rPr>
              <a:t> or </a:t>
            </a:r>
            <a:r>
              <a:rPr lang="en-US" sz="3200" b="1" dirty="0">
                <a:ea typeface="ＭＳ Ｐゴシック" charset="0"/>
              </a:rPr>
              <a:t>(Ex)</a:t>
            </a:r>
            <a:r>
              <a:rPr lang="en-US" sz="2800" dirty="0">
                <a:ea typeface="ＭＳ Ｐゴシック" charset="0"/>
              </a:rPr>
              <a:t> </a:t>
            </a:r>
          </a:p>
          <a:p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Sentences: built from terms and atoms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715000"/>
          </a:xfrm>
        </p:spPr>
        <p:txBody>
          <a:bodyPr/>
          <a:lstStyle/>
          <a:p>
            <a:r>
              <a:rPr lang="en-US" sz="32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term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(denoting an individual): constant or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vari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-able symbol, or n-place function of n terms, e.g.:</a:t>
            </a:r>
          </a:p>
          <a:p>
            <a:pPr lvl="1"/>
            <a:r>
              <a:rPr lang="en-US" sz="2800" dirty="0">
                <a:ea typeface="ＭＳ Ｐゴシック" charset="0"/>
              </a:rPr>
              <a:t>Constants: john, </a:t>
            </a:r>
            <a:r>
              <a:rPr lang="en-US" sz="2800" dirty="0" err="1">
                <a:ea typeface="ＭＳ Ｐゴシック" charset="0"/>
              </a:rPr>
              <a:t>umbc</a:t>
            </a:r>
            <a:endParaRPr lang="en-US" sz="2800" dirty="0">
              <a:ea typeface="ＭＳ Ｐゴシック" charset="0"/>
            </a:endParaRPr>
          </a:p>
          <a:p>
            <a:pPr lvl="1"/>
            <a:r>
              <a:rPr lang="en-US" sz="2800" dirty="0">
                <a:ea typeface="ＭＳ Ｐゴシック" charset="0"/>
              </a:rPr>
              <a:t>Variables: X, Y, Z</a:t>
            </a:r>
          </a:p>
          <a:p>
            <a:pPr lvl="1"/>
            <a:r>
              <a:rPr lang="en-US" sz="2800" dirty="0">
                <a:ea typeface="ＭＳ Ｐゴシック" charset="0"/>
              </a:rPr>
              <a:t>Functions: </a:t>
            </a:r>
            <a:r>
              <a:rPr lang="en-US" sz="2800" dirty="0" err="1">
                <a:ea typeface="ＭＳ Ｐゴシック" charset="0"/>
              </a:rPr>
              <a:t>mother_of</a:t>
            </a:r>
            <a:r>
              <a:rPr lang="en-US" sz="2800" dirty="0">
                <a:ea typeface="ＭＳ Ｐゴシック" charset="0"/>
              </a:rPr>
              <a:t>(john), phone(mother(x))</a:t>
            </a:r>
          </a:p>
          <a:p>
            <a:r>
              <a:rPr lang="en-US" sz="3200" b="1" dirty="0">
                <a:solidFill>
                  <a:schemeClr val="accent6"/>
                </a:solidFill>
                <a:ea typeface="ＭＳ Ｐゴシック" charset="0"/>
                <a:cs typeface="ＭＳ Ｐゴシック" charset="0"/>
              </a:rPr>
              <a:t>Ground terms 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have no variables in them</a:t>
            </a:r>
          </a:p>
          <a:p>
            <a:pPr lvl="1"/>
            <a:r>
              <a:rPr lang="en-US" sz="2800" b="1" dirty="0">
                <a:solidFill>
                  <a:schemeClr val="accent2"/>
                </a:solidFill>
                <a:ea typeface="ＭＳ Ｐゴシック" charset="0"/>
              </a:rPr>
              <a:t>Ground:</a:t>
            </a:r>
            <a:r>
              <a:rPr lang="en-US" sz="2800" dirty="0">
                <a:ea typeface="ＭＳ Ｐゴシック" charset="0"/>
              </a:rPr>
              <a:t> john,  </a:t>
            </a:r>
            <a:r>
              <a:rPr lang="en-US" sz="2800" dirty="0" err="1">
                <a:ea typeface="ＭＳ Ｐゴシック" charset="0"/>
              </a:rPr>
              <a:t>father_of</a:t>
            </a:r>
            <a:r>
              <a:rPr lang="en-US" sz="2800" dirty="0">
                <a:ea typeface="ＭＳ Ｐゴシック" charset="0"/>
              </a:rPr>
              <a:t>(</a:t>
            </a:r>
            <a:r>
              <a:rPr lang="en-US" sz="2800" dirty="0" err="1">
                <a:ea typeface="ＭＳ Ｐゴシック" charset="0"/>
              </a:rPr>
              <a:t>father_of</a:t>
            </a:r>
            <a:r>
              <a:rPr lang="en-US" sz="2800" dirty="0">
                <a:ea typeface="ＭＳ Ｐゴシック" charset="0"/>
              </a:rPr>
              <a:t>(john))</a:t>
            </a:r>
          </a:p>
          <a:p>
            <a:pPr lvl="1"/>
            <a:r>
              <a:rPr lang="en-US" sz="2800" b="1" dirty="0">
                <a:solidFill>
                  <a:srgbClr val="0000FF"/>
                </a:solidFill>
                <a:ea typeface="ＭＳ Ｐゴシック" charset="0"/>
              </a:rPr>
              <a:t>Not Ground: </a:t>
            </a:r>
            <a:r>
              <a:rPr lang="en-US" sz="2800" dirty="0" err="1">
                <a:ea typeface="ＭＳ Ｐゴシック" charset="0"/>
              </a:rPr>
              <a:t>father_of</a:t>
            </a:r>
            <a:r>
              <a:rPr lang="en-US" sz="2800" dirty="0">
                <a:ea typeface="ＭＳ Ｐゴシック" charset="0"/>
              </a:rPr>
              <a:t>(X)</a:t>
            </a:r>
          </a:p>
          <a:p>
            <a:r>
              <a:rPr lang="en-US" sz="3200" dirty="0">
                <a:ea typeface="ＭＳ Ｐゴシック" charset="0"/>
              </a:rPr>
              <a:t>Syntax may vary: e.g., maybe variables must start with a “?” of a capital letter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Sentences: built from terms and atoms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153400" cy="57150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atomic sentences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(which are either true or false) are n-place predicates of n terms, e.g.:</a:t>
            </a:r>
          </a:p>
          <a:p>
            <a:pPr lvl="1"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green(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kermit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)</a:t>
            </a:r>
          </a:p>
          <a:p>
            <a:pPr lvl="1"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between(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philadelphia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,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baltimore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, dc)</a:t>
            </a:r>
          </a:p>
          <a:p>
            <a:pPr lvl="1"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loves(X, mother(X))</a:t>
            </a:r>
          </a:p>
          <a:p>
            <a:pPr>
              <a:defRPr/>
            </a:pPr>
            <a:r>
              <a:rPr lang="en-US" sz="32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complex sentences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formed from atomic ones connected by the standard logical connectives with quantifiers if there are variables, e.g.:</a:t>
            </a:r>
          </a:p>
          <a:p>
            <a:pPr lvl="1"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loves(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mary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, john) </a:t>
            </a:r>
            <a:r>
              <a:rPr lang="en-US" sz="2800" b="1" dirty="0">
                <a:ea typeface="ＭＳ Ｐゴシック" charset="0"/>
                <a:sym typeface="Symbol" charset="0"/>
              </a:rPr>
              <a:t> </a:t>
            </a:r>
            <a:r>
              <a:rPr lang="en-US" sz="2800" dirty="0">
                <a:ea typeface="ＭＳ Ｐゴシック" charset="0"/>
                <a:sym typeface="Symbol" charset="0"/>
              </a:rPr>
              <a:t>loves(</a:t>
            </a:r>
            <a:r>
              <a:rPr lang="en-US" sz="2800" dirty="0" err="1">
                <a:ea typeface="ＭＳ Ｐゴシック" charset="0"/>
                <a:sym typeface="Symbol" charset="0"/>
              </a:rPr>
              <a:t>mary</a:t>
            </a:r>
            <a:r>
              <a:rPr lang="en-US" sz="2800" dirty="0">
                <a:ea typeface="ＭＳ Ｐゴシック" charset="0"/>
                <a:sym typeface="Symbol" charset="0"/>
              </a:rPr>
              <a:t>, bill)</a:t>
            </a:r>
          </a:p>
          <a:p>
            <a:pPr lvl="1">
              <a:defRPr/>
            </a:pPr>
            <a:r>
              <a:rPr lang="en-US" sz="28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ea typeface="ＭＳ Ｐゴシック" charset="0"/>
              </a:rPr>
              <a:t>x loves(</a:t>
            </a:r>
            <a:r>
              <a:rPr lang="en-US" sz="2800" dirty="0" err="1">
                <a:ea typeface="ＭＳ Ｐゴシック" charset="0"/>
              </a:rPr>
              <a:t>mary</a:t>
            </a:r>
            <a:r>
              <a:rPr lang="en-US" sz="2800" dirty="0">
                <a:ea typeface="ＭＳ Ｐゴシック" charset="0"/>
              </a:rPr>
              <a:t>, x)</a:t>
            </a:r>
            <a:endParaRPr lang="en-US" sz="2800" dirty="0">
              <a:ea typeface="ＭＳ Ｐゴシック" charset="0"/>
              <a:sym typeface="Symbol" charset="0"/>
            </a:endParaRPr>
          </a:p>
          <a:p>
            <a:pPr lvl="1">
              <a:defRPr/>
            </a:pPr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What do atomic sentences mean?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8153400" cy="5410200"/>
          </a:xfrm>
        </p:spPr>
        <p:txBody>
          <a:bodyPr/>
          <a:lstStyle/>
          <a:p>
            <a:r>
              <a:rPr lang="en-US" sz="3200" dirty="0"/>
              <a:t>Unary predicates typically encode a </a:t>
            </a:r>
            <a:r>
              <a:rPr lang="en-US" sz="3200" b="1" dirty="0"/>
              <a:t>type</a:t>
            </a:r>
            <a:endParaRPr lang="en-US" sz="3200" dirty="0"/>
          </a:p>
          <a:p>
            <a:pPr lvl="1"/>
            <a:r>
              <a:rPr lang="en-US" sz="2800" dirty="0" err="1"/>
              <a:t>muppet</a:t>
            </a:r>
            <a:r>
              <a:rPr lang="en-US" sz="2800" dirty="0"/>
              <a:t>(Kermit): </a:t>
            </a:r>
            <a:r>
              <a:rPr lang="en-US" sz="2800" dirty="0" err="1"/>
              <a:t>kermit</a:t>
            </a:r>
            <a:r>
              <a:rPr lang="en-US" sz="2800" dirty="0"/>
              <a:t> is a kind of </a:t>
            </a:r>
            <a:r>
              <a:rPr lang="en-US" sz="2800" dirty="0" err="1"/>
              <a:t>muppet</a:t>
            </a:r>
            <a:endParaRPr lang="en-US" sz="2800" dirty="0"/>
          </a:p>
          <a:p>
            <a:pPr lvl="1"/>
            <a:r>
              <a:rPr lang="en-US" sz="2800" dirty="0"/>
              <a:t>green(</a:t>
            </a:r>
            <a:r>
              <a:rPr lang="en-US" sz="2800" dirty="0" err="1"/>
              <a:t>kermit</a:t>
            </a:r>
            <a:r>
              <a:rPr lang="en-US" sz="2800" dirty="0"/>
              <a:t>): </a:t>
            </a:r>
            <a:r>
              <a:rPr lang="en-US" sz="2800" dirty="0" err="1"/>
              <a:t>kermit</a:t>
            </a:r>
            <a:r>
              <a:rPr lang="en-US" sz="2800" dirty="0"/>
              <a:t> is a kind of green thing</a:t>
            </a:r>
          </a:p>
          <a:p>
            <a:pPr lvl="1"/>
            <a:r>
              <a:rPr lang="en-US" sz="2800" dirty="0"/>
              <a:t>integer(X): x is a kind of integer</a:t>
            </a:r>
          </a:p>
          <a:p>
            <a:r>
              <a:rPr lang="en-US" sz="3000" dirty="0"/>
              <a:t>Non-unary predicates typically encode relations or properties</a:t>
            </a:r>
          </a:p>
          <a:p>
            <a:pPr lvl="1"/>
            <a:r>
              <a:rPr lang="en-US" sz="2800" dirty="0"/>
              <a:t>Loves(john, </a:t>
            </a:r>
            <a:r>
              <a:rPr lang="en-US" sz="2800" dirty="0" err="1"/>
              <a:t>mary</a:t>
            </a:r>
            <a:r>
              <a:rPr lang="en-US" sz="2800" dirty="0"/>
              <a:t>)</a:t>
            </a:r>
          </a:p>
          <a:p>
            <a:pPr lvl="1"/>
            <a:r>
              <a:rPr lang="en-US" sz="2800" dirty="0" err="1"/>
              <a:t>Greater_than</a:t>
            </a:r>
            <a:r>
              <a:rPr lang="en-US" sz="2800" dirty="0"/>
              <a:t>(2, 1)</a:t>
            </a:r>
          </a:p>
          <a:p>
            <a:pPr lvl="1"/>
            <a:r>
              <a:rPr lang="en-US" sz="2800" dirty="0"/>
              <a:t>Between(</a:t>
            </a:r>
            <a:r>
              <a:rPr lang="en-US" sz="2800" dirty="0" err="1"/>
              <a:t>newYork</a:t>
            </a:r>
            <a:r>
              <a:rPr lang="en-US" sz="2800" dirty="0"/>
              <a:t>, </a:t>
            </a:r>
            <a:r>
              <a:rPr lang="en-US" sz="2800" dirty="0" err="1"/>
              <a:t>philadelphia</a:t>
            </a:r>
            <a:r>
              <a:rPr lang="en-US" sz="2800" dirty="0"/>
              <a:t>, </a:t>
            </a:r>
            <a:r>
              <a:rPr lang="en-US" sz="2800" dirty="0" err="1"/>
              <a:t>baltimore</a:t>
            </a:r>
            <a:r>
              <a:rPr lang="en-US" sz="2800" dirty="0"/>
              <a:t>)</a:t>
            </a:r>
          </a:p>
          <a:p>
            <a:pPr lvl="1"/>
            <a:r>
              <a:rPr lang="en-US" sz="2800" dirty="0" err="1"/>
              <a:t>hasName</a:t>
            </a:r>
            <a:r>
              <a:rPr lang="en-US" sz="2800" dirty="0"/>
              <a:t>(john, “John Smith”)</a:t>
            </a:r>
          </a:p>
        </p:txBody>
      </p:sp>
    </p:spTree>
    <p:extLst>
      <p:ext uri="{BB962C8B-B14F-4D97-AF65-F5344CB8AC3E}">
        <p14:creationId xmlns:p14="http://schemas.microsoft.com/office/powerpoint/2010/main" val="117223173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.pot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99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14918</TotalTime>
  <Words>1991</Words>
  <Application>Microsoft Macintosh PowerPoint</Application>
  <PresentationFormat>On-screen Show (4:3)</PresentationFormat>
  <Paragraphs>225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Courier</vt:lpstr>
      <vt:lpstr>Lucida Calligraphy</vt:lpstr>
      <vt:lpstr>Times New Roman</vt:lpstr>
      <vt:lpstr>Blank Presentation</vt:lpstr>
      <vt:lpstr>First-Order Logic (FOL) part 1</vt:lpstr>
      <vt:lpstr>FOL Overview</vt:lpstr>
      <vt:lpstr>First-order logic</vt:lpstr>
      <vt:lpstr>User provides</vt:lpstr>
      <vt:lpstr>What do these mean?</vt:lpstr>
      <vt:lpstr>FOL Provides</vt:lpstr>
      <vt:lpstr>Sentences: built from terms and atoms</vt:lpstr>
      <vt:lpstr>Sentences: built from terms and atoms</vt:lpstr>
      <vt:lpstr>What do atomic sentences mean?</vt:lpstr>
      <vt:lpstr>Ontology</vt:lpstr>
      <vt:lpstr>Sentences: built from terms and atoms</vt:lpstr>
      <vt:lpstr>Quantifiers:  and </vt:lpstr>
      <vt:lpstr>Universal Quantifier: </vt:lpstr>
      <vt:lpstr>Existential Quantifier:  </vt:lpstr>
      <vt:lpstr>Existential Quantifier:  </vt:lpstr>
      <vt:lpstr>Quantifier Scope</vt:lpstr>
      <vt:lpstr>Quantifier Scope</vt:lpstr>
      <vt:lpstr>Procedural example 1</vt:lpstr>
      <vt:lpstr>Procedural example 2</vt:lpstr>
      <vt:lpstr>Connections between  and </vt:lpstr>
      <vt:lpstr>Notational differences</vt:lpstr>
      <vt:lpstr>Fin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Propositional/First-Order Logic</dc:title>
  <dc:creator>COGITO</dc:creator>
  <cp:lastModifiedBy>Tim Finin</cp:lastModifiedBy>
  <cp:revision>288</cp:revision>
  <cp:lastPrinted>2019-04-10T15:17:04Z</cp:lastPrinted>
  <dcterms:created xsi:type="dcterms:W3CDTF">2009-10-28T18:03:00Z</dcterms:created>
  <dcterms:modified xsi:type="dcterms:W3CDTF">2020-03-31T17:06:58Z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C:\Users\finin\teaching\AI\RN\</vt:lpwstr>
  </property>
</Properties>
</file>