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80" r:id="rId3"/>
    <p:sldId id="276" r:id="rId4"/>
    <p:sldId id="284" r:id="rId5"/>
    <p:sldId id="365" r:id="rId6"/>
    <p:sldId id="366" r:id="rId7"/>
    <p:sldId id="373" r:id="rId8"/>
    <p:sldId id="283" r:id="rId9"/>
    <p:sldId id="376" r:id="rId10"/>
    <p:sldId id="377" r:id="rId11"/>
    <p:sldId id="379" r:id="rId12"/>
    <p:sldId id="370" r:id="rId13"/>
  </p:sldIdLst>
  <p:sldSz cx="9144000" cy="6858000" type="screen4x3"/>
  <p:notesSz cx="9296400" cy="68818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344">
          <p15:clr>
            <a:srgbClr val="A4A3A4"/>
          </p15:clr>
        </p15:guide>
        <p15:guide id="2" pos="201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 useTimings="0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32FF"/>
    <a:srgbClr val="FF0000"/>
    <a:srgbClr val="CCECFF"/>
    <a:srgbClr val="00FF00"/>
    <a:srgbClr val="EAEAEA"/>
    <a:srgbClr val="CCCC00"/>
    <a:srgbClr val="CC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00"/>
    <p:restoredTop sz="95794"/>
  </p:normalViewPr>
  <p:slideViewPr>
    <p:cSldViewPr showGuides="1">
      <p:cViewPr varScale="1">
        <p:scale>
          <a:sx n="23" d="100"/>
          <a:sy n="23" d="100"/>
        </p:scale>
        <p:origin x="184" y="680"/>
      </p:cViewPr>
      <p:guideLst>
        <p:guide orient="horz" pos="1344"/>
        <p:guide pos="201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dirty="0">
              <a:latin typeface="Calibri"/>
            </a:endParaRP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F583057B-A3E2-2A45-AE6E-E1632947D285}" type="slidenum">
              <a:rPr lang="en-US">
                <a:latin typeface="Calibri"/>
              </a:rPr>
              <a:pPr>
                <a:defRPr/>
              </a:pPr>
              <a:t>‹#›</a:t>
            </a:fld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53727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8913" y="0"/>
            <a:ext cx="4052887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79725" y="509588"/>
            <a:ext cx="3462338" cy="2597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228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16025" y="3276600"/>
            <a:ext cx="6889750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228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53200"/>
            <a:ext cx="4052888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228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8913" y="6553200"/>
            <a:ext cx="4052887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/>
              </a:defRPr>
            </a:lvl1pPr>
          </a:lstStyle>
          <a:p>
            <a:pPr>
              <a:defRPr/>
            </a:pPr>
            <a:fld id="{D44D993B-772C-7143-8E23-3CF6A56E97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7527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A019267-411D-944E-9D17-C7322712A073}" type="slidenum">
              <a:rPr lang="en-US" sz="1200">
                <a:latin typeface="Calibri"/>
              </a:rPr>
              <a:pPr/>
              <a:t>1</a:t>
            </a:fld>
            <a:endParaRPr lang="en-US" sz="1200" dirty="0">
              <a:latin typeface="Calibri"/>
            </a:endParaRPr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EF8805D-6D16-A146-A5D0-83AAE484C67F}" type="slidenum">
              <a:rPr lang="en-US" sz="1200">
                <a:latin typeface="Calibri"/>
              </a:rPr>
              <a:pPr/>
              <a:t>3</a:t>
            </a:fld>
            <a:endParaRPr lang="en-US" sz="1200" dirty="0">
              <a:latin typeface="Calibri"/>
            </a:endParaRPr>
          </a:p>
        </p:txBody>
      </p:sp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137365C-46A5-F246-8307-9D26816D36D8}" type="slidenum">
              <a:rPr lang="en-US" sz="1200">
                <a:latin typeface="Calibri"/>
              </a:rPr>
              <a:pPr/>
              <a:t>4</a:t>
            </a:fld>
            <a:endParaRPr lang="en-US" sz="1200" dirty="0">
              <a:latin typeface="Calibri"/>
            </a:endParaRPr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8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361BAC5-A634-9F45-8DEF-9116086290C6}" type="slidenum">
              <a:rPr lang="en-US" sz="1200">
                <a:latin typeface="Calibri"/>
              </a:rPr>
              <a:pPr/>
              <a:t>9</a:t>
            </a:fld>
            <a:endParaRPr lang="en-US" sz="1200" dirty="0">
              <a:latin typeface="Calibri"/>
            </a:endParaRPr>
          </a:p>
        </p:txBody>
      </p:sp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063776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06853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2858D7D8-2CDA-6547-8643-184C6255307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96687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925629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7657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CBFD7EAF-B730-EA45-AD67-FB2F59E6DAB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70417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72639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6A96773C-4A1E-6B49-9C10-0D92EDE2AAF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457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815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09684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0C9637A9-AA72-734B-B29D-A161A9E241F3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3909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7239000" y="6553200"/>
            <a:ext cx="1905000" cy="30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Calibri"/>
              </a:defRPr>
            </a:lvl1pPr>
          </a:lstStyle>
          <a:p>
            <a:pPr>
              <a:defRPr/>
            </a:pPr>
            <a:fld id="{B10916AA-D880-D242-9CAC-1197DB3C6434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37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524000"/>
            <a:ext cx="7772400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5" r:id="rId3"/>
    <p:sldLayoutId id="2147483831" r:id="rId4"/>
    <p:sldLayoutId id="2147483836" r:id="rId5"/>
    <p:sldLayoutId id="2147483837" r:id="rId6"/>
    <p:sldLayoutId id="2147483832" r:id="rId7"/>
    <p:sldLayoutId id="2147483838" r:id="rId8"/>
    <p:sldLayoutId id="2147483839" r:id="rId9"/>
    <p:sldLayoutId id="2147483833" r:id="rId10"/>
    <p:sldLayoutId id="2147483840" r:id="rId11"/>
    <p:sldLayoutId id="2147483834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  <a:ea typeface="ＭＳ Ｐゴシック" pitchFamily="-65" charset="-128"/>
          <a:cs typeface="ＭＳ Ｐゴシック" pitchFamily="-65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 b="1">
          <a:solidFill>
            <a:schemeClr val="tx2"/>
          </a:solidFill>
          <a:latin typeface="Times New Roman" charset="0"/>
        </a:defRPr>
      </a:lvl9pPr>
    </p:titleStyle>
    <p:bodyStyle>
      <a:lvl1pPr marL="225425" indent="-225425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/>
          <a:ea typeface="ＭＳ Ｐゴシック" pitchFamily="-65" charset="-128"/>
          <a:cs typeface="ＭＳ Ｐゴシック" pitchFamily="-65" charset="-128"/>
        </a:defRPr>
      </a:lvl1pPr>
      <a:lvl2pPr marL="566738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/>
          <a:ea typeface="ＭＳ Ｐゴシック" charset="-128"/>
        </a:defRPr>
      </a:lvl2pPr>
      <a:lvl3pPr marL="914400" indent="-233363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Calibri"/>
          <a:ea typeface="ＭＳ Ｐゴシック" charset="-128"/>
        </a:defRPr>
      </a:lvl3pPr>
      <a:lvl4pPr marL="1254125" indent="-225425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Calibri"/>
          <a:ea typeface="ＭＳ Ｐゴシック" charset="-128"/>
        </a:defRPr>
      </a:lvl4pPr>
      <a:lvl5pPr marL="16017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Calibri"/>
          <a:ea typeface="ＭＳ Ｐゴシック" charset="-128"/>
        </a:defRPr>
      </a:lvl5pPr>
      <a:lvl6pPr marL="20589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6pPr>
      <a:lvl7pPr marL="25161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7pPr>
      <a:lvl8pPr marL="29733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8pPr>
      <a:lvl9pPr marL="3430588" indent="-233363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if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en.wikipedia.org/wiki/John_Alan_Robinson" TargetMode="External"/><Relationship Id="rId2" Type="http://schemas.openxmlformats.org/officeDocument/2006/relationships/hyperlink" Target="https://en.wikipedia.org/wiki/Resolution_(logic)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njunctive_normal_form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524000"/>
            <a:ext cx="7772400" cy="2057400"/>
          </a:xfrm>
        </p:spPr>
        <p:txBody>
          <a:bodyPr/>
          <a:lstStyle/>
          <a:p>
            <a:r>
              <a:rPr lang="en-US" sz="6600" dirty="0">
                <a:ea typeface="ＭＳ Ｐゴシック" charset="0"/>
                <a:cs typeface="ＭＳ Ｐゴシック" charset="0"/>
              </a:rPr>
              <a:t>Reasoning with Propositional Logic</a:t>
            </a:r>
          </a:p>
        </p:txBody>
      </p:sp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028700" y="3962400"/>
            <a:ext cx="7086600" cy="990600"/>
          </a:xfrm>
        </p:spPr>
        <p:txBody>
          <a:bodyPr/>
          <a:lstStyle/>
          <a:p>
            <a:r>
              <a:rPr lang="en-US" sz="4400" dirty="0">
                <a:ea typeface="ＭＳ Ｐゴシック" charset="0"/>
                <a:cs typeface="ＭＳ Ｐゴシック" charset="0"/>
              </a:rPr>
              <a:t>Chapter 7.4</a:t>
            </a:r>
            <a:r>
              <a:rPr lang="en-US" sz="4400" dirty="0">
                <a:ea typeface="ＭＳ Ｐゴシック" charset="0"/>
                <a:cs typeface="Calibri"/>
                <a:sym typeface="Symbol" charset="0"/>
              </a:rPr>
              <a:t>─</a:t>
            </a:r>
            <a:r>
              <a:rPr lang="en-US" sz="4400" dirty="0">
                <a:ea typeface="ＭＳ Ｐゴシック" charset="0"/>
                <a:cs typeface="ＭＳ Ｐゴシック" charset="0"/>
                <a:sym typeface="Symbol" charset="0"/>
              </a:rPr>
              <a:t>7.8</a:t>
            </a:r>
            <a:endParaRPr lang="en-US" dirty="0">
              <a:ea typeface="ＭＳ Ｐゴシック" charset="0"/>
              <a:cs typeface="Calibri"/>
              <a:sym typeface="Symbol" charset="0"/>
            </a:endParaRPr>
          </a:p>
        </p:txBody>
      </p:sp>
      <p:sp>
        <p:nvSpPr>
          <p:cNvPr id="10243" name="Text Box 4"/>
          <p:cNvSpPr txBox="1">
            <a:spLocks noChangeArrowheads="1"/>
          </p:cNvSpPr>
          <p:nvPr/>
        </p:nvSpPr>
        <p:spPr bwMode="auto">
          <a:xfrm>
            <a:off x="0" y="6457950"/>
            <a:ext cx="8991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en-US" sz="1800" dirty="0">
                <a:latin typeface="Calibri"/>
              </a:rPr>
              <a:t>Some material adopted from notes by </a:t>
            </a:r>
            <a:r>
              <a:rPr lang="en-US" sz="2000" dirty="0">
                <a:latin typeface="Calibri"/>
              </a:rPr>
              <a:t>Andreas Geyer-Schulz and Chuck Dyer</a:t>
            </a:r>
            <a:endParaRPr lang="en-US" dirty="0">
              <a:latin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AF1187-782A-D543-AB01-3FAA1E352C4A}"/>
              </a:ext>
            </a:extLst>
          </p:cNvPr>
          <p:cNvSpPr txBox="1"/>
          <p:nvPr/>
        </p:nvSpPr>
        <p:spPr>
          <a:xfrm>
            <a:off x="6599177" y="309860"/>
            <a:ext cx="23230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UMBC 471 9.2.3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D307861-9D59-5541-809E-531B57953C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799" y="309860"/>
            <a:ext cx="1525801" cy="152580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simple proof 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001000" cy="47244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This procedure generates new sentences in a KB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Convert all sentences in the KB to CNF</a:t>
            </a:r>
            <a:r>
              <a:rPr lang="en-US" sz="2800" b="1" baseline="30000" dirty="0">
                <a:solidFill>
                  <a:srgbClr val="FF0000"/>
                </a:solidFill>
              </a:rPr>
              <a:t>1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Find all pairs of sentences in KB with </a:t>
            </a:r>
            <a:r>
              <a:rPr lang="en-US" sz="2800" dirty="0" err="1"/>
              <a:t>complemen-tary</a:t>
            </a:r>
            <a:r>
              <a:rPr lang="en-US" sz="2800" dirty="0"/>
              <a:t> literals</a:t>
            </a:r>
            <a:r>
              <a:rPr lang="en-US" sz="2800" b="1" baseline="30000" dirty="0">
                <a:solidFill>
                  <a:srgbClr val="FF0000"/>
                </a:solidFill>
              </a:rPr>
              <a:t>2</a:t>
            </a:r>
            <a:r>
              <a:rPr lang="en-US" sz="2800" dirty="0"/>
              <a:t> that have not yet been resolved</a:t>
            </a:r>
          </a:p>
          <a:p>
            <a:pPr marL="346075" lvl="1" indent="-336550">
              <a:buFont typeface="+mj-lt"/>
              <a:buAutoNum type="arabicPeriod"/>
            </a:pPr>
            <a:r>
              <a:rPr lang="en-US" sz="2800" dirty="0"/>
              <a:t>If there are no pairs stop else resolve each pair, adding the result to the KB and go to 2</a:t>
            </a:r>
          </a:p>
          <a:p>
            <a:r>
              <a:rPr lang="en-US" sz="3200" dirty="0"/>
              <a:t>Is it sound?</a:t>
            </a:r>
          </a:p>
          <a:p>
            <a:r>
              <a:rPr lang="en-US" sz="3200" dirty="0"/>
              <a:t>Is it complete?</a:t>
            </a:r>
          </a:p>
          <a:p>
            <a:r>
              <a:rPr lang="en-US" sz="3200" dirty="0"/>
              <a:t>Will it always terminate?</a:t>
            </a:r>
          </a:p>
          <a:p>
            <a:endParaRPr lang="en-US" sz="3200" dirty="0"/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endParaRPr lang="en-US" sz="28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65E793-75A1-ED46-B16D-D8884A84DCCC}"/>
              </a:ext>
            </a:extLst>
          </p:cNvPr>
          <p:cNvSpPr txBox="1"/>
          <p:nvPr/>
        </p:nvSpPr>
        <p:spPr>
          <a:xfrm>
            <a:off x="304800" y="6027003"/>
            <a:ext cx="464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1</a:t>
            </a:r>
            <a:r>
              <a:rPr lang="en-US" dirty="0"/>
              <a:t>: a KB in conjunctive normal form is a set of disjunctive sentences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3433AD3-2D2F-794B-9AC5-35770551C000}"/>
              </a:ext>
            </a:extLst>
          </p:cNvPr>
          <p:cNvSpPr txBox="1"/>
          <p:nvPr/>
        </p:nvSpPr>
        <p:spPr>
          <a:xfrm>
            <a:off x="5181600" y="6027003"/>
            <a:ext cx="3962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2</a:t>
            </a:r>
            <a:r>
              <a:rPr lang="en-US" dirty="0"/>
              <a:t>: a literal is a variable or its negation</a:t>
            </a:r>
          </a:p>
        </p:txBody>
      </p:sp>
    </p:spTree>
    <p:extLst>
      <p:ext uri="{BB962C8B-B14F-4D97-AF65-F5344CB8AC3E}">
        <p14:creationId xmlns:p14="http://schemas.microsoft.com/office/powerpoint/2010/main" val="1322984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Resolution refutation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143000"/>
            <a:ext cx="8001000" cy="5029200"/>
          </a:xfrm>
        </p:spPr>
        <p:txBody>
          <a:bodyPr/>
          <a:lstStyle/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Add negation of goal to the KB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Convert all sentences in KB to CNF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Find all pairs of sentences in KB with </a:t>
            </a:r>
            <a:r>
              <a:rPr lang="en-US" sz="2800" dirty="0" err="1"/>
              <a:t>complemen-tary</a:t>
            </a:r>
            <a:r>
              <a:rPr lang="en-US" sz="2800" dirty="0"/>
              <a:t> literals that have not yet been resolved</a:t>
            </a:r>
          </a:p>
          <a:p>
            <a:pPr marL="349250" lvl="1" indent="-336550">
              <a:buFont typeface="+mj-lt"/>
              <a:buAutoNum type="arabicPeriod"/>
            </a:pPr>
            <a:r>
              <a:rPr lang="en-US" sz="2800" dirty="0"/>
              <a:t>If there are no pairs stop else resolve each pair, adding the result to the KB and go to 2</a:t>
            </a:r>
          </a:p>
          <a:p>
            <a:r>
              <a:rPr lang="en-US" sz="2800" dirty="0"/>
              <a:t>If we derived an empty clause (i.e., a contradiction) then the conclusion follows from the KB</a:t>
            </a:r>
          </a:p>
          <a:p>
            <a:r>
              <a:rPr lang="en-US" sz="2800" dirty="0"/>
              <a:t>If we did not, the conclusion cannot be proved from the KB</a:t>
            </a:r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endParaRPr lang="en-US" sz="2800" dirty="0"/>
          </a:p>
          <a:p>
            <a:pPr marL="457200" indent="-457200">
              <a:buFont typeface="+mj-lt"/>
              <a:buAutoNum type="arabicPeriod"/>
            </a:pP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856497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65666-1A78-3C44-9434-A62A85424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981200"/>
            <a:ext cx="7772400" cy="2895600"/>
          </a:xfrm>
        </p:spPr>
        <p:txBody>
          <a:bodyPr/>
          <a:lstStyle/>
          <a:p>
            <a:r>
              <a:rPr lang="en-US" sz="19900" dirty="0">
                <a:latin typeface="Lucida Calligraphy" panose="03010101010101010101" pitchFamily="66" charset="77"/>
                <a:cs typeface="Blackadder ITC" panose="020F0502020204030204" pitchFamily="34" charset="0"/>
              </a:rPr>
              <a:t>Fin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88DE8B1-6662-674B-BF4A-11EAD2C30B5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576CFE-27DD-804B-AD55-CF2F6305955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77394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A713F-21CF-224D-BFBB-7C9B5FD6A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E83D77-2C61-8949-A24F-9564D4A99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/>
              <a:t>There are many ways to approach reasoning with propositional logic</a:t>
            </a:r>
          </a:p>
          <a:p>
            <a:r>
              <a:rPr lang="en-US" sz="3200" dirty="0"/>
              <a:t>We’ll look at one, resolution refutation, that can be extended to first order logic</a:t>
            </a:r>
          </a:p>
          <a:p>
            <a:r>
              <a:rPr lang="en-US" sz="3200" dirty="0"/>
              <a:t>Later, we will look other approaches that are special to propositional logic</a:t>
            </a:r>
          </a:p>
        </p:txBody>
      </p:sp>
    </p:spTree>
    <p:extLst>
      <p:ext uri="{BB962C8B-B14F-4D97-AF65-F5344CB8AC3E}">
        <p14:creationId xmlns:p14="http://schemas.microsoft.com/office/powerpoint/2010/main" val="42532964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Reasoning / Inference</a:t>
            </a:r>
          </a:p>
        </p:txBody>
      </p:sp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8676" y="1219200"/>
            <a:ext cx="8001000" cy="4648200"/>
          </a:xfrm>
        </p:spPr>
        <p:txBody>
          <a:bodyPr/>
          <a:lstStyle/>
          <a:p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Logical inference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creates new sentences that logically follow from a set of sentences (KB)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It can also detect if a KB is inconsistent, i.e., has sentences that entail a </a:t>
            </a:r>
            <a:r>
              <a:rPr lang="en-US" sz="3000" b="1" dirty="0">
                <a:solidFill>
                  <a:srgbClr val="0432FF"/>
                </a:solidFill>
                <a:ea typeface="ＭＳ Ｐゴシック" charset="0"/>
                <a:cs typeface="ＭＳ Ｐゴシック" charset="0"/>
              </a:rPr>
              <a:t>contradiction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sound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every sentence X it produces from a KB logically follows from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i.e., inference rule creates no contradictions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An inference rule is </a:t>
            </a:r>
            <a:r>
              <a:rPr lang="en-US" sz="3000" b="1" dirty="0">
                <a:solidFill>
                  <a:schemeClr val="accent2"/>
                </a:solidFill>
                <a:ea typeface="ＭＳ Ｐゴシック" charset="0"/>
                <a:cs typeface="ＭＳ Ｐゴシック" charset="0"/>
              </a:rPr>
              <a:t>complete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if it can produce every expression that logically follows from (is entailed by) the KB</a:t>
            </a:r>
          </a:p>
          <a:p>
            <a:pPr lvl="1"/>
            <a:r>
              <a:rPr lang="en-US" sz="3000" dirty="0">
                <a:ea typeface="ＭＳ Ｐゴシック" charset="0"/>
              </a:rPr>
              <a:t>Note analogy to complete search algorithms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Sound rules of inference</a:t>
            </a:r>
          </a:p>
        </p:txBody>
      </p:sp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610600" cy="5334000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Examples of sound rules of inference</a:t>
            </a:r>
          </a:p>
          <a:p>
            <a:pPr marL="0" indent="0">
              <a:buNone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can be shown to be sound using a truth table</a:t>
            </a:r>
          </a:p>
          <a:p>
            <a:pPr lvl="1">
              <a:buFontTx/>
              <a:buNone/>
            </a:pPr>
            <a:r>
              <a:rPr lang="en-US" sz="2400" b="1" u="sng" dirty="0">
                <a:ea typeface="ＭＳ Ｐゴシック" charset="0"/>
              </a:rPr>
              <a:t>RULE</a:t>
            </a:r>
            <a:r>
              <a:rPr lang="en-US" sz="2400" u="sng" dirty="0">
                <a:ea typeface="ＭＳ Ｐゴシック" charset="0"/>
              </a:rPr>
              <a:t>			</a:t>
            </a:r>
            <a:r>
              <a:rPr lang="en-US" sz="2400" b="1" u="sng" dirty="0">
                <a:ea typeface="ＭＳ Ｐゴシック" charset="0"/>
              </a:rPr>
              <a:t>PREMISE		CONCLUSION</a:t>
            </a:r>
            <a:endParaRPr lang="en-US" sz="3200" dirty="0">
              <a:ea typeface="ＭＳ Ｐゴシック" charset="0"/>
            </a:endParaRP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Modus Ponens		A, A </a:t>
            </a:r>
            <a:r>
              <a:rPr lang="en-US" sz="2800" dirty="0">
                <a:ea typeface="ＭＳ Ｐゴシック" charset="0"/>
                <a:sym typeface="Symbol" charset="0"/>
              </a:rPr>
              <a:t></a:t>
            </a:r>
            <a:r>
              <a:rPr lang="en-US" sz="2800" dirty="0">
                <a:ea typeface="ＭＳ Ｐゴシック" charset="0"/>
              </a:rPr>
              <a:t> B		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Introduction	A, B	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And Elimination		A </a:t>
            </a:r>
            <a:r>
              <a:rPr lang="en-US" sz="2800" dirty="0">
                <a:ea typeface="ＭＳ Ｐゴシック" charset="0"/>
                <a:sym typeface="Symbol" charset="0"/>
              </a:rPr>
              <a:t></a:t>
            </a:r>
            <a:r>
              <a:rPr lang="en-US" sz="2800" dirty="0">
                <a:ea typeface="ＭＳ Ｐゴシック" charset="0"/>
              </a:rPr>
              <a:t> B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Double Negation	</a:t>
            </a:r>
            <a:r>
              <a:rPr lang="en-US" sz="2800" dirty="0">
                <a:ea typeface="ＭＳ Ｐゴシック" charset="0"/>
                <a:sym typeface="Symbol" charset="0"/>
              </a:rPr>
              <a:t></a:t>
            </a:r>
            <a:r>
              <a:rPr lang="en-US" sz="2800" dirty="0">
                <a:ea typeface="ＭＳ Ｐゴシック" charset="0"/>
              </a:rPr>
              <a:t>A			A</a:t>
            </a:r>
          </a:p>
          <a:p>
            <a:pPr lvl="1">
              <a:buFontTx/>
              <a:buNone/>
            </a:pPr>
            <a:r>
              <a:rPr lang="en-US" sz="2800" dirty="0">
                <a:ea typeface="ＭＳ Ｐゴシック" charset="0"/>
              </a:rPr>
              <a:t>Unit Resolution		A </a:t>
            </a:r>
            <a:r>
              <a:rPr lang="en-US" sz="2800" dirty="0">
                <a:ea typeface="ＭＳ Ｐゴシック" charset="0"/>
                <a:sym typeface="Symbol" charset="0"/>
              </a:rPr>
              <a:t></a:t>
            </a:r>
            <a:r>
              <a:rPr lang="en-US" sz="2800" dirty="0">
                <a:ea typeface="ＭＳ Ｐゴシック" charset="0"/>
              </a:rPr>
              <a:t> B, </a:t>
            </a:r>
            <a:r>
              <a:rPr lang="en-US" sz="2800" dirty="0">
                <a:ea typeface="ＭＳ Ｐゴシック" charset="0"/>
                <a:sym typeface="Symbol" charset="0"/>
              </a:rPr>
              <a:t></a:t>
            </a:r>
            <a:r>
              <a:rPr lang="en-US" sz="2800" dirty="0">
                <a:ea typeface="ＭＳ Ｐゴシック" charset="0"/>
              </a:rPr>
              <a:t>B		A</a:t>
            </a:r>
          </a:p>
          <a:p>
            <a:pPr lvl="1">
              <a:buFontTx/>
              <a:buNone/>
            </a:pP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Resolution	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B,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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B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	A 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  <a:sym typeface="Symbol" charset="0"/>
              </a:rPr>
              <a:t></a:t>
            </a:r>
            <a:r>
              <a:rPr lang="en-US" sz="2800" b="1" dirty="0">
                <a:solidFill>
                  <a:schemeClr val="hlink"/>
                </a:solidFill>
                <a:ea typeface="ＭＳ Ｐゴシック" charset="0"/>
              </a:rPr>
              <a:t> C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82000" cy="5181600"/>
          </a:xfrm>
        </p:spPr>
        <p:txBody>
          <a:bodyPr/>
          <a:lstStyle/>
          <a:p>
            <a:r>
              <a:rPr lang="en-US" sz="3000" b="1" dirty="0">
                <a:ea typeface="ＭＳ Ｐゴシック" charset="0"/>
                <a:cs typeface="ＭＳ Ｐゴシック" charset="0"/>
                <a:hlinkClick r:id="rId2"/>
              </a:rPr>
              <a:t>Resolution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is a valid inference rule producing a new clause implied by two clauses containing </a:t>
            </a:r>
            <a:r>
              <a:rPr lang="en-US" sz="3000" i="1" dirty="0">
                <a:ea typeface="ＭＳ Ｐゴシック" charset="0"/>
                <a:cs typeface="ＭＳ Ｐゴシック" charset="0"/>
              </a:rPr>
              <a:t>complementary literals</a:t>
            </a:r>
          </a:p>
          <a:p>
            <a:pPr marL="460375" lvl="1" indent="0">
              <a:buNone/>
            </a:pPr>
            <a:r>
              <a:rPr lang="en-US" sz="2600" dirty="0">
                <a:ea typeface="ＭＳ Ｐゴシック" charset="0"/>
              </a:rPr>
              <a:t>Literal: atomic symbol or its negation, i.e., P, ~P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Amazingly, this is the </a:t>
            </a:r>
            <a:r>
              <a:rPr lang="en-US" sz="3000" b="1" dirty="0">
                <a:ea typeface="ＭＳ Ｐゴシック" charset="0"/>
                <a:cs typeface="ＭＳ Ｐゴシック" charset="0"/>
              </a:rPr>
              <a:t>only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interference rule needed to build a sound &amp; complete theorem prover</a:t>
            </a:r>
          </a:p>
          <a:p>
            <a:pPr lvl="1"/>
            <a:r>
              <a:rPr lang="en-US" sz="2800" dirty="0">
                <a:ea typeface="ＭＳ Ｐゴシック" charset="0"/>
              </a:rPr>
              <a:t>Based on proof by contradiction, usually called resolution refutation</a:t>
            </a:r>
          </a:p>
          <a:p>
            <a:r>
              <a:rPr lang="en-US" sz="3000" dirty="0">
                <a:ea typeface="ＭＳ Ｐゴシック" charset="0"/>
                <a:cs typeface="ＭＳ Ｐゴシック" charset="0"/>
              </a:rPr>
              <a:t>The resolution rule was discovered by </a:t>
            </a:r>
            <a:r>
              <a:rPr lang="en-US" sz="3000" dirty="0">
                <a:ea typeface="ＭＳ Ｐゴシック" charset="0"/>
                <a:cs typeface="ＭＳ Ｐゴシック" charset="0"/>
                <a:hlinkClick r:id="rId3"/>
              </a:rPr>
              <a:t>Alan</a:t>
            </a:r>
            <a:br>
              <a:rPr lang="en-US" sz="3000" dirty="0">
                <a:ea typeface="ＭＳ Ｐゴシック" charset="0"/>
                <a:cs typeface="ＭＳ Ｐゴシック" charset="0"/>
                <a:hlinkClick r:id="rId3"/>
              </a:rPr>
            </a:br>
            <a:r>
              <a:rPr lang="en-US" sz="3000" dirty="0">
                <a:ea typeface="ＭＳ Ｐゴシック" charset="0"/>
                <a:cs typeface="ＭＳ Ｐゴシック" charset="0"/>
                <a:hlinkClick r:id="rId3"/>
              </a:rPr>
              <a:t>Robinson</a:t>
            </a:r>
            <a:r>
              <a:rPr lang="en-US" sz="3000" dirty="0">
                <a:ea typeface="ＭＳ Ｐゴシック" charset="0"/>
                <a:cs typeface="ＭＳ Ｐゴシック" charset="0"/>
              </a:rPr>
              <a:t> (CS, U. of Syracuse) in the mid 1960s</a:t>
            </a:r>
          </a:p>
          <a:p>
            <a:pPr lvl="1"/>
            <a:endParaRPr lang="en-US" sz="2400" dirty="0">
              <a:ea typeface="ＭＳ Ｐゴシック" charset="0"/>
            </a:endParaRPr>
          </a:p>
          <a:p>
            <a:pPr lvl="1"/>
            <a:endParaRPr lang="en-US" sz="2400" dirty="0">
              <a:ea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  <a:p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Resolution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305800" cy="5410200"/>
          </a:xfrm>
        </p:spPr>
        <p:txBody>
          <a:bodyPr/>
          <a:lstStyle/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A KB is a set of sentences all of which are true, i.e., a conjunction of sentences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To use resolution, put KB into </a:t>
            </a:r>
            <a:r>
              <a:rPr lang="en-US" sz="3200" i="1" dirty="0">
                <a:ea typeface="ＭＳ Ｐゴシック" charset="0"/>
                <a:cs typeface="ＭＳ Ｐゴシック" charset="0"/>
                <a:hlinkClick r:id="rId2"/>
              </a:rPr>
              <a:t>conjunctive normal form</a:t>
            </a:r>
            <a:r>
              <a:rPr lang="en-US" sz="3200" i="1" dirty="0">
                <a:ea typeface="ＭＳ Ｐゴシック" charset="0"/>
                <a:cs typeface="ＭＳ Ｐゴシック" charset="0"/>
              </a:rPr>
              <a:t> </a:t>
            </a:r>
            <a:r>
              <a:rPr lang="en-US" sz="3200" dirty="0">
                <a:ea typeface="ＭＳ Ｐゴシック" charset="0"/>
                <a:cs typeface="ＭＳ Ｐゴシック" charset="0"/>
              </a:rPr>
              <a:t>(CNF) </a:t>
            </a:r>
          </a:p>
          <a:p>
            <a:pPr lvl="1">
              <a:defRPr/>
            </a:pPr>
            <a:r>
              <a:rPr lang="en-US" sz="2800" dirty="0">
                <a:ea typeface="ＭＳ Ｐゴシック" charset="0"/>
                <a:cs typeface="ＭＳ Ｐゴシック" charset="0"/>
              </a:rPr>
              <a:t>Each sentence is a disjunction of one or more literals (positive or negative atoms)</a:t>
            </a:r>
          </a:p>
          <a:p>
            <a:pPr>
              <a:defRPr/>
            </a:pPr>
            <a:r>
              <a:rPr lang="en-US" sz="3200" dirty="0">
                <a:ea typeface="ＭＳ Ｐゴシック" charset="0"/>
                <a:cs typeface="ＭＳ Ｐゴシック" charset="0"/>
              </a:rPr>
              <a:t>Every KB can be put into CNF, it's just a matter of rewriting its sentences using standard tautologies, e.g.:  </a:t>
            </a:r>
            <a:r>
              <a:rPr lang="en-US" sz="2800" dirty="0">
                <a:ea typeface="ＭＳ Ｐゴシック" charset="0"/>
              </a:rPr>
              <a:t>P</a:t>
            </a:r>
            <a:r>
              <a:rPr lang="en-US" sz="2800" dirty="0">
                <a:ea typeface="ＭＳ Ｐゴシック" charset="0"/>
                <a:sym typeface="Symbol" charset="0"/>
              </a:rPr>
              <a:t>Q ≡  ~PQ</a:t>
            </a: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32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4495800" cy="1143000"/>
          </a:xfrm>
        </p:spPr>
        <p:txBody>
          <a:bodyPr/>
          <a:lstStyle/>
          <a:p>
            <a:pPr algn="l"/>
            <a:r>
              <a:rPr lang="en-US" dirty="0">
                <a:ea typeface="ＭＳ Ｐゴシック" charset="0"/>
                <a:cs typeface="ＭＳ Ｐゴシック" charset="0"/>
              </a:rPr>
              <a:t>Resolution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305800" cy="5181600"/>
          </a:xfrm>
        </p:spPr>
        <p:txBody>
          <a:bodyPr/>
          <a:lstStyle/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QRS]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</a:rPr>
              <a:t>KB: [P</a:t>
            </a:r>
            <a:r>
              <a:rPr lang="en-US" sz="3200" dirty="0">
                <a:ea typeface="ＭＳ Ｐゴシック" charset="0"/>
                <a:sym typeface="Symbol" charset="0"/>
              </a:rPr>
              <a:t>Q , QR, QS 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KB in </a:t>
            </a:r>
            <a:r>
              <a:rPr lang="en-US" sz="3200" dirty="0">
                <a:ea typeface="ＭＳ Ｐゴシック" charset="0"/>
                <a:sym typeface="Symbol" charset="0"/>
                <a:hlinkClick r:id="rId2"/>
              </a:rPr>
              <a:t>CNF</a:t>
            </a:r>
            <a:r>
              <a:rPr lang="en-US" sz="3200" dirty="0">
                <a:ea typeface="ＭＳ Ｐゴシック" charset="0"/>
                <a:sym typeface="Symbol" charset="0"/>
              </a:rPr>
              <a:t>: [~PQ , ~QR , ~QS]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KB[1]  producing: </a:t>
            </a:r>
          </a:p>
          <a:p>
            <a:pPr marL="514350" lvl="1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~PR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R)</a:t>
            </a: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Resolve KB[0] and KB[2]  producing: </a:t>
            </a:r>
          </a:p>
          <a:p>
            <a:pPr marL="463550" indent="0">
              <a:buFontTx/>
              <a:buNone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~PS   </a:t>
            </a:r>
            <a:r>
              <a:rPr lang="en-US" sz="3200" i="1" dirty="0">
                <a:ea typeface="ＭＳ Ｐゴシック" charset="0"/>
                <a:sym typeface="Symbol" charset="0"/>
              </a:rPr>
              <a:t>(i.e., </a:t>
            </a:r>
            <a:r>
              <a:rPr lang="en-US" sz="3200" i="1" dirty="0">
                <a:ea typeface="ＭＳ Ｐゴシック" charset="0"/>
              </a:rPr>
              <a:t>P</a:t>
            </a:r>
            <a:r>
              <a:rPr lang="en-US" sz="3200" i="1" dirty="0">
                <a:ea typeface="ＭＳ Ｐゴシック" charset="0"/>
                <a:sym typeface="Symbol" charset="0"/>
              </a:rPr>
              <a:t>S)</a:t>
            </a:r>
            <a:endParaRPr lang="en-US" sz="3200" dirty="0">
              <a:ea typeface="ＭＳ Ｐゴシック" charset="0"/>
              <a:sym typeface="Symbol" charset="0"/>
            </a:endParaRPr>
          </a:p>
          <a:p>
            <a:pPr marL="3175" indent="-233363">
              <a:buFont typeface="Arial" charset="0"/>
              <a:buChar char="•"/>
              <a:defRPr/>
            </a:pPr>
            <a:r>
              <a:rPr lang="en-US" sz="3200" dirty="0">
                <a:ea typeface="ＭＳ Ｐゴシック" charset="0"/>
                <a:sym typeface="Symbol" charset="0"/>
              </a:rPr>
              <a:t>New KB: [~PQ , ~QR, ~QS, ~PR, ~PS]</a:t>
            </a: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 marL="344488" lvl="1" indent="-233363">
              <a:defRPr/>
            </a:pPr>
            <a:endParaRPr lang="en-US" sz="2400" dirty="0">
              <a:ea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  <a:p>
            <a:pPr>
              <a:defRPr/>
            </a:pPr>
            <a:endParaRPr lang="en-US" sz="32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15000" y="152400"/>
            <a:ext cx="3276600" cy="1631216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2800" b="1" dirty="0">
                <a:latin typeface="Calibri"/>
              </a:rPr>
              <a:t>Tautologies</a:t>
            </a:r>
            <a:br>
              <a:rPr lang="en-US" sz="2800" b="1" dirty="0">
                <a:latin typeface="Calibri"/>
              </a:rPr>
            </a:br>
            <a:r>
              <a:rPr lang="en-US" sz="2800" b="1" dirty="0">
                <a:latin typeface="Calibri"/>
              </a:rPr>
              <a:t> </a:t>
            </a:r>
            <a:r>
              <a:rPr lang="en-US" sz="2200" dirty="0">
                <a:latin typeface="Calibri"/>
                <a:sym typeface="Symbol" charset="0"/>
              </a:rPr>
              <a:t>(AB) </a:t>
            </a:r>
            <a:r>
              <a:rPr lang="en-US" sz="2200" dirty="0">
                <a:latin typeface="Calibri"/>
                <a:cs typeface="Calibri"/>
              </a:rPr>
              <a:t>↔ (~A 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 B)</a:t>
            </a:r>
          </a:p>
          <a:p>
            <a:pPr algn="ctr">
              <a:defRPr/>
            </a:pP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(A (B  C))</a:t>
            </a:r>
            <a:r>
              <a:rPr lang="en-US" sz="2200" dirty="0">
                <a:latin typeface="Calibri"/>
                <a:cs typeface="Calibri"/>
              </a:rPr>
              <a:t>  ↔ 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B)</a:t>
            </a:r>
            <a:r>
              <a:rPr lang="en-US" sz="2200" dirty="0">
                <a:latin typeface="Calibri"/>
                <a:cs typeface="Calibri"/>
              </a:rPr>
              <a:t>(A</a:t>
            </a:r>
            <a:r>
              <a:rPr lang="en-US" sz="2200" dirty="0">
                <a:latin typeface="Calibri"/>
                <a:ea typeface="Calibri"/>
                <a:cs typeface="Calibri"/>
                <a:sym typeface="Symbol" charset="0"/>
              </a:rPr>
              <a:t>C) </a:t>
            </a:r>
            <a:endParaRPr lang="en-US" sz="2200" dirty="0"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rules</a:t>
            </a:r>
          </a:p>
        </p:txBody>
      </p:sp>
      <p:sp>
        <p:nvSpPr>
          <p:cNvPr id="481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10600" cy="5410200"/>
          </a:xfrm>
        </p:spPr>
        <p:txBody>
          <a:bodyPr/>
          <a:lstStyle/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A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proof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 is a sequence of sentences, where each is a premise (i.e., a given) or is derived from earlier sentences in the proof by an inference rule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Last sentence is the </a:t>
            </a:r>
            <a:r>
              <a:rPr lang="en-US" sz="2800" b="1" dirty="0">
                <a:ea typeface="ＭＳ Ｐゴシック" charset="0"/>
                <a:cs typeface="ＭＳ Ｐゴシック" charset="0"/>
              </a:rPr>
              <a:t>theorem 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>(also called goal or query) that we want to prove</a:t>
            </a:r>
          </a:p>
          <a:p>
            <a:pPr>
              <a:tabLst>
                <a:tab pos="2060575" algn="l"/>
              </a:tabLst>
            </a:pPr>
            <a:r>
              <a:rPr lang="en-US" sz="2800" dirty="0">
                <a:ea typeface="ＭＳ Ｐゴシック" charset="0"/>
                <a:cs typeface="ＭＳ Ｐゴシック" charset="0"/>
              </a:rPr>
              <a:t>The </a:t>
            </a:r>
            <a:r>
              <a:rPr lang="en-US" altLang="ja-JP" sz="2800" i="1" dirty="0">
                <a:ea typeface="ＭＳ Ｐゴシック" charset="0"/>
                <a:cs typeface="ＭＳ Ｐゴシック" charset="0"/>
              </a:rPr>
              <a:t>weather problem</a:t>
            </a:r>
            <a:r>
              <a:rPr lang="en-US" altLang="ja-JP" sz="2800" dirty="0">
                <a:ea typeface="ＭＳ Ｐゴシック" charset="0"/>
                <a:cs typeface="ＭＳ Ｐゴシック" charset="0"/>
              </a:rPr>
              <a:t> using traditional reasoning</a:t>
            </a: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1 Hu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2 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 err="1">
                <a:ea typeface="ＭＳ Ｐゴシック" charset="0"/>
                <a:sym typeface="Symbol" charset="0"/>
              </a:rPr>
              <a:t>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>
                <a:ea typeface="ＭＳ Ｐゴシック" charset="0"/>
              </a:rPr>
              <a:t> 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humid, 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3 Ho 	modus ponens(1,2)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4 (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)</a:t>
            </a:r>
            <a:r>
              <a:rPr lang="en-US" sz="2200" dirty="0">
                <a:ea typeface="ＭＳ Ｐゴシック" charset="0"/>
                <a:sym typeface="Symbol" charset="0"/>
              </a:rPr>
              <a:t></a:t>
            </a:r>
            <a:r>
              <a:rPr lang="en-US" sz="2200" dirty="0">
                <a:ea typeface="ＭＳ Ｐゴシック" charset="0"/>
              </a:rPr>
              <a:t>R	premise	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If it's hot &amp; humid, 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5 </a:t>
            </a:r>
            <a:r>
              <a:rPr lang="en-US" sz="2200" dirty="0" err="1">
                <a:ea typeface="ＭＳ Ｐゴシック" charset="0"/>
              </a:rPr>
              <a:t>Ho</a:t>
            </a:r>
            <a:r>
              <a:rPr lang="en-US" sz="2200" dirty="0" err="1">
                <a:ea typeface="ＭＳ Ｐゴシック" charset="0"/>
                <a:sym typeface="Symbol" charset="0"/>
              </a:rPr>
              <a:t></a:t>
            </a:r>
            <a:r>
              <a:rPr lang="en-US" sz="2200" dirty="0" err="1">
                <a:ea typeface="ＭＳ Ｐゴシック" charset="0"/>
              </a:rPr>
              <a:t>Hu</a:t>
            </a:r>
            <a:r>
              <a:rPr lang="en-US" sz="2200" dirty="0">
                <a:ea typeface="ＭＳ Ｐゴシック" charset="0"/>
              </a:rPr>
              <a:t> 	and introduction(1,3)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hot and humid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altLang="ja-JP" sz="2200" dirty="0">
              <a:ea typeface="ＭＳ Ｐゴシック" charset="0"/>
            </a:endParaRPr>
          </a:p>
          <a:p>
            <a:pPr marL="454025" lvl="1" indent="-219075">
              <a:buFontTx/>
              <a:buNone/>
              <a:tabLst>
                <a:tab pos="2060575" algn="l"/>
              </a:tabLst>
            </a:pPr>
            <a:r>
              <a:rPr lang="en-US" sz="2200" dirty="0">
                <a:ea typeface="ＭＳ Ｐゴシック" charset="0"/>
              </a:rPr>
              <a:t>6 R 	modus ponens(4,5)	</a:t>
            </a:r>
            <a:r>
              <a:rPr lang="ja-JP" altLang="en-US" sz="2200" dirty="0">
                <a:ea typeface="ＭＳ Ｐゴシック" charset="0"/>
              </a:rPr>
              <a:t>“</a:t>
            </a:r>
            <a:r>
              <a:rPr lang="en-US" altLang="ja-JP" sz="2200" dirty="0">
                <a:ea typeface="ＭＳ Ｐゴシック" charset="0"/>
              </a:rPr>
              <a:t>It's raining</a:t>
            </a:r>
            <a:r>
              <a:rPr lang="ja-JP" altLang="en-US" sz="2200" dirty="0">
                <a:ea typeface="ＭＳ Ｐゴシック" charset="0"/>
              </a:rPr>
              <a:t>”</a:t>
            </a:r>
            <a:endParaRPr lang="en-US" sz="2200" dirty="0"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Proving it’s raining with resolution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838200" y="2290465"/>
            <a:ext cx="538128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781444" y="2286000"/>
            <a:ext cx="127631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endParaRPr lang="en-US" sz="3200" dirty="0">
              <a:latin typeface="Calibri"/>
              <a:cs typeface="Calibri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05600" y="2286000"/>
            <a:ext cx="1827544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~Hu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>
                <a:latin typeface="Calibri"/>
                <a:ea typeface="ＭＳ ゴシック"/>
                <a:cs typeface="Calibri"/>
              </a:rPr>
              <a:t>~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Ho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28407" y="1447800"/>
            <a:ext cx="12779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Ho</a:t>
            </a:r>
          </a:p>
          <a:p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 Ho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514600" y="4271665"/>
            <a:ext cx="18466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705600" y="1371600"/>
            <a:ext cx="21445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 =&gt; R</a:t>
            </a:r>
          </a:p>
          <a:p>
            <a:r>
              <a:rPr lang="en-US" sz="1800" dirty="0"/>
              <a:t>~(Hu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∧</a:t>
            </a:r>
            <a:r>
              <a:rPr lang="en-US" sz="1800" dirty="0"/>
              <a:t> Ho)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  <a:br>
              <a:rPr lang="en-US" sz="1800" dirty="0"/>
            </a:br>
            <a:r>
              <a:rPr lang="en-US" sz="1800" dirty="0"/>
              <a:t>~Hu </a:t>
            </a:r>
            <a:r>
              <a:rPr lang="en-US" sz="18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~Ho </a:t>
            </a:r>
            <a:r>
              <a:rPr lang="en-US" sz="1600" dirty="0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sz="1800" dirty="0"/>
              <a:t> 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38200" y="1447800"/>
            <a:ext cx="4667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438400" y="3433465"/>
            <a:ext cx="53872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Ho</a:t>
            </a:r>
          </a:p>
        </p:txBody>
      </p:sp>
      <p:cxnSp>
        <p:nvCxnSpPr>
          <p:cNvPr id="8" name="Straight Connector 7"/>
          <p:cNvCxnSpPr>
            <a:stCxn id="2" idx="2"/>
            <a:endCxn id="11" idx="0"/>
          </p:cNvCxnSpPr>
          <p:nvPr/>
        </p:nvCxnSpPr>
        <p:spPr bwMode="auto">
          <a:xfrm>
            <a:off x="1107264" y="2752130"/>
            <a:ext cx="1600501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>
            <a:stCxn id="5" idx="2"/>
            <a:endCxn id="11" idx="0"/>
          </p:cNvCxnSpPr>
          <p:nvPr/>
        </p:nvCxnSpPr>
        <p:spPr bwMode="auto">
          <a:xfrm flipH="1">
            <a:off x="2707765" y="2747665"/>
            <a:ext cx="1711835" cy="685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6" name="TextBox 15"/>
          <p:cNvSpPr txBox="1"/>
          <p:nvPr/>
        </p:nvSpPr>
        <p:spPr>
          <a:xfrm>
            <a:off x="4724400" y="4576465"/>
            <a:ext cx="1089361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~</a:t>
            </a:r>
            <a:r>
              <a:rPr lang="en-US" dirty="0" err="1">
                <a:latin typeface="Calibri"/>
                <a:cs typeface="Calibri"/>
              </a:rPr>
              <a:t>Hu</a:t>
            </a:r>
            <a:r>
              <a:rPr lang="en-US" sz="1800" dirty="0" err="1">
                <a:latin typeface="ＭＳ ゴシック"/>
                <a:ea typeface="ＭＳ ゴシック"/>
                <a:cs typeface="ＭＳ ゴシック"/>
              </a:rPr>
              <a:t>∨</a:t>
            </a:r>
            <a:r>
              <a:rPr lang="en-US" dirty="0" err="1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15" name="Straight Connector 14"/>
          <p:cNvCxnSpPr>
            <a:stCxn id="6" idx="2"/>
            <a:endCxn id="16" idx="0"/>
          </p:cNvCxnSpPr>
          <p:nvPr/>
        </p:nvCxnSpPr>
        <p:spPr bwMode="auto">
          <a:xfrm flipH="1">
            <a:off x="5269081" y="2747665"/>
            <a:ext cx="2350291" cy="18288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8" name="Straight Connector 17"/>
          <p:cNvCxnSpPr>
            <a:stCxn id="11" idx="2"/>
            <a:endCxn id="16" idx="0"/>
          </p:cNvCxnSpPr>
          <p:nvPr/>
        </p:nvCxnSpPr>
        <p:spPr bwMode="auto">
          <a:xfrm>
            <a:off x="2707765" y="3895130"/>
            <a:ext cx="2561316" cy="6813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2856254" y="5795665"/>
            <a:ext cx="351779" cy="461665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  <p:txBody>
          <a:bodyPr wrap="none" rtlCol="0">
            <a:spAutoFit/>
          </a:bodyPr>
          <a:lstStyle/>
          <a:p>
            <a:r>
              <a:rPr lang="en-US" dirty="0">
                <a:latin typeface="Calibri"/>
                <a:ea typeface="ＭＳ ゴシック"/>
                <a:cs typeface="Calibri"/>
              </a:rPr>
              <a:t>R</a:t>
            </a:r>
            <a:endParaRPr lang="en-US" sz="4000" dirty="0">
              <a:latin typeface="Calibri"/>
              <a:cs typeface="Calibri"/>
            </a:endParaRPr>
          </a:p>
        </p:txBody>
      </p:sp>
      <p:cxnSp>
        <p:nvCxnSpPr>
          <p:cNvPr id="22" name="Straight Connector 21"/>
          <p:cNvCxnSpPr>
            <a:stCxn id="16" idx="2"/>
            <a:endCxn id="23" idx="0"/>
          </p:cNvCxnSpPr>
          <p:nvPr/>
        </p:nvCxnSpPr>
        <p:spPr bwMode="auto">
          <a:xfrm flipH="1">
            <a:off x="3032144" y="5038130"/>
            <a:ext cx="2236937" cy="757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5" name="Straight Connector 24"/>
          <p:cNvCxnSpPr>
            <a:stCxn id="2" idx="2"/>
            <a:endCxn id="23" idx="0"/>
          </p:cNvCxnSpPr>
          <p:nvPr/>
        </p:nvCxnSpPr>
        <p:spPr bwMode="auto">
          <a:xfrm>
            <a:off x="1107264" y="2752130"/>
            <a:ext cx="1924880" cy="304353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" name="TextBox 29"/>
          <p:cNvSpPr txBox="1"/>
          <p:nvPr/>
        </p:nvSpPr>
        <p:spPr>
          <a:xfrm>
            <a:off x="5638800" y="4191000"/>
            <a:ext cx="1069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Hu =&gt;  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A8A22DE-9220-5745-8C23-2D531D78E778}"/>
              </a:ext>
            </a:extLst>
          </p:cNvPr>
          <p:cNvSpPr txBox="1"/>
          <p:nvPr/>
        </p:nvSpPr>
        <p:spPr>
          <a:xfrm>
            <a:off x="5851324" y="5772834"/>
            <a:ext cx="295305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Resolution proof of R </a:t>
            </a:r>
          </a:p>
        </p:txBody>
      </p:sp>
    </p:spTree>
    <p:extLst>
      <p:ext uri="{BB962C8B-B14F-4D97-AF65-F5344CB8AC3E}">
        <p14:creationId xmlns:p14="http://schemas.microsoft.com/office/powerpoint/2010/main" val="330840512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.pot 8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99"/>
      </a:hlink>
      <a:folHlink>
        <a:srgbClr val="B2B2B2"/>
      </a:folHlink>
    </a:clrScheme>
    <a:fontScheme name="Blank Presentation.po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.po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.po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.pot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18282</TotalTime>
  <Words>983</Words>
  <Application>Microsoft Macintosh PowerPoint</Application>
  <PresentationFormat>On-screen Show (4:3)</PresentationFormat>
  <Paragraphs>106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ゴシック</vt:lpstr>
      <vt:lpstr>Arial</vt:lpstr>
      <vt:lpstr>Calibri</vt:lpstr>
      <vt:lpstr>Lucida Calligraphy</vt:lpstr>
      <vt:lpstr>Times New Roman</vt:lpstr>
      <vt:lpstr>Blank Presentation</vt:lpstr>
      <vt:lpstr>Reasoning with Propositional Logic</vt:lpstr>
      <vt:lpstr>Overview</vt:lpstr>
      <vt:lpstr>Reasoning / Inference</vt:lpstr>
      <vt:lpstr>Sound rules of inference</vt:lpstr>
      <vt:lpstr>Resolution</vt:lpstr>
      <vt:lpstr>Resolution</vt:lpstr>
      <vt:lpstr>Resolution Example</vt:lpstr>
      <vt:lpstr>Proving it’s raining with rules</vt:lpstr>
      <vt:lpstr>Proving it’s raining with resolution</vt:lpstr>
      <vt:lpstr>A simple proof procedure</vt:lpstr>
      <vt:lpstr>Resolution refutation</vt:lpstr>
      <vt:lpstr>Fin</vt:lpstr>
    </vt:vector>
  </TitlesOfParts>
  <Company>UMBC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Propositional/First-Order Logic</dc:title>
  <dc:creator>COGITO</dc:creator>
  <cp:lastModifiedBy>Tim Finin</cp:lastModifiedBy>
  <cp:revision>303</cp:revision>
  <cp:lastPrinted>2019-03-27T18:18:31Z</cp:lastPrinted>
  <dcterms:created xsi:type="dcterms:W3CDTF">2009-10-25T14:57:13Z</dcterms:created>
  <dcterms:modified xsi:type="dcterms:W3CDTF">2020-03-25T00:46:42Z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1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1</vt:i4>
  </property>
  <property fmtid="{D5CDD505-2E9C-101B-9397-08002B2CF9AE}" pid="6" name="ScreenUsage">
    <vt:i4>2</vt:i4>
  </property>
  <property fmtid="{D5CDD505-2E9C-101B-9397-08002B2CF9AE}" pid="7" name="MailAddress">
    <vt:lpwstr>finin@umbc.edu</vt:lpwstr>
  </property>
  <property fmtid="{D5CDD505-2E9C-101B-9397-08002B2CF9AE}" pid="8" name="HomePage">
    <vt:lpwstr>http://umbc.edu/~finin</vt:lpwstr>
  </property>
  <property fmtid="{D5CDD505-2E9C-101B-9397-08002B2CF9AE}" pid="9" name="Other">
    <vt:lpwstr/>
  </property>
  <property fmtid="{D5CDD505-2E9C-101B-9397-08002B2CF9AE}" pid="10" name="DownloadOriginal">
    <vt:bool>false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C:\Users\finin\teaching\AI\RN\</vt:lpwstr>
  </property>
</Properties>
</file>