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5" r:id="rId3"/>
    <p:sldId id="286" r:id="rId4"/>
    <p:sldId id="287" r:id="rId5"/>
    <p:sldId id="381" r:id="rId6"/>
    <p:sldId id="385" r:id="rId7"/>
    <p:sldId id="302" r:id="rId8"/>
    <p:sldId id="382" r:id="rId9"/>
    <p:sldId id="271" r:id="rId10"/>
    <p:sldId id="362" r:id="rId11"/>
    <p:sldId id="363" r:id="rId12"/>
    <p:sldId id="364" r:id="rId13"/>
    <p:sldId id="383" r:id="rId14"/>
    <p:sldId id="370" r:id="rId15"/>
    <p:sldId id="380" r:id="rId16"/>
    <p:sldId id="384" r:id="rId17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pos="20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432FF"/>
    <a:srgbClr val="CCECFF"/>
    <a:srgbClr val="00FF00"/>
    <a:srgbClr val="EAEAEA"/>
    <a:srgbClr val="CCCC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00"/>
    <p:restoredTop sz="95794"/>
  </p:normalViewPr>
  <p:slideViewPr>
    <p:cSldViewPr showGuides="1">
      <p:cViewPr varScale="1">
        <p:scale>
          <a:sx n="83" d="100"/>
          <a:sy n="83" d="100"/>
        </p:scale>
        <p:origin x="208" y="352"/>
      </p:cViewPr>
      <p:guideLst>
        <p:guide orient="horz" pos="1344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83057B-A3E2-2A45-AE6E-E1632947D285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3727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D44D993B-772C-7143-8E23-3CF6A56E97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52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A019267-411D-944E-9D17-C7322712A073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C325ED5-A4A3-A44A-A4B0-6E3CCA05808F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657B53A-1D96-7445-AE48-D91A4605956C}" type="slidenum">
              <a:rPr lang="en-US" sz="1200">
                <a:latin typeface="Calibri"/>
              </a:rPr>
              <a:pPr/>
              <a:t>3</a:t>
            </a:fld>
            <a:endParaRPr lang="en-US" sz="1200" dirty="0">
              <a:latin typeface="Calibri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CA6DF02-193A-D343-9B80-78F11AD6FB67}" type="slidenum">
              <a:rPr lang="en-US" sz="1200">
                <a:latin typeface="Calibri"/>
              </a:rPr>
              <a:pPr/>
              <a:t>4</a:t>
            </a:fld>
            <a:endParaRPr lang="en-US" sz="1200" dirty="0">
              <a:latin typeface="Calibri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C3DDA2A-00C5-A64D-995C-FC4794FA6F33}" type="slidenum">
              <a:rPr lang="en-US" sz="1200">
                <a:latin typeface="Calibri"/>
              </a:rPr>
              <a:pPr/>
              <a:t>7</a:t>
            </a:fld>
            <a:endParaRPr lang="en-US" sz="1200" dirty="0">
              <a:latin typeface="Calibri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8224C5E-D1FD-CA43-AB9A-2B68E00A1995}" type="slidenum">
              <a:rPr lang="en-US" sz="1200">
                <a:latin typeface="Calibri"/>
              </a:rPr>
              <a:pPr/>
              <a:t>8</a:t>
            </a:fld>
            <a:endParaRPr lang="en-US" sz="1200" dirty="0">
              <a:latin typeface="Calibri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365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8224C5E-D1FD-CA43-AB9A-2B68E00A1995}" type="slidenum">
              <a:rPr lang="en-US" sz="1200">
                <a:latin typeface="Calibri"/>
              </a:rPr>
              <a:pPr/>
              <a:t>9</a:t>
            </a:fld>
            <a:endParaRPr lang="en-US" sz="1200" dirty="0">
              <a:latin typeface="Calibri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4D993B-772C-7143-8E23-3CF6A56E97C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41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0637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685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2858D7D8-2CDA-6547-8643-184C625530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66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9256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765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CBFD7EAF-B730-EA45-AD67-FB2F59E6DA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263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6A96773C-4A1E-6B49-9C10-0D92EDE2AA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5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968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C9637A9-AA72-734B-B29D-A161A9E241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0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10916AA-D880-D242-9CAC-1197DB3C64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5" r:id="rId3"/>
    <p:sldLayoutId id="2147483831" r:id="rId4"/>
    <p:sldLayoutId id="2147483836" r:id="rId5"/>
    <p:sldLayoutId id="2147483837" r:id="rId6"/>
    <p:sldLayoutId id="2147483832" r:id="rId7"/>
    <p:sldLayoutId id="2147483838" r:id="rId8"/>
    <p:sldLayoutId id="2147483839" r:id="rId9"/>
    <p:sldLayoutId id="2147483833" r:id="rId10"/>
    <p:sldLayoutId id="2147483840" r:id="rId11"/>
    <p:sldLayoutId id="214748383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odus_ponen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2057400"/>
          </a:xfrm>
        </p:spPr>
        <p:txBody>
          <a:bodyPr/>
          <a:lstStyle/>
          <a:p>
            <a:r>
              <a:rPr lang="en-US" sz="6600" dirty="0">
                <a:ea typeface="ＭＳ Ｐゴシック" charset="0"/>
                <a:cs typeface="ＭＳ Ｐゴシック" charset="0"/>
              </a:rPr>
              <a:t>Propositional Logic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3962400"/>
            <a:ext cx="70866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 7.4</a:t>
            </a:r>
            <a:r>
              <a:rPr lang="en-US" sz="4400" dirty="0">
                <a:ea typeface="ＭＳ Ｐゴシック" charset="0"/>
                <a:cs typeface="Calibri"/>
                <a:sym typeface="Symbol" charset="0"/>
              </a:rPr>
              <a:t>─</a:t>
            </a:r>
            <a:r>
              <a:rPr lang="en-US" sz="4400" dirty="0">
                <a:ea typeface="ＭＳ Ｐゴシック" charset="0"/>
                <a:cs typeface="ＭＳ Ｐゴシック" charset="0"/>
                <a:sym typeface="Symbol" charset="0"/>
              </a:rPr>
              <a:t>7.8</a:t>
            </a:r>
            <a:endParaRPr lang="en-US" dirty="0">
              <a:ea typeface="ＭＳ Ｐゴシック" charset="0"/>
              <a:cs typeface="Calibri"/>
              <a:sym typeface="Symbol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0" y="6457950"/>
            <a:ext cx="899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Calibri"/>
              </a:rPr>
              <a:t>Some material adopted from notes by </a:t>
            </a:r>
            <a:r>
              <a:rPr lang="en-US" sz="2000" dirty="0">
                <a:latin typeface="Calibri"/>
              </a:rPr>
              <a:t>Andreas Geyer-Schulz and Chuck Dyer</a:t>
            </a:r>
            <a:endParaRPr lang="en-US" dirty="0">
              <a:latin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AF1187-782A-D543-AB01-3FAA1E352C4A}"/>
              </a:ext>
            </a:extLst>
          </p:cNvPr>
          <p:cNvSpPr txBox="1"/>
          <p:nvPr/>
        </p:nvSpPr>
        <p:spPr>
          <a:xfrm>
            <a:off x="6705600" y="309860"/>
            <a:ext cx="2323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UMBC 471 9.2.2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The implies connective: P </a:t>
            </a: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  <a:cs typeface="ＭＳ Ｐゴシック" charset="0"/>
              </a:rPr>
              <a:t> Q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241502"/>
            <a:ext cx="7772400" cy="5334000"/>
          </a:xfrm>
        </p:spPr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 is a </a:t>
            </a:r>
            <a:r>
              <a:rPr lang="en-US" sz="3600" b="1" i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logical connective</a:t>
            </a:r>
          </a:p>
          <a:p>
            <a:pPr>
              <a:lnSpc>
                <a:spcPct val="110000"/>
              </a:lnSpc>
            </a:pPr>
            <a:r>
              <a:rPr lang="en-US" sz="3200" i="1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i="1" dirty="0">
                <a:ea typeface="ＭＳ Ｐゴシック" charset="0"/>
                <a:cs typeface="ＭＳ Ｐゴシック" charset="0"/>
                <a:sym typeface="Symbol" charset="0"/>
              </a:rPr>
              <a:t> Q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is a </a:t>
            </a:r>
            <a:r>
              <a:rPr lang="en-US" sz="3200" b="1" dirty="0">
                <a:ea typeface="ＭＳ Ｐゴシック" charset="0"/>
                <a:cs typeface="ＭＳ Ｐゴシック" charset="0"/>
                <a:sym typeface="Symbol" charset="0"/>
              </a:rPr>
              <a:t>logical sentence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and has a truth value, i.e., is either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  <a:sym typeface="Symbol" charset="0"/>
              </a:rPr>
              <a:t>True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 or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  <a:sym typeface="Symbol" charset="0"/>
              </a:rPr>
              <a:t>False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If the sentence is in a KB, it can be used by a rule (</a:t>
            </a:r>
            <a:r>
              <a:rPr lang="en-US" sz="3200" i="1" dirty="0">
                <a:ea typeface="ＭＳ Ｐゴシック" charset="0"/>
                <a:cs typeface="ＭＳ Ｐゴシック" charset="0"/>
                <a:sym typeface="Symbol" charset="0"/>
                <a:hlinkClick r:id="rId2"/>
              </a:rPr>
              <a:t>Modes Ponens</a:t>
            </a:r>
            <a:r>
              <a:rPr lang="en-US" sz="3200" i="1" dirty="0">
                <a:ea typeface="ＭＳ Ｐゴシック" charset="0"/>
                <a:cs typeface="ＭＳ Ｐゴシック" charset="0"/>
                <a:sym typeface="Symbol" charset="0"/>
              </a:rPr>
              <a:t>)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 to infer that Q is True if P is True in the KB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Given a KB where P=True and Q=True, we can derive/infer/prove that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Q is True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Note: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 Q is equivalent to </a:t>
            </a:r>
            <a:r>
              <a:rPr lang="en-US" sz="3200" dirty="0">
                <a:ea typeface="ＭＳ Ｐゴシック" charset="0"/>
                <a:sym typeface="Symbol" charset="0"/>
              </a:rPr>
              <a:t>~PQ</a:t>
            </a:r>
            <a:endParaRPr lang="en-US" sz="32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lnSpc>
                <a:spcPct val="110000"/>
              </a:lnSpc>
            </a:pPr>
            <a:endParaRPr lang="en-US" sz="32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lnSpc>
                <a:spcPct val="110000"/>
              </a:lnSpc>
            </a:pPr>
            <a:endParaRPr lang="en-US" sz="32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lnSpc>
                <a:spcPct val="110000"/>
              </a:lnSpc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 </a:t>
            </a: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  <a:cs typeface="ＭＳ Ｐゴシック" charset="0"/>
              </a:rPr>
              <a:t> Q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When is </a:t>
            </a:r>
            <a:r>
              <a:rPr lang="en-US" sz="3200" b="1" i="1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b="1" i="1" dirty="0">
                <a:ea typeface="ＭＳ Ｐゴシック" charset="0"/>
                <a:cs typeface="ＭＳ Ｐゴシック" charset="0"/>
                <a:sym typeface="Symbol" charset="0"/>
              </a:rPr>
              <a:t>Q </a:t>
            </a:r>
            <a:r>
              <a:rPr lang="en-US" sz="3200" b="1" dirty="0">
                <a:ea typeface="ＭＳ Ｐゴシック" charset="0"/>
                <a:cs typeface="ＭＳ Ｐゴシック" charset="0"/>
                <a:sym typeface="Symbol" charset="0"/>
              </a:rPr>
              <a:t>true?  Check all that apply</a:t>
            </a:r>
            <a:endParaRPr lang="en-US" sz="3200" b="1" dirty="0">
              <a:ea typeface="ＭＳ Ｐゴシック" charset="0"/>
              <a:cs typeface="ＭＳ Ｐゴシック" charset="0"/>
            </a:endParaRP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P=Q=true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P=Q=false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P=true, Q=false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P=false, Q=true</a:t>
            </a:r>
          </a:p>
          <a:p>
            <a:endParaRPr lang="en-US" sz="32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 </a:t>
            </a: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  <a:cs typeface="ＭＳ Ｐゴシック" charset="0"/>
              </a:rPr>
              <a:t> Q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When is </a:t>
            </a:r>
            <a:r>
              <a:rPr lang="en-US" sz="3200" b="1" i="1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b="1" i="1" dirty="0">
                <a:ea typeface="ＭＳ Ｐゴシック" charset="0"/>
                <a:cs typeface="ＭＳ Ｐゴシック" charset="0"/>
                <a:sym typeface="Symbol" charset="0"/>
              </a:rPr>
              <a:t>Q </a:t>
            </a:r>
            <a:r>
              <a:rPr lang="en-US" sz="3200" b="1" dirty="0">
                <a:ea typeface="ＭＳ Ｐゴシック" charset="0"/>
                <a:cs typeface="ＭＳ Ｐゴシック" charset="0"/>
                <a:sym typeface="Symbol" charset="0"/>
              </a:rPr>
              <a:t>true?  Check all that apply</a:t>
            </a:r>
            <a:endParaRPr lang="en-US" sz="3200" b="1" dirty="0">
              <a:ea typeface="ＭＳ Ｐゴシック" charset="0"/>
              <a:cs typeface="ＭＳ Ｐゴシック" charset="0"/>
            </a:endParaRP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P=Q=true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P=Q=false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P=true, Q=false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P=false, Q=true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We can get this from the truth table for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Note: in FOL it's much harder to prove that a conditional true, e.g.,</a:t>
            </a:r>
            <a:r>
              <a:rPr lang="en-US" sz="3200" dirty="0">
                <a:ea typeface="ＭＳ Ｐゴシック" charset="0"/>
                <a:sym typeface="Symbol" charset="0"/>
              </a:rPr>
              <a:t> prime(x)  odd(x)</a:t>
            </a:r>
            <a:endParaRPr lang="en-US" sz="3200" dirty="0">
              <a:ea typeface="ＭＳ Ｐゴシック" charset="0"/>
            </a:endParaRPr>
          </a:p>
          <a:p>
            <a:pPr>
              <a:buFontTx/>
              <a:buNone/>
            </a:pPr>
            <a:endParaRPr lang="en-US" sz="36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buFontTx/>
              <a:buNone/>
            </a:pPr>
            <a:endParaRPr lang="en-US" sz="3600" dirty="0">
              <a:ea typeface="ＭＳ Ｐゴシック" charset="0"/>
              <a:cs typeface="ＭＳ Ｐゴシック" charset="0"/>
              <a:sym typeface="Symbol" charset="0"/>
            </a:endParaRPr>
          </a:p>
        </p:txBody>
      </p:sp>
      <p:sp>
        <p:nvSpPr>
          <p:cNvPr id="33795" name="TextBox 4"/>
          <p:cNvSpPr txBox="1">
            <a:spLocks noChangeArrowheads="1"/>
          </p:cNvSpPr>
          <p:nvPr/>
        </p:nvSpPr>
        <p:spPr bwMode="auto">
          <a:xfrm>
            <a:off x="1143000" y="3733800"/>
            <a:ext cx="44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Zapf Dingbats" charset="0"/>
                <a:cs typeface="Zapf Dingbats" charset="0"/>
              </a:rPr>
              <a:t>✔</a:t>
            </a:r>
            <a:endParaRPr lang="en-US" dirty="0">
              <a:solidFill>
                <a:srgbClr val="FF0000"/>
              </a:solidFill>
              <a:latin typeface="Calibri"/>
              <a:cs typeface="Zapf Dingbats" charset="0"/>
            </a:endParaRP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1155700" y="2514600"/>
            <a:ext cx="44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Zapf Dingbats" charset="0"/>
                <a:cs typeface="Zapf Dingbats" charset="0"/>
              </a:rPr>
              <a:t>✔</a:t>
            </a:r>
            <a:endParaRPr lang="en-US" dirty="0">
              <a:solidFill>
                <a:srgbClr val="FF0000"/>
              </a:solidFill>
              <a:latin typeface="Calibri"/>
              <a:cs typeface="Zapf Dingbats" charset="0"/>
            </a:endParaRPr>
          </a:p>
        </p:txBody>
      </p:sp>
      <p:sp>
        <p:nvSpPr>
          <p:cNvPr id="33797" name="TextBox 7"/>
          <p:cNvSpPr txBox="1">
            <a:spLocks noChangeArrowheads="1"/>
          </p:cNvSpPr>
          <p:nvPr/>
        </p:nvSpPr>
        <p:spPr bwMode="auto">
          <a:xfrm>
            <a:off x="1155700" y="1981200"/>
            <a:ext cx="44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Zapf Dingbats" charset="0"/>
                <a:cs typeface="Zapf Dingbats" charset="0"/>
              </a:rPr>
              <a:t>✔</a:t>
            </a:r>
            <a:endParaRPr lang="en-US" dirty="0">
              <a:solidFill>
                <a:srgbClr val="FF0000"/>
              </a:solidFill>
              <a:latin typeface="Calibri"/>
              <a:cs typeface="Zapf Dingbats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BCEF9-61DA-CF4D-9F15-53040C528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</a:t>
            </a: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 Q  </a:t>
            </a:r>
            <a:r>
              <a:rPr lang="en-US" sz="5400" b="0" dirty="0"/>
              <a:t>≡</a:t>
            </a:r>
            <a:r>
              <a:rPr lang="en-US" b="0" dirty="0"/>
              <a:t>  </a:t>
            </a:r>
            <a:r>
              <a:rPr lang="en-US" dirty="0">
                <a:ea typeface="ＭＳ Ｐゴシック" charset="0"/>
                <a:sym typeface="Symbol" charset="0"/>
              </a:rPr>
              <a:t>~PQ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A8615-6AF6-6840-9187-9E8760C35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12954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 Q is equivalent to </a:t>
            </a:r>
            <a:r>
              <a:rPr lang="en-US" sz="3200" dirty="0">
                <a:ea typeface="ＭＳ Ｐゴシック" charset="0"/>
                <a:sym typeface="Symbol" charset="0"/>
              </a:rPr>
              <a:t>~PQ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We can show this by looking at a truth table</a:t>
            </a:r>
          </a:p>
          <a:p>
            <a:endParaRPr lang="en-US" sz="32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68FF50F-0798-6545-AA95-0928B76102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290953"/>
              </p:ext>
            </p:extLst>
          </p:nvPr>
        </p:nvGraphicFramePr>
        <p:xfrm>
          <a:off x="2019300" y="3008086"/>
          <a:ext cx="51054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350">
                  <a:extLst>
                    <a:ext uri="{9D8B030D-6E8A-4147-A177-3AD203B41FA5}">
                      <a16:colId xmlns:a16="http://schemas.microsoft.com/office/drawing/2014/main" val="3604687591"/>
                    </a:ext>
                  </a:extLst>
                </a:gridCol>
                <a:gridCol w="1276350">
                  <a:extLst>
                    <a:ext uri="{9D8B030D-6E8A-4147-A177-3AD203B41FA5}">
                      <a16:colId xmlns:a16="http://schemas.microsoft.com/office/drawing/2014/main" val="2338118941"/>
                    </a:ext>
                  </a:extLst>
                </a:gridCol>
                <a:gridCol w="1276350">
                  <a:extLst>
                    <a:ext uri="{9D8B030D-6E8A-4147-A177-3AD203B41FA5}">
                      <a16:colId xmlns:a16="http://schemas.microsoft.com/office/drawing/2014/main" val="3811944878"/>
                    </a:ext>
                  </a:extLst>
                </a:gridCol>
                <a:gridCol w="1276350">
                  <a:extLst>
                    <a:ext uri="{9D8B030D-6E8A-4147-A177-3AD203B41FA5}">
                      <a16:colId xmlns:a16="http://schemas.microsoft.com/office/drawing/2014/main" val="1629747337"/>
                    </a:ext>
                  </a:extLst>
                </a:gridCol>
              </a:tblGrid>
              <a:tr h="35777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ea typeface="ＭＳ Ｐゴシック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en-US" sz="1800" dirty="0">
                          <a:latin typeface="Calibri" panose="020F0502020204030204" pitchFamily="34" charset="0"/>
                          <a:ea typeface="ＭＳ Ｐゴシック" charset="0"/>
                          <a:cs typeface="Calibri" panose="020F0502020204030204" pitchFamily="34" charset="0"/>
                          <a:sym typeface="Symbol" charset="0"/>
                        </a:rPr>
                        <a:t> Q 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ea typeface="ＭＳ Ｐゴシック" charset="0"/>
                          <a:cs typeface="Calibri" panose="020F0502020204030204" pitchFamily="34" charset="0"/>
                          <a:sym typeface="Symbol" charset="0"/>
                        </a:rPr>
                        <a:t>~PQ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695989"/>
                  </a:ext>
                </a:extLst>
              </a:tr>
              <a:tr h="35777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368655"/>
                  </a:ext>
                </a:extLst>
              </a:tr>
              <a:tr h="35777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182162"/>
                  </a:ext>
                </a:extLst>
              </a:tr>
              <a:tr h="35777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056508"/>
                  </a:ext>
                </a:extLst>
              </a:tr>
              <a:tr h="35777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85093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68AFB2FD-DF32-0D4E-913D-0063BAC98817}"/>
              </a:ext>
            </a:extLst>
          </p:cNvPr>
          <p:cNvSpPr/>
          <p:nvPr/>
        </p:nvSpPr>
        <p:spPr bwMode="auto">
          <a:xfrm>
            <a:off x="4419600" y="2819400"/>
            <a:ext cx="2895600" cy="2209800"/>
          </a:xfrm>
          <a:prstGeom prst="rect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47333C-DDCF-3E43-983B-F56E7025B4D8}"/>
              </a:ext>
            </a:extLst>
          </p:cNvPr>
          <p:cNvSpPr txBox="1"/>
          <p:nvPr/>
        </p:nvSpPr>
        <p:spPr>
          <a:xfrm>
            <a:off x="4421746" y="5092113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These two columns are the same</a:t>
            </a:r>
          </a:p>
        </p:txBody>
      </p:sp>
    </p:spTree>
    <p:extLst>
      <p:ext uri="{BB962C8B-B14F-4D97-AF65-F5344CB8AC3E}">
        <p14:creationId xmlns:p14="http://schemas.microsoft.com/office/powerpoint/2010/main" val="334406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Models for a KB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5943600" cy="57150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KB: [P</a:t>
            </a:r>
            <a:r>
              <a:rPr lang="en-US" dirty="0"/>
              <a:t>∨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Q, P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R,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]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sentences?</a:t>
            </a:r>
          </a:p>
          <a:p>
            <a:pPr marL="339725" lvl="1" indent="0">
              <a:lnSpc>
                <a:spcPct val="90000"/>
              </a:lnSpc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s1: P</a:t>
            </a:r>
            <a:r>
              <a:rPr lang="en-US" sz="2800" dirty="0"/>
              <a:t>∨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s2: P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</a:t>
            </a:r>
            <a:b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s3: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propositional variables? </a:t>
            </a:r>
          </a:p>
          <a:p>
            <a:pPr marL="339725" lvl="1" indent="0">
              <a:lnSpc>
                <a:spcPct val="90000"/>
              </a:lnSpc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P, Q, R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candidate models? </a:t>
            </a:r>
          </a:p>
          <a:p>
            <a:pPr marL="466725" lvl="1" indent="-347663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Consider all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eight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possible assignments of T|F to P, Q, R</a:t>
            </a:r>
          </a:p>
          <a:p>
            <a:pPr marL="466725" lvl="1" indent="-347663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Check if each sentence is consistent with the model</a:t>
            </a:r>
          </a:p>
          <a:p>
            <a:pPr marL="466725" lvl="1" indent="-347663">
              <a:lnSpc>
                <a:spcPct val="90000"/>
              </a:lnSpc>
              <a:buFont typeface="+mj-lt"/>
              <a:buAutoNum type="arabicParenR"/>
              <a:defRPr/>
            </a:pPr>
            <a:endParaRPr lang="en-US" sz="2800" dirty="0">
              <a:ea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endParaRPr lang="en-US" sz="2800" dirty="0">
              <a:ea typeface="ＭＳ Ｐゴシック" charset="0"/>
            </a:endParaRPr>
          </a:p>
          <a:p>
            <a:pPr>
              <a:buFontTx/>
              <a:buNone/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9082BFD-D031-FC4B-984D-D38AF65FCB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876145"/>
              </p:ext>
            </p:extLst>
          </p:nvPr>
        </p:nvGraphicFramePr>
        <p:xfrm>
          <a:off x="6324600" y="510540"/>
          <a:ext cx="25908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1800">
                  <a:extLst>
                    <a:ext uri="{9D8B030D-6E8A-4147-A177-3AD203B41FA5}">
                      <a16:colId xmlns:a16="http://schemas.microsoft.com/office/drawing/2014/main" val="4039093299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3893881651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1894381452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930803844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563531058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3620631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Q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s1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s2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s3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4601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611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9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187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27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009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233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590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55413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5BE602B-7591-9745-98B0-29AE624B0F32}"/>
              </a:ext>
            </a:extLst>
          </p:cNvPr>
          <p:cNvSpPr txBox="1"/>
          <p:nvPr/>
        </p:nvSpPr>
        <p:spPr>
          <a:xfrm>
            <a:off x="6324600" y="3962400"/>
            <a:ext cx="281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Here </a:t>
            </a:r>
            <a:r>
              <a:rPr lang="en-US" b="1" dirty="0"/>
              <a:t>x </a:t>
            </a:r>
            <a:r>
              <a:rPr lang="en-US" dirty="0"/>
              <a:t>means the model makes the sentence False and </a:t>
            </a:r>
            <a:r>
              <a:rPr lang="en-US" b="1" dirty="0">
                <a:solidFill>
                  <a:schemeClr val="dk1"/>
                </a:solidFill>
              </a:rPr>
              <a:t>✓</a:t>
            </a:r>
            <a:r>
              <a:rPr lang="en-US" dirty="0">
                <a:solidFill>
                  <a:schemeClr val="dk1"/>
                </a:solidFill>
              </a:rPr>
              <a:t>means it doesn’t make it False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Models for a KB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5943600" cy="57150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KB: [P</a:t>
            </a:r>
            <a:r>
              <a:rPr lang="en-US" dirty="0"/>
              <a:t>∨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Q, P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R,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]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sentences?</a:t>
            </a:r>
          </a:p>
          <a:p>
            <a:pPr marL="339725" lvl="1" indent="0">
              <a:lnSpc>
                <a:spcPct val="90000"/>
              </a:lnSpc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s1: P</a:t>
            </a:r>
            <a:r>
              <a:rPr lang="en-US" sz="2800" dirty="0"/>
              <a:t>∨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s2: P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</a:t>
            </a:r>
            <a:b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s3: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propositional variables? </a:t>
            </a:r>
          </a:p>
          <a:p>
            <a:pPr marL="339725" lvl="1" indent="0">
              <a:lnSpc>
                <a:spcPct val="90000"/>
              </a:lnSpc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P, Q, R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candidate models? </a:t>
            </a:r>
          </a:p>
          <a:p>
            <a:pPr marL="466725" lvl="1" indent="-347663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Consider all possible assignments of T|F to P, Q, R</a:t>
            </a:r>
          </a:p>
          <a:p>
            <a:pPr marL="466725" lvl="1" indent="-347663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Check truth tables for consistency, eliminating any row that does not make every KB sentence true</a:t>
            </a:r>
          </a:p>
          <a:p>
            <a:pPr marL="681037" lvl="2" indent="0">
              <a:lnSpc>
                <a:spcPct val="90000"/>
              </a:lnSpc>
              <a:buNone/>
              <a:defRPr/>
            </a:pPr>
            <a:endParaRPr lang="en-US" sz="2800" dirty="0">
              <a:ea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endParaRPr lang="en-US" sz="2800" dirty="0">
              <a:ea typeface="ＭＳ Ｐゴシック" charset="0"/>
            </a:endParaRPr>
          </a:p>
          <a:p>
            <a:pPr>
              <a:buFontTx/>
              <a:buNone/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9082BFD-D031-FC4B-984D-D38AF65FCB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474098"/>
              </p:ext>
            </p:extLst>
          </p:nvPr>
        </p:nvGraphicFramePr>
        <p:xfrm>
          <a:off x="6324600" y="510540"/>
          <a:ext cx="25908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1800">
                  <a:extLst>
                    <a:ext uri="{9D8B030D-6E8A-4147-A177-3AD203B41FA5}">
                      <a16:colId xmlns:a16="http://schemas.microsoft.com/office/drawing/2014/main" val="4039093299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3893881651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1894381452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930803844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563531058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3620631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Q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s1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s2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s3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601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611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9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187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27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009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233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590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554133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404D041-6920-CD4A-B2B6-A5E4F803BE71}"/>
              </a:ext>
            </a:extLst>
          </p:cNvPr>
          <p:cNvCxnSpPr>
            <a:cxnSpLocks/>
          </p:cNvCxnSpPr>
          <p:nvPr/>
        </p:nvCxnSpPr>
        <p:spPr bwMode="auto">
          <a:xfrm>
            <a:off x="6248400" y="1012371"/>
            <a:ext cx="2743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1A4C4F3-9F5C-C14C-847F-525478BA08E9}"/>
              </a:ext>
            </a:extLst>
          </p:cNvPr>
          <p:cNvCxnSpPr>
            <a:cxnSpLocks/>
          </p:cNvCxnSpPr>
          <p:nvPr/>
        </p:nvCxnSpPr>
        <p:spPr bwMode="auto">
          <a:xfrm>
            <a:off x="6248400" y="1447800"/>
            <a:ext cx="2743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C0B0718-514D-3643-99CF-F93B98B658ED}"/>
              </a:ext>
            </a:extLst>
          </p:cNvPr>
          <p:cNvCxnSpPr>
            <a:cxnSpLocks/>
          </p:cNvCxnSpPr>
          <p:nvPr/>
        </p:nvCxnSpPr>
        <p:spPr bwMode="auto">
          <a:xfrm>
            <a:off x="6248400" y="1828800"/>
            <a:ext cx="2743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3804D75-70D5-1C48-9B4D-E32686217330}"/>
              </a:ext>
            </a:extLst>
          </p:cNvPr>
          <p:cNvCxnSpPr>
            <a:cxnSpLocks/>
          </p:cNvCxnSpPr>
          <p:nvPr/>
        </p:nvCxnSpPr>
        <p:spPr bwMode="auto">
          <a:xfrm>
            <a:off x="6237514" y="2590800"/>
            <a:ext cx="2743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318F6EF-BBE0-FA41-8007-D73645A7EE87}"/>
              </a:ext>
            </a:extLst>
          </p:cNvPr>
          <p:cNvCxnSpPr>
            <a:cxnSpLocks/>
          </p:cNvCxnSpPr>
          <p:nvPr/>
        </p:nvCxnSpPr>
        <p:spPr bwMode="auto">
          <a:xfrm>
            <a:off x="6248400" y="3276600"/>
            <a:ext cx="2743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2EB7CCC-1A64-794D-8C36-EA9DA63328AA}"/>
              </a:ext>
            </a:extLst>
          </p:cNvPr>
          <p:cNvSpPr txBox="1"/>
          <p:nvPr/>
        </p:nvSpPr>
        <p:spPr>
          <a:xfrm>
            <a:off x="6248400" y="4114800"/>
            <a:ext cx="28193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dirty="0"/>
              <a:t>Only 3 models are consistent with KB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dirty="0"/>
              <a:t>R true in all of them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dirty="0"/>
              <a:t>Therefore R is true and can be added to the KB</a:t>
            </a:r>
          </a:p>
        </p:txBody>
      </p:sp>
    </p:spTree>
    <p:extLst>
      <p:ext uri="{BB962C8B-B14F-4D97-AF65-F5344CB8AC3E}">
        <p14:creationId xmlns:p14="http://schemas.microsoft.com/office/powerpoint/2010/main" val="315541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607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Propositional logic syntax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534400" cy="53340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Users specify</a:t>
            </a:r>
          </a:p>
          <a:p>
            <a:pPr lvl="1"/>
            <a:r>
              <a:rPr lang="en-US" sz="2800" dirty="0">
                <a:ea typeface="ＭＳ Ｐゴシック" charset="0"/>
                <a:cs typeface="Calibri"/>
              </a:rPr>
              <a:t>Set of propositional symbols (e.g., P, Q) whose values can be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Calibri"/>
              </a:rPr>
              <a:t>True</a:t>
            </a:r>
            <a:r>
              <a:rPr lang="en-US" sz="2800" dirty="0">
                <a:ea typeface="ＭＳ Ｐゴシック" charset="0"/>
                <a:cs typeface="Calibri"/>
              </a:rPr>
              <a:t> or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Calibri"/>
              </a:rPr>
              <a:t>False</a:t>
            </a:r>
          </a:p>
          <a:p>
            <a:pPr lvl="1"/>
            <a:r>
              <a:rPr lang="en-US" sz="2800" dirty="0">
                <a:ea typeface="ＭＳ Ｐゴシック" charset="0"/>
                <a:cs typeface="Calibri"/>
              </a:rPr>
              <a:t>What each </a:t>
            </a:r>
            <a:r>
              <a:rPr lang="en-US" sz="2800" i="1" dirty="0">
                <a:ea typeface="ＭＳ Ｐゴシック" charset="0"/>
                <a:cs typeface="Calibri"/>
              </a:rPr>
              <a:t>means</a:t>
            </a:r>
            <a:r>
              <a:rPr lang="en-US" sz="2800" dirty="0">
                <a:ea typeface="ＭＳ Ｐゴシック" charset="0"/>
                <a:cs typeface="Calibri"/>
              </a:rPr>
              <a:t>, e.g.: P: “</a:t>
            </a:r>
            <a:r>
              <a:rPr lang="en-US" altLang="ja-JP" sz="2800" i="1" dirty="0">
                <a:ea typeface="ＭＳ Ｐゴシック" charset="0"/>
                <a:cs typeface="Calibri"/>
              </a:rPr>
              <a:t>It’s  hot”</a:t>
            </a:r>
            <a:r>
              <a:rPr lang="en-US" altLang="ja-JP" sz="2800" dirty="0">
                <a:ea typeface="ＭＳ Ｐゴシック" charset="0"/>
                <a:cs typeface="Calibri"/>
              </a:rPr>
              <a:t>, Q: </a:t>
            </a:r>
            <a:r>
              <a:rPr lang="ja-JP" altLang="en-US" sz="2800" i="1" dirty="0">
                <a:ea typeface="ＭＳ Ｐゴシック" charset="0"/>
                <a:cs typeface="Calibri"/>
              </a:rPr>
              <a:t>“</a:t>
            </a:r>
            <a:r>
              <a:rPr lang="en-US" altLang="ja-JP" sz="2800" i="1" dirty="0">
                <a:ea typeface="ＭＳ Ｐゴシック" charset="0"/>
                <a:cs typeface="Calibri"/>
              </a:rPr>
              <a:t>It’s humid</a:t>
            </a:r>
            <a:r>
              <a:rPr lang="ja-JP" altLang="en-US" sz="2800" i="1" dirty="0">
                <a:ea typeface="ＭＳ Ｐゴシック" charset="0"/>
                <a:cs typeface="Calibri"/>
              </a:rPr>
              <a:t>”</a:t>
            </a:r>
            <a:endParaRPr lang="en-US" altLang="ja-JP" sz="2800" i="1" dirty="0">
              <a:ea typeface="ＭＳ Ｐゴシック" charset="0"/>
              <a:cs typeface="Calibri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A sentence (well formed formula) is defined as: 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Any symbol is a sentence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S is a sentence, then </a:t>
            </a:r>
            <a:r>
              <a:rPr lang="en-US" sz="2800" b="1" dirty="0">
                <a:ea typeface="ＭＳ Ｐゴシック" charset="0"/>
                <a:sym typeface="Symbol" charset="0"/>
              </a:rPr>
              <a:t></a:t>
            </a:r>
            <a:r>
              <a:rPr lang="en-US" sz="2800" b="1" dirty="0">
                <a:ea typeface="ＭＳ Ｐゴシック" charset="0"/>
              </a:rPr>
              <a:t>S</a:t>
            </a:r>
            <a:r>
              <a:rPr lang="en-US" sz="2800" dirty="0">
                <a:ea typeface="ＭＳ Ｐゴシック" charset="0"/>
              </a:rPr>
              <a:t> is a sentence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S is a sentence, then </a:t>
            </a:r>
            <a:r>
              <a:rPr lang="en-US" sz="2800" b="1" dirty="0">
                <a:ea typeface="ＭＳ Ｐゴシック" charset="0"/>
              </a:rPr>
              <a:t>(S)</a:t>
            </a:r>
            <a:r>
              <a:rPr lang="en-US" sz="2800" dirty="0">
                <a:ea typeface="ＭＳ Ｐゴシック" charset="0"/>
              </a:rPr>
              <a:t> is a sentence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S and T are sentences, then so are </a:t>
            </a:r>
            <a:r>
              <a:rPr lang="en-US" sz="2800" b="1" dirty="0">
                <a:ea typeface="ＭＳ Ｐゴシック" charset="0"/>
              </a:rPr>
              <a:t>(S </a:t>
            </a:r>
            <a:r>
              <a:rPr lang="en-US" sz="2800" b="1" dirty="0"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ea typeface="ＭＳ Ｐゴシック" charset="0"/>
              </a:rPr>
              <a:t> T), (S </a:t>
            </a:r>
            <a:r>
              <a:rPr lang="en-US" sz="2800" b="1" dirty="0">
                <a:ea typeface="ＭＳ Ｐゴシック" charset="0"/>
                <a:sym typeface="Symbol" charset="0"/>
              </a:rPr>
              <a:t></a:t>
            </a:r>
            <a:r>
              <a:rPr lang="en-US" sz="2800" b="1" dirty="0">
                <a:ea typeface="ＭＳ Ｐゴシック" charset="0"/>
              </a:rPr>
              <a:t> T), </a:t>
            </a:r>
            <a:br>
              <a:rPr lang="en-US" sz="2800" b="1" dirty="0">
                <a:ea typeface="ＭＳ Ｐゴシック" charset="0"/>
              </a:rPr>
            </a:br>
            <a:r>
              <a:rPr lang="en-US" sz="2800" b="1" dirty="0">
                <a:ea typeface="ＭＳ Ｐゴシック" charset="0"/>
              </a:rPr>
              <a:t>(S </a:t>
            </a:r>
            <a:r>
              <a:rPr lang="en-US" sz="2800" b="1" dirty="0">
                <a:ea typeface="ＭＳ Ｐゴシック" charset="0"/>
                <a:sym typeface="Symbol" charset="0"/>
              </a:rPr>
              <a:t></a:t>
            </a:r>
            <a:r>
              <a:rPr lang="en-US" sz="2800" b="1" dirty="0">
                <a:ea typeface="ＭＳ Ｐゴシック" charset="0"/>
              </a:rPr>
              <a:t> T),</a:t>
            </a:r>
            <a:r>
              <a:rPr lang="en-US" sz="2800" dirty="0">
                <a:ea typeface="ＭＳ Ｐゴシック" charset="0"/>
              </a:rPr>
              <a:t> and </a:t>
            </a:r>
            <a:r>
              <a:rPr lang="en-US" sz="2800" b="1" dirty="0">
                <a:ea typeface="ＭＳ Ｐゴシック" charset="0"/>
              </a:rPr>
              <a:t>(S </a:t>
            </a:r>
            <a:r>
              <a:rPr lang="en-US" sz="2800" b="1" dirty="0">
                <a:ea typeface="ＭＳ Ｐゴシック" charset="0"/>
                <a:cs typeface="Calibri"/>
              </a:rPr>
              <a:t>↔</a:t>
            </a:r>
            <a:r>
              <a:rPr lang="en-US" sz="2800" b="1" dirty="0">
                <a:ea typeface="ＭＳ Ｐゴシック" charset="0"/>
              </a:rPr>
              <a:t> T)</a:t>
            </a:r>
            <a:endParaRPr lang="en-US" sz="2800" dirty="0">
              <a:ea typeface="ＭＳ Ｐゴシック" charset="0"/>
            </a:endParaRP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A finite number of applications of the rules</a:t>
            </a:r>
          </a:p>
          <a:p>
            <a:pPr marL="454025" lvl="1" indent="-219075"/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Examples of PL sentences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Q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ja-JP" altLang="en-US" sz="320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It’s humid</a:t>
            </a:r>
            <a:r>
              <a:rPr lang="ja-JP" altLang="en-US" sz="3200">
                <a:ea typeface="ＭＳ Ｐゴシック" charset="0"/>
              </a:rPr>
              <a:t>”</a:t>
            </a:r>
            <a:endParaRPr lang="en-US" altLang="ja-JP" sz="3200" dirty="0"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Q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 P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ja-JP" altLang="en-US" sz="320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If it’s humid, then it’s hot</a:t>
            </a:r>
            <a:r>
              <a:rPr lang="ja-JP" altLang="en-US" sz="3200">
                <a:ea typeface="ＭＳ Ｐゴシック" charset="0"/>
              </a:rPr>
              <a:t>”</a:t>
            </a:r>
            <a:endParaRPr lang="en-US" altLang="ja-JP" sz="3200" dirty="0"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(P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 Q)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 R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ja-JP" altLang="en-US" sz="320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If it’s hot and it’s humid, then it's raining</a:t>
            </a:r>
            <a:r>
              <a:rPr lang="ja-JP" altLang="en-US" sz="3200">
                <a:ea typeface="ＭＳ Ｐゴシック" charset="0"/>
              </a:rPr>
              <a:t>”</a:t>
            </a:r>
            <a:endParaRPr lang="en-US" altLang="ja-JP" sz="3200" dirty="0"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We’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re free to choose better symbols, e.g.: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Hot for </a:t>
            </a:r>
            <a:r>
              <a:rPr lang="ja-JP" altLang="en-US" sz="280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It’s hot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Humid for </a:t>
            </a:r>
            <a:r>
              <a:rPr lang="ja-JP" altLang="en-US" sz="280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It’s humid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Raining for </a:t>
            </a:r>
            <a:r>
              <a:rPr lang="ja-JP" altLang="en-US" sz="280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It’s raining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Some terms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343900" cy="47244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Given the truth values of all symbols in a sentence, it can be </a:t>
            </a:r>
            <a:r>
              <a:rPr lang="en-US" altLang="ja-JP" sz="3200" b="1" i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evaluated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to determine its </a:t>
            </a:r>
            <a:r>
              <a:rPr lang="en-US" altLang="ja-JP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truth value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(True or False)</a:t>
            </a:r>
          </a:p>
          <a:p>
            <a:r>
              <a:rPr lang="en-US" altLang="ja-JP" sz="3200" dirty="0">
                <a:ea typeface="ＭＳ Ｐゴシック" charset="0"/>
                <a:cs typeface="ＭＳ Ｐゴシック" charset="0"/>
              </a:rPr>
              <a:t>We consider a </a:t>
            </a:r>
            <a:r>
              <a:rPr lang="en-US" altLang="ja-JP" sz="3200" b="1" dirty="0">
                <a:solidFill>
                  <a:srgbClr val="0432FF"/>
                </a:solidFill>
                <a:ea typeface="ＭＳ Ｐゴシック" charset="0"/>
                <a:cs typeface="ＭＳ Ｐゴシック" charset="0"/>
              </a:rPr>
              <a:t>Knowledge Base 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(KB) to be a set of sentences that are all True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200" b="1" dirty="0">
                <a:solidFill>
                  <a:srgbClr val="0432FF"/>
                </a:solidFill>
                <a:ea typeface="ＭＳ Ｐゴシック" charset="0"/>
                <a:cs typeface="ＭＳ Ｐゴシック" charset="0"/>
              </a:rPr>
              <a:t>model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for a KB is a </a:t>
            </a:r>
            <a:r>
              <a:rPr lang="en-US" sz="3200" b="1" dirty="0">
                <a:solidFill>
                  <a:srgbClr val="0432FF"/>
                </a:solidFill>
                <a:ea typeface="ＭＳ Ｐゴシック" charset="0"/>
                <a:cs typeface="ＭＳ Ｐゴシック" charset="0"/>
              </a:rPr>
              <a:t>possible world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–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an assignment of truth values to propositional symbols that makes each KB sentence true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8DD74-4614-094A-9AF1-4A0C7D7BA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example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12120B-4C26-0842-8FE6-934FB5023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0994" y="1535113"/>
            <a:ext cx="1752600" cy="639762"/>
          </a:xfrm>
        </p:spPr>
        <p:txBody>
          <a:bodyPr/>
          <a:lstStyle/>
          <a:p>
            <a:pPr algn="ctr"/>
            <a:r>
              <a:rPr lang="en-US" sz="3200" dirty="0"/>
              <a:t>The KB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411A5E-3041-644A-A74B-DCB9541FB3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00994" y="2279196"/>
            <a:ext cx="1752600" cy="1828800"/>
          </a:xfrm>
          <a:ln>
            <a:solidFill>
              <a:schemeClr val="accent1"/>
            </a:solidFill>
          </a:ln>
          <a:effectLst/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P</a:t>
            </a:r>
          </a:p>
          <a:p>
            <a:pPr marL="0" indent="0">
              <a:buNone/>
            </a:pPr>
            <a:r>
              <a:rPr lang="en-US" sz="3200" b="1" dirty="0"/>
              <a:t>Q </a:t>
            </a:r>
            <a:r>
              <a:rPr lang="en-US" sz="3200" b="1" dirty="0">
                <a:ea typeface="ＭＳ Ｐゴシック" charset="0"/>
                <a:sym typeface="Symbol" charset="0"/>
              </a:rPr>
              <a:t>  R </a:t>
            </a:r>
            <a:r>
              <a:rPr lang="en-US" sz="3200" b="1" dirty="0"/>
              <a:t>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1D6D670-BC73-FF41-A3E8-D017AAF528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2000" y="1535113"/>
            <a:ext cx="3505200" cy="639762"/>
          </a:xfrm>
        </p:spPr>
        <p:txBody>
          <a:bodyPr/>
          <a:lstStyle/>
          <a:p>
            <a:pPr algn="ctr"/>
            <a:r>
              <a:rPr lang="en-US" sz="3200" dirty="0"/>
              <a:t>Models for the KB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958309F-0DC5-3D4B-A1A7-3DAA9FBA0B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739008"/>
              </p:ext>
            </p:extLst>
          </p:nvPr>
        </p:nvGraphicFramePr>
        <p:xfrm>
          <a:off x="4724400" y="2292350"/>
          <a:ext cx="32004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66621543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86904222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599384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7939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3636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9687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936452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81E424F-B6C5-F441-83C2-6DE314112C95}"/>
              </a:ext>
            </a:extLst>
          </p:cNvPr>
          <p:cNvSpPr txBox="1"/>
          <p:nvPr/>
        </p:nvSpPr>
        <p:spPr>
          <a:xfrm>
            <a:off x="1419253" y="4419599"/>
            <a:ext cx="21160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KB has 2 sentences.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KB has 3 variables.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47D245-63FB-8A41-9086-18C9100B3932}"/>
              </a:ext>
            </a:extLst>
          </p:cNvPr>
          <p:cNvSpPr txBox="1"/>
          <p:nvPr/>
        </p:nvSpPr>
        <p:spPr>
          <a:xfrm>
            <a:off x="4642758" y="4419599"/>
            <a:ext cx="34344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KB has 3 models. Each model has a value for every variable in the KB such every sentence evaluates to true.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98D182-4BA9-E94B-9C51-3C5405AB37C7}"/>
              </a:ext>
            </a:extLst>
          </p:cNvPr>
          <p:cNvSpPr txBox="1"/>
          <p:nvPr/>
        </p:nvSpPr>
        <p:spPr>
          <a:xfrm>
            <a:off x="7924800" y="27432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#1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509276A-7904-454A-86F8-CBC7427382C4}"/>
              </a:ext>
            </a:extLst>
          </p:cNvPr>
          <p:cNvSpPr txBox="1"/>
          <p:nvPr/>
        </p:nvSpPr>
        <p:spPr>
          <a:xfrm>
            <a:off x="7940854" y="32004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#2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EFBB47-9798-9241-BD2A-AEF158DD3AE3}"/>
              </a:ext>
            </a:extLst>
          </p:cNvPr>
          <p:cNvSpPr txBox="1"/>
          <p:nvPr/>
        </p:nvSpPr>
        <p:spPr>
          <a:xfrm>
            <a:off x="7940854" y="36576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#3</a:t>
            </a:r>
          </a:p>
        </p:txBody>
      </p:sp>
    </p:spTree>
    <p:extLst>
      <p:ext uri="{BB962C8B-B14F-4D97-AF65-F5344CB8AC3E}">
        <p14:creationId xmlns:p14="http://schemas.microsoft.com/office/powerpoint/2010/main" val="3563200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8DD74-4614-094A-9AF1-4A0C7D7BA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simple example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12120B-4C26-0842-8FE6-934FB5023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0994" y="1535113"/>
            <a:ext cx="1752600" cy="639762"/>
          </a:xfrm>
        </p:spPr>
        <p:txBody>
          <a:bodyPr/>
          <a:lstStyle/>
          <a:p>
            <a:pPr algn="ctr"/>
            <a:r>
              <a:rPr lang="en-US" sz="3200" dirty="0"/>
              <a:t>The KB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411A5E-3041-644A-A74B-DCB9541FB3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00994" y="2279196"/>
            <a:ext cx="1752600" cy="1828800"/>
          </a:xfrm>
          <a:ln>
            <a:solidFill>
              <a:schemeClr val="accent1"/>
            </a:solidFill>
          </a:ln>
          <a:effectLst/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P </a:t>
            </a:r>
            <a:r>
              <a:rPr lang="en-US" sz="3200" b="1" dirty="0">
                <a:ea typeface="ＭＳ Ｐゴシック" charset="0"/>
                <a:cs typeface="ＭＳ Ｐゴシック" charset="0"/>
                <a:sym typeface="Symbol" charset="0"/>
              </a:rPr>
              <a:t> Q</a:t>
            </a: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R </a:t>
            </a:r>
            <a:r>
              <a:rPr lang="en-US" sz="3200" b="1" dirty="0"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3200" b="1" dirty="0">
                <a:ea typeface="ＭＳ Ｐゴシック" charset="0"/>
                <a:sym typeface="Symbol" charset="0"/>
              </a:rPr>
              <a:t>  P </a:t>
            </a:r>
            <a:r>
              <a:rPr lang="en-US" sz="3200" b="1" dirty="0"/>
              <a:t>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1D6D670-BC73-FF41-A3E8-D017AAF528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2000" y="1535113"/>
            <a:ext cx="3505200" cy="639762"/>
          </a:xfrm>
        </p:spPr>
        <p:txBody>
          <a:bodyPr/>
          <a:lstStyle/>
          <a:p>
            <a:pPr algn="ctr"/>
            <a:r>
              <a:rPr lang="en-US" sz="3200" dirty="0"/>
              <a:t>Models for the KB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958309F-0DC5-3D4B-A1A7-3DAA9FBA0B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729138"/>
              </p:ext>
            </p:extLst>
          </p:nvPr>
        </p:nvGraphicFramePr>
        <p:xfrm>
          <a:off x="4724400" y="2292350"/>
          <a:ext cx="32004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66621543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86904222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599384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793936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81E424F-B6C5-F441-83C2-6DE314112C95}"/>
              </a:ext>
            </a:extLst>
          </p:cNvPr>
          <p:cNvSpPr txBox="1"/>
          <p:nvPr/>
        </p:nvSpPr>
        <p:spPr>
          <a:xfrm>
            <a:off x="1419253" y="4419599"/>
            <a:ext cx="21160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KB has 2 sentences.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KB has 3 variables.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47D245-63FB-8A41-9086-18C9100B3932}"/>
              </a:ext>
            </a:extLst>
          </p:cNvPr>
          <p:cNvSpPr txBox="1"/>
          <p:nvPr/>
        </p:nvSpPr>
        <p:spPr>
          <a:xfrm>
            <a:off x="4642758" y="4419599"/>
            <a:ext cx="34344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KB has no models. There is no assignment of True or False to every variable that makes every sentence in the KB true</a:t>
            </a:r>
          </a:p>
        </p:txBody>
      </p:sp>
    </p:spTree>
    <p:extLst>
      <p:ext uri="{BB962C8B-B14F-4D97-AF65-F5344CB8AC3E}">
        <p14:creationId xmlns:p14="http://schemas.microsoft.com/office/powerpoint/2010/main" val="705243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More terms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4724400"/>
          </a:xfrm>
        </p:spPr>
        <p:txBody>
          <a:bodyPr/>
          <a:lstStyle/>
          <a:p>
            <a:r>
              <a:rPr lang="en-US" sz="29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valid sentence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or </a:t>
            </a:r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tautology: 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one that’s </a:t>
            </a:r>
            <a:r>
              <a:rPr lang="en-US" sz="2900" b="1" dirty="0">
                <a:ea typeface="ＭＳ Ｐゴシック" charset="0"/>
                <a:cs typeface="ＭＳ Ｐゴシック" charset="0"/>
              </a:rPr>
              <a:t>True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under all interpretations, no matter what the world is actually like or what the semantics is. Example: </a:t>
            </a:r>
            <a:r>
              <a:rPr lang="ja-JP" altLang="en-US" sz="29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900" dirty="0">
                <a:ea typeface="ＭＳ Ｐゴシック" charset="0"/>
                <a:cs typeface="ＭＳ Ｐゴシック" charset="0"/>
              </a:rPr>
              <a:t>It's raining or it's not raining</a:t>
            </a:r>
            <a:r>
              <a:rPr lang="ja-JP" altLang="en-US" sz="290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900" dirty="0">
                <a:ea typeface="ＭＳ Ｐゴシック" charset="0"/>
                <a:cs typeface="ＭＳ Ｐゴシック" charset="0"/>
              </a:rPr>
              <a:t> (P V</a:t>
            </a:r>
            <a:r>
              <a:rPr lang="en-US" sz="3200" b="1" dirty="0">
                <a:ea typeface="ＭＳ Ｐゴシック" charset="0"/>
                <a:sym typeface="Symbol" charset="0"/>
              </a:rPr>
              <a:t> </a:t>
            </a:r>
            <a:r>
              <a:rPr lang="en-US" altLang="ja-JP" sz="2900" dirty="0">
                <a:ea typeface="ＭＳ Ｐゴシック" charset="0"/>
                <a:cs typeface="ＭＳ Ｐゴシック" charset="0"/>
              </a:rPr>
              <a:t>P)</a:t>
            </a:r>
          </a:p>
          <a:p>
            <a:endParaRPr lang="en-US" altLang="ja-JP" sz="2900" dirty="0">
              <a:ea typeface="ＭＳ Ｐゴシック" charset="0"/>
              <a:cs typeface="ＭＳ Ｐゴシック" charset="0"/>
            </a:endParaRPr>
          </a:p>
          <a:p>
            <a:r>
              <a:rPr lang="en-US" sz="2900" dirty="0">
                <a:ea typeface="ＭＳ Ｐゴシック" charset="0"/>
                <a:cs typeface="ＭＳ Ｐゴシック" charset="0"/>
              </a:rPr>
              <a:t>An </a:t>
            </a:r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inconsistent sentence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or </a:t>
            </a:r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contradiction</a:t>
            </a:r>
            <a:r>
              <a:rPr lang="en-US" sz="29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: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a sentence that’s </a:t>
            </a:r>
            <a:r>
              <a:rPr lang="en-US" sz="2900" b="1" dirty="0">
                <a:ea typeface="ＭＳ Ｐゴシック" charset="0"/>
                <a:cs typeface="ＭＳ Ｐゴシック" charset="0"/>
              </a:rPr>
              <a:t>False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under all interpretations. The world is never like what it describes, as in </a:t>
            </a:r>
            <a:r>
              <a:rPr lang="ja-JP" altLang="en-US" sz="29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900" dirty="0">
                <a:ea typeface="ＭＳ Ｐゴシック" charset="0"/>
                <a:cs typeface="ＭＳ Ｐゴシック" charset="0"/>
              </a:rPr>
              <a:t>It's raining and it's not raining.</a:t>
            </a:r>
            <a:r>
              <a:rPr lang="ja-JP" altLang="en-US" sz="290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900" dirty="0">
                <a:ea typeface="ＭＳ Ｐゴシック" charset="0"/>
                <a:cs typeface="ＭＳ Ｐゴシック" charset="0"/>
              </a:rPr>
              <a:t> (P </a:t>
            </a:r>
            <a:r>
              <a:rPr lang="en-US" sz="3200" b="1" dirty="0">
                <a:ea typeface="ＭＳ Ｐゴシック" charset="0"/>
                <a:sym typeface="Symbol" charset="0"/>
              </a:rPr>
              <a:t> </a:t>
            </a:r>
            <a:r>
              <a:rPr lang="en-US" altLang="ja-JP" sz="2900" dirty="0">
                <a:ea typeface="ＭＳ Ｐゴシック" charset="0"/>
                <a:cs typeface="ＭＳ Ｐゴシック" charset="0"/>
              </a:rPr>
              <a:t>P)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0668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Truth tables</a:t>
            </a:r>
          </a:p>
        </p:txBody>
      </p:sp>
      <p:pic>
        <p:nvPicPr>
          <p:cNvPr id="29698" name="Picture 4" descr="img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2971800"/>
            <a:ext cx="88201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152400" y="2586037"/>
            <a:ext cx="5626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i="1" dirty="0">
                <a:latin typeface="Calibri"/>
              </a:rPr>
              <a:t>Truth tables for the five logical connectives</a:t>
            </a:r>
          </a:p>
        </p:txBody>
      </p:sp>
      <p:sp>
        <p:nvSpPr>
          <p:cNvPr id="29703" name="TextBox 8"/>
          <p:cNvSpPr txBox="1">
            <a:spLocks noChangeArrowheads="1"/>
          </p:cNvSpPr>
          <p:nvPr/>
        </p:nvSpPr>
        <p:spPr bwMode="auto">
          <a:xfrm>
            <a:off x="407987" y="964973"/>
            <a:ext cx="8328025" cy="15696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8925" indent="-288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/>
            <a:r>
              <a:rPr lang="en-US" sz="3200" b="1" dirty="0">
                <a:latin typeface="Calibri"/>
              </a:rPr>
              <a:t>Used to define meaning of  logical connectives</a:t>
            </a:r>
            <a:br>
              <a:rPr lang="en-US" sz="3200" dirty="0">
                <a:latin typeface="Calibri"/>
              </a:rPr>
            </a:br>
            <a:r>
              <a:rPr lang="en-US" sz="3200" dirty="0">
                <a:latin typeface="Calibri"/>
              </a:rPr>
              <a:t> </a:t>
            </a:r>
          </a:p>
          <a:p>
            <a:pPr marL="0" indent="0"/>
            <a:endParaRPr lang="en-US" sz="3200" dirty="0">
              <a:latin typeface="Calibri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FE87E83-8763-7C44-917C-BF634203D370}"/>
              </a:ext>
            </a:extLst>
          </p:cNvPr>
          <p:cNvCxnSpPr/>
          <p:nvPr/>
        </p:nvCxnSpPr>
        <p:spPr bwMode="auto">
          <a:xfrm>
            <a:off x="685800" y="4572000"/>
            <a:ext cx="0" cy="9144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09F93FA-7574-B049-AD1B-82A8465162E6}"/>
              </a:ext>
            </a:extLst>
          </p:cNvPr>
          <p:cNvCxnSpPr/>
          <p:nvPr/>
        </p:nvCxnSpPr>
        <p:spPr bwMode="auto">
          <a:xfrm>
            <a:off x="1676400" y="4572000"/>
            <a:ext cx="0" cy="9144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DD249A-6029-9742-92FD-6535C4EA4488}"/>
              </a:ext>
            </a:extLst>
          </p:cNvPr>
          <p:cNvCxnSpPr/>
          <p:nvPr/>
        </p:nvCxnSpPr>
        <p:spPr bwMode="auto">
          <a:xfrm>
            <a:off x="685800" y="5486400"/>
            <a:ext cx="49530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B6E2BBA-7B8B-BC46-84BE-677221531734}"/>
              </a:ext>
            </a:extLst>
          </p:cNvPr>
          <p:cNvCxnSpPr/>
          <p:nvPr/>
        </p:nvCxnSpPr>
        <p:spPr bwMode="auto">
          <a:xfrm flipV="1">
            <a:off x="5638800" y="4572000"/>
            <a:ext cx="0" cy="91440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A57C759-3B41-2E43-B485-3B1D15C03405}"/>
              </a:ext>
            </a:extLst>
          </p:cNvPr>
          <p:cNvSpPr txBox="1"/>
          <p:nvPr/>
        </p:nvSpPr>
        <p:spPr>
          <a:xfrm>
            <a:off x="838200" y="5554578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Given a value for P and for Q, the truth table defines the value of P</a:t>
            </a:r>
            <a:r>
              <a:rPr lang="en-US" b="1" dirty="0">
                <a:solidFill>
                  <a:srgbClr val="FF0000"/>
                </a:solidFill>
                <a:sym typeface="Symbol" charset="0"/>
              </a:rPr>
              <a:t>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69184925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0668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Truth tables</a:t>
            </a:r>
          </a:p>
        </p:txBody>
      </p:sp>
      <p:pic>
        <p:nvPicPr>
          <p:cNvPr id="29698" name="Picture 4" descr="img16"/>
          <p:cNvPicPr>
            <a:picLocks noChangeAspect="1" noChangeArrowheads="1"/>
          </p:cNvPicPr>
          <p:nvPr/>
        </p:nvPicPr>
        <p:blipFill>
          <a:blip r:embed="rId3">
            <a:alphaModFix amt="3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2971800"/>
            <a:ext cx="88201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5" descr="img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5105400"/>
            <a:ext cx="881538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152400" y="2586037"/>
            <a:ext cx="5626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i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Truth tables for the five logical connectives</a:t>
            </a:r>
          </a:p>
        </p:txBody>
      </p:sp>
      <p:sp>
        <p:nvSpPr>
          <p:cNvPr id="29701" name="Text Box 7"/>
          <p:cNvSpPr txBox="1">
            <a:spLocks noChangeArrowheads="1"/>
          </p:cNvSpPr>
          <p:nvPr/>
        </p:nvSpPr>
        <p:spPr bwMode="auto">
          <a:xfrm>
            <a:off x="152400" y="4719638"/>
            <a:ext cx="6913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i="1" dirty="0">
                <a:latin typeface="Calibri"/>
              </a:rPr>
              <a:t>Example of a truth table used for a complex sentence</a:t>
            </a:r>
          </a:p>
        </p:txBody>
      </p:sp>
      <p:sp>
        <p:nvSpPr>
          <p:cNvPr id="29702" name="Rectangle 7"/>
          <p:cNvSpPr>
            <a:spLocks noChangeArrowheads="1"/>
          </p:cNvSpPr>
          <p:nvPr/>
        </p:nvSpPr>
        <p:spPr bwMode="auto">
          <a:xfrm>
            <a:off x="6629400" y="5181600"/>
            <a:ext cx="2362200" cy="1600200"/>
          </a:xfrm>
          <a:prstGeom prst="rect">
            <a:avLst/>
          </a:prstGeom>
          <a:solidFill>
            <a:srgbClr val="CCECFF">
              <a:alpha val="18823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9703" name="TextBox 8"/>
          <p:cNvSpPr txBox="1">
            <a:spLocks noChangeArrowheads="1"/>
          </p:cNvSpPr>
          <p:nvPr/>
        </p:nvSpPr>
        <p:spPr bwMode="auto">
          <a:xfrm>
            <a:off x="407987" y="964973"/>
            <a:ext cx="8328025" cy="15696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8925" indent="-288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/>
            <a:r>
              <a:rPr lang="en-US" sz="3200" dirty="0">
                <a:latin typeface="Calibri"/>
              </a:rPr>
              <a:t>Used to define meaning of  logical connectives</a:t>
            </a:r>
            <a:br>
              <a:rPr lang="en-US" sz="3200" dirty="0">
                <a:latin typeface="Calibri"/>
              </a:rPr>
            </a:br>
            <a:r>
              <a:rPr lang="en-US" sz="3200" b="1" dirty="0">
                <a:latin typeface="Calibri"/>
              </a:rPr>
              <a:t>and to determine when a complex sentence is true given values of its symbols</a:t>
            </a:r>
          </a:p>
        </p:txBody>
      </p: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30315B93-9AD6-D34C-8819-2DB41E11EDD5}"/>
              </a:ext>
            </a:extLst>
          </p:cNvPr>
          <p:cNvSpPr/>
          <p:nvPr/>
        </p:nvSpPr>
        <p:spPr bwMode="auto">
          <a:xfrm>
            <a:off x="4724400" y="2310367"/>
            <a:ext cx="4248150" cy="1371600"/>
          </a:xfrm>
          <a:prstGeom prst="wedgeRoundRectCallout">
            <a:avLst>
              <a:gd name="adj1" fmla="val 22913"/>
              <a:gd name="adj2" fmla="val 152696"/>
              <a:gd name="adj3" fmla="val 16667"/>
            </a:avLst>
          </a:prstGeom>
          <a:solidFill>
            <a:srgbClr val="FF00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rPr>
              <a:t>The value of complex sentences can be determined from the values of </a:t>
            </a:r>
            <a:r>
              <a:rPr lang="en-US" dirty="0"/>
              <a:t>their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rPr>
              <a:t> elements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</a:rPr>
              <a:t>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17993</TotalTime>
  <Words>1201</Words>
  <Application>Microsoft Macintosh PowerPoint</Application>
  <PresentationFormat>On-screen Show (4:3)</PresentationFormat>
  <Paragraphs>270</Paragraphs>
  <Slides>16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Lucida Calligraphy</vt:lpstr>
      <vt:lpstr>Times New Roman</vt:lpstr>
      <vt:lpstr>Wingdings</vt:lpstr>
      <vt:lpstr>Zapf Dingbats</vt:lpstr>
      <vt:lpstr>Blank Presentation</vt:lpstr>
      <vt:lpstr>Propositional Logic</vt:lpstr>
      <vt:lpstr>Propositional logic syntax</vt:lpstr>
      <vt:lpstr>Examples of PL sentences</vt:lpstr>
      <vt:lpstr>Some terms</vt:lpstr>
      <vt:lpstr>A simple example</vt:lpstr>
      <vt:lpstr>Another simple example</vt:lpstr>
      <vt:lpstr>More terms</vt:lpstr>
      <vt:lpstr>Truth tables</vt:lpstr>
      <vt:lpstr>Truth tables</vt:lpstr>
      <vt:lpstr>The implies connective: P  Q</vt:lpstr>
      <vt:lpstr>P  Q</vt:lpstr>
      <vt:lpstr>P  Q</vt:lpstr>
      <vt:lpstr>P Q  ≡  ~PQ</vt:lpstr>
      <vt:lpstr>Models for a KB</vt:lpstr>
      <vt:lpstr>Models for a KB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302</cp:revision>
  <cp:lastPrinted>2019-03-27T18:18:31Z</cp:lastPrinted>
  <dcterms:created xsi:type="dcterms:W3CDTF">2009-10-25T14:57:13Z</dcterms:created>
  <dcterms:modified xsi:type="dcterms:W3CDTF">2020-03-24T20:43:42Z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