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4" r:id="rId2"/>
    <p:sldId id="295" r:id="rId3"/>
    <p:sldId id="275" r:id="rId4"/>
    <p:sldId id="298" r:id="rId5"/>
    <p:sldId id="276" r:id="rId6"/>
    <p:sldId id="296" r:id="rId7"/>
    <p:sldId id="278" r:id="rId8"/>
    <p:sldId id="279" r:id="rId9"/>
    <p:sldId id="300" r:id="rId10"/>
    <p:sldId id="299" r:id="rId11"/>
    <p:sldId id="281" r:id="rId12"/>
    <p:sldId id="303" r:id="rId13"/>
    <p:sldId id="282" r:id="rId14"/>
    <p:sldId id="283" r:id="rId15"/>
    <p:sldId id="308" r:id="rId16"/>
    <p:sldId id="307" r:id="rId17"/>
    <p:sldId id="288" r:id="rId18"/>
    <p:sldId id="290" r:id="rId19"/>
    <p:sldId id="311" r:id="rId20"/>
    <p:sldId id="302" r:id="rId21"/>
    <p:sldId id="291" r:id="rId22"/>
    <p:sldId id="268" r:id="rId23"/>
    <p:sldId id="257" r:id="rId24"/>
    <p:sldId id="258" r:id="rId25"/>
    <p:sldId id="261" r:id="rId26"/>
    <p:sldId id="262" r:id="rId27"/>
    <p:sldId id="273" r:id="rId28"/>
    <p:sldId id="259" r:id="rId29"/>
    <p:sldId id="263" r:id="rId30"/>
    <p:sldId id="264" r:id="rId31"/>
    <p:sldId id="269" r:id="rId32"/>
    <p:sldId id="270" r:id="rId33"/>
    <p:sldId id="309" r:id="rId34"/>
    <p:sldId id="310" r:id="rId35"/>
    <p:sldId id="271" r:id="rId36"/>
    <p:sldId id="265" r:id="rId37"/>
    <p:sldId id="266" r:id="rId38"/>
    <p:sldId id="260" r:id="rId39"/>
    <p:sldId id="313" r:id="rId40"/>
    <p:sldId id="306" r:id="rId41"/>
    <p:sldId id="267" r:id="rId42"/>
    <p:sldId id="312" r:id="rId4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1" autoAdjust="0"/>
    <p:restoredTop sz="92878"/>
  </p:normalViewPr>
  <p:slideViewPr>
    <p:cSldViewPr showGuides="1">
      <p:cViewPr varScale="1">
        <p:scale>
          <a:sx n="160" d="100"/>
          <a:sy n="160" d="100"/>
        </p:scale>
        <p:origin x="176" y="312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>
                <a:latin typeface="Calibri Regular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948F649-63C9-FB4D-AE42-15976CD4FD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>
                <a:latin typeface="Calibri Regular" panose="020F0502020204030204" pitchFamily="34" charset="0"/>
              </a:rPr>
              <a:pPr/>
              <a:t>41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C2B72B8-D7D0-1B49-8415-2A9DE0265E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dismal_scien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me_the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Emergenc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Computational-Beauty-Nature-Explorations/dp/026256127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xelrod-Pyth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ecs.soton.ac.uk/13238/" TargetMode="External"/><Relationship Id="rId2" Type="http://schemas.openxmlformats.org/officeDocument/2006/relationships/hyperlink" Target="http://www.wired.com/culture/lifestyle/news/2004/10/6531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news/culture/0,1284,65317,00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tegic_domin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von_Neuman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Oskar_Morgenster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36/1/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imdb.com/title/tt0268978/" TargetMode="External"/><Relationship Id="rId4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32004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Game Theory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A08D3B-363F-9845-9763-0798FC46525F}" type="slidenum">
              <a:rPr lang="en-US" sz="1000">
                <a:latin typeface="Calibri Regular" panose="020F0502020204030204" pitchFamily="34" charset="0"/>
              </a:rPr>
              <a:pPr/>
              <a:t>10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07465"/>
              </p:ext>
            </p:extLst>
          </p:nvPr>
        </p:nvGraphicFramePr>
        <p:xfrm>
          <a:off x="304800" y="21336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Document" r:id="rId4" imgW="8089392" imgH="3084576" progId="Word.Document.8">
                  <p:embed/>
                </p:oleObj>
              </mc:Choice>
              <mc:Fallback>
                <p:oleObj name="Document"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0999" y="5791200"/>
            <a:ext cx="8564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Bonnie’s</a:t>
            </a:r>
            <a:r>
              <a:rPr lang="en-US" sz="2800" b="1" dirty="0">
                <a:latin typeface="Calibri Regular" panose="020F0502020204030204" pitchFamily="34" charset="0"/>
              </a:rPr>
              <a:t> Dominant strategy</a:t>
            </a:r>
            <a:r>
              <a:rPr lang="en-US" sz="2800" dirty="0">
                <a:latin typeface="Calibri Regular" panose="020F0502020204030204" pitchFamily="34" charset="0"/>
              </a:rPr>
              <a:t> is to confess (defect) because no matter what Clyde does she is better off confessing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9750"/>
            <a:chOff x="23" y="1007"/>
            <a:chExt cx="2800" cy="1940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8975"/>
            <a:chOff x="3104" y="1007"/>
            <a:chExt cx="2531" cy="2034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Calibri Regular" panose="020F0502020204030204" pitchFamily="34" charset="0"/>
              </a:rPr>
              <a:t>There are two cases to consider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160F7D-E18A-9242-9EA0-9B1E38DD43F2}"/>
              </a:ext>
            </a:extLst>
          </p:cNvPr>
          <p:cNvSpPr/>
          <p:nvPr/>
        </p:nvSpPr>
        <p:spPr bwMode="auto">
          <a:xfrm>
            <a:off x="1177926" y="362108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E4D797-CDC6-6043-8826-C24E575FDF4F}"/>
              </a:ext>
            </a:extLst>
          </p:cNvPr>
          <p:cNvSpPr/>
          <p:nvPr/>
        </p:nvSpPr>
        <p:spPr bwMode="auto">
          <a:xfrm>
            <a:off x="5637213" y="361076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AEA06F-01FB-AC4E-BBD0-0B43CD142FF0}" type="slidenum">
              <a:rPr lang="en-US" sz="1000">
                <a:latin typeface="Calibri Regular" panose="020F0502020204030204" pitchFamily="34" charset="0"/>
              </a:rPr>
              <a:pPr/>
              <a:t>12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0198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Clyde’s reasoning is the same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both get 4-year sentences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could have both had 3-years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But it seems we should always defect and never cooperate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 wonder Economics has been called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the dismal science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4958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Cheating on a cartel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Trade wars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Arms races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  <a:hlinkClick r:id="rId3"/>
              </a:rPr>
              <a:t>Cartel</a:t>
            </a:r>
            <a:r>
              <a:rPr lang="en-US" sz="3200" b="1" dirty="0">
                <a:ea typeface="ＭＳ Ｐゴシック" charset="0"/>
              </a:rPr>
              <a:t>: </a:t>
            </a:r>
            <a:r>
              <a:rPr lang="en-US" sz="3200" dirty="0">
                <a:ea typeface="ＭＳ Ｐゴシック" charset="0"/>
              </a:rPr>
              <a:t>association of firms with purpose of maintaining prices at a high level and restricting competition</a:t>
            </a:r>
          </a:p>
          <a:p>
            <a:pPr marL="230188" lvl="1" indent="-22225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Cartel members' possible strategies range from abiding by their agreement to cheating</a:t>
            </a:r>
          </a:p>
          <a:p>
            <a:pPr marL="347662" lvl="2" indent="0">
              <a:lnSpc>
                <a:spcPct val="110000"/>
              </a:lnSpc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600" dirty="0">
                <a:ea typeface="ＭＳ Ｐゴシック" charset="0"/>
              </a:rPr>
              <a:t>i.e., can charge the cartel price or a lower one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Cheating firms can increase profits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>
                <a:latin typeface="Calibri Regular" panose="020F0502020204030204" pitchFamily="34" charset="0"/>
              </a:rPr>
              <a:pPr/>
              <a:t>15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>
                <a:latin typeface="Calibri Regular" panose="020F0502020204030204" pitchFamily="34" charset="0"/>
              </a:rPr>
              <a:pPr/>
              <a:t>16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1622"/>
          <a:stretch/>
        </p:blipFill>
        <p:spPr bwMode="auto">
          <a:xfrm>
            <a:off x="7467600" y="76200"/>
            <a:ext cx="160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>
                <a:latin typeface="Calibri Regular" panose="020F0502020204030204" pitchFamily="34" charset="0"/>
              </a:rPr>
              <a:pPr/>
              <a:t>17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29148"/>
            <a:ext cx="7239000" cy="2499852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many games, players have no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Ma has no explicit dominant strategy, but there is an implicit one since Pa does have a dominant strategy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505" y="980"/>
              <a:ext cx="20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Doesn’t Confess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910" y="952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A80E2175-9D43-1F4D-9890-B3F052A2B34A}"/>
              </a:ext>
            </a:extLst>
          </p:cNvPr>
          <p:cNvSpPr/>
          <p:nvPr/>
        </p:nvSpPr>
        <p:spPr bwMode="auto">
          <a:xfrm>
            <a:off x="1528763" y="2632870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9C58AC-E55A-0544-8C5C-143888DC4928}"/>
              </a:ext>
            </a:extLst>
          </p:cNvPr>
          <p:cNvSpPr/>
          <p:nvPr/>
        </p:nvSpPr>
        <p:spPr bwMode="auto">
          <a:xfrm>
            <a:off x="6961187" y="2632870"/>
            <a:ext cx="1671638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>
                <a:latin typeface="Calibri Regular" panose="020F0502020204030204" pitchFamily="34" charset="0"/>
              </a:rPr>
              <a:pPr/>
              <a:t>19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Pa does have a dominant strategy: confess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3"/>
            <a:ext cx="328612" cy="4714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667BA0-8FD2-3844-8700-29D140EB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1" y="2590800"/>
            <a:ext cx="1206500" cy="7112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9857A22-0634-8F41-9C70-38CEC27B7F41}"/>
              </a:ext>
            </a:extLst>
          </p:cNvPr>
          <p:cNvSpPr/>
          <p:nvPr/>
        </p:nvSpPr>
        <p:spPr bwMode="auto">
          <a:xfrm>
            <a:off x="6019800" y="2932113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90EE5B-A42A-7D4B-9AB8-F298CD2EEAEA}" type="slidenum">
              <a:rPr lang="en-US" sz="1000">
                <a:latin typeface="Calibri Regular" panose="020F0502020204030204" pitchFamily="34" charset="0"/>
              </a:rPr>
              <a:pPr/>
              <a:t>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4854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Larger issue: account for, model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Game theory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 the following payoff matrix, 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40386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953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4724400"/>
            <a:ext cx="1199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4343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3200400"/>
            <a:ext cx="1188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505200" y="3581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334000" y="3581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50292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3520" y="1828800"/>
            <a:ext cx="7983279" cy="4648200"/>
          </a:xfrm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Repeated games differ from one-shot games since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Payoff matrix for the generic two 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(CC,CC)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reward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(CD,DC)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and temptation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to defect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(DC,CD) </a:t>
            </a:r>
          </a:p>
          <a:p>
            <a:pPr algn="ctr"/>
            <a:r>
              <a:rPr lang="en-US" sz="1800" dirty="0">
                <a:latin typeface="Calibri Regular" panose="020F0502020204030204" pitchFamily="34" charset="0"/>
              </a:rPr>
              <a:t>temptation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to defect and 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 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(DD,DD)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punishment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6963673" y="1295400"/>
            <a:ext cx="20747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 Regular" panose="020F0502020204030204" pitchFamily="34" charset="0"/>
              </a:rPr>
              <a:t>(A’</a:t>
            </a: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s payoff,</a:t>
            </a:r>
            <a:b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</a:b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  B’s payoff)</a:t>
            </a:r>
          </a:p>
          <a:p>
            <a:endParaRPr lang="en-US" altLang="ja-JP" sz="1200" dirty="0">
              <a:solidFill>
                <a:srgbClr val="0000FF"/>
              </a:solidFill>
              <a:latin typeface="Calibri Regular" panose="020F0502020204030204" pitchFamily="34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where C: cooperate </a:t>
            </a: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And D: defect</a:t>
            </a: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>
                <a:latin typeface="Calibri Regular" panose="020F0502020204030204" pitchFamily="34" charset="0"/>
              </a:rPr>
              <a:pPr/>
              <a:t>23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CD: You cooperate, other defects (</a:t>
            </a:r>
            <a:r>
              <a:rPr lang="en-US" altLang="ja-JP" sz="2700" dirty="0">
                <a:ea typeface="ＭＳ Ｐゴシック" charset="0"/>
              </a:rPr>
              <a:t>sucker’s payoff)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DC: You defect, other cooperates (</a:t>
            </a:r>
            <a:r>
              <a:rPr lang="en-US" altLang="ja-JP" sz="2700" dirty="0">
                <a:ea typeface="ＭＳ Ｐゴシック" charset="0"/>
              </a:rPr>
              <a:t>temptation to defect)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Assigning values induces an ordering, with 24 possibilities (4!);  three lead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Prisoner’</a:t>
            </a:r>
            <a:r>
              <a:rPr lang="en-US" altLang="ja-JP" sz="2700" b="1" dirty="0">
                <a:ea typeface="ＭＳ Ｐゴシック" charset="0"/>
              </a:rPr>
              <a:t>s dilemma: </a:t>
            </a:r>
            <a:r>
              <a:rPr lang="en-US" altLang="ja-JP" sz="2700" dirty="0">
                <a:ea typeface="ＭＳ Ｐゴシック" charset="0"/>
              </a:rPr>
              <a:t>DC &gt; CC &gt; DD &gt; CD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Chicken: </a:t>
            </a:r>
            <a:r>
              <a:rPr lang="en-US" sz="2700" dirty="0">
                <a:ea typeface="ＭＳ Ｐゴシック" charset="0"/>
              </a:rPr>
              <a:t>DC &gt; CC &gt; CD &gt; DD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Stag Hunt: </a:t>
            </a:r>
            <a:r>
              <a:rPr lang="en-US" sz="2700" dirty="0">
                <a:ea typeface="ＭＳ Ｐゴシック" charset="0"/>
              </a:rPr>
              <a:t>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02" y="2286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958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Rebel without a cause scenario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cars race toward one another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Drivers choose to serve or not</a:t>
            </a:r>
          </a:p>
          <a:p>
            <a:pPr lvl="1"/>
            <a:r>
              <a:rPr lang="en-US" sz="2800" dirty="0"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move: do exactly the opposite of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324350" cy="3211513"/>
          </a:xfr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>
                <a:latin typeface="Calibri Regular" panose="020F0502020204030204" pitchFamily="34" charset="0"/>
              </a:rPr>
              <a:pPr/>
              <a:t>25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players on a stag hunt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Hare seen, do you defect and chase it?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Cooperate: 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Defect: switch to chasing hare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>
                <a:latin typeface="Calibri Regular" panose="020F0502020204030204" pitchFamily="34" charset="0"/>
              </a:rPr>
              <a:pPr/>
              <a:t>26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Thus, (naïve) individual rationality subverts their common good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>
                <a:latin typeface="Calibri Regular" panose="020F0502020204030204" pitchFamily="34" charset="0"/>
              </a:rPr>
              <a:pPr/>
              <a:t>27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 dirty="0">
                <a:ea typeface="ＭＳ Ｐゴシック" charset="0"/>
              </a:rPr>
              <a:t>DC &gt; CC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 dirty="0"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Game theory: rational players should always defect when engaged in a PD situation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ea typeface="ＭＳ Ｐゴシック" charset="0"/>
              </a:rPr>
              <a:t>People aren’</a:t>
            </a:r>
            <a:r>
              <a:rPr lang="en-US" altLang="ja-JP" sz="2800" dirty="0"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ea typeface="ＭＳ Ｐゴシック" charset="0"/>
              </a:rPr>
              <a:t>Evolution of species-favoring genes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Which make sense? How can we formalize?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4321" y="15948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1" y="1288312"/>
            <a:ext cx="80772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Key idea: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 often play more than one 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game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Players have complete knowledge of past games, including their choices and other players’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Your choice when playing against player can be based on whether she’s been cooperative in past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Simulation was first done by Robert Axelrod (Michigan) where programs played in a round-robin tournament (DC=5;CC=3;DD=1;CD=0)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simplest program won!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D0A4C6-DD77-A54E-9372-D339FE559BB2}" type="slidenum">
              <a:rPr lang="en-US" sz="1000">
                <a:latin typeface="Calibri Regular" panose="020F0502020204030204" pitchFamily="34" charset="0"/>
              </a:rPr>
              <a:pPr/>
              <a:t>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1485900"/>
            <a:ext cx="83058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studies how strategic interactions among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rational players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produce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respect to players’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preferences</a:t>
            </a:r>
          </a:p>
          <a:p>
            <a:pPr marL="571501" lvl="1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altLang="ja-JP" sz="2800" dirty="0">
                <a:ea typeface="ＭＳ Ｐゴシック" charset="0"/>
                <a:cs typeface="ＭＳ Ｐゴシック" charset="0"/>
              </a:rPr>
              <a:t>Preferences represented as utilities (numbers)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Plays important role in economics, decision theory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multi-agent systems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>
                <a:latin typeface="Calibri Regular" panose="020F0502020204030204" pitchFamily="34" charset="0"/>
              </a:rPr>
              <a:pPr/>
              <a:t>30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Start always cooperate, switch to always defect when </a:t>
            </a:r>
            <a:r>
              <a:rPr lang="en-US" altLang="ja-JP" sz="2200" dirty="0">
                <a:ea typeface="ＭＳ Ｐゴシック" charset="0"/>
              </a:rPr>
              <a:t>punished by other’s defection, switch back &amp; forth on every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altLang="ja-JP" sz="2200" dirty="0">
                <a:ea typeface="ＭＳ Ｐゴシック" charset="0"/>
              </a:rPr>
              <a:t>Be nice, but punish defections:  Start cooperating and, after that always do what other player did on 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Sneaky TFT that defects 10% of the 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an idealized (noise free) environment, TFT is both a very simple and very good strategy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5626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Nice: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 err="1">
                <a:ea typeface="ＭＳ Ｐゴシック" charset="0"/>
                <a:cs typeface="ＭＳ Ｐゴシック" charset="0"/>
              </a:rPr>
              <a:t>Provocable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defection by promptly defecting. Prompt response important; slow to anger a poor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strategy; some programs tried even harder to take advantage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Forgiving: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single defections by defecting forever worked poorly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.  Better to respond to TIT with 0.9 TAT;  might dampen echoes &amp; prevent feuds 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Clear: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Clarity an important feature.  With TFT you know what to expect and what will/won’t work. With too much randomness or bizarre strategies in program, competing programs cannot analyze and began to always defect.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>
                <a:latin typeface="Calibri Regular" panose="020F0502020204030204" pitchFamily="34" charset="0"/>
              </a:rPr>
              <a:pPr/>
              <a:t>32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32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391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You do well by motivating cooperative behavior from others … the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part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Envy is counterproductive. Doesn’t pay to get upset if someone does a few points better than you in a single encounter. To do well, others must also do well, e.g., business &amp; its suppliers.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>
                <a:latin typeface="Calibri Regular" panose="020F0502020204030204" pitchFamily="34" charset="0"/>
              </a:rPr>
              <a:pPr/>
              <a:t>33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Need not be smart to do well.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t necessary, though they may be helpful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Central authority unnecessary, though it may be helpful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Optimum strategy depends on environment. TFT isn’t necessarily best program in all cases. It may be too unforgiving of JOSS &amp; too lenient with 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953000"/>
          </a:xfrm>
        </p:spPr>
        <p:txBody>
          <a:bodyPr/>
          <a:lstStyle/>
          <a:p>
            <a:r>
              <a:rPr lang="en-US" sz="3600" dirty="0"/>
              <a:t>Process where larger entities, patterns, and regularities arise via interactions among smaller or simpler entities that themselves don’t exhibit such properties</a:t>
            </a:r>
          </a:p>
          <a:p>
            <a:r>
              <a:rPr lang="en-US" sz="3600" dirty="0"/>
              <a:t>E.g.: Shape and behavior of a flock of birds or school of fish</a:t>
            </a:r>
          </a:p>
          <a:p>
            <a:r>
              <a:rPr lang="en-US" sz="3600" dirty="0"/>
              <a:t>Might cooperation be an emergent property?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>
                <a:latin typeface="Calibri Regular" panose="020F0502020204030204" pitchFamily="34" charset="0"/>
              </a:rPr>
              <a:pPr/>
              <a:t>35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non-zero su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m situation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Players equal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in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power; no discrimination or status differences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Repeated encounters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with others you can recognize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Garages depending on repeat business versus those on busy highways. Being unlikely to ever see someone again =&gt; a non-iterated dilemma.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Low temptation payoff 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defecting makes you a billionaire, you're likely to do it. "Every person has a price"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>
                <a:latin typeface="Calibri Regular" panose="020F0502020204030204" pitchFamily="34" charset="0"/>
              </a:rPr>
              <a:pPr/>
              <a:t>36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5029200"/>
          </a:xfrm>
        </p:spPr>
        <p:txBody>
          <a:bodyPr/>
          <a:lstStyle/>
          <a:p>
            <a:r>
              <a:rPr lang="en-US" sz="2900" dirty="0">
                <a:ea typeface="ＭＳ Ｐゴシック" charset="0"/>
                <a:cs typeface="ＭＳ Ｐゴシック" charset="0"/>
              </a:rPr>
              <a:t>Assume ecological system that can support N players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Players gain or loose points on each round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After each round, poorest players die and richest multiply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Noise in environment can model likelihood that an agent makes errors in following a strategy misinterpret another’</a:t>
            </a:r>
            <a:r>
              <a:rPr lang="en-US" altLang="ja-JP" sz="2900" dirty="0"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A simple way of modeling this is described in </a:t>
            </a:r>
            <a:r>
              <a:rPr lang="en-US" sz="2900" dirty="0">
                <a:ea typeface="ＭＳ Ｐゴシック" charset="0"/>
                <a:cs typeface="ＭＳ Ｐゴシック" charset="0"/>
                <a:hlinkClick r:id="rId3"/>
              </a:rPr>
              <a:t>The Computational Beauty of Nature</a:t>
            </a:r>
            <a:endParaRPr lang="en-US" sz="2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>
                <a:latin typeface="Calibri Regular" panose="020F0502020204030204" pitchFamily="34" charset="0"/>
              </a:rPr>
              <a:pPr/>
              <a:t>37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work well in a variety of environments</a:t>
            </a:r>
          </a:p>
          <a:p>
            <a:pPr lvl="1"/>
            <a:r>
              <a:rPr lang="en-US" sz="2400" dirty="0">
                <a:ea typeface="ＭＳ Ｐゴシック" charset="0"/>
              </a:rPr>
              <a:t>E.g.: ALL-C works well in a mono-culture of ALL-C</a:t>
            </a:r>
            <a:r>
              <a:rPr lang="en-US" altLang="ja-JP" sz="2400" dirty="0"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be able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E.g.: ALL-D mono-culture is very resistant to invasions by any cooperating strategies</a:t>
            </a:r>
          </a:p>
          <a:p>
            <a:pPr lvl="1"/>
            <a:r>
              <a:rPr lang="en-US" sz="2400" dirty="0">
                <a:ea typeface="ＭＳ Ｐゴシック" charset="0"/>
              </a:rPr>
              <a:t>E.g.: TFT can be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invaded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by ALL-C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>
                <a:latin typeface="Calibri Regular" panose="020F0502020204030204" pitchFamily="34" charset="0"/>
              </a:rPr>
              <a:pPr/>
              <a:t>38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0.5% noise lets Pavlov win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D4F-71DE-5548-9B27-41C9335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interested…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B3F8-2098-FB46-ACF4-7D877DAB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Axelrod Python</a:t>
            </a: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github.com</a:t>
            </a:r>
            <a:r>
              <a:rPr lang="en-US" sz="2400" dirty="0">
                <a:hlinkClick r:id="rId2"/>
              </a:rPr>
              <a:t>/Axelrod-Python</a:t>
            </a:r>
            <a:endParaRPr lang="en-US" sz="2400" dirty="0"/>
          </a:p>
          <a:p>
            <a:pPr lvl="1"/>
            <a:r>
              <a:rPr lang="en-US" sz="2400" dirty="0"/>
              <a:t>Explore strategies for the Prisoners dilemma game</a:t>
            </a:r>
          </a:p>
          <a:p>
            <a:pPr lvl="1"/>
            <a:r>
              <a:rPr lang="en-US" sz="2400" dirty="0"/>
              <a:t>Over 100 strategies from the literature and some original ones</a:t>
            </a:r>
          </a:p>
          <a:p>
            <a:pPr lvl="1"/>
            <a:r>
              <a:rPr lang="en-US" sz="2400" dirty="0"/>
              <a:t>Run round robin tournaments with a variety of options</a:t>
            </a:r>
          </a:p>
          <a:p>
            <a:pPr lvl="1"/>
            <a:r>
              <a:rPr lang="en-US" sz="2400" dirty="0"/>
              <a:t>Population dynamics </a:t>
            </a:r>
          </a:p>
          <a:p>
            <a:r>
              <a:rPr lang="en-US" sz="2800" dirty="0"/>
              <a:t>Easy to install </a:t>
            </a:r>
          </a:p>
          <a:p>
            <a:pPr lvl="1"/>
            <a:r>
              <a:rPr lang="en-US" sz="2400" dirty="0"/>
              <a:t>pip install </a:t>
            </a:r>
            <a:r>
              <a:rPr lang="en-US" sz="2400" dirty="0" err="1"/>
              <a:t>axelrod</a:t>
            </a:r>
            <a:endParaRPr lang="en-US" sz="2400" dirty="0"/>
          </a:p>
          <a:p>
            <a:r>
              <a:rPr lang="en-US" sz="2800" dirty="0"/>
              <a:t>Also includes notebooks </a:t>
            </a:r>
            <a:br>
              <a:rPr lang="en-US" dirty="0"/>
            </a:br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4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91080-022D-ED48-9E2F-570EE60ADB26}" type="slidenum">
              <a:rPr lang="en-US" sz="1000">
                <a:latin typeface="Calibri Regular" panose="020F0502020204030204" pitchFamily="34" charset="0"/>
              </a:rPr>
              <a:pPr/>
              <a:t>4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Zero-sum: participant's gain/loss exactly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Commercial trade not a zero 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</a:rPr>
              <a:t>If country with an excess of bananas trades with another for their excess of apples, both may benefit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Non-zero sum games more complex to analyze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 More non-zero sum games as world becomes more complex, specialized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20</a:t>
            </a:r>
            <a:r>
              <a:rPr lang="en-US" sz="4000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bot team won using covert channel to let Bots on the team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60 bots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Executed series of moves that signaled their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Defect if other known to be outside tribe,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-ate if in tribe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>
                <a:latin typeface="Calibri Regular" panose="020F0502020204030204" pitchFamily="34" charset="0"/>
              </a:rPr>
              <a:pPr/>
              <a:t>40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>
                <a:latin typeface="Calibri Regular" panose="020F0502020204030204" pitchFamily="34" charset="0"/>
              </a:rPr>
              <a:pPr/>
              <a:t>41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Prisoner's Dilemma: John von Neumann, Game Theory, and the Puzzle of the Bomb, William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Poundstone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Games of Life : Explorations in Ecology, Evolution and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Behaviour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Karl Sigmund, 1995.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 dirty="0"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4AD45-48EE-624C-82F3-655706D3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537200" cy="588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6528-3215-7D4F-9C5D-974EBD33FC89}"/>
              </a:ext>
            </a:extLst>
          </p:cNvPr>
          <p:cNvSpPr txBox="1"/>
          <p:nvPr/>
        </p:nvSpPr>
        <p:spPr>
          <a:xfrm>
            <a:off x="206477" y="60413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worst resolution to the Valentine Prisoner’s Dilemma when YOU decide not to give your partner a present but your PARTNER decides to testify against you in the armed robbery case.</a:t>
            </a:r>
          </a:p>
        </p:txBody>
      </p:sp>
    </p:spTree>
    <p:extLst>
      <p:ext uri="{BB962C8B-B14F-4D97-AF65-F5344CB8AC3E}">
        <p14:creationId xmlns:p14="http://schemas.microsoft.com/office/powerpoint/2010/main" val="3789393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>
                <a:latin typeface="Calibri Regular" panose="020F0502020204030204" pitchFamily="34" charset="0"/>
              </a:rPr>
              <a:pPr/>
              <a:t>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Situations are treated as “games”: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Rules of game: 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strategy: 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payoff: amount that player wins or loses in 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 has a </a:t>
            </a:r>
            <a:r>
              <a:rPr lang="en-US" sz="3200" dirty="0">
                <a:ea typeface="ＭＳ Ｐゴシック" charset="0"/>
                <a:hlinkClick r:id="rId3"/>
              </a:rPr>
              <a:t>dominant strategy</a:t>
            </a:r>
            <a:r>
              <a:rPr lang="en-US" sz="3200" dirty="0">
                <a:ea typeface="ＭＳ Ｐゴシック" charset="0"/>
              </a:rPr>
              <a:t> if her best strategy doesn’t depend on what others do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0AF099-3409-7E4C-843E-E9157BBE9516}" type="slidenum">
              <a:rPr lang="en-US" sz="1000">
                <a:latin typeface="Calibri Regular" panose="020F0502020204030204" pitchFamily="34" charset="0"/>
              </a:rPr>
              <a:pPr/>
              <a:t>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005638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Game Theory Roots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319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Defined by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John von Neumann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Oskar Morgenstern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lvl="1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von Neumann, J., and Morgenstern, O., (1947).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Theory of Games and Economic Behavior. 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powerful model &amp; practical tools to model interactions among sets of autonomous agents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to model strategic policies (e.g., arms race)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163" y="76200"/>
            <a:ext cx="2001837" cy="2311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03694-F262-F64D-B655-A6C5147EE1F3}" type="slidenum">
              <a:rPr lang="en-US" sz="1000">
                <a:latin typeface="Calibri Regular" panose="020F0502020204030204" pitchFamily="34" charset="0"/>
              </a:rPr>
              <a:pPr/>
              <a:t>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705600" cy="11430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2578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Occurs when each player's strategy is optimal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given strategies of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 means that no player benefits by  unilaterally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changing strategy, while others 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Every finite game has at least one Nash equilibrium in either pure or mixed strategies (proved by John Nash)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J. F. Nash. 1950. </a:t>
            </a:r>
            <a:r>
              <a:rPr lang="en-US" sz="2800" dirty="0">
                <a:ea typeface="ＭＳ Ｐゴシック" charset="0"/>
                <a:hlinkClick r:id="rId3"/>
              </a:rPr>
              <a:t>Equilibrium Points in n-person Games</a:t>
            </a:r>
            <a:r>
              <a:rPr lang="en-US" sz="2800" dirty="0">
                <a:ea typeface="ＭＳ Ｐゴシック" charset="0"/>
              </a:rPr>
              <a:t>. Proc. National Academy of Science, 36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Nash won 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Read </a:t>
            </a:r>
            <a:r>
              <a:rPr lang="en-US" sz="2800" dirty="0">
                <a:ea typeface="ＭＳ Ｐゴシック" charset="0"/>
                <a:hlinkClick r:id="rId4"/>
              </a:rPr>
              <a:t>A Beautiful Mind</a:t>
            </a:r>
            <a:r>
              <a:rPr lang="en-US" sz="2800" dirty="0">
                <a:ea typeface="ＭＳ Ｐゴシック" charset="0"/>
              </a:rPr>
              <a:t> by Sylvia </a:t>
            </a:r>
            <a:r>
              <a:rPr lang="en-US" sz="2800" dirty="0" err="1">
                <a:ea typeface="ＭＳ Ｐゴシック" charset="0"/>
              </a:rPr>
              <a:t>Nasar</a:t>
            </a:r>
            <a:r>
              <a:rPr lang="en-US" sz="2800" dirty="0">
                <a:ea typeface="ＭＳ Ｐゴシック" charset="0"/>
              </a:rPr>
              <a:t> (1998) and/or see the </a:t>
            </a:r>
            <a:r>
              <a:rPr lang="en-US" sz="2800" dirty="0">
                <a:ea typeface="ＭＳ Ｐゴシック" charset="0"/>
                <a:hlinkClick r:id="rId5"/>
              </a:rPr>
              <a:t>2001 film</a:t>
            </a:r>
            <a:endParaRPr lang="en-US" sz="2800" dirty="0">
              <a:ea typeface="ＭＳ Ｐゴシック" charset="0"/>
            </a:endParaRP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1534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7116C-FBBB-D042-96EB-B4C40C8040AD}" type="slidenum">
              <a:rPr lang="en-US" sz="1000">
                <a:latin typeface="Calibri Regular" panose="020F0502020204030204" pitchFamily="34" charset="0"/>
              </a:rPr>
              <a:pPr/>
              <a:t>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486400" cy="10668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Famous example from game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without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Rational behavior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leads to a situation where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everyone is worse off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Calibri Regular" panose="020F0502020204030204" pitchFamily="34" charset="0"/>
              </a:rPr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>
                <a:latin typeface="Calibri Regular" panose="020F0502020204030204" pitchFamily="34" charset="0"/>
              </a:rPr>
              <a:pPr/>
              <a:t>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5532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3058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with crimes. They’re questioned separately,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proclaim mutual innocence (cooperating), they will be found guilty anyway and get three year sentences for robbery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one confesses (defecting) and the other doesn’t (cooperating), the confessor is rewarded with a light, one-year sentence and the other gets a severe eight-year sentence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confess (defecting), then the judge sentences both to a moderate four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76200"/>
            <a:ext cx="1970087" cy="2819400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8527</TotalTime>
  <Words>2734</Words>
  <Application>Microsoft Macintosh PowerPoint</Application>
  <PresentationFormat>On-screen Show (4:3)</PresentationFormat>
  <Paragraphs>405</Paragraphs>
  <Slides>42</Slides>
  <Notes>37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Regular</vt:lpstr>
      <vt:lpstr>Times New Roman</vt:lpstr>
      <vt:lpstr>Blank Presentation</vt:lpstr>
      <vt:lpstr>Document</vt:lpstr>
      <vt:lpstr>Word.Document.8</vt:lpstr>
      <vt:lpstr>A Glimpse of Game Theory</vt:lpstr>
      <vt:lpstr>Games and Game Theory</vt:lpstr>
      <vt:lpstr>Basic Ideas of Game Theory</vt:lpstr>
      <vt:lpstr>Zero Sum Games</vt:lpstr>
      <vt:lpstr>Rules, Strategies, Payoffs &amp; Equilibrium</vt:lpstr>
      <vt:lpstr>Game Theory Roots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Repeated Games</vt:lpstr>
      <vt:lpstr>Payoff matrix for the generic two 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If you are interested…</vt:lpstr>
      <vt:lpstr>20th anniversary IPD competition (2004)</vt:lpstr>
      <vt:lpstr>For more information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93</cp:revision>
  <cp:lastPrinted>2018-03-07T20:42:45Z</cp:lastPrinted>
  <dcterms:created xsi:type="dcterms:W3CDTF">2009-10-14T21:02:24Z</dcterms:created>
  <dcterms:modified xsi:type="dcterms:W3CDTF">2020-03-05T18:44:00Z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