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301" r:id="rId20"/>
    <p:sldId id="276" r:id="rId21"/>
    <p:sldId id="277" r:id="rId22"/>
    <p:sldId id="278" r:id="rId23"/>
    <p:sldId id="279" r:id="rId24"/>
    <p:sldId id="280" r:id="rId25"/>
    <p:sldId id="281" r:id="rId26"/>
    <p:sldId id="300" r:id="rId27"/>
    <p:sldId id="299" r:id="rId28"/>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21"/>
    <p:restoredTop sz="90573" autoAdjust="0"/>
  </p:normalViewPr>
  <p:slideViewPr>
    <p:cSldViewPr showGuides="1">
      <p:cViewPr>
        <p:scale>
          <a:sx n="123" d="100"/>
          <a:sy n="123" d="100"/>
        </p:scale>
        <p:origin x="2208" y="200"/>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19</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20</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21</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22</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23</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24</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25</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0187698-C5B9-0D40-B0B4-8D8C4166D8C8}" type="slidenum">
              <a:rPr lang="en-US" sz="1300"/>
              <a:pPr/>
              <a:t>26</a:t>
            </a:fld>
            <a:endParaRPr lang="en-US" sz="13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27</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2F20481E-E2A0-064D-AB16-BE5FD87869A8}" type="slidenum">
              <a:rPr lang="en-US" sz="1300"/>
              <a:pPr/>
              <a:t>7</a:t>
            </a:fld>
            <a:endParaRPr lang="en-US" sz="13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2/10/20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2/10/20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2/10/20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2/10/20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2/10/20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2/10/20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2/10/20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2/10/20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2/10/20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2/10/20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2/10/20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Best_first_sear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en.wikipedia.org/wiki/Admissible_decision_rul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Beam_sear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_search_algorith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Institute_of_Electrical_and_Electronics_Enginee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26.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euristi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ill_climbi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hill climbing doesn’t work!</a:t>
            </a:r>
          </a:p>
          <a:p>
            <a:endParaRPr lang="en-US" sz="2800" dirty="0"/>
          </a:p>
          <a:p>
            <a:r>
              <a:rPr lang="en-US" sz="2800" dirty="0"/>
              <a:t>All nodes on 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This puzzle </a:t>
            </a:r>
            <a:r>
              <a:rPr lang="en-US" sz="2800" i="1" dirty="0"/>
              <a:t>is</a:t>
            </a:r>
            <a:r>
              <a:rPr lang="en-US" sz="2800" dirty="0"/>
              <a:t> solvable in just 12 more steps</a:t>
            </a:r>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914400" y="1600200"/>
            <a:ext cx="7543800" cy="4648200"/>
          </a:xfrm>
        </p:spPr>
        <p:txBody>
          <a:bodyPr/>
          <a:lstStyle/>
          <a:p>
            <a:r>
              <a:rPr lang="en-US" dirty="0">
                <a:latin typeface="Calibri" charset="0"/>
                <a:ea typeface="ＭＳ Ｐゴシック" charset="0"/>
                <a:cs typeface="ＭＳ Ｐゴシック" charset="0"/>
              </a:rPr>
              <a:t>Search algorithm that improves </a:t>
            </a:r>
            <a:r>
              <a:rPr lang="en-US" b="1" dirty="0">
                <a:latin typeface="Calibri" charset="0"/>
                <a:ea typeface="ＭＳ Ｐゴシック" charset="0"/>
                <a:cs typeface="ＭＳ Ｐゴシック" charset="0"/>
              </a:rPr>
              <a:t>depth-first search </a:t>
            </a:r>
            <a:r>
              <a:rPr lang="en-US" dirty="0">
                <a:latin typeface="Calibri" charset="0"/>
                <a:ea typeface="ＭＳ Ｐゴシック" charset="0"/>
                <a:cs typeface="ＭＳ Ｐゴシック" charset="0"/>
              </a:rPr>
              <a:t>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This is a generic way of referring to the class of informed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228600" y="1371600"/>
            <a:ext cx="6096000" cy="5257800"/>
          </a:xfrm>
        </p:spPr>
        <p:txBody>
          <a:bodyPr/>
          <a:lstStyle/>
          <a:p>
            <a:pPr marL="236538" indent="-236538">
              <a:defRPr/>
            </a:pPr>
            <a:r>
              <a:rPr lang="en-US" sz="2600" dirty="0">
                <a:latin typeface="Calibri" charset="0"/>
                <a:ea typeface="ＭＳ Ｐゴシック" charset="0"/>
                <a:cs typeface="ＭＳ Ｐゴシック" charset="0"/>
              </a:rPr>
              <a:t>A </a:t>
            </a:r>
            <a:r>
              <a:rPr lang="en-US" sz="2600" dirty="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makes locally optimal choices in hope of finding a global optimum</a:t>
            </a:r>
          </a:p>
          <a:p>
            <a:pPr marL="236538" indent="-236538">
              <a:defRPr/>
            </a:pPr>
            <a:r>
              <a:rPr lang="en-US" sz="2600" dirty="0">
                <a:latin typeface="Calibri" charset="0"/>
                <a:ea typeface="ＭＳ Ｐゴシック" charset="0"/>
                <a:cs typeface="ＭＳ Ｐゴシック" charset="0"/>
              </a:rPr>
              <a:t>Uses evaluation function </a:t>
            </a:r>
            <a:r>
              <a:rPr lang="en-US" sz="2600" i="1" dirty="0">
                <a:latin typeface="Calibri" charset="0"/>
                <a:ea typeface="ＭＳ Ｐゴシック" charset="0"/>
                <a:cs typeface="ＭＳ Ｐゴシック" charset="0"/>
              </a:rPr>
              <a:t>f(n) = h(n)</a:t>
            </a:r>
            <a:r>
              <a:rPr lang="en-US" sz="2600" dirty="0">
                <a:latin typeface="Calibri" charset="0"/>
                <a:ea typeface="ＭＳ Ｐゴシック" charset="0"/>
                <a:cs typeface="ＭＳ Ｐゴシック" charset="0"/>
              </a:rPr>
              <a:t>, sorting nodes by increasing values of </a:t>
            </a:r>
            <a:r>
              <a:rPr lang="en-US" sz="2600" i="1" dirty="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appearing </a:t>
            </a:r>
            <a:r>
              <a:rPr lang="en-US" sz="2600" b="1" dirty="0">
                <a:solidFill>
                  <a:srgbClr val="000000"/>
                </a:solidFill>
                <a:latin typeface="Calibri" charset="0"/>
                <a:ea typeface="ＭＳ Ｐゴシック" charset="0"/>
                <a:cs typeface="ＭＳ Ｐゴシック" charset="0"/>
              </a:rPr>
              <a:t>closest</a:t>
            </a:r>
            <a:r>
              <a:rPr lang="en-US" sz="2600" dirty="0">
                <a:latin typeface="Calibri" charset="0"/>
                <a:ea typeface="ＭＳ Ｐゴシック" charset="0"/>
                <a:cs typeface="ＭＳ Ｐゴシック" charset="0"/>
              </a:rPr>
              <a:t> to goal (i.e., node with smallest f value) </a:t>
            </a:r>
          </a:p>
          <a:p>
            <a:pPr marL="236538" indent="-236538">
              <a:defRPr/>
            </a:pPr>
            <a:r>
              <a:rPr lang="en-US" sz="2600" dirty="0">
                <a:latin typeface="Calibri" charset="0"/>
                <a:ea typeface="ＭＳ Ｐゴシック" charset="0"/>
                <a:cs typeface="ＭＳ Ｐゴシック" charset="0"/>
              </a:rPr>
              <a:t>Not complete </a:t>
            </a:r>
          </a:p>
          <a:p>
            <a:pPr marL="236538" indent="-236538">
              <a:defRPr/>
            </a:pPr>
            <a:r>
              <a:rPr lang="en-US" sz="2600" dirty="0">
                <a:latin typeface="Calibri" charset="0"/>
                <a:ea typeface="ＭＳ Ｐゴシック" charset="0"/>
                <a:cs typeface="ＭＳ Ｐゴシック" charset="0"/>
              </a:rPr>
              <a:t>Not </a:t>
            </a:r>
            <a:r>
              <a:rPr lang="en-US" sz="2600" dirty="0">
                <a:latin typeface="Calibri" charset="0"/>
                <a:ea typeface="ＭＳ Ｐゴシック" charset="0"/>
                <a:cs typeface="ＭＳ Ｐゴシック" charset="0"/>
                <a:hlinkClick r:id="rId4"/>
              </a:rPr>
              <a:t>admissible</a:t>
            </a:r>
            <a:r>
              <a:rPr lang="en-US" sz="2600" dirty="0">
                <a:latin typeface="Calibri" charset="0"/>
                <a:ea typeface="ＭＳ Ｐゴシック" charset="0"/>
                <a:cs typeface="ＭＳ Ｐゴシック" charset="0"/>
              </a:rPr>
              <a:t>, as in example</a:t>
            </a:r>
          </a:p>
          <a:p>
            <a:pPr marL="458788" lvl="1" indent="-228600">
              <a:defRPr/>
            </a:pPr>
            <a:r>
              <a:rPr lang="en-US" sz="2400" dirty="0">
                <a:latin typeface="Calibri" charset="0"/>
                <a:ea typeface="ＭＳ Ｐゴシック" charset="0"/>
              </a:rPr>
              <a:t>Assume arc costs = 1, greedy search finds goal g, with solution cost of 5</a:t>
            </a:r>
          </a:p>
          <a:p>
            <a:pPr marL="458788" lvl="1" indent="-228600">
              <a:defRPr/>
            </a:pPr>
            <a:r>
              <a:rPr lang="en-US" sz="2400" dirty="0">
                <a:latin typeface="Calibri" charset="0"/>
                <a:ea typeface="ＭＳ Ｐゴシック" charset="0"/>
              </a:rPr>
              <a:t>Optimal solution is path to goal with cost 3</a:t>
            </a:r>
          </a:p>
          <a:p>
            <a:pPr marL="342900" lvl="1" indent="0">
              <a:buFont typeface="Arial" charset="0"/>
              <a:buNone/>
              <a:defRPr/>
            </a:pPr>
            <a:r>
              <a:rPr lang="en-US" sz="3600" dirty="0">
                <a:latin typeface="Calibri" charset="0"/>
                <a:ea typeface="ＭＳ Ｐゴシック" charset="0"/>
              </a:rPr>
              <a:t> </a:t>
            </a:r>
          </a:p>
          <a:p>
            <a:pPr>
              <a:defRPr/>
            </a:pPr>
            <a:endParaRPr lang="en-US" sz="24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4039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685800" y="1219200"/>
            <a:ext cx="8153400" cy="4953000"/>
          </a:xfrm>
        </p:spPr>
        <p:txBody>
          <a:bodyPr/>
          <a:lstStyle/>
          <a:p>
            <a:r>
              <a:rPr lang="en-US" dirty="0">
                <a:latin typeface="Calibri" charset="0"/>
                <a:ea typeface="ＭＳ Ｐゴシック" charset="0"/>
                <a:cs typeface="ＭＳ Ｐゴシック" charset="0"/>
              </a:rPr>
              <a:t>Use evaluation function f(n), but maximum size of the nodes list is k, a fixed constant </a:t>
            </a:r>
          </a:p>
          <a:p>
            <a:r>
              <a:rPr lang="en-US" dirty="0">
                <a:latin typeface="Calibri" charset="0"/>
                <a:ea typeface="ＭＳ Ｐゴシック" charset="0"/>
                <a:cs typeface="ＭＳ Ｐゴシック" charset="0"/>
              </a:rPr>
              <a:t>Only keep k best nodes as candidates for expansion, discard rest </a:t>
            </a:r>
          </a:p>
          <a:p>
            <a:r>
              <a:rPr lang="en-US" dirty="0">
                <a:latin typeface="Calibri" charset="0"/>
                <a:ea typeface="ＭＳ Ｐゴシック" charset="0"/>
                <a:cs typeface="ＭＳ Ｐゴシック" charset="0"/>
              </a:rPr>
              <a:t>k is the </a:t>
            </a:r>
            <a:r>
              <a:rPr lang="en-US" altLang="ja-JP" i="1" dirty="0">
                <a:latin typeface="Calibri" charset="0"/>
                <a:ea typeface="ＭＳ Ｐゴシック" charset="0"/>
                <a:cs typeface="ＭＳ Ｐゴシック" charset="0"/>
              </a:rPr>
              <a:t>beam width</a:t>
            </a:r>
          </a:p>
          <a:p>
            <a:r>
              <a:rPr lang="en-US" dirty="0">
                <a:latin typeface="Calibri" charset="0"/>
                <a:ea typeface="ＭＳ Ｐゴシック" charset="0"/>
                <a:cs typeface="ＭＳ Ｐゴシック" charset="0"/>
              </a:rPr>
              <a:t>More space efficient than greedy search, but may discard nodes on a solution path </a:t>
            </a:r>
          </a:p>
          <a:p>
            <a:r>
              <a:rPr lang="en-US" dirty="0">
                <a:latin typeface="Calibri" charset="0"/>
                <a:ea typeface="ＭＳ Ｐゴシック" charset="0"/>
                <a:cs typeface="ＭＳ Ｐゴシック" charset="0"/>
              </a:rPr>
              <a:t>As k increases, 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pic>
        <p:nvPicPr>
          <p:cNvPr id="3" name="Picture 2" descr="A picture containing object&#13;&#10;&#13;&#10;Description automatically generated">
            <a:extLst>
              <a:ext uri="{FF2B5EF4-FFF2-40B4-BE49-F238E27FC236}">
                <a16:creationId xmlns:a16="http://schemas.microsoft.com/office/drawing/2014/main" id="{A996B8C8-51E6-3F4D-A0B7-74A538329B79}"/>
              </a:ext>
            </a:extLst>
          </p:cNvPr>
          <p:cNvPicPr>
            <a:picLocks noChangeAspect="1"/>
          </p:cNvPicPr>
          <p:nvPr/>
        </p:nvPicPr>
        <p:blipFill>
          <a:blip r:embed="rId4"/>
          <a:stretch>
            <a:fillRect/>
          </a:stretch>
        </p:blipFill>
        <p:spPr>
          <a:xfrm>
            <a:off x="6699250" y="152400"/>
            <a:ext cx="2139950" cy="141707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219200"/>
            <a:ext cx="5486400" cy="5486400"/>
          </a:xfrm>
        </p:spPr>
        <p:txBody>
          <a:bodyPr/>
          <a:lstStyle/>
          <a:p>
            <a:pPr marL="171450" indent="-171450"/>
            <a:r>
              <a:rPr lang="en-US" sz="2800">
                <a:latin typeface="Calibri" charset="0"/>
                <a:ea typeface="ＭＳ Ｐゴシック" charset="0"/>
                <a:cs typeface="ＭＳ Ｐゴシック" charset="0"/>
              </a:rPr>
              <a:t>Use as an evaluation function</a:t>
            </a:r>
          </a:p>
          <a:p>
            <a:pPr marL="571500" lvl="2" indent="-171450">
              <a:buFontTx/>
              <a:buNone/>
            </a:pPr>
            <a:r>
              <a:rPr lang="en-US" sz="2800" b="1">
                <a:latin typeface="Calibri" charset="0"/>
                <a:ea typeface="ＭＳ Ｐゴシック" charset="0"/>
              </a:rPr>
              <a:t>f(n) = g(n) + h(n)</a:t>
            </a:r>
            <a:endParaRPr lang="en-US" sz="2800">
              <a:latin typeface="Calibri" charset="0"/>
              <a:ea typeface="ＭＳ Ｐゴシック" charset="0"/>
            </a:endParaRPr>
          </a:p>
          <a:p>
            <a:pPr marL="171450" indent="-171450"/>
            <a:r>
              <a:rPr lang="en-US" sz="2800">
                <a:latin typeface="Calibri" charset="0"/>
                <a:ea typeface="ＭＳ Ｐゴシック" charset="0"/>
                <a:cs typeface="ＭＳ Ｐゴシック" charset="0"/>
              </a:rPr>
              <a:t>g(n) = minimal-cost path from the start state to state n</a:t>
            </a:r>
          </a:p>
          <a:p>
            <a:pPr marL="171450" indent="-171450"/>
            <a:r>
              <a:rPr lang="en-US" sz="280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 component to evaluation function</a:t>
            </a:r>
          </a:p>
          <a:p>
            <a:pPr marL="171450" indent="-171450"/>
            <a:r>
              <a:rPr lang="en-US" sz="2800">
                <a:latin typeface="Calibri" charset="0"/>
                <a:ea typeface="ＭＳ Ｐゴシック" charset="0"/>
                <a:cs typeface="ＭＳ Ｐゴシック" charset="0"/>
              </a:rPr>
              <a:t>Ranks nodes on search frontier by estimated cost of solution from start node </a:t>
            </a:r>
            <a:r>
              <a:rPr lang="en-US" sz="2800" i="1">
                <a:latin typeface="Calibri" charset="0"/>
                <a:ea typeface="ＭＳ Ｐゴシック" charset="0"/>
                <a:cs typeface="ＭＳ Ｐゴシック" charset="0"/>
              </a:rPr>
              <a:t>via given node </a:t>
            </a:r>
            <a:r>
              <a:rPr lang="en-US" sz="2800">
                <a:latin typeface="Calibri" charset="0"/>
                <a:ea typeface="ＭＳ Ｐゴシック" charset="0"/>
                <a:cs typeface="ＭＳ Ｐゴシック" charset="0"/>
              </a:rPr>
              <a:t>to goal</a:t>
            </a:r>
          </a:p>
          <a:p>
            <a:pPr marL="171450" indent="-171450"/>
            <a:r>
              <a:rPr lang="en-US" sz="2800">
                <a:latin typeface="Calibri" charset="0"/>
                <a:ea typeface="ＭＳ Ｐゴシック" charset="0"/>
                <a:cs typeface="ＭＳ Ｐゴシック" charset="0"/>
              </a:rPr>
              <a:t>Not complete if h(n) can = ∞</a:t>
            </a:r>
          </a:p>
          <a:p>
            <a:pPr marL="171450" indent="-171450"/>
            <a:r>
              <a:rPr lang="en-US" sz="280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77933C"/>
                </a:solidFill>
              </a:rPr>
              <a:t>0</a:t>
            </a: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3">
                    <a:lumMod val="75000"/>
                  </a:schemeClr>
                </a:solidFill>
              </a:rPr>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n’ not already on OPEN or CLOSED</a:t>
            </a:r>
          </a:p>
          <a:p>
            <a:pPr marL="744538" lvl="2" indent="-168275">
              <a:defRPr/>
            </a:pPr>
            <a:r>
              <a:rPr lang="en-US" dirty="0">
                <a:latin typeface="Calibri" charset="0"/>
                <a:ea typeface="ＭＳ Ｐゴシック" charset="0"/>
              </a:rPr>
              <a:t>put n</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n’ already on OPEN or CLOSED and if g(n') is lower for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n’ on path with lower g(n’)</a:t>
            </a:r>
          </a:p>
          <a:p>
            <a:pPr marL="744538" lvl="2" indent="-168275">
              <a:defRPr/>
            </a:pPr>
            <a:r>
              <a:rPr lang="en-US" dirty="0">
                <a:latin typeface="Calibri" charset="0"/>
                <a:ea typeface="ＭＳ Ｐゴシック" charset="0"/>
              </a:rPr>
              <a:t>Put n' on OPEN</a:t>
            </a:r>
          </a:p>
          <a:p>
            <a:pPr marL="576263" lvl="2" indent="0">
              <a:buFont typeface="Arial" charset="0"/>
              <a:buNone/>
              <a:defRPr/>
            </a:pPr>
            <a:endParaRPr lang="en-US" dirty="0">
              <a:latin typeface="Calibri" charset="0"/>
              <a:ea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539750" y="1066800"/>
            <a:ext cx="8451850" cy="46482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i="1" dirty="0">
                <a:latin typeface="Calibri" charset="0"/>
                <a:ea typeface="ＭＳ Ｐゴシック" charset="0"/>
                <a:cs typeface="ＭＳ Ｐゴシック" charset="0"/>
              </a:rPr>
              <a:t>a star”</a:t>
            </a: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227013" indent="-227013"/>
            <a:r>
              <a:rPr lang="en-US" sz="3000" b="1" dirty="0">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 </a:t>
            </a:r>
            <a:r>
              <a:rPr lang="en-US" sz="3000" i="1" dirty="0">
                <a:latin typeface="Calibri" charset="0"/>
                <a:ea typeface="ＭＳ Ｐゴシック" charset="0"/>
                <a:cs typeface="ＭＳ Ｐゴシック" charset="0"/>
              </a:rPr>
              <a:t>true cost</a:t>
            </a:r>
            <a:r>
              <a:rPr lang="en-US" sz="3000" dirty="0">
                <a:latin typeface="Calibri" charset="0"/>
                <a:ea typeface="ＭＳ Ｐゴシック" charset="0"/>
                <a:cs typeface="ＭＳ Ｐゴシック" charset="0"/>
              </a:rPr>
              <a:t> of </a:t>
            </a:r>
            <a:r>
              <a:rPr lang="en-US" sz="3000" i="1" dirty="0">
                <a:latin typeface="Calibri" charset="0"/>
                <a:ea typeface="ＭＳ Ｐゴシック" charset="0"/>
                <a:cs typeface="ＭＳ Ｐゴシック" charset="0"/>
              </a:rPr>
              <a:t>minimal cost path </a:t>
            </a:r>
            <a:r>
              <a:rPr lang="en-US" sz="3000" dirty="0">
                <a:latin typeface="Calibri" charset="0"/>
                <a:ea typeface="ＭＳ Ｐゴシック" charset="0"/>
                <a:cs typeface="ＭＳ Ｐゴシック" charset="0"/>
              </a:rPr>
              <a:t>from n to a goal </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a:t>
            </a:r>
            <a:r>
              <a:rPr lang="en-US" sz="3000" b="1" dirty="0">
                <a:latin typeface="Calibri" charset="0"/>
                <a:ea typeface="ＭＳ Ｐゴシック" charset="0"/>
                <a:cs typeface="ＭＳ Ｐゴシック" charset="0"/>
              </a:rPr>
              <a:t>optima</a:t>
            </a:r>
            <a:r>
              <a:rPr lang="en-US" sz="3000" dirty="0">
                <a:latin typeface="Calibri" charset="0"/>
                <a:ea typeface="ＭＳ Ｐゴシック" charset="0"/>
                <a:cs typeface="ＭＳ Ｐゴシック" charset="0"/>
              </a:rPr>
              <a:t>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action has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a:t>Hart, P. E.; Nilsson, N. J.; Raphael, B. (1968). "A Formal Basis for the Heuristic Determination of Minimum Cost Paths". </a:t>
            </a:r>
            <a:r>
              <a:rPr lang="en-US" sz="1600" i="1">
                <a:hlinkClick r:id="rId3" tooltip="Institute of Electrical and Electronics Engineers"/>
              </a:rPr>
              <a:t>IEEE</a:t>
            </a:r>
            <a:r>
              <a:rPr lang="en-US" sz="1600" i="1"/>
              <a:t> Transactions on Systems Science and Cybernetics SSC4</a:t>
            </a:r>
            <a:r>
              <a:rPr lang="en-US" sz="1600"/>
              <a:t> </a:t>
            </a:r>
            <a:r>
              <a:rPr lang="en-US" sz="1600" b="1"/>
              <a:t>4</a:t>
            </a:r>
            <a:r>
              <a:rPr lang="en-US" sz="1600"/>
              <a:t> (2): 100–107.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Observations on A</a:t>
            </a:r>
          </a:p>
        </p:txBody>
      </p:sp>
      <p:sp>
        <p:nvSpPr>
          <p:cNvPr id="48130" name="Rectangle 3"/>
          <p:cNvSpPr>
            <a:spLocks noGrp="1" noChangeArrowheads="1"/>
          </p:cNvSpPr>
          <p:nvPr>
            <p:ph type="body" idx="1"/>
          </p:nvPr>
        </p:nvSpPr>
        <p:spPr>
          <a:xfrm>
            <a:off x="685800" y="1066800"/>
            <a:ext cx="8229600" cy="5638800"/>
          </a:xfrm>
        </p:spPr>
        <p:txBody>
          <a:bodyPr/>
          <a:lstStyle/>
          <a:p>
            <a:pPr marL="231775" indent="-231775"/>
            <a:r>
              <a:rPr lang="en-US" sz="2600" b="1" dirty="0">
                <a:latin typeface="Calibri" charset="0"/>
                <a:ea typeface="ＭＳ Ｐゴシック" charset="0"/>
                <a:cs typeface="ＭＳ Ｐゴシック" charset="0"/>
              </a:rPr>
              <a:t>Perfect heuristic:</a:t>
            </a:r>
            <a:r>
              <a:rPr lang="en-US" sz="2600" dirty="0">
                <a:latin typeface="Calibri" charset="0"/>
                <a:ea typeface="ＭＳ Ｐゴシック" charset="0"/>
                <a:cs typeface="ＭＳ Ｐゴシック" charset="0"/>
              </a:rPr>
              <a:t> If h(n) = h*(n) for all n, only nodes on an optimal solution path expanded; no extra work is done</a:t>
            </a:r>
          </a:p>
          <a:p>
            <a:pPr marL="231775" indent="-231775"/>
            <a:r>
              <a:rPr lang="en-US" sz="2600" b="1" dirty="0">
                <a:latin typeface="Calibri" charset="0"/>
                <a:ea typeface="ＭＳ Ｐゴシック" charset="0"/>
                <a:cs typeface="ＭＳ Ｐゴシック" charset="0"/>
              </a:rPr>
              <a:t>Null heuristic:</a:t>
            </a:r>
            <a:r>
              <a:rPr lang="en-US" sz="2600" dirty="0">
                <a:latin typeface="Calibri" charset="0"/>
                <a:ea typeface="ＭＳ Ｐゴシック" charset="0"/>
                <a:cs typeface="ＭＳ Ｐゴシック" charset="0"/>
              </a:rPr>
              <a:t> If h(n) = 0 for all n, then it is an admissible heuristic and A* acts like uniform-cost search</a:t>
            </a:r>
          </a:p>
          <a:p>
            <a:pPr marL="231775" indent="-231775"/>
            <a:r>
              <a:rPr lang="en-US" sz="2600" b="1" dirty="0">
                <a:latin typeface="Calibri" charset="0"/>
                <a:ea typeface="ＭＳ Ｐゴシック" charset="0"/>
                <a:cs typeface="ＭＳ Ｐゴシック" charset="0"/>
              </a:rPr>
              <a:t>Better heuristic:</a:t>
            </a:r>
            <a:r>
              <a:rPr lang="en-US" sz="2600" dirty="0">
                <a:latin typeface="Calibri" charset="0"/>
                <a:ea typeface="ＭＳ Ｐゴシック" charset="0"/>
                <a:cs typeface="ＭＳ Ｐゴシック" charset="0"/>
              </a:rPr>
              <a:t> If h1(n) &lt; h2(n) &lt;= h*(n) for all non-goal nodes, then h2 is a </a:t>
            </a:r>
            <a:r>
              <a:rPr lang="en-US" sz="2600" i="1" dirty="0">
                <a:latin typeface="Calibri" charset="0"/>
                <a:ea typeface="ＭＳ Ｐゴシック" charset="0"/>
                <a:cs typeface="ＭＳ Ｐゴシック" charset="0"/>
              </a:rPr>
              <a:t>better</a:t>
            </a:r>
            <a:r>
              <a:rPr lang="en-US" sz="2600" dirty="0">
                <a:latin typeface="Calibri" charset="0"/>
                <a:ea typeface="ＭＳ Ｐゴシック" charset="0"/>
                <a:cs typeface="ＭＳ Ｐゴシック" charset="0"/>
              </a:rPr>
              <a:t> heuristic than h1 </a:t>
            </a:r>
          </a:p>
          <a:p>
            <a:pPr marL="454025" lvl="1" indent="-222250"/>
            <a:r>
              <a:rPr lang="en-US" sz="2600" dirty="0">
                <a:latin typeface="Calibri" charset="0"/>
                <a:ea typeface="ＭＳ Ｐゴシック" charset="0"/>
              </a:rPr>
              <a:t>If A1* uses h1, and A2* uses h2, then every node expanded by A2* is also expanded by A1* </a:t>
            </a:r>
          </a:p>
          <a:p>
            <a:pPr marL="454025" lvl="1" indent="-222250"/>
            <a:r>
              <a:rPr lang="en-US" sz="2600" dirty="0">
                <a:latin typeface="Calibri" charset="0"/>
                <a:ea typeface="ＭＳ Ｐゴシック" charset="0"/>
              </a:rPr>
              <a:t>i.e., A1 expands at least as many nodes as A2*</a:t>
            </a:r>
          </a:p>
          <a:p>
            <a:pPr marL="454025" lvl="1" indent="-222250"/>
            <a:r>
              <a:rPr lang="en-US" sz="2600" dirty="0">
                <a:latin typeface="Calibri" charset="0"/>
                <a:ea typeface="ＭＳ Ｐゴシック" charset="0"/>
              </a:rPr>
              <a:t>We say that A2* is </a:t>
            </a:r>
            <a:r>
              <a:rPr lang="en-US" sz="2600" i="1" dirty="0">
                <a:latin typeface="Calibri" charset="0"/>
                <a:ea typeface="ＭＳ Ｐゴシック" charset="0"/>
              </a:rPr>
              <a:t>better informed</a:t>
            </a:r>
            <a:r>
              <a:rPr lang="en-US" sz="2600" dirty="0">
                <a:latin typeface="Calibri" charset="0"/>
                <a:ea typeface="ＭＳ Ｐゴシック" charset="0"/>
              </a:rPr>
              <a:t> than A1*</a:t>
            </a:r>
          </a:p>
          <a:p>
            <a:pPr marL="231775" indent="-231775"/>
            <a:r>
              <a:rPr lang="en-US" sz="2600" dirty="0">
                <a:latin typeface="Calibri" charset="0"/>
                <a:ea typeface="ＭＳ Ｐゴシック" charset="0"/>
                <a:cs typeface="ＭＳ Ｐゴシック" charset="0"/>
              </a:rPr>
              <a:t>The closer h to h*, the fewer extra nodes expanded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34143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start state</a:t>
            </a:r>
          </a:p>
        </p:txBody>
      </p:sp>
      <p:sp>
        <p:nvSpPr>
          <p:cNvPr id="50216" name="Text Box 51"/>
          <p:cNvSpPr txBox="1">
            <a:spLocks noChangeArrowheads="1"/>
          </p:cNvSpPr>
          <p:nvPr/>
        </p:nvSpPr>
        <p:spPr bwMode="auto">
          <a:xfrm>
            <a:off x="6267450" y="5799138"/>
            <a:ext cx="13414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goal state</a:t>
            </a:r>
          </a:p>
        </p:txBody>
      </p:sp>
      <p:sp>
        <p:nvSpPr>
          <p:cNvPr id="50217" name="Text Box 52"/>
          <p:cNvSpPr txBox="1">
            <a:spLocks noChangeArrowheads="1"/>
          </p:cNvSpPr>
          <p:nvPr/>
        </p:nvSpPr>
        <p:spPr bwMode="auto">
          <a:xfrm>
            <a:off x="6973888" y="2184400"/>
            <a:ext cx="112236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FF0000"/>
                </a:solidFill>
              </a:rPr>
              <a:t>arc cost</a:t>
            </a:r>
          </a:p>
        </p:txBody>
      </p:sp>
      <p:sp>
        <p:nvSpPr>
          <p:cNvPr id="50218" name="Text Box 53"/>
          <p:cNvSpPr txBox="1">
            <a:spLocks noChangeArrowheads="1"/>
          </p:cNvSpPr>
          <p:nvPr/>
        </p:nvSpPr>
        <p:spPr bwMode="auto">
          <a:xfrm>
            <a:off x="7539038" y="4089400"/>
            <a:ext cx="107156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1899879"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CC00CC"/>
                </a:solidFill>
              </a:rPr>
              <a:t>parent pointer</a:t>
            </a:r>
            <a:br>
              <a:rPr lang="en-US" dirty="0">
                <a:solidFill>
                  <a:srgbClr val="CC00CC"/>
                </a:solidFill>
              </a:rPr>
            </a:br>
            <a:r>
              <a:rPr lang="en-US" dirty="0">
                <a:solidFill>
                  <a:srgbClr val="CC00CC"/>
                </a:solidFill>
              </a:rPr>
              <a:t>(current)</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230938" y="4557713"/>
            <a:ext cx="223330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00FF00"/>
                </a:solidFill>
              </a:rPr>
              <a:t>g value (current)</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Algorithms A and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is (hypothetical) perfect heuristic (an oracle)</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85800" y="1676400"/>
            <a:ext cx="7772400" cy="4114800"/>
          </a:xfrm>
        </p:spPr>
        <p:txBody>
          <a:bodyPr/>
          <a:lstStyle/>
          <a:p>
            <a:pPr>
              <a:buFontTx/>
              <a:buNone/>
            </a:pPr>
            <a:r>
              <a:rPr lang="en-US" sz="2400" dirty="0">
                <a:latin typeface="Calibri" charset="0"/>
                <a:ea typeface="ＭＳ Ｐゴシック" charset="0"/>
                <a:cs typeface="ＭＳ Ｐゴシック" charset="0"/>
              </a:rPr>
              <a:t>f(n) = h(n)</a:t>
            </a:r>
            <a:r>
              <a:rPr lang="en-US" sz="2800" dirty="0">
                <a:latin typeface="Calibri" charset="0"/>
                <a:ea typeface="ＭＳ Ｐゴシック" charset="0"/>
                <a:cs typeface="ＭＳ Ｐゴシック" charset="0"/>
              </a:rPr>
              <a:t> </a:t>
            </a:r>
            <a:endParaRPr lang="en-US" sz="2800" dirty="0">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4114800"/>
          </a:xfrm>
        </p:spPr>
        <p:txBody>
          <a:bodyPr/>
          <a:lstStyle/>
          <a:p>
            <a:pPr>
              <a:buFontTx/>
              <a:buNone/>
            </a:pPr>
            <a:r>
              <a:rPr lang="en-US" sz="2000" b="1" dirty="0">
                <a:latin typeface="Calibri" charset="0"/>
                <a:ea typeface="ＭＳ Ｐゴシック" charset="0"/>
                <a:cs typeface="ＭＳ Ｐゴシック" charset="0"/>
              </a:rPr>
              <a:t>f(n) = g(n) + h(n)</a:t>
            </a:r>
            <a:r>
              <a:rPr lang="en-US" sz="2400" dirty="0">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a:latin typeface="Calibri" charset="0"/>
                <a:ea typeface="ＭＳ Ｐゴシック" charset="0"/>
                <a:cs typeface="ＭＳ Ｐゴシック" charset="0"/>
              </a:rPr>
              <a:t>Proof by contradiction shows it’s impossible</a:t>
            </a:r>
          </a:p>
          <a:p>
            <a:pPr marL="461963" lvl="1" indent="-231775"/>
            <a:r>
              <a:rPr lang="en-US" dirty="0">
                <a:latin typeface="Calibri" charset="0"/>
                <a:ea typeface="ＭＳ Ｐゴシック" charset="0"/>
              </a:rPr>
              <a:t>Choose a node n on an 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p>
          <a:p>
            <a:pPr marL="461963" lvl="1" indent="-231775"/>
            <a:r>
              <a:rPr lang="en-US" dirty="0">
                <a:latin typeface="Calibri" charset="0"/>
                <a:ea typeface="ＭＳ Ｐゴシック" charset="0"/>
              </a:rPr>
              <a:t>This implies f* &gt;= f(G2)</a:t>
            </a: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require too much space</a:t>
            </a:r>
          </a:p>
          <a:p>
            <a:r>
              <a:rPr lang="en-US" sz="3000" dirty="0">
                <a:latin typeface="Calibri" charset="0"/>
                <a:ea typeface="ＭＳ Ｐゴシック" charset="0"/>
                <a:cs typeface="ＭＳ Ｐゴシック" charset="0"/>
              </a:rPr>
              <a:t>Variations conserve memory: IDA* and SMA*</a:t>
            </a:r>
          </a:p>
          <a:p>
            <a:r>
              <a:rPr lang="en-US" sz="3000" dirty="0">
                <a:latin typeface="Calibri" charset="0"/>
                <a:ea typeface="ＭＳ Ｐゴシック" charset="0"/>
                <a:cs typeface="ＭＳ Ｐゴシック" charset="0"/>
              </a:rPr>
              <a:t>IDA*, iterative deepening A*, uses successive iteration with growing limits on f, e.g.</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&gt;10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&gt;20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&gt;30, ...</a:t>
            </a:r>
          </a:p>
          <a:p>
            <a:r>
              <a:rPr lang="en-US" sz="3000" dirty="0">
                <a:latin typeface="Calibri" charset="0"/>
                <a:ea typeface="ＭＳ Ｐゴシック" charset="0"/>
                <a:cs typeface="ＭＳ Ｐゴシック" charset="0"/>
              </a:rPr>
              <a:t>SMA* -- Simplified Memory-Bounded A*</a:t>
            </a:r>
          </a:p>
          <a:p>
            <a:pPr lvl="1"/>
            <a:r>
              <a:rPr lang="en-US" dirty="0">
                <a:latin typeface="Calibri" charset="0"/>
                <a:ea typeface="ＭＳ Ｐゴシック" charset="0"/>
              </a:rPr>
              <a:t>Uses queue of restricted size to limit memory 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How to find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b="1" dirty="0">
                <a:latin typeface="Calibri" charset="0"/>
                <a:ea typeface="ＭＳ Ｐゴシック" charset="0"/>
                <a:cs typeface="ＭＳ Ｐゴシック" charset="0"/>
              </a:rPr>
              <a:t>Relaxing problem: </a:t>
            </a:r>
            <a:r>
              <a:rPr lang="en-US" sz="2800" dirty="0">
                <a:latin typeface="Calibri" charset="0"/>
                <a:ea typeface="ＭＳ Ｐゴシック" charset="0"/>
                <a:cs typeface="ＭＳ Ｐゴシック" charset="0"/>
              </a:rPr>
              <a:t>remove constraints for easier problem; use its solution cost as heuristic function</a:t>
            </a:r>
          </a:p>
          <a:p>
            <a:pPr>
              <a:lnSpc>
                <a:spcPct val="110000"/>
              </a:lnSpc>
            </a:pPr>
            <a:r>
              <a:rPr lang="en-US" sz="2800" dirty="0">
                <a:latin typeface="Calibri" charset="0"/>
                <a:ea typeface="ＭＳ Ｐゴシック" charset="0"/>
                <a:cs typeface="ＭＳ Ｐゴシック" charset="0"/>
              </a:rPr>
              <a:t>Max of two admissible heuristics is a </a:t>
            </a:r>
            <a:r>
              <a:rPr lang="en-US" sz="2800" b="1" dirty="0">
                <a:latin typeface="Calibri" charset="0"/>
                <a:ea typeface="ＭＳ Ｐゴシック" charset="0"/>
                <a:cs typeface="ＭＳ Ｐゴシック" charset="0"/>
              </a:rPr>
              <a:t>Combining heuristics</a:t>
            </a:r>
            <a:r>
              <a:rPr lang="en-US" sz="2800" dirty="0">
                <a:latin typeface="Calibri" charset="0"/>
                <a:ea typeface="ＭＳ Ｐゴシック" charset="0"/>
                <a:cs typeface="ＭＳ Ｐゴシック" charset="0"/>
              </a:rPr>
              <a:t>: 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use </a:t>
            </a:r>
            <a:r>
              <a:rPr lang="en-US" sz="2800" b="1" dirty="0">
                <a:latin typeface="Calibri" charset="0"/>
                <a:ea typeface="ＭＳ Ｐゴシック" charset="0"/>
                <a:cs typeface="ＭＳ Ｐゴシック" charset="0"/>
              </a:rPr>
              <a:t>machine learning </a:t>
            </a:r>
            <a:r>
              <a:rPr lang="en-US" sz="2800" dirty="0">
                <a:latin typeface="Calibri" charset="0"/>
                <a:ea typeface="ＭＳ Ｐゴシック" charset="0"/>
                <a:cs typeface="ＭＳ Ｐゴシック" charset="0"/>
              </a:rPr>
              <a:t>to find heuristic function; also may lose admissibility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685800" y="-1588"/>
            <a:ext cx="7772400" cy="1143001"/>
          </a:xfrm>
        </p:spPr>
        <p:txBody>
          <a:bodyPr/>
          <a:lstStyle/>
          <a:p>
            <a:r>
              <a:rPr lang="en-US" sz="3600">
                <a:latin typeface="Calibri" charset="0"/>
                <a:ea typeface="ＭＳ Ｐゴシック" charset="0"/>
                <a:cs typeface="ＭＳ Ｐゴシック" charset="0"/>
              </a:rPr>
              <a:t>In-class Exercise: Creating Heuristics</a:t>
            </a:r>
          </a:p>
        </p:txBody>
      </p:sp>
      <p:pic>
        <p:nvPicPr>
          <p:cNvPr id="64514" name="Picture 4" desc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873250"/>
            <a:ext cx="3289300" cy="1604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15" name="Text Box 5"/>
          <p:cNvSpPr txBox="1">
            <a:spLocks noChangeArrowheads="1"/>
          </p:cNvSpPr>
          <p:nvPr/>
        </p:nvSpPr>
        <p:spPr bwMode="auto">
          <a:xfrm>
            <a:off x="1349375" y="1357313"/>
            <a:ext cx="124936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8-Puzzle</a:t>
            </a:r>
          </a:p>
        </p:txBody>
      </p:sp>
      <p:pic>
        <p:nvPicPr>
          <p:cNvPr id="64516" name="Picture 6" descr="i8quee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4498975"/>
            <a:ext cx="1922463" cy="1782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17" name="Text Box 7"/>
          <p:cNvSpPr txBox="1">
            <a:spLocks noChangeArrowheads="1"/>
          </p:cNvSpPr>
          <p:nvPr/>
        </p:nvSpPr>
        <p:spPr bwMode="auto">
          <a:xfrm>
            <a:off x="909638" y="4040188"/>
            <a:ext cx="1422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N-Queens</a:t>
            </a:r>
          </a:p>
        </p:txBody>
      </p:sp>
      <p:sp>
        <p:nvSpPr>
          <p:cNvPr id="64518" name="Rectangle 9"/>
          <p:cNvSpPr>
            <a:spLocks noChangeArrowheads="1"/>
          </p:cNvSpPr>
          <p:nvPr/>
        </p:nvSpPr>
        <p:spPr bwMode="auto">
          <a:xfrm>
            <a:off x="3705225" y="1179513"/>
            <a:ext cx="3179763" cy="53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Missionaries and Cannibals</a:t>
            </a:r>
          </a:p>
        </p:txBody>
      </p:sp>
      <p:grpSp>
        <p:nvGrpSpPr>
          <p:cNvPr id="64519" name="Group 10"/>
          <p:cNvGrpSpPr>
            <a:grpSpLocks/>
          </p:cNvGrpSpPr>
          <p:nvPr/>
        </p:nvGrpSpPr>
        <p:grpSpPr bwMode="auto">
          <a:xfrm>
            <a:off x="4022725" y="1816100"/>
            <a:ext cx="2686050" cy="1739900"/>
            <a:chOff x="1008" y="2064"/>
            <a:chExt cx="3294" cy="2132"/>
          </a:xfrm>
        </p:grpSpPr>
        <p:pic>
          <p:nvPicPr>
            <p:cNvPr id="64577" name="Picture 11" descr="5-b"/>
            <p:cNvPicPr>
              <a:picLocks noChangeAspect="1" noChangeArrowheads="1"/>
            </p:cNvPicPr>
            <p:nvPr/>
          </p:nvPicPr>
          <p:blipFill>
            <a:blip r:embed="rId6">
              <a:extLst>
                <a:ext uri="{28A0092B-C50C-407E-A947-70E740481C1C}">
                  <a14:useLocalDpi xmlns:a14="http://schemas.microsoft.com/office/drawing/2010/main" val="0"/>
                </a:ext>
              </a:extLst>
            </a:blip>
            <a:srcRect b="53703"/>
            <a:stretch>
              <a:fillRect/>
            </a:stretch>
          </p:blipFill>
          <p:spPr bwMode="auto">
            <a:xfrm>
              <a:off x="1008" y="2064"/>
              <a:ext cx="3294" cy="21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78" name="Freeform 12"/>
            <p:cNvSpPr>
              <a:spLocks/>
            </p:cNvSpPr>
            <p:nvPr/>
          </p:nvSpPr>
          <p:spPr bwMode="auto">
            <a:xfrm>
              <a:off x="2200" y="22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79" name="Freeform 13"/>
            <p:cNvSpPr>
              <a:spLocks/>
            </p:cNvSpPr>
            <p:nvPr/>
          </p:nvSpPr>
          <p:spPr bwMode="auto">
            <a:xfrm>
              <a:off x="2383" y="2389"/>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0" name="Freeform 14"/>
            <p:cNvSpPr>
              <a:spLocks/>
            </p:cNvSpPr>
            <p:nvPr/>
          </p:nvSpPr>
          <p:spPr bwMode="auto">
            <a:xfrm>
              <a:off x="2592" y="230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1" name="Freeform 15"/>
            <p:cNvSpPr>
              <a:spLocks/>
            </p:cNvSpPr>
            <p:nvPr/>
          </p:nvSpPr>
          <p:spPr bwMode="auto">
            <a:xfrm>
              <a:off x="2208"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2" name="Freeform 16"/>
            <p:cNvSpPr>
              <a:spLocks/>
            </p:cNvSpPr>
            <p:nvPr/>
          </p:nvSpPr>
          <p:spPr bwMode="auto">
            <a:xfrm>
              <a:off x="2592" y="34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3" name="Freeform 17"/>
            <p:cNvSpPr>
              <a:spLocks/>
            </p:cNvSpPr>
            <p:nvPr/>
          </p:nvSpPr>
          <p:spPr bwMode="auto">
            <a:xfrm>
              <a:off x="3024" y="278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4" name="Freeform 18"/>
            <p:cNvSpPr>
              <a:spLocks/>
            </p:cNvSpPr>
            <p:nvPr/>
          </p:nvSpPr>
          <p:spPr bwMode="auto">
            <a:xfrm>
              <a:off x="2832"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5" name="Freeform 19"/>
            <p:cNvSpPr>
              <a:spLocks/>
            </p:cNvSpPr>
            <p:nvPr/>
          </p:nvSpPr>
          <p:spPr bwMode="auto">
            <a:xfrm>
              <a:off x="2784" y="283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6" name="Freeform 20"/>
            <p:cNvSpPr>
              <a:spLocks/>
            </p:cNvSpPr>
            <p:nvPr/>
          </p:nvSpPr>
          <p:spPr bwMode="auto">
            <a:xfrm>
              <a:off x="2784" y="2256"/>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7" name="Freeform 21"/>
            <p:cNvSpPr>
              <a:spLocks/>
            </p:cNvSpPr>
            <p:nvPr/>
          </p:nvSpPr>
          <p:spPr bwMode="auto">
            <a:xfrm>
              <a:off x="2400" y="331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8" name="Freeform 22"/>
            <p:cNvSpPr>
              <a:spLocks/>
            </p:cNvSpPr>
            <p:nvPr/>
          </p:nvSpPr>
          <p:spPr bwMode="auto">
            <a:xfrm>
              <a:off x="3024" y="3504"/>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9" name="Freeform 23"/>
            <p:cNvSpPr>
              <a:spLocks/>
            </p:cNvSpPr>
            <p:nvPr/>
          </p:nvSpPr>
          <p:spPr bwMode="auto">
            <a:xfrm>
              <a:off x="3024" y="2208"/>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sp>
        <p:nvSpPr>
          <p:cNvPr id="64520" name="Rectangle 24"/>
          <p:cNvSpPr>
            <a:spLocks noChangeArrowheads="1"/>
          </p:cNvSpPr>
          <p:nvPr/>
        </p:nvSpPr>
        <p:spPr bwMode="auto">
          <a:xfrm>
            <a:off x="6765925" y="1225550"/>
            <a:ext cx="249396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Remove 5</a:t>
            </a:r>
            <a:br>
              <a:rPr lang="en-US">
                <a:solidFill>
                  <a:schemeClr val="tx2"/>
                </a:solidFill>
              </a:rPr>
            </a:br>
            <a:r>
              <a:rPr lang="en-US">
                <a:solidFill>
                  <a:schemeClr val="tx2"/>
                </a:solidFill>
              </a:rPr>
              <a:t>Sticks</a:t>
            </a:r>
          </a:p>
        </p:txBody>
      </p:sp>
      <p:grpSp>
        <p:nvGrpSpPr>
          <p:cNvPr id="64521" name="Group 42"/>
          <p:cNvGrpSpPr>
            <a:grpSpLocks/>
          </p:cNvGrpSpPr>
          <p:nvPr/>
        </p:nvGrpSpPr>
        <p:grpSpPr bwMode="auto">
          <a:xfrm>
            <a:off x="7470775" y="1922463"/>
            <a:ext cx="1079500" cy="1570037"/>
            <a:chOff x="3696" y="1296"/>
            <a:chExt cx="1112" cy="2304"/>
          </a:xfrm>
        </p:grpSpPr>
        <p:sp>
          <p:nvSpPr>
            <p:cNvPr id="64560" name="Line 25"/>
            <p:cNvSpPr>
              <a:spLocks noChangeShapeType="1"/>
            </p:cNvSpPr>
            <p:nvPr/>
          </p:nvSpPr>
          <p:spPr bwMode="auto">
            <a:xfrm>
              <a:off x="3696" y="129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1" name="Line 26"/>
            <p:cNvSpPr>
              <a:spLocks noChangeShapeType="1"/>
            </p:cNvSpPr>
            <p:nvPr/>
          </p:nvSpPr>
          <p:spPr bwMode="auto">
            <a:xfrm>
              <a:off x="4331" y="129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2" name="Line 27"/>
            <p:cNvSpPr>
              <a:spLocks noChangeShapeType="1"/>
            </p:cNvSpPr>
            <p:nvPr/>
          </p:nvSpPr>
          <p:spPr bwMode="auto">
            <a:xfrm rot="5400000">
              <a:off x="3457" y="1694"/>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3" name="Line 28"/>
            <p:cNvSpPr>
              <a:spLocks noChangeShapeType="1"/>
            </p:cNvSpPr>
            <p:nvPr/>
          </p:nvSpPr>
          <p:spPr bwMode="auto">
            <a:xfrm rot="5400000">
              <a:off x="4569" y="1694"/>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4" name="Line 29"/>
            <p:cNvSpPr>
              <a:spLocks noChangeShapeType="1"/>
            </p:cNvSpPr>
            <p:nvPr/>
          </p:nvSpPr>
          <p:spPr bwMode="auto">
            <a:xfrm rot="5400000">
              <a:off x="4013" y="1694"/>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5" name="Line 30"/>
            <p:cNvSpPr>
              <a:spLocks noChangeShapeType="1"/>
            </p:cNvSpPr>
            <p:nvPr/>
          </p:nvSpPr>
          <p:spPr bwMode="auto">
            <a:xfrm>
              <a:off x="3696" y="3600"/>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6" name="Line 31"/>
            <p:cNvSpPr>
              <a:spLocks noChangeShapeType="1"/>
            </p:cNvSpPr>
            <p:nvPr/>
          </p:nvSpPr>
          <p:spPr bwMode="auto">
            <a:xfrm>
              <a:off x="4331" y="3600"/>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7" name="Line 32"/>
            <p:cNvSpPr>
              <a:spLocks noChangeShapeType="1"/>
            </p:cNvSpPr>
            <p:nvPr/>
          </p:nvSpPr>
          <p:spPr bwMode="auto">
            <a:xfrm>
              <a:off x="3696" y="280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8" name="Line 33"/>
            <p:cNvSpPr>
              <a:spLocks noChangeShapeType="1"/>
            </p:cNvSpPr>
            <p:nvPr/>
          </p:nvSpPr>
          <p:spPr bwMode="auto">
            <a:xfrm>
              <a:off x="4331" y="280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9" name="Line 34"/>
            <p:cNvSpPr>
              <a:spLocks noChangeShapeType="1"/>
            </p:cNvSpPr>
            <p:nvPr/>
          </p:nvSpPr>
          <p:spPr bwMode="auto">
            <a:xfrm>
              <a:off x="3696" y="2011"/>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0" name="Line 35"/>
            <p:cNvSpPr>
              <a:spLocks noChangeShapeType="1"/>
            </p:cNvSpPr>
            <p:nvPr/>
          </p:nvSpPr>
          <p:spPr bwMode="auto">
            <a:xfrm>
              <a:off x="4331" y="2011"/>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1" name="Line 36"/>
            <p:cNvSpPr>
              <a:spLocks noChangeShapeType="1"/>
            </p:cNvSpPr>
            <p:nvPr/>
          </p:nvSpPr>
          <p:spPr bwMode="auto">
            <a:xfrm rot="5400000">
              <a:off x="3457" y="3203"/>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2" name="Line 37"/>
            <p:cNvSpPr>
              <a:spLocks noChangeShapeType="1"/>
            </p:cNvSpPr>
            <p:nvPr/>
          </p:nvSpPr>
          <p:spPr bwMode="auto">
            <a:xfrm rot="5400000">
              <a:off x="4569" y="3203"/>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3" name="Line 38"/>
            <p:cNvSpPr>
              <a:spLocks noChangeShapeType="1"/>
            </p:cNvSpPr>
            <p:nvPr/>
          </p:nvSpPr>
          <p:spPr bwMode="auto">
            <a:xfrm rot="5400000">
              <a:off x="4013" y="3203"/>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4" name="Line 39"/>
            <p:cNvSpPr>
              <a:spLocks noChangeShapeType="1"/>
            </p:cNvSpPr>
            <p:nvPr/>
          </p:nvSpPr>
          <p:spPr bwMode="auto">
            <a:xfrm rot="5400000">
              <a:off x="3457" y="2409"/>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5" name="Line 40"/>
            <p:cNvSpPr>
              <a:spLocks noChangeShapeType="1"/>
            </p:cNvSpPr>
            <p:nvPr/>
          </p:nvSpPr>
          <p:spPr bwMode="auto">
            <a:xfrm rot="5400000">
              <a:off x="4569" y="2409"/>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6" name="Line 41"/>
            <p:cNvSpPr>
              <a:spLocks noChangeShapeType="1"/>
            </p:cNvSpPr>
            <p:nvPr/>
          </p:nvSpPr>
          <p:spPr bwMode="auto">
            <a:xfrm rot="5400000">
              <a:off x="4013" y="2409"/>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4522" name="Rectangle 46"/>
          <p:cNvSpPr>
            <a:spLocks noChangeArrowheads="1"/>
          </p:cNvSpPr>
          <p:nvPr/>
        </p:nvSpPr>
        <p:spPr bwMode="auto">
          <a:xfrm>
            <a:off x="3184525" y="3965575"/>
            <a:ext cx="3054350" cy="59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Water Jug Problem</a:t>
            </a:r>
          </a:p>
        </p:txBody>
      </p:sp>
      <p:grpSp>
        <p:nvGrpSpPr>
          <p:cNvPr id="64523" name="Group 81"/>
          <p:cNvGrpSpPr>
            <a:grpSpLocks/>
          </p:cNvGrpSpPr>
          <p:nvPr/>
        </p:nvGrpSpPr>
        <p:grpSpPr bwMode="auto">
          <a:xfrm>
            <a:off x="3455988" y="4548188"/>
            <a:ext cx="2528887" cy="1843087"/>
            <a:chOff x="2973" y="1746"/>
            <a:chExt cx="1745" cy="1272"/>
          </a:xfrm>
        </p:grpSpPr>
        <p:grpSp>
          <p:nvGrpSpPr>
            <p:cNvPr id="64526" name="Group 47"/>
            <p:cNvGrpSpPr>
              <a:grpSpLocks/>
            </p:cNvGrpSpPr>
            <p:nvPr/>
          </p:nvGrpSpPr>
          <p:grpSpPr bwMode="auto">
            <a:xfrm>
              <a:off x="2973" y="1746"/>
              <a:ext cx="894" cy="1267"/>
              <a:chOff x="2973" y="1508"/>
              <a:chExt cx="894" cy="1267"/>
            </a:xfrm>
          </p:grpSpPr>
          <p:sp>
            <p:nvSpPr>
              <p:cNvPr id="64544" name="Freeform 48"/>
              <p:cNvSpPr>
                <a:spLocks/>
              </p:cNvSpPr>
              <p:nvPr/>
            </p:nvSpPr>
            <p:spPr bwMode="auto">
              <a:xfrm>
                <a:off x="2973" y="1636"/>
                <a:ext cx="894" cy="1139"/>
              </a:xfrm>
              <a:custGeom>
                <a:avLst/>
                <a:gdLst>
                  <a:gd name="T0" fmla="*/ 1 w 1787"/>
                  <a:gd name="T1" fmla="*/ 1 h 2267"/>
                  <a:gd name="T2" fmla="*/ 1 w 1787"/>
                  <a:gd name="T3" fmla="*/ 1 h 2267"/>
                  <a:gd name="T4" fmla="*/ 1 w 1787"/>
                  <a:gd name="T5" fmla="*/ 1 h 2267"/>
                  <a:gd name="T6" fmla="*/ 1 w 1787"/>
                  <a:gd name="T7" fmla="*/ 1 h 2267"/>
                  <a:gd name="T8" fmla="*/ 1 w 1787"/>
                  <a:gd name="T9" fmla="*/ 1 h 2267"/>
                  <a:gd name="T10" fmla="*/ 1 w 1787"/>
                  <a:gd name="T11" fmla="*/ 1 h 2267"/>
                  <a:gd name="T12" fmla="*/ 1 w 1787"/>
                  <a:gd name="T13" fmla="*/ 1 h 2267"/>
                  <a:gd name="T14" fmla="*/ 1 w 1787"/>
                  <a:gd name="T15" fmla="*/ 1 h 2267"/>
                  <a:gd name="T16" fmla="*/ 1 w 1787"/>
                  <a:gd name="T17" fmla="*/ 2 h 2267"/>
                  <a:gd name="T18" fmla="*/ 1 w 1787"/>
                  <a:gd name="T19" fmla="*/ 2 h 2267"/>
                  <a:gd name="T20" fmla="*/ 1 w 1787"/>
                  <a:gd name="T21" fmla="*/ 2 h 2267"/>
                  <a:gd name="T22" fmla="*/ 1 w 1787"/>
                  <a:gd name="T23" fmla="*/ 2 h 2267"/>
                  <a:gd name="T24" fmla="*/ 1 w 1787"/>
                  <a:gd name="T25" fmla="*/ 2 h 2267"/>
                  <a:gd name="T26" fmla="*/ 1 w 1787"/>
                  <a:gd name="T27" fmla="*/ 2 h 2267"/>
                  <a:gd name="T28" fmla="*/ 1 w 1787"/>
                  <a:gd name="T29" fmla="*/ 2 h 2267"/>
                  <a:gd name="T30" fmla="*/ 1 w 1787"/>
                  <a:gd name="T31" fmla="*/ 3 h 2267"/>
                  <a:gd name="T32" fmla="*/ 1 w 1787"/>
                  <a:gd name="T33" fmla="*/ 3 h 2267"/>
                  <a:gd name="T34" fmla="*/ 1 w 1787"/>
                  <a:gd name="T35" fmla="*/ 3 h 2267"/>
                  <a:gd name="T36" fmla="*/ 1 w 1787"/>
                  <a:gd name="T37" fmla="*/ 3 h 2267"/>
                  <a:gd name="T38" fmla="*/ 1 w 1787"/>
                  <a:gd name="T39" fmla="*/ 4 h 2267"/>
                  <a:gd name="T40" fmla="*/ 1 w 1787"/>
                  <a:gd name="T41" fmla="*/ 4 h 2267"/>
                  <a:gd name="T42" fmla="*/ 1 w 1787"/>
                  <a:gd name="T43" fmla="*/ 4 h 2267"/>
                  <a:gd name="T44" fmla="*/ 1 w 1787"/>
                  <a:gd name="T45" fmla="*/ 4 h 2267"/>
                  <a:gd name="T46" fmla="*/ 1 w 1787"/>
                  <a:gd name="T47" fmla="*/ 5 h 2267"/>
                  <a:gd name="T48" fmla="*/ 1 w 1787"/>
                  <a:gd name="T49" fmla="*/ 5 h 2267"/>
                  <a:gd name="T50" fmla="*/ 1 w 1787"/>
                  <a:gd name="T51" fmla="*/ 5 h 2267"/>
                  <a:gd name="T52" fmla="*/ 1 w 1787"/>
                  <a:gd name="T53" fmla="*/ 5 h 2267"/>
                  <a:gd name="T54" fmla="*/ 2 w 1787"/>
                  <a:gd name="T55" fmla="*/ 5 h 2267"/>
                  <a:gd name="T56" fmla="*/ 2 w 1787"/>
                  <a:gd name="T57" fmla="*/ 5 h 2267"/>
                  <a:gd name="T58" fmla="*/ 2 w 1787"/>
                  <a:gd name="T59" fmla="*/ 5 h 2267"/>
                  <a:gd name="T60" fmla="*/ 2 w 1787"/>
                  <a:gd name="T61" fmla="*/ 5 h 2267"/>
                  <a:gd name="T62" fmla="*/ 3 w 1787"/>
                  <a:gd name="T63" fmla="*/ 5 h 2267"/>
                  <a:gd name="T64" fmla="*/ 3 w 1787"/>
                  <a:gd name="T65" fmla="*/ 5 h 2267"/>
                  <a:gd name="T66" fmla="*/ 3 w 1787"/>
                  <a:gd name="T67" fmla="*/ 5 h 2267"/>
                  <a:gd name="T68" fmla="*/ 3 w 1787"/>
                  <a:gd name="T69" fmla="*/ 5 h 2267"/>
                  <a:gd name="T70" fmla="*/ 3 w 1787"/>
                  <a:gd name="T71" fmla="*/ 5 h 2267"/>
                  <a:gd name="T72" fmla="*/ 4 w 1787"/>
                  <a:gd name="T73" fmla="*/ 5 h 2267"/>
                  <a:gd name="T74" fmla="*/ 4 w 1787"/>
                  <a:gd name="T75" fmla="*/ 4 h 2267"/>
                  <a:gd name="T76" fmla="*/ 4 w 1787"/>
                  <a:gd name="T77" fmla="*/ 4 h 2267"/>
                  <a:gd name="T78" fmla="*/ 4 w 1787"/>
                  <a:gd name="T79" fmla="*/ 4 h 2267"/>
                  <a:gd name="T80" fmla="*/ 4 w 1787"/>
                  <a:gd name="T81" fmla="*/ 4 h 2267"/>
                  <a:gd name="T82" fmla="*/ 4 w 1787"/>
                  <a:gd name="T83" fmla="*/ 4 h 2267"/>
                  <a:gd name="T84" fmla="*/ 4 w 1787"/>
                  <a:gd name="T85" fmla="*/ 3 h 2267"/>
                  <a:gd name="T86" fmla="*/ 4 w 1787"/>
                  <a:gd name="T87" fmla="*/ 3 h 2267"/>
                  <a:gd name="T88" fmla="*/ 4 w 1787"/>
                  <a:gd name="T89" fmla="*/ 3 h 2267"/>
                  <a:gd name="T90" fmla="*/ 4 w 1787"/>
                  <a:gd name="T91" fmla="*/ 3 h 2267"/>
                  <a:gd name="T92" fmla="*/ 4 w 1787"/>
                  <a:gd name="T93" fmla="*/ 2 h 2267"/>
                  <a:gd name="T94" fmla="*/ 4 w 1787"/>
                  <a:gd name="T95" fmla="*/ 2 h 2267"/>
                  <a:gd name="T96" fmla="*/ 4 w 1787"/>
                  <a:gd name="T97" fmla="*/ 2 h 2267"/>
                  <a:gd name="T98" fmla="*/ 3 w 1787"/>
                  <a:gd name="T99" fmla="*/ 2 h 2267"/>
                  <a:gd name="T100" fmla="*/ 3 w 1787"/>
                  <a:gd name="T101" fmla="*/ 2 h 2267"/>
                  <a:gd name="T102" fmla="*/ 3 w 1787"/>
                  <a:gd name="T103" fmla="*/ 2 h 2267"/>
                  <a:gd name="T104" fmla="*/ 3 w 1787"/>
                  <a:gd name="T105" fmla="*/ 2 h 2267"/>
                  <a:gd name="T106" fmla="*/ 3 w 1787"/>
                  <a:gd name="T107" fmla="*/ 1 h 2267"/>
                  <a:gd name="T108" fmla="*/ 3 w 1787"/>
                  <a:gd name="T109" fmla="*/ 1 h 2267"/>
                  <a:gd name="T110" fmla="*/ 3 w 1787"/>
                  <a:gd name="T111" fmla="*/ 1 h 2267"/>
                  <a:gd name="T112" fmla="*/ 3 w 1787"/>
                  <a:gd name="T113" fmla="*/ 1 h 2267"/>
                  <a:gd name="T114" fmla="*/ 3 w 1787"/>
                  <a:gd name="T115" fmla="*/ 1 h 2267"/>
                  <a:gd name="T116" fmla="*/ 3 w 1787"/>
                  <a:gd name="T117" fmla="*/ 1 h 2267"/>
                  <a:gd name="T118" fmla="*/ 2 w 1787"/>
                  <a:gd name="T119" fmla="*/ 1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45" name="Freeform 49"/>
              <p:cNvSpPr>
                <a:spLocks/>
              </p:cNvSpPr>
              <p:nvPr/>
            </p:nvSpPr>
            <p:spPr bwMode="auto">
              <a:xfrm>
                <a:off x="3206" y="1622"/>
                <a:ext cx="480" cy="106"/>
              </a:xfrm>
              <a:custGeom>
                <a:avLst/>
                <a:gdLst>
                  <a:gd name="T0" fmla="*/ 3 w 480"/>
                  <a:gd name="T1" fmla="*/ 0 h 106"/>
                  <a:gd name="T2" fmla="*/ 0 w 480"/>
                  <a:gd name="T3" fmla="*/ 101 h 106"/>
                  <a:gd name="T4" fmla="*/ 461 w 480"/>
                  <a:gd name="T5" fmla="*/ 106 h 106"/>
                  <a:gd name="T6" fmla="*/ 480 w 480"/>
                  <a:gd name="T7" fmla="*/ 15 h 106"/>
                  <a:gd name="T8" fmla="*/ 3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46" name="Freeform 50"/>
              <p:cNvSpPr>
                <a:spLocks/>
              </p:cNvSpPr>
              <p:nvPr/>
            </p:nvSpPr>
            <p:spPr bwMode="auto">
              <a:xfrm>
                <a:off x="3116" y="1836"/>
                <a:ext cx="61" cy="76"/>
              </a:xfrm>
              <a:custGeom>
                <a:avLst/>
                <a:gdLst>
                  <a:gd name="T0" fmla="*/ 0 w 124"/>
                  <a:gd name="T1" fmla="*/ 0 h 152"/>
                  <a:gd name="T2" fmla="*/ 0 w 124"/>
                  <a:gd name="T3" fmla="*/ 1 h 152"/>
                  <a:gd name="T4" fmla="*/ 0 w 124"/>
                  <a:gd name="T5" fmla="*/ 1 h 152"/>
                  <a:gd name="T6" fmla="*/ 0 w 124"/>
                  <a:gd name="T7" fmla="*/ 1 h 152"/>
                  <a:gd name="T8" fmla="*/ 0 w 124"/>
                  <a:gd name="T9" fmla="*/ 1 h 152"/>
                  <a:gd name="T10" fmla="*/ 0 w 124"/>
                  <a:gd name="T11" fmla="*/ 1 h 152"/>
                  <a:gd name="T12" fmla="*/ 0 w 124"/>
                  <a:gd name="T13" fmla="*/ 1 h 152"/>
                  <a:gd name="T14" fmla="*/ 0 w 124"/>
                  <a:gd name="T15" fmla="*/ 1 h 152"/>
                  <a:gd name="T16" fmla="*/ 0 w 124"/>
                  <a:gd name="T17" fmla="*/ 1 h 152"/>
                  <a:gd name="T18" fmla="*/ 0 w 124"/>
                  <a:gd name="T19" fmla="*/ 1 h 152"/>
                  <a:gd name="T20" fmla="*/ 0 w 124"/>
                  <a:gd name="T21" fmla="*/ 1 h 152"/>
                  <a:gd name="T22" fmla="*/ 0 w 124"/>
                  <a:gd name="T23" fmla="*/ 1 h 152"/>
                  <a:gd name="T24" fmla="*/ 0 w 124"/>
                  <a:gd name="T25" fmla="*/ 1 h 152"/>
                  <a:gd name="T26" fmla="*/ 0 w 124"/>
                  <a:gd name="T27" fmla="*/ 1 h 152"/>
                  <a:gd name="T28" fmla="*/ 0 w 124"/>
                  <a:gd name="T29" fmla="*/ 1 h 152"/>
                  <a:gd name="T30" fmla="*/ 0 w 124"/>
                  <a:gd name="T31" fmla="*/ 1 h 152"/>
                  <a:gd name="T32" fmla="*/ 0 w 124"/>
                  <a:gd name="T33" fmla="*/ 1 h 152"/>
                  <a:gd name="T34" fmla="*/ 0 w 124"/>
                  <a:gd name="T35" fmla="*/ 1 h 152"/>
                  <a:gd name="T36" fmla="*/ 0 w 124"/>
                  <a:gd name="T37" fmla="*/ 1 h 152"/>
                  <a:gd name="T38" fmla="*/ 0 w 124"/>
                  <a:gd name="T39" fmla="*/ 1 h 152"/>
                  <a:gd name="T40" fmla="*/ 0 w 124"/>
                  <a:gd name="T41" fmla="*/ 1 h 152"/>
                  <a:gd name="T42" fmla="*/ 0 w 124"/>
                  <a:gd name="T43" fmla="*/ 1 h 152"/>
                  <a:gd name="T44" fmla="*/ 0 w 124"/>
                  <a:gd name="T45" fmla="*/ 1 h 152"/>
                  <a:gd name="T46" fmla="*/ 0 w 124"/>
                  <a:gd name="T47" fmla="*/ 1 h 152"/>
                  <a:gd name="T48" fmla="*/ 0 w 124"/>
                  <a:gd name="T49" fmla="*/ 1 h 152"/>
                  <a:gd name="T50" fmla="*/ 0 w 124"/>
                  <a:gd name="T51" fmla="*/ 1 h 152"/>
                  <a:gd name="T52" fmla="*/ 0 w 124"/>
                  <a:gd name="T53" fmla="*/ 1 h 152"/>
                  <a:gd name="T54" fmla="*/ 0 w 124"/>
                  <a:gd name="T55" fmla="*/ 1 h 152"/>
                  <a:gd name="T56" fmla="*/ 0 w 124"/>
                  <a:gd name="T57" fmla="*/ 1 h 152"/>
                  <a:gd name="T58" fmla="*/ 0 w 124"/>
                  <a:gd name="T59" fmla="*/ 1 h 152"/>
                  <a:gd name="T60" fmla="*/ 0 w 124"/>
                  <a:gd name="T61" fmla="*/ 1 h 152"/>
                  <a:gd name="T62" fmla="*/ 0 w 124"/>
                  <a:gd name="T63" fmla="*/ 1 h 152"/>
                  <a:gd name="T64" fmla="*/ 0 w 124"/>
                  <a:gd name="T65" fmla="*/ 1 h 152"/>
                  <a:gd name="T66" fmla="*/ 0 w 124"/>
                  <a:gd name="T67" fmla="*/ 1 h 152"/>
                  <a:gd name="T68" fmla="*/ 0 w 124"/>
                  <a:gd name="T69" fmla="*/ 1 h 152"/>
                  <a:gd name="T70" fmla="*/ 0 w 124"/>
                  <a:gd name="T71" fmla="*/ 1 h 152"/>
                  <a:gd name="T72" fmla="*/ 0 w 124"/>
                  <a:gd name="T73" fmla="*/ 1 h 152"/>
                  <a:gd name="T74" fmla="*/ 0 w 124"/>
                  <a:gd name="T75" fmla="*/ 1 h 152"/>
                  <a:gd name="T76" fmla="*/ 0 w 124"/>
                  <a:gd name="T77" fmla="*/ 1 h 152"/>
                  <a:gd name="T78" fmla="*/ 0 w 124"/>
                  <a:gd name="T79" fmla="*/ 1 h 152"/>
                  <a:gd name="T80" fmla="*/ 0 w 124"/>
                  <a:gd name="T81" fmla="*/ 1 h 152"/>
                  <a:gd name="T82" fmla="*/ 0 w 124"/>
                  <a:gd name="T83" fmla="*/ 1 h 152"/>
                  <a:gd name="T84" fmla="*/ 0 w 124"/>
                  <a:gd name="T85" fmla="*/ 1 h 152"/>
                  <a:gd name="T86" fmla="*/ 0 w 124"/>
                  <a:gd name="T87" fmla="*/ 1 h 152"/>
                  <a:gd name="T88" fmla="*/ 0 w 124"/>
                  <a:gd name="T89" fmla="*/ 1 h 152"/>
                  <a:gd name="T90" fmla="*/ 0 w 124"/>
                  <a:gd name="T91" fmla="*/ 1 h 152"/>
                  <a:gd name="T92" fmla="*/ 0 w 124"/>
                  <a:gd name="T93" fmla="*/ 1 h 152"/>
                  <a:gd name="T94" fmla="*/ 0 w 124"/>
                  <a:gd name="T95" fmla="*/ 1 h 152"/>
                  <a:gd name="T96" fmla="*/ 0 w 124"/>
                  <a:gd name="T97" fmla="*/ 1 h 152"/>
                  <a:gd name="T98" fmla="*/ 0 w 124"/>
                  <a:gd name="T99" fmla="*/ 1 h 152"/>
                  <a:gd name="T100" fmla="*/ 0 w 124"/>
                  <a:gd name="T101" fmla="*/ 1 h 152"/>
                  <a:gd name="T102" fmla="*/ 0 w 124"/>
                  <a:gd name="T103" fmla="*/ 1 h 152"/>
                  <a:gd name="T104" fmla="*/ 0 w 124"/>
                  <a:gd name="T105" fmla="*/ 1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7" name="Freeform 51"/>
              <p:cNvSpPr>
                <a:spLocks/>
              </p:cNvSpPr>
              <p:nvPr/>
            </p:nvSpPr>
            <p:spPr bwMode="auto">
              <a:xfrm>
                <a:off x="3099" y="1943"/>
                <a:ext cx="212" cy="82"/>
              </a:xfrm>
              <a:custGeom>
                <a:avLst/>
                <a:gdLst>
                  <a:gd name="T0" fmla="*/ 1 w 424"/>
                  <a:gd name="T1" fmla="*/ 1 h 163"/>
                  <a:gd name="T2" fmla="*/ 1 w 424"/>
                  <a:gd name="T3" fmla="*/ 1 h 163"/>
                  <a:gd name="T4" fmla="*/ 1 w 424"/>
                  <a:gd name="T5" fmla="*/ 1 h 163"/>
                  <a:gd name="T6" fmla="*/ 1 w 424"/>
                  <a:gd name="T7" fmla="*/ 1 h 163"/>
                  <a:gd name="T8" fmla="*/ 1 w 424"/>
                  <a:gd name="T9" fmla="*/ 1 h 163"/>
                  <a:gd name="T10" fmla="*/ 1 w 424"/>
                  <a:gd name="T11" fmla="*/ 1 h 163"/>
                  <a:gd name="T12" fmla="*/ 1 w 424"/>
                  <a:gd name="T13" fmla="*/ 1 h 163"/>
                  <a:gd name="T14" fmla="*/ 1 w 424"/>
                  <a:gd name="T15" fmla="*/ 1 h 163"/>
                  <a:gd name="T16" fmla="*/ 1 w 424"/>
                  <a:gd name="T17" fmla="*/ 1 h 163"/>
                  <a:gd name="T18" fmla="*/ 1 w 424"/>
                  <a:gd name="T19" fmla="*/ 1 h 163"/>
                  <a:gd name="T20" fmla="*/ 1 w 424"/>
                  <a:gd name="T21" fmla="*/ 1 h 163"/>
                  <a:gd name="T22" fmla="*/ 1 w 424"/>
                  <a:gd name="T23" fmla="*/ 1 h 163"/>
                  <a:gd name="T24" fmla="*/ 1 w 424"/>
                  <a:gd name="T25" fmla="*/ 1 h 163"/>
                  <a:gd name="T26" fmla="*/ 1 w 424"/>
                  <a:gd name="T27" fmla="*/ 1 h 163"/>
                  <a:gd name="T28" fmla="*/ 1 w 424"/>
                  <a:gd name="T29" fmla="*/ 1 h 163"/>
                  <a:gd name="T30" fmla="*/ 1 w 424"/>
                  <a:gd name="T31" fmla="*/ 1 h 163"/>
                  <a:gd name="T32" fmla="*/ 1 w 424"/>
                  <a:gd name="T33" fmla="*/ 1 h 163"/>
                  <a:gd name="T34" fmla="*/ 1 w 424"/>
                  <a:gd name="T35" fmla="*/ 1 h 163"/>
                  <a:gd name="T36" fmla="*/ 1 w 424"/>
                  <a:gd name="T37" fmla="*/ 1 h 163"/>
                  <a:gd name="T38" fmla="*/ 1 w 424"/>
                  <a:gd name="T39" fmla="*/ 1 h 163"/>
                  <a:gd name="T40" fmla="*/ 1 w 424"/>
                  <a:gd name="T41" fmla="*/ 1 h 163"/>
                  <a:gd name="T42" fmla="*/ 1 w 424"/>
                  <a:gd name="T43" fmla="*/ 1 h 163"/>
                  <a:gd name="T44" fmla="*/ 1 w 424"/>
                  <a:gd name="T45" fmla="*/ 1 h 163"/>
                  <a:gd name="T46" fmla="*/ 1 w 424"/>
                  <a:gd name="T47" fmla="*/ 1 h 163"/>
                  <a:gd name="T48" fmla="*/ 1 w 424"/>
                  <a:gd name="T49" fmla="*/ 1 h 163"/>
                  <a:gd name="T50" fmla="*/ 1 w 424"/>
                  <a:gd name="T51" fmla="*/ 1 h 163"/>
                  <a:gd name="T52" fmla="*/ 1 w 424"/>
                  <a:gd name="T53" fmla="*/ 1 h 163"/>
                  <a:gd name="T54" fmla="*/ 1 w 424"/>
                  <a:gd name="T55" fmla="*/ 1 h 163"/>
                  <a:gd name="T56" fmla="*/ 1 w 424"/>
                  <a:gd name="T57" fmla="*/ 1 h 163"/>
                  <a:gd name="T58" fmla="*/ 1 w 424"/>
                  <a:gd name="T59" fmla="*/ 1 h 163"/>
                  <a:gd name="T60" fmla="*/ 1 w 424"/>
                  <a:gd name="T61" fmla="*/ 1 h 163"/>
                  <a:gd name="T62" fmla="*/ 1 w 424"/>
                  <a:gd name="T63" fmla="*/ 1 h 163"/>
                  <a:gd name="T64" fmla="*/ 1 w 424"/>
                  <a:gd name="T65" fmla="*/ 1 h 163"/>
                  <a:gd name="T66" fmla="*/ 1 w 424"/>
                  <a:gd name="T67" fmla="*/ 1 h 163"/>
                  <a:gd name="T68" fmla="*/ 1 w 424"/>
                  <a:gd name="T69" fmla="*/ 1 h 163"/>
                  <a:gd name="T70" fmla="*/ 1 w 424"/>
                  <a:gd name="T71" fmla="*/ 1 h 163"/>
                  <a:gd name="T72" fmla="*/ 1 w 424"/>
                  <a:gd name="T73" fmla="*/ 1 h 163"/>
                  <a:gd name="T74" fmla="*/ 1 w 424"/>
                  <a:gd name="T75" fmla="*/ 1 h 163"/>
                  <a:gd name="T76" fmla="*/ 1 w 424"/>
                  <a:gd name="T77" fmla="*/ 1 h 163"/>
                  <a:gd name="T78" fmla="*/ 1 w 424"/>
                  <a:gd name="T79" fmla="*/ 1 h 163"/>
                  <a:gd name="T80" fmla="*/ 1 w 424"/>
                  <a:gd name="T81" fmla="*/ 1 h 163"/>
                  <a:gd name="T82" fmla="*/ 1 w 424"/>
                  <a:gd name="T83" fmla="*/ 1 h 163"/>
                  <a:gd name="T84" fmla="*/ 1 w 424"/>
                  <a:gd name="T85" fmla="*/ 1 h 163"/>
                  <a:gd name="T86" fmla="*/ 1 w 424"/>
                  <a:gd name="T87" fmla="*/ 1 h 163"/>
                  <a:gd name="T88" fmla="*/ 1 w 424"/>
                  <a:gd name="T89" fmla="*/ 1 h 163"/>
                  <a:gd name="T90" fmla="*/ 1 w 424"/>
                  <a:gd name="T91" fmla="*/ 1 h 163"/>
                  <a:gd name="T92" fmla="*/ 1 w 424"/>
                  <a:gd name="T93" fmla="*/ 1 h 163"/>
                  <a:gd name="T94" fmla="*/ 0 w 424"/>
                  <a:gd name="T95" fmla="*/ 1 h 163"/>
                  <a:gd name="T96" fmla="*/ 1 w 424"/>
                  <a:gd name="T97" fmla="*/ 1 h 163"/>
                  <a:gd name="T98" fmla="*/ 1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8" name="Freeform 52"/>
              <p:cNvSpPr>
                <a:spLocks/>
              </p:cNvSpPr>
              <p:nvPr/>
            </p:nvSpPr>
            <p:spPr bwMode="auto">
              <a:xfrm>
                <a:off x="3602" y="1920"/>
                <a:ext cx="107" cy="107"/>
              </a:xfrm>
              <a:custGeom>
                <a:avLst/>
                <a:gdLst>
                  <a:gd name="T0" fmla="*/ 1 w 213"/>
                  <a:gd name="T1" fmla="*/ 0 h 215"/>
                  <a:gd name="T2" fmla="*/ 1 w 213"/>
                  <a:gd name="T3" fmla="*/ 0 h 215"/>
                  <a:gd name="T4" fmla="*/ 1 w 213"/>
                  <a:gd name="T5" fmla="*/ 0 h 215"/>
                  <a:gd name="T6" fmla="*/ 1 w 213"/>
                  <a:gd name="T7" fmla="*/ 0 h 215"/>
                  <a:gd name="T8" fmla="*/ 1 w 213"/>
                  <a:gd name="T9" fmla="*/ 0 h 215"/>
                  <a:gd name="T10" fmla="*/ 1 w 213"/>
                  <a:gd name="T11" fmla="*/ 0 h 215"/>
                  <a:gd name="T12" fmla="*/ 1 w 213"/>
                  <a:gd name="T13" fmla="*/ 0 h 215"/>
                  <a:gd name="T14" fmla="*/ 1 w 213"/>
                  <a:gd name="T15" fmla="*/ 0 h 215"/>
                  <a:gd name="T16" fmla="*/ 1 w 213"/>
                  <a:gd name="T17" fmla="*/ 0 h 215"/>
                  <a:gd name="T18" fmla="*/ 1 w 213"/>
                  <a:gd name="T19" fmla="*/ 0 h 215"/>
                  <a:gd name="T20" fmla="*/ 1 w 213"/>
                  <a:gd name="T21" fmla="*/ 0 h 215"/>
                  <a:gd name="T22" fmla="*/ 1 w 213"/>
                  <a:gd name="T23" fmla="*/ 0 h 215"/>
                  <a:gd name="T24" fmla="*/ 1 w 213"/>
                  <a:gd name="T25" fmla="*/ 0 h 215"/>
                  <a:gd name="T26" fmla="*/ 1 w 213"/>
                  <a:gd name="T27" fmla="*/ 0 h 215"/>
                  <a:gd name="T28" fmla="*/ 1 w 213"/>
                  <a:gd name="T29" fmla="*/ 0 h 215"/>
                  <a:gd name="T30" fmla="*/ 1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1 w 213"/>
                  <a:gd name="T43" fmla="*/ 0 h 215"/>
                  <a:gd name="T44" fmla="*/ 1 w 213"/>
                  <a:gd name="T45" fmla="*/ 0 h 215"/>
                  <a:gd name="T46" fmla="*/ 1 w 213"/>
                  <a:gd name="T47" fmla="*/ 0 h 215"/>
                  <a:gd name="T48" fmla="*/ 1 w 213"/>
                  <a:gd name="T49" fmla="*/ 0 h 215"/>
                  <a:gd name="T50" fmla="*/ 1 w 213"/>
                  <a:gd name="T51" fmla="*/ 0 h 215"/>
                  <a:gd name="T52" fmla="*/ 1 w 213"/>
                  <a:gd name="T53" fmla="*/ 0 h 215"/>
                  <a:gd name="T54" fmla="*/ 1 w 213"/>
                  <a:gd name="T55" fmla="*/ 0 h 215"/>
                  <a:gd name="T56" fmla="*/ 1 w 213"/>
                  <a:gd name="T57" fmla="*/ 0 h 215"/>
                  <a:gd name="T58" fmla="*/ 1 w 213"/>
                  <a:gd name="T59" fmla="*/ 0 h 215"/>
                  <a:gd name="T60" fmla="*/ 1 w 213"/>
                  <a:gd name="T61" fmla="*/ 0 h 215"/>
                  <a:gd name="T62" fmla="*/ 1 w 213"/>
                  <a:gd name="T63" fmla="*/ 0 h 215"/>
                  <a:gd name="T64" fmla="*/ 1 w 213"/>
                  <a:gd name="T65" fmla="*/ 0 h 215"/>
                  <a:gd name="T66" fmla="*/ 1 w 213"/>
                  <a:gd name="T67" fmla="*/ 0 h 215"/>
                  <a:gd name="T68" fmla="*/ 1 w 213"/>
                  <a:gd name="T69" fmla="*/ 0 h 215"/>
                  <a:gd name="T70" fmla="*/ 1 w 213"/>
                  <a:gd name="T71" fmla="*/ 0 h 215"/>
                  <a:gd name="T72" fmla="*/ 1 w 213"/>
                  <a:gd name="T73" fmla="*/ 0 h 215"/>
                  <a:gd name="T74" fmla="*/ 1 w 213"/>
                  <a:gd name="T75" fmla="*/ 0 h 215"/>
                  <a:gd name="T76" fmla="*/ 1 w 213"/>
                  <a:gd name="T77" fmla="*/ 0 h 215"/>
                  <a:gd name="T78" fmla="*/ 1 w 213"/>
                  <a:gd name="T79" fmla="*/ 0 h 215"/>
                  <a:gd name="T80" fmla="*/ 1 w 213"/>
                  <a:gd name="T81" fmla="*/ 0 h 215"/>
                  <a:gd name="T82" fmla="*/ 1 w 213"/>
                  <a:gd name="T83" fmla="*/ 0 h 215"/>
                  <a:gd name="T84" fmla="*/ 1 w 213"/>
                  <a:gd name="T85" fmla="*/ 0 h 215"/>
                  <a:gd name="T86" fmla="*/ 1 w 213"/>
                  <a:gd name="T87" fmla="*/ 0 h 215"/>
                  <a:gd name="T88" fmla="*/ 1 w 213"/>
                  <a:gd name="T89" fmla="*/ 0 h 215"/>
                  <a:gd name="T90" fmla="*/ 1 w 213"/>
                  <a:gd name="T91" fmla="*/ 0 h 215"/>
                  <a:gd name="T92" fmla="*/ 1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9" name="Oval 53"/>
              <p:cNvSpPr>
                <a:spLocks noChangeArrowheads="1"/>
              </p:cNvSpPr>
              <p:nvPr/>
            </p:nvSpPr>
            <p:spPr bwMode="auto">
              <a:xfrm>
                <a:off x="3211" y="1683"/>
                <a:ext cx="447" cy="76"/>
              </a:xfrm>
              <a:prstGeom prst="ellipse">
                <a:avLst/>
              </a:prstGeom>
              <a:solidFill>
                <a:srgbClr val="0066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64550" name="Freeform 54"/>
              <p:cNvSpPr>
                <a:spLocks/>
              </p:cNvSpPr>
              <p:nvPr/>
            </p:nvSpPr>
            <p:spPr bwMode="auto">
              <a:xfrm>
                <a:off x="3190" y="1545"/>
                <a:ext cx="521" cy="155"/>
              </a:xfrm>
              <a:custGeom>
                <a:avLst/>
                <a:gdLst>
                  <a:gd name="T0" fmla="*/ 1 w 1042"/>
                  <a:gd name="T1" fmla="*/ 1 h 309"/>
                  <a:gd name="T2" fmla="*/ 1 w 1042"/>
                  <a:gd name="T3" fmla="*/ 1 h 309"/>
                  <a:gd name="T4" fmla="*/ 1 w 1042"/>
                  <a:gd name="T5" fmla="*/ 1 h 309"/>
                  <a:gd name="T6" fmla="*/ 1 w 1042"/>
                  <a:gd name="T7" fmla="*/ 1 h 309"/>
                  <a:gd name="T8" fmla="*/ 1 w 1042"/>
                  <a:gd name="T9" fmla="*/ 1 h 309"/>
                  <a:gd name="T10" fmla="*/ 0 w 1042"/>
                  <a:gd name="T11" fmla="*/ 1 h 309"/>
                  <a:gd name="T12" fmla="*/ 1 w 1042"/>
                  <a:gd name="T13" fmla="*/ 1 h 309"/>
                  <a:gd name="T14" fmla="*/ 1 w 1042"/>
                  <a:gd name="T15" fmla="*/ 1 h 309"/>
                  <a:gd name="T16" fmla="*/ 1 w 1042"/>
                  <a:gd name="T17" fmla="*/ 1 h 309"/>
                  <a:gd name="T18" fmla="*/ 1 w 1042"/>
                  <a:gd name="T19" fmla="*/ 1 h 309"/>
                  <a:gd name="T20" fmla="*/ 1 w 1042"/>
                  <a:gd name="T21" fmla="*/ 1 h 309"/>
                  <a:gd name="T22" fmla="*/ 1 w 1042"/>
                  <a:gd name="T23" fmla="*/ 1 h 309"/>
                  <a:gd name="T24" fmla="*/ 1 w 1042"/>
                  <a:gd name="T25" fmla="*/ 1 h 309"/>
                  <a:gd name="T26" fmla="*/ 1 w 1042"/>
                  <a:gd name="T27" fmla="*/ 1 h 309"/>
                  <a:gd name="T28" fmla="*/ 1 w 1042"/>
                  <a:gd name="T29" fmla="*/ 1 h 309"/>
                  <a:gd name="T30" fmla="*/ 1 w 1042"/>
                  <a:gd name="T31" fmla="*/ 1 h 309"/>
                  <a:gd name="T32" fmla="*/ 1 w 1042"/>
                  <a:gd name="T33" fmla="*/ 1 h 309"/>
                  <a:gd name="T34" fmla="*/ 1 w 1042"/>
                  <a:gd name="T35" fmla="*/ 1 h 309"/>
                  <a:gd name="T36" fmla="*/ 1 w 1042"/>
                  <a:gd name="T37" fmla="*/ 1 h 309"/>
                  <a:gd name="T38" fmla="*/ 1 w 1042"/>
                  <a:gd name="T39" fmla="*/ 1 h 309"/>
                  <a:gd name="T40" fmla="*/ 1 w 1042"/>
                  <a:gd name="T41" fmla="*/ 1 h 309"/>
                  <a:gd name="T42" fmla="*/ 1 w 1042"/>
                  <a:gd name="T43" fmla="*/ 1 h 309"/>
                  <a:gd name="T44" fmla="*/ 1 w 1042"/>
                  <a:gd name="T45" fmla="*/ 1 h 309"/>
                  <a:gd name="T46" fmla="*/ 1 w 1042"/>
                  <a:gd name="T47" fmla="*/ 1 h 309"/>
                  <a:gd name="T48" fmla="*/ 1 w 1042"/>
                  <a:gd name="T49" fmla="*/ 1 h 309"/>
                  <a:gd name="T50" fmla="*/ 1 w 1042"/>
                  <a:gd name="T51" fmla="*/ 1 h 309"/>
                  <a:gd name="T52" fmla="*/ 1 w 1042"/>
                  <a:gd name="T53" fmla="*/ 1 h 309"/>
                  <a:gd name="T54" fmla="*/ 1 w 1042"/>
                  <a:gd name="T55" fmla="*/ 1 h 309"/>
                  <a:gd name="T56" fmla="*/ 1 w 1042"/>
                  <a:gd name="T57" fmla="*/ 1 h 309"/>
                  <a:gd name="T58" fmla="*/ 2 w 1042"/>
                  <a:gd name="T59" fmla="*/ 1 h 309"/>
                  <a:gd name="T60" fmla="*/ 2 w 1042"/>
                  <a:gd name="T61" fmla="*/ 1 h 309"/>
                  <a:gd name="T62" fmla="*/ 2 w 1042"/>
                  <a:gd name="T63" fmla="*/ 1 h 309"/>
                  <a:gd name="T64" fmla="*/ 2 w 1042"/>
                  <a:gd name="T65" fmla="*/ 1 h 309"/>
                  <a:gd name="T66" fmla="*/ 2 w 1042"/>
                  <a:gd name="T67" fmla="*/ 1 h 309"/>
                  <a:gd name="T68" fmla="*/ 2 w 1042"/>
                  <a:gd name="T69" fmla="*/ 1 h 309"/>
                  <a:gd name="T70" fmla="*/ 2 w 1042"/>
                  <a:gd name="T71" fmla="*/ 1 h 309"/>
                  <a:gd name="T72" fmla="*/ 2 w 1042"/>
                  <a:gd name="T73" fmla="*/ 1 h 309"/>
                  <a:gd name="T74" fmla="*/ 2 w 1042"/>
                  <a:gd name="T75" fmla="*/ 1 h 309"/>
                  <a:gd name="T76" fmla="*/ 2 w 1042"/>
                  <a:gd name="T77" fmla="*/ 1 h 309"/>
                  <a:gd name="T78" fmla="*/ 2 w 1042"/>
                  <a:gd name="T79" fmla="*/ 1 h 309"/>
                  <a:gd name="T80" fmla="*/ 2 w 1042"/>
                  <a:gd name="T81" fmla="*/ 1 h 309"/>
                  <a:gd name="T82" fmla="*/ 2 w 1042"/>
                  <a:gd name="T83" fmla="*/ 1 h 309"/>
                  <a:gd name="T84" fmla="*/ 2 w 1042"/>
                  <a:gd name="T85" fmla="*/ 1 h 309"/>
                  <a:gd name="T86" fmla="*/ 2 w 1042"/>
                  <a:gd name="T87" fmla="*/ 1 h 309"/>
                  <a:gd name="T88" fmla="*/ 2 w 1042"/>
                  <a:gd name="T89" fmla="*/ 1 h 309"/>
                  <a:gd name="T90" fmla="*/ 2 w 1042"/>
                  <a:gd name="T91" fmla="*/ 1 h 309"/>
                  <a:gd name="T92" fmla="*/ 2 w 1042"/>
                  <a:gd name="T93" fmla="*/ 1 h 309"/>
                  <a:gd name="T94" fmla="*/ 2 w 1042"/>
                  <a:gd name="T95" fmla="*/ 1 h 309"/>
                  <a:gd name="T96" fmla="*/ 2 w 1042"/>
                  <a:gd name="T97" fmla="*/ 1 h 309"/>
                  <a:gd name="T98" fmla="*/ 2 w 1042"/>
                  <a:gd name="T99" fmla="*/ 1 h 309"/>
                  <a:gd name="T100" fmla="*/ 3 w 1042"/>
                  <a:gd name="T101" fmla="*/ 1 h 309"/>
                  <a:gd name="T102" fmla="*/ 3 w 1042"/>
                  <a:gd name="T103" fmla="*/ 1 h 309"/>
                  <a:gd name="T104" fmla="*/ 3 w 1042"/>
                  <a:gd name="T105" fmla="*/ 1 h 309"/>
                  <a:gd name="T106" fmla="*/ 3 w 1042"/>
                  <a:gd name="T107" fmla="*/ 1 h 309"/>
                  <a:gd name="T108" fmla="*/ 3 w 1042"/>
                  <a:gd name="T109" fmla="*/ 1 h 309"/>
                  <a:gd name="T110" fmla="*/ 3 w 1042"/>
                  <a:gd name="T111" fmla="*/ 1 h 309"/>
                  <a:gd name="T112" fmla="*/ 3 w 1042"/>
                  <a:gd name="T113" fmla="*/ 1 h 309"/>
                  <a:gd name="T114" fmla="*/ 2 w 1042"/>
                  <a:gd name="T115" fmla="*/ 1 h 309"/>
                  <a:gd name="T116" fmla="*/ 2 w 1042"/>
                  <a:gd name="T117" fmla="*/ 1 h 309"/>
                  <a:gd name="T118" fmla="*/ 2 w 1042"/>
                  <a:gd name="T119" fmla="*/ 1 h 309"/>
                  <a:gd name="T120" fmla="*/ 2 w 1042"/>
                  <a:gd name="T121" fmla="*/ 1 h 309"/>
                  <a:gd name="T122" fmla="*/ 2 w 1042"/>
                  <a:gd name="T123" fmla="*/ 1 h 309"/>
                  <a:gd name="T124" fmla="*/ 1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51" name="Freeform 55"/>
              <p:cNvSpPr>
                <a:spLocks/>
              </p:cNvSpPr>
              <p:nvPr/>
            </p:nvSpPr>
            <p:spPr bwMode="auto">
              <a:xfrm>
                <a:off x="3230" y="1508"/>
                <a:ext cx="442" cy="78"/>
              </a:xfrm>
              <a:custGeom>
                <a:avLst/>
                <a:gdLst>
                  <a:gd name="T0" fmla="*/ 1 w 884"/>
                  <a:gd name="T1" fmla="*/ 1 h 155"/>
                  <a:gd name="T2" fmla="*/ 1 w 884"/>
                  <a:gd name="T3" fmla="*/ 1 h 155"/>
                  <a:gd name="T4" fmla="*/ 2 w 884"/>
                  <a:gd name="T5" fmla="*/ 1 h 155"/>
                  <a:gd name="T6" fmla="*/ 2 w 884"/>
                  <a:gd name="T7" fmla="*/ 1 h 155"/>
                  <a:gd name="T8" fmla="*/ 2 w 884"/>
                  <a:gd name="T9" fmla="*/ 1 h 155"/>
                  <a:gd name="T10" fmla="*/ 2 w 884"/>
                  <a:gd name="T11" fmla="*/ 1 h 155"/>
                  <a:gd name="T12" fmla="*/ 2 w 884"/>
                  <a:gd name="T13" fmla="*/ 1 h 155"/>
                  <a:gd name="T14" fmla="*/ 2 w 884"/>
                  <a:gd name="T15" fmla="*/ 1 h 155"/>
                  <a:gd name="T16" fmla="*/ 2 w 884"/>
                  <a:gd name="T17" fmla="*/ 1 h 155"/>
                  <a:gd name="T18" fmla="*/ 2 w 884"/>
                  <a:gd name="T19" fmla="*/ 1 h 155"/>
                  <a:gd name="T20" fmla="*/ 2 w 884"/>
                  <a:gd name="T21" fmla="*/ 1 h 155"/>
                  <a:gd name="T22" fmla="*/ 2 w 884"/>
                  <a:gd name="T23" fmla="*/ 1 h 155"/>
                  <a:gd name="T24" fmla="*/ 2 w 884"/>
                  <a:gd name="T25" fmla="*/ 1 h 155"/>
                  <a:gd name="T26" fmla="*/ 2 w 884"/>
                  <a:gd name="T27" fmla="*/ 1 h 155"/>
                  <a:gd name="T28" fmla="*/ 2 w 884"/>
                  <a:gd name="T29" fmla="*/ 1 h 155"/>
                  <a:gd name="T30" fmla="*/ 2 w 884"/>
                  <a:gd name="T31" fmla="*/ 1 h 155"/>
                  <a:gd name="T32" fmla="*/ 2 w 884"/>
                  <a:gd name="T33" fmla="*/ 1 h 155"/>
                  <a:gd name="T34" fmla="*/ 2 w 884"/>
                  <a:gd name="T35" fmla="*/ 1 h 155"/>
                  <a:gd name="T36" fmla="*/ 2 w 884"/>
                  <a:gd name="T37" fmla="*/ 1 h 155"/>
                  <a:gd name="T38" fmla="*/ 2 w 884"/>
                  <a:gd name="T39" fmla="*/ 1 h 155"/>
                  <a:gd name="T40" fmla="*/ 2 w 884"/>
                  <a:gd name="T41" fmla="*/ 1 h 155"/>
                  <a:gd name="T42" fmla="*/ 2 w 884"/>
                  <a:gd name="T43" fmla="*/ 1 h 155"/>
                  <a:gd name="T44" fmla="*/ 2 w 884"/>
                  <a:gd name="T45" fmla="*/ 1 h 155"/>
                  <a:gd name="T46" fmla="*/ 2 w 884"/>
                  <a:gd name="T47" fmla="*/ 1 h 155"/>
                  <a:gd name="T48" fmla="*/ 2 w 884"/>
                  <a:gd name="T49" fmla="*/ 1 h 155"/>
                  <a:gd name="T50" fmla="*/ 2 w 884"/>
                  <a:gd name="T51" fmla="*/ 1 h 155"/>
                  <a:gd name="T52" fmla="*/ 2 w 884"/>
                  <a:gd name="T53" fmla="*/ 1 h 155"/>
                  <a:gd name="T54" fmla="*/ 1 w 884"/>
                  <a:gd name="T55" fmla="*/ 0 h 155"/>
                  <a:gd name="T56" fmla="*/ 1 w 884"/>
                  <a:gd name="T57" fmla="*/ 0 h 155"/>
                  <a:gd name="T58" fmla="*/ 1 w 884"/>
                  <a:gd name="T59" fmla="*/ 0 h 155"/>
                  <a:gd name="T60" fmla="*/ 1 w 884"/>
                  <a:gd name="T61" fmla="*/ 0 h 155"/>
                  <a:gd name="T62" fmla="*/ 1 w 884"/>
                  <a:gd name="T63" fmla="*/ 1 h 155"/>
                  <a:gd name="T64" fmla="*/ 1 w 884"/>
                  <a:gd name="T65" fmla="*/ 1 h 155"/>
                  <a:gd name="T66" fmla="*/ 1 w 884"/>
                  <a:gd name="T67" fmla="*/ 1 h 155"/>
                  <a:gd name="T68" fmla="*/ 1 w 884"/>
                  <a:gd name="T69" fmla="*/ 1 h 155"/>
                  <a:gd name="T70" fmla="*/ 1 w 884"/>
                  <a:gd name="T71" fmla="*/ 1 h 155"/>
                  <a:gd name="T72" fmla="*/ 1 w 884"/>
                  <a:gd name="T73" fmla="*/ 1 h 155"/>
                  <a:gd name="T74" fmla="*/ 1 w 884"/>
                  <a:gd name="T75" fmla="*/ 1 h 155"/>
                  <a:gd name="T76" fmla="*/ 1 w 884"/>
                  <a:gd name="T77" fmla="*/ 1 h 155"/>
                  <a:gd name="T78" fmla="*/ 1 w 884"/>
                  <a:gd name="T79" fmla="*/ 1 h 155"/>
                  <a:gd name="T80" fmla="*/ 1 w 884"/>
                  <a:gd name="T81" fmla="*/ 1 h 155"/>
                  <a:gd name="T82" fmla="*/ 1 w 884"/>
                  <a:gd name="T83" fmla="*/ 1 h 155"/>
                  <a:gd name="T84" fmla="*/ 1 w 884"/>
                  <a:gd name="T85" fmla="*/ 1 h 155"/>
                  <a:gd name="T86" fmla="*/ 0 w 884"/>
                  <a:gd name="T87" fmla="*/ 1 h 155"/>
                  <a:gd name="T88" fmla="*/ 1 w 884"/>
                  <a:gd name="T89" fmla="*/ 1 h 155"/>
                  <a:gd name="T90" fmla="*/ 1 w 884"/>
                  <a:gd name="T91" fmla="*/ 1 h 155"/>
                  <a:gd name="T92" fmla="*/ 1 w 884"/>
                  <a:gd name="T93" fmla="*/ 1 h 155"/>
                  <a:gd name="T94" fmla="*/ 1 w 884"/>
                  <a:gd name="T95" fmla="*/ 1 h 155"/>
                  <a:gd name="T96" fmla="*/ 1 w 884"/>
                  <a:gd name="T97" fmla="*/ 1 h 155"/>
                  <a:gd name="T98" fmla="*/ 1 w 884"/>
                  <a:gd name="T99" fmla="*/ 1 h 155"/>
                  <a:gd name="T100" fmla="*/ 1 w 884"/>
                  <a:gd name="T101" fmla="*/ 1 h 155"/>
                  <a:gd name="T102" fmla="*/ 1 w 884"/>
                  <a:gd name="T103" fmla="*/ 1 h 155"/>
                  <a:gd name="T104" fmla="*/ 1 w 884"/>
                  <a:gd name="T105" fmla="*/ 1 h 155"/>
                  <a:gd name="T106" fmla="*/ 1 w 884"/>
                  <a:gd name="T107" fmla="*/ 1 h 155"/>
                  <a:gd name="T108" fmla="*/ 1 w 884"/>
                  <a:gd name="T109" fmla="*/ 1 h 155"/>
                  <a:gd name="T110" fmla="*/ 1 w 884"/>
                  <a:gd name="T111" fmla="*/ 1 h 155"/>
                  <a:gd name="T112" fmla="*/ 1 w 884"/>
                  <a:gd name="T113" fmla="*/ 1 h 155"/>
                  <a:gd name="T114" fmla="*/ 1 w 884"/>
                  <a:gd name="T115" fmla="*/ 1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52" name="Freeform 56"/>
              <p:cNvSpPr>
                <a:spLocks/>
              </p:cNvSpPr>
              <p:nvPr/>
            </p:nvSpPr>
            <p:spPr bwMode="auto">
              <a:xfrm>
                <a:off x="3229" y="1512"/>
                <a:ext cx="218" cy="74"/>
              </a:xfrm>
              <a:custGeom>
                <a:avLst/>
                <a:gdLst>
                  <a:gd name="T0" fmla="*/ 0 w 438"/>
                  <a:gd name="T1" fmla="*/ 0 h 148"/>
                  <a:gd name="T2" fmla="*/ 0 w 438"/>
                  <a:gd name="T3" fmla="*/ 1 h 148"/>
                  <a:gd name="T4" fmla="*/ 0 w 438"/>
                  <a:gd name="T5" fmla="*/ 1 h 148"/>
                  <a:gd name="T6" fmla="*/ 0 w 438"/>
                  <a:gd name="T7" fmla="*/ 1 h 148"/>
                  <a:gd name="T8" fmla="*/ 0 w 438"/>
                  <a:gd name="T9" fmla="*/ 1 h 148"/>
                  <a:gd name="T10" fmla="*/ 0 w 438"/>
                  <a:gd name="T11" fmla="*/ 1 h 148"/>
                  <a:gd name="T12" fmla="*/ 0 w 438"/>
                  <a:gd name="T13" fmla="*/ 1 h 148"/>
                  <a:gd name="T14" fmla="*/ 0 w 438"/>
                  <a:gd name="T15" fmla="*/ 1 h 148"/>
                  <a:gd name="T16" fmla="*/ 0 w 438"/>
                  <a:gd name="T17" fmla="*/ 1 h 148"/>
                  <a:gd name="T18" fmla="*/ 0 w 438"/>
                  <a:gd name="T19" fmla="*/ 1 h 148"/>
                  <a:gd name="T20" fmla="*/ 0 w 438"/>
                  <a:gd name="T21" fmla="*/ 1 h 148"/>
                  <a:gd name="T22" fmla="*/ 0 w 438"/>
                  <a:gd name="T23" fmla="*/ 1 h 148"/>
                  <a:gd name="T24" fmla="*/ 0 w 438"/>
                  <a:gd name="T25" fmla="*/ 1 h 148"/>
                  <a:gd name="T26" fmla="*/ 0 w 438"/>
                  <a:gd name="T27" fmla="*/ 1 h 148"/>
                  <a:gd name="T28" fmla="*/ 0 w 438"/>
                  <a:gd name="T29" fmla="*/ 1 h 148"/>
                  <a:gd name="T30" fmla="*/ 0 w 438"/>
                  <a:gd name="T31" fmla="*/ 1 h 148"/>
                  <a:gd name="T32" fmla="*/ 0 w 438"/>
                  <a:gd name="T33" fmla="*/ 1 h 148"/>
                  <a:gd name="T34" fmla="*/ 0 w 438"/>
                  <a:gd name="T35" fmla="*/ 1 h 148"/>
                  <a:gd name="T36" fmla="*/ 0 w 438"/>
                  <a:gd name="T37" fmla="*/ 1 h 148"/>
                  <a:gd name="T38" fmla="*/ 0 w 438"/>
                  <a:gd name="T39" fmla="*/ 1 h 148"/>
                  <a:gd name="T40" fmla="*/ 0 w 438"/>
                  <a:gd name="T41" fmla="*/ 1 h 148"/>
                  <a:gd name="T42" fmla="*/ 0 w 438"/>
                  <a:gd name="T43" fmla="*/ 1 h 148"/>
                  <a:gd name="T44" fmla="*/ 0 w 438"/>
                  <a:gd name="T45" fmla="*/ 1 h 148"/>
                  <a:gd name="T46" fmla="*/ 0 w 438"/>
                  <a:gd name="T47" fmla="*/ 1 h 148"/>
                  <a:gd name="T48" fmla="*/ 0 w 438"/>
                  <a:gd name="T49" fmla="*/ 1 h 148"/>
                  <a:gd name="T50" fmla="*/ 0 w 438"/>
                  <a:gd name="T51" fmla="*/ 1 h 148"/>
                  <a:gd name="T52" fmla="*/ 0 w 438"/>
                  <a:gd name="T53" fmla="*/ 1 h 148"/>
                  <a:gd name="T54" fmla="*/ 0 w 438"/>
                  <a:gd name="T55" fmla="*/ 1 h 148"/>
                  <a:gd name="T56" fmla="*/ 0 w 438"/>
                  <a:gd name="T57" fmla="*/ 1 h 148"/>
                  <a:gd name="T58" fmla="*/ 0 w 438"/>
                  <a:gd name="T59" fmla="*/ 1 h 148"/>
                  <a:gd name="T60" fmla="*/ 0 w 438"/>
                  <a:gd name="T61" fmla="*/ 1 h 148"/>
                  <a:gd name="T62" fmla="*/ 0 w 438"/>
                  <a:gd name="T63" fmla="*/ 1 h 148"/>
                  <a:gd name="T64" fmla="*/ 0 w 438"/>
                  <a:gd name="T65" fmla="*/ 1 h 148"/>
                  <a:gd name="T66" fmla="*/ 0 w 438"/>
                  <a:gd name="T67" fmla="*/ 1 h 148"/>
                  <a:gd name="T68" fmla="*/ 0 w 438"/>
                  <a:gd name="T69" fmla="*/ 1 h 148"/>
                  <a:gd name="T70" fmla="*/ 0 w 438"/>
                  <a:gd name="T71" fmla="*/ 1 h 148"/>
                  <a:gd name="T72" fmla="*/ 0 w 438"/>
                  <a:gd name="T73" fmla="*/ 1 h 148"/>
                  <a:gd name="T74" fmla="*/ 0 w 438"/>
                  <a:gd name="T75" fmla="*/ 1 h 148"/>
                  <a:gd name="T76" fmla="*/ 0 w 438"/>
                  <a:gd name="T77" fmla="*/ 1 h 148"/>
                  <a:gd name="T78" fmla="*/ 0 w 438"/>
                  <a:gd name="T79" fmla="*/ 1 h 148"/>
                  <a:gd name="T80" fmla="*/ 0 w 438"/>
                  <a:gd name="T81" fmla="*/ 1 h 148"/>
                  <a:gd name="T82" fmla="*/ 0 w 438"/>
                  <a:gd name="T83" fmla="*/ 1 h 148"/>
                  <a:gd name="T84" fmla="*/ 0 w 438"/>
                  <a:gd name="T85" fmla="*/ 1 h 148"/>
                  <a:gd name="T86" fmla="*/ 0 w 438"/>
                  <a:gd name="T87" fmla="*/ 1 h 148"/>
                  <a:gd name="T88" fmla="*/ 0 w 438"/>
                  <a:gd name="T89" fmla="*/ 1 h 148"/>
                  <a:gd name="T90" fmla="*/ 0 w 438"/>
                  <a:gd name="T91" fmla="*/ 1 h 148"/>
                  <a:gd name="T92" fmla="*/ 0 w 438"/>
                  <a:gd name="T93" fmla="*/ 1 h 148"/>
                  <a:gd name="T94" fmla="*/ 0 w 438"/>
                  <a:gd name="T95" fmla="*/ 1 h 148"/>
                  <a:gd name="T96" fmla="*/ 0 w 438"/>
                  <a:gd name="T97" fmla="*/ 1 h 148"/>
                  <a:gd name="T98" fmla="*/ 0 w 438"/>
                  <a:gd name="T99" fmla="*/ 1 h 148"/>
                  <a:gd name="T100" fmla="*/ 0 w 438"/>
                  <a:gd name="T101" fmla="*/ 1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3" name="Freeform 57"/>
              <p:cNvSpPr>
                <a:spLocks/>
              </p:cNvSpPr>
              <p:nvPr/>
            </p:nvSpPr>
            <p:spPr bwMode="auto">
              <a:xfrm>
                <a:off x="3381" y="1574"/>
                <a:ext cx="318" cy="116"/>
              </a:xfrm>
              <a:custGeom>
                <a:avLst/>
                <a:gdLst>
                  <a:gd name="T0" fmla="*/ 1 w 637"/>
                  <a:gd name="T1" fmla="*/ 1 h 232"/>
                  <a:gd name="T2" fmla="*/ 1 w 637"/>
                  <a:gd name="T3" fmla="*/ 1 h 232"/>
                  <a:gd name="T4" fmla="*/ 1 w 637"/>
                  <a:gd name="T5" fmla="*/ 1 h 232"/>
                  <a:gd name="T6" fmla="*/ 1 w 637"/>
                  <a:gd name="T7" fmla="*/ 1 h 232"/>
                  <a:gd name="T8" fmla="*/ 0 w 637"/>
                  <a:gd name="T9" fmla="*/ 1 h 232"/>
                  <a:gd name="T10" fmla="*/ 0 w 637"/>
                  <a:gd name="T11" fmla="*/ 1 h 232"/>
                  <a:gd name="T12" fmla="*/ 0 w 637"/>
                  <a:gd name="T13" fmla="*/ 1 h 232"/>
                  <a:gd name="T14" fmla="*/ 0 w 637"/>
                  <a:gd name="T15" fmla="*/ 1 h 232"/>
                  <a:gd name="T16" fmla="*/ 0 w 637"/>
                  <a:gd name="T17" fmla="*/ 1 h 232"/>
                  <a:gd name="T18" fmla="*/ 0 w 637"/>
                  <a:gd name="T19" fmla="*/ 1 h 232"/>
                  <a:gd name="T20" fmla="*/ 0 w 637"/>
                  <a:gd name="T21" fmla="*/ 1 h 232"/>
                  <a:gd name="T22" fmla="*/ 0 w 637"/>
                  <a:gd name="T23" fmla="*/ 1 h 232"/>
                  <a:gd name="T24" fmla="*/ 0 w 637"/>
                  <a:gd name="T25" fmla="*/ 1 h 232"/>
                  <a:gd name="T26" fmla="*/ 0 w 637"/>
                  <a:gd name="T27" fmla="*/ 1 h 232"/>
                  <a:gd name="T28" fmla="*/ 0 w 637"/>
                  <a:gd name="T29" fmla="*/ 1 h 232"/>
                  <a:gd name="T30" fmla="*/ 0 w 637"/>
                  <a:gd name="T31" fmla="*/ 1 h 232"/>
                  <a:gd name="T32" fmla="*/ 0 w 637"/>
                  <a:gd name="T33" fmla="*/ 1 h 232"/>
                  <a:gd name="T34" fmla="*/ 0 w 637"/>
                  <a:gd name="T35" fmla="*/ 1 h 232"/>
                  <a:gd name="T36" fmla="*/ 0 w 637"/>
                  <a:gd name="T37" fmla="*/ 1 h 232"/>
                  <a:gd name="T38" fmla="*/ 0 w 637"/>
                  <a:gd name="T39" fmla="*/ 1 h 232"/>
                  <a:gd name="T40" fmla="*/ 0 w 637"/>
                  <a:gd name="T41" fmla="*/ 1 h 232"/>
                  <a:gd name="T42" fmla="*/ 0 w 637"/>
                  <a:gd name="T43" fmla="*/ 1 h 232"/>
                  <a:gd name="T44" fmla="*/ 0 w 637"/>
                  <a:gd name="T45" fmla="*/ 1 h 232"/>
                  <a:gd name="T46" fmla="*/ 0 w 637"/>
                  <a:gd name="T47" fmla="*/ 1 h 232"/>
                  <a:gd name="T48" fmla="*/ 0 w 637"/>
                  <a:gd name="T49" fmla="*/ 1 h 232"/>
                  <a:gd name="T50" fmla="*/ 0 w 637"/>
                  <a:gd name="T51" fmla="*/ 1 h 232"/>
                  <a:gd name="T52" fmla="*/ 0 w 637"/>
                  <a:gd name="T53" fmla="*/ 1 h 232"/>
                  <a:gd name="T54" fmla="*/ 0 w 637"/>
                  <a:gd name="T55" fmla="*/ 1 h 232"/>
                  <a:gd name="T56" fmla="*/ 0 w 637"/>
                  <a:gd name="T57" fmla="*/ 1 h 232"/>
                  <a:gd name="T58" fmla="*/ 0 w 637"/>
                  <a:gd name="T59" fmla="*/ 1 h 232"/>
                  <a:gd name="T60" fmla="*/ 0 w 637"/>
                  <a:gd name="T61" fmla="*/ 1 h 232"/>
                  <a:gd name="T62" fmla="*/ 0 w 637"/>
                  <a:gd name="T63" fmla="*/ 1 h 232"/>
                  <a:gd name="T64" fmla="*/ 0 w 637"/>
                  <a:gd name="T65" fmla="*/ 1 h 232"/>
                  <a:gd name="T66" fmla="*/ 0 w 637"/>
                  <a:gd name="T67" fmla="*/ 1 h 232"/>
                  <a:gd name="T68" fmla="*/ 0 w 637"/>
                  <a:gd name="T69" fmla="*/ 1 h 232"/>
                  <a:gd name="T70" fmla="*/ 0 w 637"/>
                  <a:gd name="T71" fmla="*/ 1 h 232"/>
                  <a:gd name="T72" fmla="*/ 0 w 637"/>
                  <a:gd name="T73" fmla="*/ 1 h 232"/>
                  <a:gd name="T74" fmla="*/ 0 w 637"/>
                  <a:gd name="T75" fmla="*/ 1 h 232"/>
                  <a:gd name="T76" fmla="*/ 0 w 637"/>
                  <a:gd name="T77" fmla="*/ 1 h 232"/>
                  <a:gd name="T78" fmla="*/ 0 w 637"/>
                  <a:gd name="T79" fmla="*/ 1 h 232"/>
                  <a:gd name="T80" fmla="*/ 0 w 637"/>
                  <a:gd name="T81" fmla="*/ 1 h 232"/>
                  <a:gd name="T82" fmla="*/ 0 w 637"/>
                  <a:gd name="T83" fmla="*/ 1 h 232"/>
                  <a:gd name="T84" fmla="*/ 0 w 637"/>
                  <a:gd name="T85" fmla="*/ 1 h 232"/>
                  <a:gd name="T86" fmla="*/ 0 w 637"/>
                  <a:gd name="T87" fmla="*/ 1 h 232"/>
                  <a:gd name="T88" fmla="*/ 1 w 637"/>
                  <a:gd name="T89" fmla="*/ 1 h 232"/>
                  <a:gd name="T90" fmla="*/ 1 w 637"/>
                  <a:gd name="T91" fmla="*/ 1 h 232"/>
                  <a:gd name="T92" fmla="*/ 1 w 637"/>
                  <a:gd name="T93" fmla="*/ 1 h 232"/>
                  <a:gd name="T94" fmla="*/ 1 w 637"/>
                  <a:gd name="T95" fmla="*/ 1 h 232"/>
                  <a:gd name="T96" fmla="*/ 1 w 637"/>
                  <a:gd name="T97" fmla="*/ 1 h 232"/>
                  <a:gd name="T98" fmla="*/ 1 w 637"/>
                  <a:gd name="T99" fmla="*/ 1 h 232"/>
                  <a:gd name="T100" fmla="*/ 1 w 637"/>
                  <a:gd name="T101" fmla="*/ 1 h 232"/>
                  <a:gd name="T102" fmla="*/ 1 w 637"/>
                  <a:gd name="T103" fmla="*/ 1 h 232"/>
                  <a:gd name="T104" fmla="*/ 1 w 637"/>
                  <a:gd name="T105" fmla="*/ 1 h 232"/>
                  <a:gd name="T106" fmla="*/ 1 w 637"/>
                  <a:gd name="T107" fmla="*/ 1 h 232"/>
                  <a:gd name="T108" fmla="*/ 1 w 637"/>
                  <a:gd name="T109" fmla="*/ 1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4" name="Freeform 58"/>
              <p:cNvSpPr>
                <a:spLocks/>
              </p:cNvSpPr>
              <p:nvPr/>
            </p:nvSpPr>
            <p:spPr bwMode="auto">
              <a:xfrm>
                <a:off x="3048" y="1836"/>
                <a:ext cx="277" cy="168"/>
              </a:xfrm>
              <a:custGeom>
                <a:avLst/>
                <a:gdLst>
                  <a:gd name="T0" fmla="*/ 1 w 553"/>
                  <a:gd name="T1" fmla="*/ 0 h 337"/>
                  <a:gd name="T2" fmla="*/ 1 w 553"/>
                  <a:gd name="T3" fmla="*/ 0 h 337"/>
                  <a:gd name="T4" fmla="*/ 1 w 553"/>
                  <a:gd name="T5" fmla="*/ 0 h 337"/>
                  <a:gd name="T6" fmla="*/ 1 w 553"/>
                  <a:gd name="T7" fmla="*/ 0 h 337"/>
                  <a:gd name="T8" fmla="*/ 1 w 553"/>
                  <a:gd name="T9" fmla="*/ 0 h 337"/>
                  <a:gd name="T10" fmla="*/ 1 w 553"/>
                  <a:gd name="T11" fmla="*/ 0 h 337"/>
                  <a:gd name="T12" fmla="*/ 1 w 553"/>
                  <a:gd name="T13" fmla="*/ 0 h 337"/>
                  <a:gd name="T14" fmla="*/ 1 w 553"/>
                  <a:gd name="T15" fmla="*/ 0 h 337"/>
                  <a:gd name="T16" fmla="*/ 1 w 553"/>
                  <a:gd name="T17" fmla="*/ 0 h 337"/>
                  <a:gd name="T18" fmla="*/ 1 w 553"/>
                  <a:gd name="T19" fmla="*/ 0 h 337"/>
                  <a:gd name="T20" fmla="*/ 1 w 553"/>
                  <a:gd name="T21" fmla="*/ 0 h 337"/>
                  <a:gd name="T22" fmla="*/ 1 w 553"/>
                  <a:gd name="T23" fmla="*/ 0 h 337"/>
                  <a:gd name="T24" fmla="*/ 0 w 553"/>
                  <a:gd name="T25" fmla="*/ 0 h 337"/>
                  <a:gd name="T26" fmla="*/ 1 w 553"/>
                  <a:gd name="T27" fmla="*/ 0 h 337"/>
                  <a:gd name="T28" fmla="*/ 1 w 553"/>
                  <a:gd name="T29" fmla="*/ 0 h 337"/>
                  <a:gd name="T30" fmla="*/ 1 w 553"/>
                  <a:gd name="T31" fmla="*/ 0 h 337"/>
                  <a:gd name="T32" fmla="*/ 1 w 553"/>
                  <a:gd name="T33" fmla="*/ 0 h 337"/>
                  <a:gd name="T34" fmla="*/ 1 w 553"/>
                  <a:gd name="T35" fmla="*/ 0 h 337"/>
                  <a:gd name="T36" fmla="*/ 1 w 553"/>
                  <a:gd name="T37" fmla="*/ 0 h 337"/>
                  <a:gd name="T38" fmla="*/ 1 w 553"/>
                  <a:gd name="T39" fmla="*/ 0 h 337"/>
                  <a:gd name="T40" fmla="*/ 1 w 553"/>
                  <a:gd name="T41" fmla="*/ 0 h 337"/>
                  <a:gd name="T42" fmla="*/ 1 w 553"/>
                  <a:gd name="T43" fmla="*/ 0 h 337"/>
                  <a:gd name="T44" fmla="*/ 1 w 553"/>
                  <a:gd name="T45" fmla="*/ 0 h 337"/>
                  <a:gd name="T46" fmla="*/ 1 w 553"/>
                  <a:gd name="T47" fmla="*/ 0 h 337"/>
                  <a:gd name="T48" fmla="*/ 1 w 553"/>
                  <a:gd name="T49" fmla="*/ 0 h 337"/>
                  <a:gd name="T50" fmla="*/ 1 w 553"/>
                  <a:gd name="T51" fmla="*/ 0 h 337"/>
                  <a:gd name="T52" fmla="*/ 1 w 553"/>
                  <a:gd name="T53" fmla="*/ 0 h 337"/>
                  <a:gd name="T54" fmla="*/ 1 w 553"/>
                  <a:gd name="T55" fmla="*/ 0 h 337"/>
                  <a:gd name="T56" fmla="*/ 1 w 553"/>
                  <a:gd name="T57" fmla="*/ 0 h 337"/>
                  <a:gd name="T58" fmla="*/ 1 w 553"/>
                  <a:gd name="T59" fmla="*/ 0 h 337"/>
                  <a:gd name="T60" fmla="*/ 1 w 553"/>
                  <a:gd name="T61" fmla="*/ 0 h 337"/>
                  <a:gd name="T62" fmla="*/ 1 w 553"/>
                  <a:gd name="T63" fmla="*/ 0 h 337"/>
                  <a:gd name="T64" fmla="*/ 1 w 553"/>
                  <a:gd name="T65" fmla="*/ 0 h 337"/>
                  <a:gd name="T66" fmla="*/ 1 w 553"/>
                  <a:gd name="T67" fmla="*/ 0 h 337"/>
                  <a:gd name="T68" fmla="*/ 1 w 553"/>
                  <a:gd name="T69" fmla="*/ 0 h 337"/>
                  <a:gd name="T70" fmla="*/ 2 w 553"/>
                  <a:gd name="T71" fmla="*/ 0 h 337"/>
                  <a:gd name="T72" fmla="*/ 2 w 553"/>
                  <a:gd name="T73" fmla="*/ 0 h 337"/>
                  <a:gd name="T74" fmla="*/ 2 w 553"/>
                  <a:gd name="T75" fmla="*/ 0 h 337"/>
                  <a:gd name="T76" fmla="*/ 2 w 553"/>
                  <a:gd name="T77" fmla="*/ 0 h 337"/>
                  <a:gd name="T78" fmla="*/ 2 w 553"/>
                  <a:gd name="T79" fmla="*/ 0 h 337"/>
                  <a:gd name="T80" fmla="*/ 2 w 553"/>
                  <a:gd name="T81" fmla="*/ 0 h 337"/>
                  <a:gd name="T82" fmla="*/ 1 w 553"/>
                  <a:gd name="T83" fmla="*/ 0 h 337"/>
                  <a:gd name="T84" fmla="*/ 1 w 553"/>
                  <a:gd name="T85" fmla="*/ 0 h 337"/>
                  <a:gd name="T86" fmla="*/ 1 w 553"/>
                  <a:gd name="T87" fmla="*/ 0 h 337"/>
                  <a:gd name="T88" fmla="*/ 1 w 553"/>
                  <a:gd name="T89" fmla="*/ 0 h 337"/>
                  <a:gd name="T90" fmla="*/ 1 w 553"/>
                  <a:gd name="T91" fmla="*/ 0 h 337"/>
                  <a:gd name="T92" fmla="*/ 1 w 553"/>
                  <a:gd name="T93" fmla="*/ 0 h 337"/>
                  <a:gd name="T94" fmla="*/ 1 w 553"/>
                  <a:gd name="T95" fmla="*/ 0 h 337"/>
                  <a:gd name="T96" fmla="*/ 1 w 553"/>
                  <a:gd name="T97" fmla="*/ 0 h 337"/>
                  <a:gd name="T98" fmla="*/ 1 w 553"/>
                  <a:gd name="T99" fmla="*/ 0 h 337"/>
                  <a:gd name="T100" fmla="*/ 1 w 553"/>
                  <a:gd name="T101" fmla="*/ 0 h 337"/>
                  <a:gd name="T102" fmla="*/ 1 w 553"/>
                  <a:gd name="T103" fmla="*/ 0 h 337"/>
                  <a:gd name="T104" fmla="*/ 1 w 553"/>
                  <a:gd name="T105" fmla="*/ 0 h 337"/>
                  <a:gd name="T106" fmla="*/ 1 w 553"/>
                  <a:gd name="T107" fmla="*/ 0 h 337"/>
                  <a:gd name="T108" fmla="*/ 1 w 553"/>
                  <a:gd name="T109" fmla="*/ 0 h 337"/>
                  <a:gd name="T110" fmla="*/ 1 w 553"/>
                  <a:gd name="T111" fmla="*/ 0 h 337"/>
                  <a:gd name="T112" fmla="*/ 1 w 553"/>
                  <a:gd name="T113" fmla="*/ 0 h 337"/>
                  <a:gd name="T114" fmla="*/ 1 w 553"/>
                  <a:gd name="T115" fmla="*/ 0 h 337"/>
                  <a:gd name="T116" fmla="*/ 1 w 553"/>
                  <a:gd name="T117" fmla="*/ 0 h 337"/>
                  <a:gd name="T118" fmla="*/ 1 w 553"/>
                  <a:gd name="T119" fmla="*/ 0 h 337"/>
                  <a:gd name="T120" fmla="*/ 1 w 553"/>
                  <a:gd name="T121" fmla="*/ 0 h 337"/>
                  <a:gd name="T122" fmla="*/ 1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55" name="Freeform 59"/>
              <p:cNvSpPr>
                <a:spLocks/>
              </p:cNvSpPr>
              <p:nvPr/>
            </p:nvSpPr>
            <p:spPr bwMode="auto">
              <a:xfrm>
                <a:off x="3656" y="1843"/>
                <a:ext cx="54" cy="87"/>
              </a:xfrm>
              <a:custGeom>
                <a:avLst/>
                <a:gdLst>
                  <a:gd name="T0" fmla="*/ 1 w 108"/>
                  <a:gd name="T1" fmla="*/ 0 h 175"/>
                  <a:gd name="T2" fmla="*/ 1 w 108"/>
                  <a:gd name="T3" fmla="*/ 0 h 175"/>
                  <a:gd name="T4" fmla="*/ 1 w 108"/>
                  <a:gd name="T5" fmla="*/ 0 h 175"/>
                  <a:gd name="T6" fmla="*/ 1 w 108"/>
                  <a:gd name="T7" fmla="*/ 0 h 175"/>
                  <a:gd name="T8" fmla="*/ 1 w 108"/>
                  <a:gd name="T9" fmla="*/ 0 h 175"/>
                  <a:gd name="T10" fmla="*/ 1 w 108"/>
                  <a:gd name="T11" fmla="*/ 0 h 175"/>
                  <a:gd name="T12" fmla="*/ 1 w 108"/>
                  <a:gd name="T13" fmla="*/ 0 h 175"/>
                  <a:gd name="T14" fmla="*/ 1 w 108"/>
                  <a:gd name="T15" fmla="*/ 0 h 175"/>
                  <a:gd name="T16" fmla="*/ 1 w 108"/>
                  <a:gd name="T17" fmla="*/ 0 h 175"/>
                  <a:gd name="T18" fmla="*/ 1 w 108"/>
                  <a:gd name="T19" fmla="*/ 0 h 175"/>
                  <a:gd name="T20" fmla="*/ 1 w 108"/>
                  <a:gd name="T21" fmla="*/ 0 h 175"/>
                  <a:gd name="T22" fmla="*/ 1 w 108"/>
                  <a:gd name="T23" fmla="*/ 0 h 175"/>
                  <a:gd name="T24" fmla="*/ 1 w 108"/>
                  <a:gd name="T25" fmla="*/ 0 h 175"/>
                  <a:gd name="T26" fmla="*/ 1 w 108"/>
                  <a:gd name="T27" fmla="*/ 0 h 175"/>
                  <a:gd name="T28" fmla="*/ 1 w 108"/>
                  <a:gd name="T29" fmla="*/ 0 h 175"/>
                  <a:gd name="T30" fmla="*/ 1 w 108"/>
                  <a:gd name="T31" fmla="*/ 0 h 175"/>
                  <a:gd name="T32" fmla="*/ 1 w 108"/>
                  <a:gd name="T33" fmla="*/ 0 h 175"/>
                  <a:gd name="T34" fmla="*/ 1 w 108"/>
                  <a:gd name="T35" fmla="*/ 0 h 175"/>
                  <a:gd name="T36" fmla="*/ 1 w 108"/>
                  <a:gd name="T37" fmla="*/ 0 h 175"/>
                  <a:gd name="T38" fmla="*/ 1 w 108"/>
                  <a:gd name="T39" fmla="*/ 0 h 175"/>
                  <a:gd name="T40" fmla="*/ 1 w 108"/>
                  <a:gd name="T41" fmla="*/ 0 h 175"/>
                  <a:gd name="T42" fmla="*/ 1 w 108"/>
                  <a:gd name="T43" fmla="*/ 0 h 175"/>
                  <a:gd name="T44" fmla="*/ 1 w 108"/>
                  <a:gd name="T45" fmla="*/ 0 h 175"/>
                  <a:gd name="T46" fmla="*/ 1 w 108"/>
                  <a:gd name="T47" fmla="*/ 0 h 175"/>
                  <a:gd name="T48" fmla="*/ 1 w 108"/>
                  <a:gd name="T49" fmla="*/ 0 h 175"/>
                  <a:gd name="T50" fmla="*/ 1 w 108"/>
                  <a:gd name="T51" fmla="*/ 0 h 175"/>
                  <a:gd name="T52" fmla="*/ 0 w 108"/>
                  <a:gd name="T53" fmla="*/ 0 h 175"/>
                  <a:gd name="T54" fmla="*/ 0 w 108"/>
                  <a:gd name="T55" fmla="*/ 0 h 175"/>
                  <a:gd name="T56" fmla="*/ 1 w 108"/>
                  <a:gd name="T57" fmla="*/ 0 h 175"/>
                  <a:gd name="T58" fmla="*/ 1 w 108"/>
                  <a:gd name="T59" fmla="*/ 0 h 175"/>
                  <a:gd name="T60" fmla="*/ 1 w 108"/>
                  <a:gd name="T61" fmla="*/ 0 h 175"/>
                  <a:gd name="T62" fmla="*/ 1 w 108"/>
                  <a:gd name="T63" fmla="*/ 0 h 175"/>
                  <a:gd name="T64" fmla="*/ 1 w 108"/>
                  <a:gd name="T65" fmla="*/ 0 h 175"/>
                  <a:gd name="T66" fmla="*/ 1 w 108"/>
                  <a:gd name="T67" fmla="*/ 0 h 175"/>
                  <a:gd name="T68" fmla="*/ 1 w 108"/>
                  <a:gd name="T69" fmla="*/ 0 h 175"/>
                  <a:gd name="T70" fmla="*/ 1 w 108"/>
                  <a:gd name="T71" fmla="*/ 0 h 175"/>
                  <a:gd name="T72" fmla="*/ 1 w 108"/>
                  <a:gd name="T73" fmla="*/ 0 h 175"/>
                  <a:gd name="T74" fmla="*/ 1 w 108"/>
                  <a:gd name="T75" fmla="*/ 0 h 175"/>
                  <a:gd name="T76" fmla="*/ 1 w 108"/>
                  <a:gd name="T77" fmla="*/ 0 h 175"/>
                  <a:gd name="T78" fmla="*/ 1 w 108"/>
                  <a:gd name="T79" fmla="*/ 0 h 175"/>
                  <a:gd name="T80" fmla="*/ 1 w 108"/>
                  <a:gd name="T81" fmla="*/ 0 h 175"/>
                  <a:gd name="T82" fmla="*/ 1 w 108"/>
                  <a:gd name="T83" fmla="*/ 0 h 175"/>
                  <a:gd name="T84" fmla="*/ 1 w 108"/>
                  <a:gd name="T85" fmla="*/ 0 h 175"/>
                  <a:gd name="T86" fmla="*/ 1 w 108"/>
                  <a:gd name="T87" fmla="*/ 0 h 175"/>
                  <a:gd name="T88" fmla="*/ 1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6" name="Freeform 60"/>
              <p:cNvSpPr>
                <a:spLocks/>
              </p:cNvSpPr>
              <p:nvPr/>
            </p:nvSpPr>
            <p:spPr bwMode="auto">
              <a:xfrm>
                <a:off x="3616" y="1843"/>
                <a:ext cx="140" cy="16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57" name="Freeform 61"/>
              <p:cNvSpPr>
                <a:spLocks/>
              </p:cNvSpPr>
              <p:nvPr/>
            </p:nvSpPr>
            <p:spPr bwMode="auto">
              <a:xfrm>
                <a:off x="3434" y="2063"/>
                <a:ext cx="391" cy="678"/>
              </a:xfrm>
              <a:custGeom>
                <a:avLst/>
                <a:gdLst>
                  <a:gd name="T0" fmla="*/ 2 w 782"/>
                  <a:gd name="T1" fmla="*/ 1 h 1355"/>
                  <a:gd name="T2" fmla="*/ 2 w 782"/>
                  <a:gd name="T3" fmla="*/ 1 h 1355"/>
                  <a:gd name="T4" fmla="*/ 2 w 782"/>
                  <a:gd name="T5" fmla="*/ 1 h 1355"/>
                  <a:gd name="T6" fmla="*/ 2 w 782"/>
                  <a:gd name="T7" fmla="*/ 1 h 1355"/>
                  <a:gd name="T8" fmla="*/ 2 w 782"/>
                  <a:gd name="T9" fmla="*/ 1 h 1355"/>
                  <a:gd name="T10" fmla="*/ 2 w 782"/>
                  <a:gd name="T11" fmla="*/ 1 h 1355"/>
                  <a:gd name="T12" fmla="*/ 2 w 782"/>
                  <a:gd name="T13" fmla="*/ 1 h 1355"/>
                  <a:gd name="T14" fmla="*/ 2 w 782"/>
                  <a:gd name="T15" fmla="*/ 1 h 1355"/>
                  <a:gd name="T16" fmla="*/ 2 w 782"/>
                  <a:gd name="T17" fmla="*/ 2 h 1355"/>
                  <a:gd name="T18" fmla="*/ 2 w 782"/>
                  <a:gd name="T19" fmla="*/ 2 h 1355"/>
                  <a:gd name="T20" fmla="*/ 2 w 782"/>
                  <a:gd name="T21" fmla="*/ 2 h 1355"/>
                  <a:gd name="T22" fmla="*/ 2 w 782"/>
                  <a:gd name="T23" fmla="*/ 2 h 1355"/>
                  <a:gd name="T24" fmla="*/ 2 w 782"/>
                  <a:gd name="T25" fmla="*/ 2 h 1355"/>
                  <a:gd name="T26" fmla="*/ 2 w 782"/>
                  <a:gd name="T27" fmla="*/ 2 h 1355"/>
                  <a:gd name="T28" fmla="*/ 2 w 782"/>
                  <a:gd name="T29" fmla="*/ 2 h 1355"/>
                  <a:gd name="T30" fmla="*/ 2 w 782"/>
                  <a:gd name="T31" fmla="*/ 3 h 1355"/>
                  <a:gd name="T32" fmla="*/ 2 w 782"/>
                  <a:gd name="T33" fmla="*/ 3 h 1355"/>
                  <a:gd name="T34" fmla="*/ 2 w 782"/>
                  <a:gd name="T35" fmla="*/ 3 h 1355"/>
                  <a:gd name="T36" fmla="*/ 2 w 782"/>
                  <a:gd name="T37" fmla="*/ 3 h 1355"/>
                  <a:gd name="T38" fmla="*/ 2 w 782"/>
                  <a:gd name="T39" fmla="*/ 3 h 1355"/>
                  <a:gd name="T40" fmla="*/ 1 w 782"/>
                  <a:gd name="T41" fmla="*/ 3 h 1355"/>
                  <a:gd name="T42" fmla="*/ 1 w 782"/>
                  <a:gd name="T43" fmla="*/ 3 h 1355"/>
                  <a:gd name="T44" fmla="*/ 1 w 782"/>
                  <a:gd name="T45" fmla="*/ 3 h 1355"/>
                  <a:gd name="T46" fmla="*/ 1 w 782"/>
                  <a:gd name="T47" fmla="*/ 3 h 1355"/>
                  <a:gd name="T48" fmla="*/ 1 w 782"/>
                  <a:gd name="T49" fmla="*/ 3 h 1355"/>
                  <a:gd name="T50" fmla="*/ 1 w 782"/>
                  <a:gd name="T51" fmla="*/ 3 h 1355"/>
                  <a:gd name="T52" fmla="*/ 1 w 782"/>
                  <a:gd name="T53" fmla="*/ 3 h 1355"/>
                  <a:gd name="T54" fmla="*/ 1 w 782"/>
                  <a:gd name="T55" fmla="*/ 3 h 1355"/>
                  <a:gd name="T56" fmla="*/ 1 w 782"/>
                  <a:gd name="T57" fmla="*/ 3 h 1355"/>
                  <a:gd name="T58" fmla="*/ 1 w 782"/>
                  <a:gd name="T59" fmla="*/ 3 h 1355"/>
                  <a:gd name="T60" fmla="*/ 0 w 782"/>
                  <a:gd name="T61" fmla="*/ 3 h 1355"/>
                  <a:gd name="T62" fmla="*/ 1 w 782"/>
                  <a:gd name="T63" fmla="*/ 3 h 1355"/>
                  <a:gd name="T64" fmla="*/ 1 w 782"/>
                  <a:gd name="T65" fmla="*/ 3 h 1355"/>
                  <a:gd name="T66" fmla="*/ 1 w 782"/>
                  <a:gd name="T67" fmla="*/ 3 h 1355"/>
                  <a:gd name="T68" fmla="*/ 1 w 782"/>
                  <a:gd name="T69" fmla="*/ 2 h 1355"/>
                  <a:gd name="T70" fmla="*/ 1 w 782"/>
                  <a:gd name="T71" fmla="*/ 2 h 1355"/>
                  <a:gd name="T72" fmla="*/ 1 w 782"/>
                  <a:gd name="T73" fmla="*/ 2 h 1355"/>
                  <a:gd name="T74" fmla="*/ 1 w 782"/>
                  <a:gd name="T75" fmla="*/ 2 h 1355"/>
                  <a:gd name="T76" fmla="*/ 1 w 782"/>
                  <a:gd name="T77" fmla="*/ 2 h 1355"/>
                  <a:gd name="T78" fmla="*/ 1 w 782"/>
                  <a:gd name="T79" fmla="*/ 2 h 1355"/>
                  <a:gd name="T80" fmla="*/ 1 w 782"/>
                  <a:gd name="T81" fmla="*/ 2 h 1355"/>
                  <a:gd name="T82" fmla="*/ 1 w 782"/>
                  <a:gd name="T83" fmla="*/ 2 h 1355"/>
                  <a:gd name="T84" fmla="*/ 2 w 782"/>
                  <a:gd name="T85" fmla="*/ 2 h 1355"/>
                  <a:gd name="T86" fmla="*/ 2 w 782"/>
                  <a:gd name="T87" fmla="*/ 2 h 1355"/>
                  <a:gd name="T88" fmla="*/ 2 w 782"/>
                  <a:gd name="T89" fmla="*/ 2 h 1355"/>
                  <a:gd name="T90" fmla="*/ 2 w 782"/>
                  <a:gd name="T91" fmla="*/ 2 h 1355"/>
                  <a:gd name="T92" fmla="*/ 2 w 782"/>
                  <a:gd name="T93" fmla="*/ 1 h 1355"/>
                  <a:gd name="T94" fmla="*/ 2 w 782"/>
                  <a:gd name="T95" fmla="*/ 1 h 1355"/>
                  <a:gd name="T96" fmla="*/ 2 w 782"/>
                  <a:gd name="T97" fmla="*/ 1 h 1355"/>
                  <a:gd name="T98" fmla="*/ 2 w 782"/>
                  <a:gd name="T99" fmla="*/ 1 h 1355"/>
                  <a:gd name="T100" fmla="*/ 1 w 782"/>
                  <a:gd name="T101" fmla="*/ 1 h 1355"/>
                  <a:gd name="T102" fmla="*/ 1 w 782"/>
                  <a:gd name="T103" fmla="*/ 1 h 1355"/>
                  <a:gd name="T104" fmla="*/ 1 w 782"/>
                  <a:gd name="T105" fmla="*/ 1 h 1355"/>
                  <a:gd name="T106" fmla="*/ 1 w 782"/>
                  <a:gd name="T107" fmla="*/ 1 h 1355"/>
                  <a:gd name="T108" fmla="*/ 1 w 782"/>
                  <a:gd name="T109" fmla="*/ 1 h 1355"/>
                  <a:gd name="T110" fmla="*/ 1 w 782"/>
                  <a:gd name="T111" fmla="*/ 1 h 1355"/>
                  <a:gd name="T112" fmla="*/ 2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8" name="Text Box 62"/>
              <p:cNvSpPr txBox="1">
                <a:spLocks noChangeArrowheads="1"/>
              </p:cNvSpPr>
              <p:nvPr/>
            </p:nvSpPr>
            <p:spPr bwMode="auto">
              <a:xfrm>
                <a:off x="3299" y="2081"/>
                <a:ext cx="268" cy="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5</a:t>
                </a:r>
              </a:p>
            </p:txBody>
          </p:sp>
          <p:sp>
            <p:nvSpPr>
              <p:cNvPr id="64559" name="Freeform 63"/>
              <p:cNvSpPr>
                <a:spLocks/>
              </p:cNvSpPr>
              <p:nvPr/>
            </p:nvSpPr>
            <p:spPr bwMode="auto">
              <a:xfrm>
                <a:off x="3206" y="1733"/>
                <a:ext cx="461" cy="44"/>
              </a:xfrm>
              <a:custGeom>
                <a:avLst/>
                <a:gdLst>
                  <a:gd name="T0" fmla="*/ 0 w 461"/>
                  <a:gd name="T1" fmla="*/ 0 h 44"/>
                  <a:gd name="T2" fmla="*/ 226 w 461"/>
                  <a:gd name="T3" fmla="*/ 43 h 44"/>
                  <a:gd name="T4" fmla="*/ 461 w 461"/>
                  <a:gd name="T5" fmla="*/ 5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28575">
                <a:solidFill>
                  <a:srgbClr val="FF0000"/>
                </a:solidFill>
                <a:prstDash val="dash"/>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grpSp>
          <p:nvGrpSpPr>
            <p:cNvPr id="64527" name="Group 64"/>
            <p:cNvGrpSpPr>
              <a:grpSpLocks/>
            </p:cNvGrpSpPr>
            <p:nvPr/>
          </p:nvGrpSpPr>
          <p:grpSpPr bwMode="auto">
            <a:xfrm>
              <a:off x="4091" y="2130"/>
              <a:ext cx="627" cy="888"/>
              <a:chOff x="4470" y="2136"/>
              <a:chExt cx="627" cy="888"/>
            </a:xfrm>
          </p:grpSpPr>
          <p:sp>
            <p:nvSpPr>
              <p:cNvPr id="64528" name="Freeform 65"/>
              <p:cNvSpPr>
                <a:spLocks/>
              </p:cNvSpPr>
              <p:nvPr/>
            </p:nvSpPr>
            <p:spPr bwMode="auto">
              <a:xfrm>
                <a:off x="4470" y="2226"/>
                <a:ext cx="627" cy="798"/>
              </a:xfrm>
              <a:custGeom>
                <a:avLst/>
                <a:gdLst>
                  <a:gd name="T0" fmla="*/ 0 w 1787"/>
                  <a:gd name="T1" fmla="*/ 0 h 2267"/>
                  <a:gd name="T2" fmla="*/ 0 w 1787"/>
                  <a:gd name="T3" fmla="*/ 0 h 2267"/>
                  <a:gd name="T4" fmla="*/ 0 w 1787"/>
                  <a:gd name="T5" fmla="*/ 0 h 2267"/>
                  <a:gd name="T6" fmla="*/ 0 w 1787"/>
                  <a:gd name="T7" fmla="*/ 0 h 2267"/>
                  <a:gd name="T8" fmla="*/ 0 w 1787"/>
                  <a:gd name="T9" fmla="*/ 0 h 2267"/>
                  <a:gd name="T10" fmla="*/ 0 w 1787"/>
                  <a:gd name="T11" fmla="*/ 0 h 2267"/>
                  <a:gd name="T12" fmla="*/ 0 w 1787"/>
                  <a:gd name="T13" fmla="*/ 0 h 2267"/>
                  <a:gd name="T14" fmla="*/ 0 w 1787"/>
                  <a:gd name="T15" fmla="*/ 0 h 2267"/>
                  <a:gd name="T16" fmla="*/ 0 w 1787"/>
                  <a:gd name="T17" fmla="*/ 0 h 2267"/>
                  <a:gd name="T18" fmla="*/ 0 w 1787"/>
                  <a:gd name="T19" fmla="*/ 0 h 2267"/>
                  <a:gd name="T20" fmla="*/ 0 w 1787"/>
                  <a:gd name="T21" fmla="*/ 0 h 2267"/>
                  <a:gd name="T22" fmla="*/ 0 w 1787"/>
                  <a:gd name="T23" fmla="*/ 0 h 2267"/>
                  <a:gd name="T24" fmla="*/ 0 w 1787"/>
                  <a:gd name="T25" fmla="*/ 0 h 2267"/>
                  <a:gd name="T26" fmla="*/ 0 w 1787"/>
                  <a:gd name="T27" fmla="*/ 0 h 2267"/>
                  <a:gd name="T28" fmla="*/ 0 w 1787"/>
                  <a:gd name="T29" fmla="*/ 0 h 2267"/>
                  <a:gd name="T30" fmla="*/ 0 w 1787"/>
                  <a:gd name="T31" fmla="*/ 0 h 2267"/>
                  <a:gd name="T32" fmla="*/ 0 w 1787"/>
                  <a:gd name="T33" fmla="*/ 0 h 2267"/>
                  <a:gd name="T34" fmla="*/ 0 w 1787"/>
                  <a:gd name="T35" fmla="*/ 0 h 2267"/>
                  <a:gd name="T36" fmla="*/ 0 w 1787"/>
                  <a:gd name="T37" fmla="*/ 0 h 2267"/>
                  <a:gd name="T38" fmla="*/ 0 w 1787"/>
                  <a:gd name="T39" fmla="*/ 0 h 2267"/>
                  <a:gd name="T40" fmla="*/ 0 w 1787"/>
                  <a:gd name="T41" fmla="*/ 0 h 2267"/>
                  <a:gd name="T42" fmla="*/ 0 w 1787"/>
                  <a:gd name="T43" fmla="*/ 0 h 2267"/>
                  <a:gd name="T44" fmla="*/ 0 w 1787"/>
                  <a:gd name="T45" fmla="*/ 0 h 2267"/>
                  <a:gd name="T46" fmla="*/ 0 w 1787"/>
                  <a:gd name="T47" fmla="*/ 0 h 2267"/>
                  <a:gd name="T48" fmla="*/ 0 w 1787"/>
                  <a:gd name="T49" fmla="*/ 0 h 2267"/>
                  <a:gd name="T50" fmla="*/ 0 w 1787"/>
                  <a:gd name="T51" fmla="*/ 0 h 2267"/>
                  <a:gd name="T52" fmla="*/ 0 w 1787"/>
                  <a:gd name="T53" fmla="*/ 0 h 2267"/>
                  <a:gd name="T54" fmla="*/ 0 w 1787"/>
                  <a:gd name="T55" fmla="*/ 0 h 2267"/>
                  <a:gd name="T56" fmla="*/ 0 w 1787"/>
                  <a:gd name="T57" fmla="*/ 0 h 2267"/>
                  <a:gd name="T58" fmla="*/ 0 w 1787"/>
                  <a:gd name="T59" fmla="*/ 0 h 2267"/>
                  <a:gd name="T60" fmla="*/ 0 w 1787"/>
                  <a:gd name="T61" fmla="*/ 0 h 2267"/>
                  <a:gd name="T62" fmla="*/ 0 w 1787"/>
                  <a:gd name="T63" fmla="*/ 0 h 2267"/>
                  <a:gd name="T64" fmla="*/ 0 w 1787"/>
                  <a:gd name="T65" fmla="*/ 0 h 2267"/>
                  <a:gd name="T66" fmla="*/ 0 w 1787"/>
                  <a:gd name="T67" fmla="*/ 0 h 2267"/>
                  <a:gd name="T68" fmla="*/ 0 w 1787"/>
                  <a:gd name="T69" fmla="*/ 0 h 2267"/>
                  <a:gd name="T70" fmla="*/ 0 w 1787"/>
                  <a:gd name="T71" fmla="*/ 0 h 2267"/>
                  <a:gd name="T72" fmla="*/ 0 w 1787"/>
                  <a:gd name="T73" fmla="*/ 0 h 2267"/>
                  <a:gd name="T74" fmla="*/ 0 w 1787"/>
                  <a:gd name="T75" fmla="*/ 0 h 2267"/>
                  <a:gd name="T76" fmla="*/ 0 w 1787"/>
                  <a:gd name="T77" fmla="*/ 0 h 2267"/>
                  <a:gd name="T78" fmla="*/ 0 w 1787"/>
                  <a:gd name="T79" fmla="*/ 0 h 2267"/>
                  <a:gd name="T80" fmla="*/ 0 w 1787"/>
                  <a:gd name="T81" fmla="*/ 0 h 2267"/>
                  <a:gd name="T82" fmla="*/ 0 w 1787"/>
                  <a:gd name="T83" fmla="*/ 0 h 2267"/>
                  <a:gd name="T84" fmla="*/ 0 w 1787"/>
                  <a:gd name="T85" fmla="*/ 0 h 2267"/>
                  <a:gd name="T86" fmla="*/ 0 w 1787"/>
                  <a:gd name="T87" fmla="*/ 0 h 2267"/>
                  <a:gd name="T88" fmla="*/ 0 w 1787"/>
                  <a:gd name="T89" fmla="*/ 0 h 2267"/>
                  <a:gd name="T90" fmla="*/ 0 w 1787"/>
                  <a:gd name="T91" fmla="*/ 0 h 2267"/>
                  <a:gd name="T92" fmla="*/ 0 w 1787"/>
                  <a:gd name="T93" fmla="*/ 0 h 2267"/>
                  <a:gd name="T94" fmla="*/ 0 w 1787"/>
                  <a:gd name="T95" fmla="*/ 0 h 2267"/>
                  <a:gd name="T96" fmla="*/ 0 w 1787"/>
                  <a:gd name="T97" fmla="*/ 0 h 2267"/>
                  <a:gd name="T98" fmla="*/ 0 w 1787"/>
                  <a:gd name="T99" fmla="*/ 0 h 2267"/>
                  <a:gd name="T100" fmla="*/ 0 w 1787"/>
                  <a:gd name="T101" fmla="*/ 0 h 2267"/>
                  <a:gd name="T102" fmla="*/ 0 w 1787"/>
                  <a:gd name="T103" fmla="*/ 0 h 2267"/>
                  <a:gd name="T104" fmla="*/ 0 w 1787"/>
                  <a:gd name="T105" fmla="*/ 0 h 2267"/>
                  <a:gd name="T106" fmla="*/ 0 w 1787"/>
                  <a:gd name="T107" fmla="*/ 0 h 2267"/>
                  <a:gd name="T108" fmla="*/ 0 w 1787"/>
                  <a:gd name="T109" fmla="*/ 0 h 2267"/>
                  <a:gd name="T110" fmla="*/ 0 w 1787"/>
                  <a:gd name="T111" fmla="*/ 0 h 2267"/>
                  <a:gd name="T112" fmla="*/ 0 w 1787"/>
                  <a:gd name="T113" fmla="*/ 0 h 2267"/>
                  <a:gd name="T114" fmla="*/ 0 w 1787"/>
                  <a:gd name="T115" fmla="*/ 0 h 2267"/>
                  <a:gd name="T116" fmla="*/ 0 w 1787"/>
                  <a:gd name="T117" fmla="*/ 0 h 2267"/>
                  <a:gd name="T118" fmla="*/ 0 w 1787"/>
                  <a:gd name="T119" fmla="*/ 0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29" name="Freeform 66"/>
              <p:cNvSpPr>
                <a:spLocks/>
              </p:cNvSpPr>
              <p:nvPr/>
            </p:nvSpPr>
            <p:spPr bwMode="auto">
              <a:xfrm>
                <a:off x="4633" y="2216"/>
                <a:ext cx="337" cy="74"/>
              </a:xfrm>
              <a:custGeom>
                <a:avLst/>
                <a:gdLst>
                  <a:gd name="T0" fmla="*/ 1 w 480"/>
                  <a:gd name="T1" fmla="*/ 0 h 106"/>
                  <a:gd name="T2" fmla="*/ 0 w 480"/>
                  <a:gd name="T3" fmla="*/ 4 h 106"/>
                  <a:gd name="T4" fmla="*/ 19 w 480"/>
                  <a:gd name="T5" fmla="*/ 4 h 106"/>
                  <a:gd name="T6" fmla="*/ 20 w 480"/>
                  <a:gd name="T7" fmla="*/ 1 h 106"/>
                  <a:gd name="T8" fmla="*/ 1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30" name="Freeform 67"/>
              <p:cNvSpPr>
                <a:spLocks/>
              </p:cNvSpPr>
              <p:nvPr/>
            </p:nvSpPr>
            <p:spPr bwMode="auto">
              <a:xfrm>
                <a:off x="4570" y="2366"/>
                <a:ext cx="43" cy="53"/>
              </a:xfrm>
              <a:custGeom>
                <a:avLst/>
                <a:gdLst>
                  <a:gd name="T0" fmla="*/ 0 w 124"/>
                  <a:gd name="T1" fmla="*/ 0 h 152"/>
                  <a:gd name="T2" fmla="*/ 0 w 124"/>
                  <a:gd name="T3" fmla="*/ 0 h 152"/>
                  <a:gd name="T4" fmla="*/ 0 w 124"/>
                  <a:gd name="T5" fmla="*/ 0 h 152"/>
                  <a:gd name="T6" fmla="*/ 0 w 124"/>
                  <a:gd name="T7" fmla="*/ 0 h 152"/>
                  <a:gd name="T8" fmla="*/ 0 w 124"/>
                  <a:gd name="T9" fmla="*/ 0 h 152"/>
                  <a:gd name="T10" fmla="*/ 0 w 124"/>
                  <a:gd name="T11" fmla="*/ 0 h 152"/>
                  <a:gd name="T12" fmla="*/ 0 w 124"/>
                  <a:gd name="T13" fmla="*/ 0 h 152"/>
                  <a:gd name="T14" fmla="*/ 0 w 124"/>
                  <a:gd name="T15" fmla="*/ 0 h 152"/>
                  <a:gd name="T16" fmla="*/ 0 w 124"/>
                  <a:gd name="T17" fmla="*/ 0 h 152"/>
                  <a:gd name="T18" fmla="*/ 0 w 124"/>
                  <a:gd name="T19" fmla="*/ 0 h 152"/>
                  <a:gd name="T20" fmla="*/ 0 w 124"/>
                  <a:gd name="T21" fmla="*/ 0 h 152"/>
                  <a:gd name="T22" fmla="*/ 0 w 124"/>
                  <a:gd name="T23" fmla="*/ 0 h 152"/>
                  <a:gd name="T24" fmla="*/ 0 w 124"/>
                  <a:gd name="T25" fmla="*/ 0 h 152"/>
                  <a:gd name="T26" fmla="*/ 0 w 124"/>
                  <a:gd name="T27" fmla="*/ 0 h 152"/>
                  <a:gd name="T28" fmla="*/ 0 w 124"/>
                  <a:gd name="T29" fmla="*/ 0 h 152"/>
                  <a:gd name="T30" fmla="*/ 0 w 124"/>
                  <a:gd name="T31" fmla="*/ 0 h 152"/>
                  <a:gd name="T32" fmla="*/ 0 w 124"/>
                  <a:gd name="T33" fmla="*/ 0 h 152"/>
                  <a:gd name="T34" fmla="*/ 0 w 124"/>
                  <a:gd name="T35" fmla="*/ 0 h 152"/>
                  <a:gd name="T36" fmla="*/ 0 w 124"/>
                  <a:gd name="T37" fmla="*/ 0 h 152"/>
                  <a:gd name="T38" fmla="*/ 0 w 124"/>
                  <a:gd name="T39" fmla="*/ 0 h 152"/>
                  <a:gd name="T40" fmla="*/ 0 w 124"/>
                  <a:gd name="T41" fmla="*/ 0 h 152"/>
                  <a:gd name="T42" fmla="*/ 0 w 124"/>
                  <a:gd name="T43" fmla="*/ 0 h 152"/>
                  <a:gd name="T44" fmla="*/ 0 w 124"/>
                  <a:gd name="T45" fmla="*/ 0 h 152"/>
                  <a:gd name="T46" fmla="*/ 0 w 124"/>
                  <a:gd name="T47" fmla="*/ 0 h 152"/>
                  <a:gd name="T48" fmla="*/ 0 w 124"/>
                  <a:gd name="T49" fmla="*/ 0 h 152"/>
                  <a:gd name="T50" fmla="*/ 0 w 124"/>
                  <a:gd name="T51" fmla="*/ 0 h 152"/>
                  <a:gd name="T52" fmla="*/ 0 w 124"/>
                  <a:gd name="T53" fmla="*/ 0 h 152"/>
                  <a:gd name="T54" fmla="*/ 0 w 124"/>
                  <a:gd name="T55" fmla="*/ 0 h 152"/>
                  <a:gd name="T56" fmla="*/ 0 w 124"/>
                  <a:gd name="T57" fmla="*/ 0 h 152"/>
                  <a:gd name="T58" fmla="*/ 0 w 124"/>
                  <a:gd name="T59" fmla="*/ 0 h 152"/>
                  <a:gd name="T60" fmla="*/ 0 w 124"/>
                  <a:gd name="T61" fmla="*/ 0 h 152"/>
                  <a:gd name="T62" fmla="*/ 0 w 124"/>
                  <a:gd name="T63" fmla="*/ 0 h 152"/>
                  <a:gd name="T64" fmla="*/ 0 w 124"/>
                  <a:gd name="T65" fmla="*/ 0 h 152"/>
                  <a:gd name="T66" fmla="*/ 0 w 124"/>
                  <a:gd name="T67" fmla="*/ 0 h 152"/>
                  <a:gd name="T68" fmla="*/ 0 w 124"/>
                  <a:gd name="T69" fmla="*/ 0 h 152"/>
                  <a:gd name="T70" fmla="*/ 0 w 124"/>
                  <a:gd name="T71" fmla="*/ 0 h 152"/>
                  <a:gd name="T72" fmla="*/ 0 w 124"/>
                  <a:gd name="T73" fmla="*/ 0 h 152"/>
                  <a:gd name="T74" fmla="*/ 0 w 124"/>
                  <a:gd name="T75" fmla="*/ 0 h 152"/>
                  <a:gd name="T76" fmla="*/ 0 w 124"/>
                  <a:gd name="T77" fmla="*/ 0 h 152"/>
                  <a:gd name="T78" fmla="*/ 0 w 124"/>
                  <a:gd name="T79" fmla="*/ 0 h 152"/>
                  <a:gd name="T80" fmla="*/ 0 w 124"/>
                  <a:gd name="T81" fmla="*/ 0 h 152"/>
                  <a:gd name="T82" fmla="*/ 0 w 124"/>
                  <a:gd name="T83" fmla="*/ 0 h 152"/>
                  <a:gd name="T84" fmla="*/ 0 w 124"/>
                  <a:gd name="T85" fmla="*/ 0 h 152"/>
                  <a:gd name="T86" fmla="*/ 0 w 124"/>
                  <a:gd name="T87" fmla="*/ 0 h 152"/>
                  <a:gd name="T88" fmla="*/ 0 w 124"/>
                  <a:gd name="T89" fmla="*/ 0 h 152"/>
                  <a:gd name="T90" fmla="*/ 0 w 124"/>
                  <a:gd name="T91" fmla="*/ 0 h 152"/>
                  <a:gd name="T92" fmla="*/ 0 w 124"/>
                  <a:gd name="T93" fmla="*/ 0 h 152"/>
                  <a:gd name="T94" fmla="*/ 0 w 124"/>
                  <a:gd name="T95" fmla="*/ 0 h 152"/>
                  <a:gd name="T96" fmla="*/ 0 w 124"/>
                  <a:gd name="T97" fmla="*/ 0 h 152"/>
                  <a:gd name="T98" fmla="*/ 0 w 124"/>
                  <a:gd name="T99" fmla="*/ 0 h 152"/>
                  <a:gd name="T100" fmla="*/ 0 w 124"/>
                  <a:gd name="T101" fmla="*/ 0 h 152"/>
                  <a:gd name="T102" fmla="*/ 0 w 124"/>
                  <a:gd name="T103" fmla="*/ 0 h 152"/>
                  <a:gd name="T104" fmla="*/ 0 w 124"/>
                  <a:gd name="T105" fmla="*/ 0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1" name="Freeform 68"/>
              <p:cNvSpPr>
                <a:spLocks/>
              </p:cNvSpPr>
              <p:nvPr/>
            </p:nvSpPr>
            <p:spPr bwMode="auto">
              <a:xfrm>
                <a:off x="4558" y="2441"/>
                <a:ext cx="149" cy="57"/>
              </a:xfrm>
              <a:custGeom>
                <a:avLst/>
                <a:gdLst>
                  <a:gd name="T0" fmla="*/ 0 w 424"/>
                  <a:gd name="T1" fmla="*/ 0 h 163"/>
                  <a:gd name="T2" fmla="*/ 0 w 424"/>
                  <a:gd name="T3" fmla="*/ 0 h 163"/>
                  <a:gd name="T4" fmla="*/ 0 w 424"/>
                  <a:gd name="T5" fmla="*/ 0 h 163"/>
                  <a:gd name="T6" fmla="*/ 0 w 424"/>
                  <a:gd name="T7" fmla="*/ 0 h 163"/>
                  <a:gd name="T8" fmla="*/ 0 w 424"/>
                  <a:gd name="T9" fmla="*/ 0 h 163"/>
                  <a:gd name="T10" fmla="*/ 0 w 424"/>
                  <a:gd name="T11" fmla="*/ 0 h 163"/>
                  <a:gd name="T12" fmla="*/ 0 w 424"/>
                  <a:gd name="T13" fmla="*/ 0 h 163"/>
                  <a:gd name="T14" fmla="*/ 0 w 424"/>
                  <a:gd name="T15" fmla="*/ 0 h 163"/>
                  <a:gd name="T16" fmla="*/ 0 w 424"/>
                  <a:gd name="T17" fmla="*/ 0 h 163"/>
                  <a:gd name="T18" fmla="*/ 0 w 424"/>
                  <a:gd name="T19" fmla="*/ 0 h 163"/>
                  <a:gd name="T20" fmla="*/ 0 w 424"/>
                  <a:gd name="T21" fmla="*/ 0 h 163"/>
                  <a:gd name="T22" fmla="*/ 0 w 424"/>
                  <a:gd name="T23" fmla="*/ 0 h 163"/>
                  <a:gd name="T24" fmla="*/ 0 w 424"/>
                  <a:gd name="T25" fmla="*/ 0 h 163"/>
                  <a:gd name="T26" fmla="*/ 0 w 424"/>
                  <a:gd name="T27" fmla="*/ 0 h 163"/>
                  <a:gd name="T28" fmla="*/ 0 w 424"/>
                  <a:gd name="T29" fmla="*/ 0 h 163"/>
                  <a:gd name="T30" fmla="*/ 0 w 424"/>
                  <a:gd name="T31" fmla="*/ 0 h 163"/>
                  <a:gd name="T32" fmla="*/ 0 w 424"/>
                  <a:gd name="T33" fmla="*/ 0 h 163"/>
                  <a:gd name="T34" fmla="*/ 0 w 424"/>
                  <a:gd name="T35" fmla="*/ 0 h 163"/>
                  <a:gd name="T36" fmla="*/ 0 w 424"/>
                  <a:gd name="T37" fmla="*/ 0 h 163"/>
                  <a:gd name="T38" fmla="*/ 0 w 424"/>
                  <a:gd name="T39" fmla="*/ 0 h 163"/>
                  <a:gd name="T40" fmla="*/ 0 w 424"/>
                  <a:gd name="T41" fmla="*/ 0 h 163"/>
                  <a:gd name="T42" fmla="*/ 0 w 424"/>
                  <a:gd name="T43" fmla="*/ 0 h 163"/>
                  <a:gd name="T44" fmla="*/ 0 w 424"/>
                  <a:gd name="T45" fmla="*/ 0 h 163"/>
                  <a:gd name="T46" fmla="*/ 0 w 424"/>
                  <a:gd name="T47" fmla="*/ 0 h 163"/>
                  <a:gd name="T48" fmla="*/ 0 w 424"/>
                  <a:gd name="T49" fmla="*/ 0 h 163"/>
                  <a:gd name="T50" fmla="*/ 0 w 424"/>
                  <a:gd name="T51" fmla="*/ 0 h 163"/>
                  <a:gd name="T52" fmla="*/ 0 w 424"/>
                  <a:gd name="T53" fmla="*/ 0 h 163"/>
                  <a:gd name="T54" fmla="*/ 0 w 424"/>
                  <a:gd name="T55" fmla="*/ 0 h 163"/>
                  <a:gd name="T56" fmla="*/ 0 w 424"/>
                  <a:gd name="T57" fmla="*/ 0 h 163"/>
                  <a:gd name="T58" fmla="*/ 0 w 424"/>
                  <a:gd name="T59" fmla="*/ 0 h 163"/>
                  <a:gd name="T60" fmla="*/ 0 w 424"/>
                  <a:gd name="T61" fmla="*/ 0 h 163"/>
                  <a:gd name="T62" fmla="*/ 0 w 424"/>
                  <a:gd name="T63" fmla="*/ 0 h 163"/>
                  <a:gd name="T64" fmla="*/ 0 w 424"/>
                  <a:gd name="T65" fmla="*/ 0 h 163"/>
                  <a:gd name="T66" fmla="*/ 0 w 424"/>
                  <a:gd name="T67" fmla="*/ 0 h 163"/>
                  <a:gd name="T68" fmla="*/ 0 w 424"/>
                  <a:gd name="T69" fmla="*/ 0 h 163"/>
                  <a:gd name="T70" fmla="*/ 0 w 424"/>
                  <a:gd name="T71" fmla="*/ 0 h 163"/>
                  <a:gd name="T72" fmla="*/ 0 w 424"/>
                  <a:gd name="T73" fmla="*/ 0 h 163"/>
                  <a:gd name="T74" fmla="*/ 0 w 424"/>
                  <a:gd name="T75" fmla="*/ 0 h 163"/>
                  <a:gd name="T76" fmla="*/ 0 w 424"/>
                  <a:gd name="T77" fmla="*/ 0 h 163"/>
                  <a:gd name="T78" fmla="*/ 0 w 424"/>
                  <a:gd name="T79" fmla="*/ 0 h 163"/>
                  <a:gd name="T80" fmla="*/ 0 w 424"/>
                  <a:gd name="T81" fmla="*/ 0 h 163"/>
                  <a:gd name="T82" fmla="*/ 0 w 424"/>
                  <a:gd name="T83" fmla="*/ 0 h 163"/>
                  <a:gd name="T84" fmla="*/ 0 w 424"/>
                  <a:gd name="T85" fmla="*/ 0 h 163"/>
                  <a:gd name="T86" fmla="*/ 0 w 424"/>
                  <a:gd name="T87" fmla="*/ 0 h 163"/>
                  <a:gd name="T88" fmla="*/ 0 w 424"/>
                  <a:gd name="T89" fmla="*/ 0 h 163"/>
                  <a:gd name="T90" fmla="*/ 0 w 424"/>
                  <a:gd name="T91" fmla="*/ 0 h 163"/>
                  <a:gd name="T92" fmla="*/ 0 w 424"/>
                  <a:gd name="T93" fmla="*/ 0 h 163"/>
                  <a:gd name="T94" fmla="*/ 0 w 424"/>
                  <a:gd name="T95" fmla="*/ 0 h 163"/>
                  <a:gd name="T96" fmla="*/ 0 w 424"/>
                  <a:gd name="T97" fmla="*/ 0 h 163"/>
                  <a:gd name="T98" fmla="*/ 0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2" name="Freeform 69"/>
              <p:cNvSpPr>
                <a:spLocks/>
              </p:cNvSpPr>
              <p:nvPr/>
            </p:nvSpPr>
            <p:spPr bwMode="auto">
              <a:xfrm>
                <a:off x="4911" y="2425"/>
                <a:ext cx="75" cy="75"/>
              </a:xfrm>
              <a:custGeom>
                <a:avLst/>
                <a:gdLst>
                  <a:gd name="T0" fmla="*/ 0 w 213"/>
                  <a:gd name="T1" fmla="*/ 0 h 215"/>
                  <a:gd name="T2" fmla="*/ 0 w 213"/>
                  <a:gd name="T3" fmla="*/ 0 h 215"/>
                  <a:gd name="T4" fmla="*/ 0 w 213"/>
                  <a:gd name="T5" fmla="*/ 0 h 215"/>
                  <a:gd name="T6" fmla="*/ 0 w 213"/>
                  <a:gd name="T7" fmla="*/ 0 h 215"/>
                  <a:gd name="T8" fmla="*/ 0 w 213"/>
                  <a:gd name="T9" fmla="*/ 0 h 215"/>
                  <a:gd name="T10" fmla="*/ 0 w 213"/>
                  <a:gd name="T11" fmla="*/ 0 h 215"/>
                  <a:gd name="T12" fmla="*/ 0 w 213"/>
                  <a:gd name="T13" fmla="*/ 0 h 215"/>
                  <a:gd name="T14" fmla="*/ 0 w 213"/>
                  <a:gd name="T15" fmla="*/ 0 h 215"/>
                  <a:gd name="T16" fmla="*/ 0 w 213"/>
                  <a:gd name="T17" fmla="*/ 0 h 215"/>
                  <a:gd name="T18" fmla="*/ 0 w 213"/>
                  <a:gd name="T19" fmla="*/ 0 h 215"/>
                  <a:gd name="T20" fmla="*/ 0 w 213"/>
                  <a:gd name="T21" fmla="*/ 0 h 215"/>
                  <a:gd name="T22" fmla="*/ 0 w 213"/>
                  <a:gd name="T23" fmla="*/ 0 h 215"/>
                  <a:gd name="T24" fmla="*/ 0 w 213"/>
                  <a:gd name="T25" fmla="*/ 0 h 215"/>
                  <a:gd name="T26" fmla="*/ 0 w 213"/>
                  <a:gd name="T27" fmla="*/ 0 h 215"/>
                  <a:gd name="T28" fmla="*/ 0 w 213"/>
                  <a:gd name="T29" fmla="*/ 0 h 215"/>
                  <a:gd name="T30" fmla="*/ 0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0 w 213"/>
                  <a:gd name="T43" fmla="*/ 0 h 215"/>
                  <a:gd name="T44" fmla="*/ 0 w 213"/>
                  <a:gd name="T45" fmla="*/ 0 h 215"/>
                  <a:gd name="T46" fmla="*/ 0 w 213"/>
                  <a:gd name="T47" fmla="*/ 0 h 215"/>
                  <a:gd name="T48" fmla="*/ 0 w 213"/>
                  <a:gd name="T49" fmla="*/ 0 h 215"/>
                  <a:gd name="T50" fmla="*/ 0 w 213"/>
                  <a:gd name="T51" fmla="*/ 0 h 215"/>
                  <a:gd name="T52" fmla="*/ 0 w 213"/>
                  <a:gd name="T53" fmla="*/ 0 h 215"/>
                  <a:gd name="T54" fmla="*/ 0 w 213"/>
                  <a:gd name="T55" fmla="*/ 0 h 215"/>
                  <a:gd name="T56" fmla="*/ 0 w 213"/>
                  <a:gd name="T57" fmla="*/ 0 h 215"/>
                  <a:gd name="T58" fmla="*/ 0 w 213"/>
                  <a:gd name="T59" fmla="*/ 0 h 215"/>
                  <a:gd name="T60" fmla="*/ 0 w 213"/>
                  <a:gd name="T61" fmla="*/ 0 h 215"/>
                  <a:gd name="T62" fmla="*/ 0 w 213"/>
                  <a:gd name="T63" fmla="*/ 0 h 215"/>
                  <a:gd name="T64" fmla="*/ 0 w 213"/>
                  <a:gd name="T65" fmla="*/ 0 h 215"/>
                  <a:gd name="T66" fmla="*/ 0 w 213"/>
                  <a:gd name="T67" fmla="*/ 0 h 215"/>
                  <a:gd name="T68" fmla="*/ 0 w 213"/>
                  <a:gd name="T69" fmla="*/ 0 h 215"/>
                  <a:gd name="T70" fmla="*/ 0 w 213"/>
                  <a:gd name="T71" fmla="*/ 0 h 215"/>
                  <a:gd name="T72" fmla="*/ 0 w 213"/>
                  <a:gd name="T73" fmla="*/ 0 h 215"/>
                  <a:gd name="T74" fmla="*/ 0 w 213"/>
                  <a:gd name="T75" fmla="*/ 0 h 215"/>
                  <a:gd name="T76" fmla="*/ 0 w 213"/>
                  <a:gd name="T77" fmla="*/ 0 h 215"/>
                  <a:gd name="T78" fmla="*/ 0 w 213"/>
                  <a:gd name="T79" fmla="*/ 0 h 215"/>
                  <a:gd name="T80" fmla="*/ 0 w 213"/>
                  <a:gd name="T81" fmla="*/ 0 h 215"/>
                  <a:gd name="T82" fmla="*/ 0 w 213"/>
                  <a:gd name="T83" fmla="*/ 0 h 215"/>
                  <a:gd name="T84" fmla="*/ 0 w 213"/>
                  <a:gd name="T85" fmla="*/ 0 h 215"/>
                  <a:gd name="T86" fmla="*/ 0 w 213"/>
                  <a:gd name="T87" fmla="*/ 0 h 215"/>
                  <a:gd name="T88" fmla="*/ 0 w 213"/>
                  <a:gd name="T89" fmla="*/ 0 h 215"/>
                  <a:gd name="T90" fmla="*/ 0 w 213"/>
                  <a:gd name="T91" fmla="*/ 0 h 215"/>
                  <a:gd name="T92" fmla="*/ 0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3" name="Oval 70"/>
              <p:cNvSpPr>
                <a:spLocks noChangeArrowheads="1"/>
              </p:cNvSpPr>
              <p:nvPr/>
            </p:nvSpPr>
            <p:spPr bwMode="auto">
              <a:xfrm>
                <a:off x="4637" y="2259"/>
                <a:ext cx="313" cy="53"/>
              </a:xfrm>
              <a:prstGeom prst="ellipse">
                <a:avLst/>
              </a:prstGeom>
              <a:solidFill>
                <a:srgbClr val="0066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64534" name="Freeform 71"/>
              <p:cNvSpPr>
                <a:spLocks/>
              </p:cNvSpPr>
              <p:nvPr/>
            </p:nvSpPr>
            <p:spPr bwMode="auto">
              <a:xfrm>
                <a:off x="4622" y="2162"/>
                <a:ext cx="366" cy="109"/>
              </a:xfrm>
              <a:custGeom>
                <a:avLst/>
                <a:gdLst>
                  <a:gd name="T0" fmla="*/ 0 w 1042"/>
                  <a:gd name="T1" fmla="*/ 0 h 309"/>
                  <a:gd name="T2" fmla="*/ 0 w 1042"/>
                  <a:gd name="T3" fmla="*/ 0 h 309"/>
                  <a:gd name="T4" fmla="*/ 0 w 1042"/>
                  <a:gd name="T5" fmla="*/ 0 h 309"/>
                  <a:gd name="T6" fmla="*/ 0 w 1042"/>
                  <a:gd name="T7" fmla="*/ 0 h 309"/>
                  <a:gd name="T8" fmla="*/ 0 w 1042"/>
                  <a:gd name="T9" fmla="*/ 0 h 309"/>
                  <a:gd name="T10" fmla="*/ 0 w 1042"/>
                  <a:gd name="T11" fmla="*/ 0 h 309"/>
                  <a:gd name="T12" fmla="*/ 0 w 1042"/>
                  <a:gd name="T13" fmla="*/ 0 h 309"/>
                  <a:gd name="T14" fmla="*/ 0 w 1042"/>
                  <a:gd name="T15" fmla="*/ 0 h 309"/>
                  <a:gd name="T16" fmla="*/ 0 w 1042"/>
                  <a:gd name="T17" fmla="*/ 0 h 309"/>
                  <a:gd name="T18" fmla="*/ 0 w 1042"/>
                  <a:gd name="T19" fmla="*/ 0 h 309"/>
                  <a:gd name="T20" fmla="*/ 0 w 1042"/>
                  <a:gd name="T21" fmla="*/ 0 h 309"/>
                  <a:gd name="T22" fmla="*/ 0 w 1042"/>
                  <a:gd name="T23" fmla="*/ 0 h 309"/>
                  <a:gd name="T24" fmla="*/ 0 w 1042"/>
                  <a:gd name="T25" fmla="*/ 0 h 309"/>
                  <a:gd name="T26" fmla="*/ 0 w 1042"/>
                  <a:gd name="T27" fmla="*/ 0 h 309"/>
                  <a:gd name="T28" fmla="*/ 0 w 1042"/>
                  <a:gd name="T29" fmla="*/ 0 h 309"/>
                  <a:gd name="T30" fmla="*/ 0 w 1042"/>
                  <a:gd name="T31" fmla="*/ 0 h 309"/>
                  <a:gd name="T32" fmla="*/ 0 w 1042"/>
                  <a:gd name="T33" fmla="*/ 0 h 309"/>
                  <a:gd name="T34" fmla="*/ 0 w 1042"/>
                  <a:gd name="T35" fmla="*/ 0 h 309"/>
                  <a:gd name="T36" fmla="*/ 0 w 1042"/>
                  <a:gd name="T37" fmla="*/ 0 h 309"/>
                  <a:gd name="T38" fmla="*/ 0 w 1042"/>
                  <a:gd name="T39" fmla="*/ 0 h 309"/>
                  <a:gd name="T40" fmla="*/ 0 w 1042"/>
                  <a:gd name="T41" fmla="*/ 0 h 309"/>
                  <a:gd name="T42" fmla="*/ 0 w 1042"/>
                  <a:gd name="T43" fmla="*/ 0 h 309"/>
                  <a:gd name="T44" fmla="*/ 0 w 1042"/>
                  <a:gd name="T45" fmla="*/ 0 h 309"/>
                  <a:gd name="T46" fmla="*/ 0 w 1042"/>
                  <a:gd name="T47" fmla="*/ 0 h 309"/>
                  <a:gd name="T48" fmla="*/ 0 w 1042"/>
                  <a:gd name="T49" fmla="*/ 0 h 309"/>
                  <a:gd name="T50" fmla="*/ 0 w 1042"/>
                  <a:gd name="T51" fmla="*/ 0 h 309"/>
                  <a:gd name="T52" fmla="*/ 0 w 1042"/>
                  <a:gd name="T53" fmla="*/ 0 h 309"/>
                  <a:gd name="T54" fmla="*/ 0 w 1042"/>
                  <a:gd name="T55" fmla="*/ 0 h 309"/>
                  <a:gd name="T56" fmla="*/ 0 w 1042"/>
                  <a:gd name="T57" fmla="*/ 0 h 309"/>
                  <a:gd name="T58" fmla="*/ 0 w 1042"/>
                  <a:gd name="T59" fmla="*/ 0 h 309"/>
                  <a:gd name="T60" fmla="*/ 0 w 1042"/>
                  <a:gd name="T61" fmla="*/ 0 h 309"/>
                  <a:gd name="T62" fmla="*/ 0 w 1042"/>
                  <a:gd name="T63" fmla="*/ 0 h 309"/>
                  <a:gd name="T64" fmla="*/ 0 w 1042"/>
                  <a:gd name="T65" fmla="*/ 0 h 309"/>
                  <a:gd name="T66" fmla="*/ 0 w 1042"/>
                  <a:gd name="T67" fmla="*/ 0 h 309"/>
                  <a:gd name="T68" fmla="*/ 0 w 1042"/>
                  <a:gd name="T69" fmla="*/ 0 h 309"/>
                  <a:gd name="T70" fmla="*/ 0 w 1042"/>
                  <a:gd name="T71" fmla="*/ 0 h 309"/>
                  <a:gd name="T72" fmla="*/ 0 w 1042"/>
                  <a:gd name="T73" fmla="*/ 0 h 309"/>
                  <a:gd name="T74" fmla="*/ 0 w 1042"/>
                  <a:gd name="T75" fmla="*/ 0 h 309"/>
                  <a:gd name="T76" fmla="*/ 0 w 1042"/>
                  <a:gd name="T77" fmla="*/ 0 h 309"/>
                  <a:gd name="T78" fmla="*/ 0 w 1042"/>
                  <a:gd name="T79" fmla="*/ 0 h 309"/>
                  <a:gd name="T80" fmla="*/ 0 w 1042"/>
                  <a:gd name="T81" fmla="*/ 0 h 309"/>
                  <a:gd name="T82" fmla="*/ 0 w 1042"/>
                  <a:gd name="T83" fmla="*/ 0 h 309"/>
                  <a:gd name="T84" fmla="*/ 0 w 1042"/>
                  <a:gd name="T85" fmla="*/ 0 h 309"/>
                  <a:gd name="T86" fmla="*/ 0 w 1042"/>
                  <a:gd name="T87" fmla="*/ 0 h 309"/>
                  <a:gd name="T88" fmla="*/ 0 w 1042"/>
                  <a:gd name="T89" fmla="*/ 0 h 309"/>
                  <a:gd name="T90" fmla="*/ 0 w 1042"/>
                  <a:gd name="T91" fmla="*/ 0 h 309"/>
                  <a:gd name="T92" fmla="*/ 0 w 1042"/>
                  <a:gd name="T93" fmla="*/ 0 h 309"/>
                  <a:gd name="T94" fmla="*/ 0 w 1042"/>
                  <a:gd name="T95" fmla="*/ 0 h 309"/>
                  <a:gd name="T96" fmla="*/ 0 w 1042"/>
                  <a:gd name="T97" fmla="*/ 0 h 309"/>
                  <a:gd name="T98" fmla="*/ 0 w 1042"/>
                  <a:gd name="T99" fmla="*/ 0 h 309"/>
                  <a:gd name="T100" fmla="*/ 0 w 1042"/>
                  <a:gd name="T101" fmla="*/ 0 h 309"/>
                  <a:gd name="T102" fmla="*/ 0 w 1042"/>
                  <a:gd name="T103" fmla="*/ 0 h 309"/>
                  <a:gd name="T104" fmla="*/ 0 w 1042"/>
                  <a:gd name="T105" fmla="*/ 0 h 309"/>
                  <a:gd name="T106" fmla="*/ 0 w 1042"/>
                  <a:gd name="T107" fmla="*/ 0 h 309"/>
                  <a:gd name="T108" fmla="*/ 0 w 1042"/>
                  <a:gd name="T109" fmla="*/ 0 h 309"/>
                  <a:gd name="T110" fmla="*/ 0 w 1042"/>
                  <a:gd name="T111" fmla="*/ 0 h 309"/>
                  <a:gd name="T112" fmla="*/ 0 w 1042"/>
                  <a:gd name="T113" fmla="*/ 0 h 309"/>
                  <a:gd name="T114" fmla="*/ 0 w 1042"/>
                  <a:gd name="T115" fmla="*/ 0 h 309"/>
                  <a:gd name="T116" fmla="*/ 0 w 1042"/>
                  <a:gd name="T117" fmla="*/ 0 h 309"/>
                  <a:gd name="T118" fmla="*/ 0 w 1042"/>
                  <a:gd name="T119" fmla="*/ 0 h 309"/>
                  <a:gd name="T120" fmla="*/ 0 w 1042"/>
                  <a:gd name="T121" fmla="*/ 0 h 309"/>
                  <a:gd name="T122" fmla="*/ 0 w 1042"/>
                  <a:gd name="T123" fmla="*/ 0 h 309"/>
                  <a:gd name="T124" fmla="*/ 0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35" name="Freeform 72"/>
              <p:cNvSpPr>
                <a:spLocks/>
              </p:cNvSpPr>
              <p:nvPr/>
            </p:nvSpPr>
            <p:spPr bwMode="auto">
              <a:xfrm>
                <a:off x="4650" y="2136"/>
                <a:ext cx="310" cy="55"/>
              </a:xfrm>
              <a:custGeom>
                <a:avLst/>
                <a:gdLst>
                  <a:gd name="T0" fmla="*/ 0 w 884"/>
                  <a:gd name="T1" fmla="*/ 0 h 155"/>
                  <a:gd name="T2" fmla="*/ 0 w 884"/>
                  <a:gd name="T3" fmla="*/ 0 h 155"/>
                  <a:gd name="T4" fmla="*/ 0 w 884"/>
                  <a:gd name="T5" fmla="*/ 0 h 155"/>
                  <a:gd name="T6" fmla="*/ 0 w 884"/>
                  <a:gd name="T7" fmla="*/ 0 h 155"/>
                  <a:gd name="T8" fmla="*/ 0 w 884"/>
                  <a:gd name="T9" fmla="*/ 0 h 155"/>
                  <a:gd name="T10" fmla="*/ 0 w 884"/>
                  <a:gd name="T11" fmla="*/ 0 h 155"/>
                  <a:gd name="T12" fmla="*/ 0 w 884"/>
                  <a:gd name="T13" fmla="*/ 0 h 155"/>
                  <a:gd name="T14" fmla="*/ 0 w 884"/>
                  <a:gd name="T15" fmla="*/ 0 h 155"/>
                  <a:gd name="T16" fmla="*/ 0 w 884"/>
                  <a:gd name="T17" fmla="*/ 0 h 155"/>
                  <a:gd name="T18" fmla="*/ 0 w 884"/>
                  <a:gd name="T19" fmla="*/ 0 h 155"/>
                  <a:gd name="T20" fmla="*/ 0 w 884"/>
                  <a:gd name="T21" fmla="*/ 0 h 155"/>
                  <a:gd name="T22" fmla="*/ 0 w 884"/>
                  <a:gd name="T23" fmla="*/ 0 h 155"/>
                  <a:gd name="T24" fmla="*/ 0 w 884"/>
                  <a:gd name="T25" fmla="*/ 0 h 155"/>
                  <a:gd name="T26" fmla="*/ 0 w 884"/>
                  <a:gd name="T27" fmla="*/ 0 h 155"/>
                  <a:gd name="T28" fmla="*/ 0 w 884"/>
                  <a:gd name="T29" fmla="*/ 0 h 155"/>
                  <a:gd name="T30" fmla="*/ 0 w 884"/>
                  <a:gd name="T31" fmla="*/ 0 h 155"/>
                  <a:gd name="T32" fmla="*/ 0 w 884"/>
                  <a:gd name="T33" fmla="*/ 0 h 155"/>
                  <a:gd name="T34" fmla="*/ 0 w 884"/>
                  <a:gd name="T35" fmla="*/ 0 h 155"/>
                  <a:gd name="T36" fmla="*/ 0 w 884"/>
                  <a:gd name="T37" fmla="*/ 0 h 155"/>
                  <a:gd name="T38" fmla="*/ 0 w 884"/>
                  <a:gd name="T39" fmla="*/ 0 h 155"/>
                  <a:gd name="T40" fmla="*/ 0 w 884"/>
                  <a:gd name="T41" fmla="*/ 0 h 155"/>
                  <a:gd name="T42" fmla="*/ 0 w 884"/>
                  <a:gd name="T43" fmla="*/ 0 h 155"/>
                  <a:gd name="T44" fmla="*/ 0 w 884"/>
                  <a:gd name="T45" fmla="*/ 0 h 155"/>
                  <a:gd name="T46" fmla="*/ 0 w 884"/>
                  <a:gd name="T47" fmla="*/ 0 h 155"/>
                  <a:gd name="T48" fmla="*/ 0 w 884"/>
                  <a:gd name="T49" fmla="*/ 0 h 155"/>
                  <a:gd name="T50" fmla="*/ 0 w 884"/>
                  <a:gd name="T51" fmla="*/ 0 h 155"/>
                  <a:gd name="T52" fmla="*/ 0 w 884"/>
                  <a:gd name="T53" fmla="*/ 0 h 155"/>
                  <a:gd name="T54" fmla="*/ 0 w 884"/>
                  <a:gd name="T55" fmla="*/ 0 h 155"/>
                  <a:gd name="T56" fmla="*/ 0 w 884"/>
                  <a:gd name="T57" fmla="*/ 0 h 155"/>
                  <a:gd name="T58" fmla="*/ 0 w 884"/>
                  <a:gd name="T59" fmla="*/ 0 h 155"/>
                  <a:gd name="T60" fmla="*/ 0 w 884"/>
                  <a:gd name="T61" fmla="*/ 0 h 155"/>
                  <a:gd name="T62" fmla="*/ 0 w 884"/>
                  <a:gd name="T63" fmla="*/ 0 h 155"/>
                  <a:gd name="T64" fmla="*/ 0 w 884"/>
                  <a:gd name="T65" fmla="*/ 0 h 155"/>
                  <a:gd name="T66" fmla="*/ 0 w 884"/>
                  <a:gd name="T67" fmla="*/ 0 h 155"/>
                  <a:gd name="T68" fmla="*/ 0 w 884"/>
                  <a:gd name="T69" fmla="*/ 0 h 155"/>
                  <a:gd name="T70" fmla="*/ 0 w 884"/>
                  <a:gd name="T71" fmla="*/ 0 h 155"/>
                  <a:gd name="T72" fmla="*/ 0 w 884"/>
                  <a:gd name="T73" fmla="*/ 0 h 155"/>
                  <a:gd name="T74" fmla="*/ 0 w 884"/>
                  <a:gd name="T75" fmla="*/ 0 h 155"/>
                  <a:gd name="T76" fmla="*/ 0 w 884"/>
                  <a:gd name="T77" fmla="*/ 0 h 155"/>
                  <a:gd name="T78" fmla="*/ 0 w 884"/>
                  <a:gd name="T79" fmla="*/ 0 h 155"/>
                  <a:gd name="T80" fmla="*/ 0 w 884"/>
                  <a:gd name="T81" fmla="*/ 0 h 155"/>
                  <a:gd name="T82" fmla="*/ 0 w 884"/>
                  <a:gd name="T83" fmla="*/ 0 h 155"/>
                  <a:gd name="T84" fmla="*/ 0 w 884"/>
                  <a:gd name="T85" fmla="*/ 0 h 155"/>
                  <a:gd name="T86" fmla="*/ 0 w 884"/>
                  <a:gd name="T87" fmla="*/ 0 h 155"/>
                  <a:gd name="T88" fmla="*/ 0 w 884"/>
                  <a:gd name="T89" fmla="*/ 0 h 155"/>
                  <a:gd name="T90" fmla="*/ 0 w 884"/>
                  <a:gd name="T91" fmla="*/ 0 h 155"/>
                  <a:gd name="T92" fmla="*/ 0 w 884"/>
                  <a:gd name="T93" fmla="*/ 0 h 155"/>
                  <a:gd name="T94" fmla="*/ 0 w 884"/>
                  <a:gd name="T95" fmla="*/ 0 h 155"/>
                  <a:gd name="T96" fmla="*/ 0 w 884"/>
                  <a:gd name="T97" fmla="*/ 0 h 155"/>
                  <a:gd name="T98" fmla="*/ 0 w 884"/>
                  <a:gd name="T99" fmla="*/ 0 h 155"/>
                  <a:gd name="T100" fmla="*/ 0 w 884"/>
                  <a:gd name="T101" fmla="*/ 0 h 155"/>
                  <a:gd name="T102" fmla="*/ 0 w 884"/>
                  <a:gd name="T103" fmla="*/ 0 h 155"/>
                  <a:gd name="T104" fmla="*/ 0 w 884"/>
                  <a:gd name="T105" fmla="*/ 0 h 155"/>
                  <a:gd name="T106" fmla="*/ 0 w 884"/>
                  <a:gd name="T107" fmla="*/ 0 h 155"/>
                  <a:gd name="T108" fmla="*/ 0 w 884"/>
                  <a:gd name="T109" fmla="*/ 0 h 155"/>
                  <a:gd name="T110" fmla="*/ 0 w 884"/>
                  <a:gd name="T111" fmla="*/ 0 h 155"/>
                  <a:gd name="T112" fmla="*/ 0 w 884"/>
                  <a:gd name="T113" fmla="*/ 0 h 155"/>
                  <a:gd name="T114" fmla="*/ 0 w 884"/>
                  <a:gd name="T115" fmla="*/ 0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36" name="Freeform 73"/>
              <p:cNvSpPr>
                <a:spLocks/>
              </p:cNvSpPr>
              <p:nvPr/>
            </p:nvSpPr>
            <p:spPr bwMode="auto">
              <a:xfrm>
                <a:off x="4650" y="2139"/>
                <a:ext cx="152" cy="52"/>
              </a:xfrm>
              <a:custGeom>
                <a:avLst/>
                <a:gdLst>
                  <a:gd name="T0" fmla="*/ 0 w 438"/>
                  <a:gd name="T1" fmla="*/ 0 h 148"/>
                  <a:gd name="T2" fmla="*/ 0 w 438"/>
                  <a:gd name="T3" fmla="*/ 0 h 148"/>
                  <a:gd name="T4" fmla="*/ 0 w 438"/>
                  <a:gd name="T5" fmla="*/ 0 h 148"/>
                  <a:gd name="T6" fmla="*/ 0 w 438"/>
                  <a:gd name="T7" fmla="*/ 0 h 148"/>
                  <a:gd name="T8" fmla="*/ 0 w 438"/>
                  <a:gd name="T9" fmla="*/ 0 h 148"/>
                  <a:gd name="T10" fmla="*/ 0 w 438"/>
                  <a:gd name="T11" fmla="*/ 0 h 148"/>
                  <a:gd name="T12" fmla="*/ 0 w 438"/>
                  <a:gd name="T13" fmla="*/ 0 h 148"/>
                  <a:gd name="T14" fmla="*/ 0 w 438"/>
                  <a:gd name="T15" fmla="*/ 0 h 148"/>
                  <a:gd name="T16" fmla="*/ 0 w 438"/>
                  <a:gd name="T17" fmla="*/ 0 h 148"/>
                  <a:gd name="T18" fmla="*/ 0 w 438"/>
                  <a:gd name="T19" fmla="*/ 0 h 148"/>
                  <a:gd name="T20" fmla="*/ 0 w 438"/>
                  <a:gd name="T21" fmla="*/ 0 h 148"/>
                  <a:gd name="T22" fmla="*/ 0 w 438"/>
                  <a:gd name="T23" fmla="*/ 0 h 148"/>
                  <a:gd name="T24" fmla="*/ 0 w 438"/>
                  <a:gd name="T25" fmla="*/ 0 h 148"/>
                  <a:gd name="T26" fmla="*/ 0 w 438"/>
                  <a:gd name="T27" fmla="*/ 0 h 148"/>
                  <a:gd name="T28" fmla="*/ 0 w 438"/>
                  <a:gd name="T29" fmla="*/ 0 h 148"/>
                  <a:gd name="T30" fmla="*/ 0 w 438"/>
                  <a:gd name="T31" fmla="*/ 0 h 148"/>
                  <a:gd name="T32" fmla="*/ 0 w 438"/>
                  <a:gd name="T33" fmla="*/ 0 h 148"/>
                  <a:gd name="T34" fmla="*/ 0 w 438"/>
                  <a:gd name="T35" fmla="*/ 0 h 148"/>
                  <a:gd name="T36" fmla="*/ 0 w 438"/>
                  <a:gd name="T37" fmla="*/ 0 h 148"/>
                  <a:gd name="T38" fmla="*/ 0 w 438"/>
                  <a:gd name="T39" fmla="*/ 0 h 148"/>
                  <a:gd name="T40" fmla="*/ 0 w 438"/>
                  <a:gd name="T41" fmla="*/ 0 h 148"/>
                  <a:gd name="T42" fmla="*/ 0 w 438"/>
                  <a:gd name="T43" fmla="*/ 0 h 148"/>
                  <a:gd name="T44" fmla="*/ 0 w 438"/>
                  <a:gd name="T45" fmla="*/ 0 h 148"/>
                  <a:gd name="T46" fmla="*/ 0 w 438"/>
                  <a:gd name="T47" fmla="*/ 0 h 148"/>
                  <a:gd name="T48" fmla="*/ 0 w 438"/>
                  <a:gd name="T49" fmla="*/ 0 h 148"/>
                  <a:gd name="T50" fmla="*/ 0 w 438"/>
                  <a:gd name="T51" fmla="*/ 0 h 148"/>
                  <a:gd name="T52" fmla="*/ 0 w 438"/>
                  <a:gd name="T53" fmla="*/ 0 h 148"/>
                  <a:gd name="T54" fmla="*/ 0 w 438"/>
                  <a:gd name="T55" fmla="*/ 0 h 148"/>
                  <a:gd name="T56" fmla="*/ 0 w 438"/>
                  <a:gd name="T57" fmla="*/ 0 h 148"/>
                  <a:gd name="T58" fmla="*/ 0 w 438"/>
                  <a:gd name="T59" fmla="*/ 0 h 148"/>
                  <a:gd name="T60" fmla="*/ 0 w 438"/>
                  <a:gd name="T61" fmla="*/ 0 h 148"/>
                  <a:gd name="T62" fmla="*/ 0 w 438"/>
                  <a:gd name="T63" fmla="*/ 0 h 148"/>
                  <a:gd name="T64" fmla="*/ 0 w 438"/>
                  <a:gd name="T65" fmla="*/ 0 h 148"/>
                  <a:gd name="T66" fmla="*/ 0 w 438"/>
                  <a:gd name="T67" fmla="*/ 0 h 148"/>
                  <a:gd name="T68" fmla="*/ 0 w 438"/>
                  <a:gd name="T69" fmla="*/ 0 h 148"/>
                  <a:gd name="T70" fmla="*/ 0 w 438"/>
                  <a:gd name="T71" fmla="*/ 0 h 148"/>
                  <a:gd name="T72" fmla="*/ 0 w 438"/>
                  <a:gd name="T73" fmla="*/ 0 h 148"/>
                  <a:gd name="T74" fmla="*/ 0 w 438"/>
                  <a:gd name="T75" fmla="*/ 0 h 148"/>
                  <a:gd name="T76" fmla="*/ 0 w 438"/>
                  <a:gd name="T77" fmla="*/ 0 h 148"/>
                  <a:gd name="T78" fmla="*/ 0 w 438"/>
                  <a:gd name="T79" fmla="*/ 0 h 148"/>
                  <a:gd name="T80" fmla="*/ 0 w 438"/>
                  <a:gd name="T81" fmla="*/ 0 h 148"/>
                  <a:gd name="T82" fmla="*/ 0 w 438"/>
                  <a:gd name="T83" fmla="*/ 0 h 148"/>
                  <a:gd name="T84" fmla="*/ 0 w 438"/>
                  <a:gd name="T85" fmla="*/ 0 h 148"/>
                  <a:gd name="T86" fmla="*/ 0 w 438"/>
                  <a:gd name="T87" fmla="*/ 0 h 148"/>
                  <a:gd name="T88" fmla="*/ 0 w 438"/>
                  <a:gd name="T89" fmla="*/ 0 h 148"/>
                  <a:gd name="T90" fmla="*/ 0 w 438"/>
                  <a:gd name="T91" fmla="*/ 0 h 148"/>
                  <a:gd name="T92" fmla="*/ 0 w 438"/>
                  <a:gd name="T93" fmla="*/ 0 h 148"/>
                  <a:gd name="T94" fmla="*/ 0 w 438"/>
                  <a:gd name="T95" fmla="*/ 0 h 148"/>
                  <a:gd name="T96" fmla="*/ 0 w 438"/>
                  <a:gd name="T97" fmla="*/ 0 h 148"/>
                  <a:gd name="T98" fmla="*/ 0 w 438"/>
                  <a:gd name="T99" fmla="*/ 0 h 148"/>
                  <a:gd name="T100" fmla="*/ 0 w 438"/>
                  <a:gd name="T101" fmla="*/ 0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7" name="Freeform 74"/>
              <p:cNvSpPr>
                <a:spLocks/>
              </p:cNvSpPr>
              <p:nvPr/>
            </p:nvSpPr>
            <p:spPr bwMode="auto">
              <a:xfrm>
                <a:off x="4756" y="2182"/>
                <a:ext cx="223" cy="82"/>
              </a:xfrm>
              <a:custGeom>
                <a:avLst/>
                <a:gdLst>
                  <a:gd name="T0" fmla="*/ 0 w 637"/>
                  <a:gd name="T1" fmla="*/ 0 h 232"/>
                  <a:gd name="T2" fmla="*/ 0 w 637"/>
                  <a:gd name="T3" fmla="*/ 0 h 232"/>
                  <a:gd name="T4" fmla="*/ 0 w 637"/>
                  <a:gd name="T5" fmla="*/ 0 h 232"/>
                  <a:gd name="T6" fmla="*/ 0 w 637"/>
                  <a:gd name="T7" fmla="*/ 0 h 232"/>
                  <a:gd name="T8" fmla="*/ 0 w 637"/>
                  <a:gd name="T9" fmla="*/ 0 h 232"/>
                  <a:gd name="T10" fmla="*/ 0 w 637"/>
                  <a:gd name="T11" fmla="*/ 0 h 232"/>
                  <a:gd name="T12" fmla="*/ 0 w 637"/>
                  <a:gd name="T13" fmla="*/ 0 h 232"/>
                  <a:gd name="T14" fmla="*/ 0 w 637"/>
                  <a:gd name="T15" fmla="*/ 0 h 232"/>
                  <a:gd name="T16" fmla="*/ 0 w 637"/>
                  <a:gd name="T17" fmla="*/ 0 h 232"/>
                  <a:gd name="T18" fmla="*/ 0 w 637"/>
                  <a:gd name="T19" fmla="*/ 0 h 232"/>
                  <a:gd name="T20" fmla="*/ 0 w 637"/>
                  <a:gd name="T21" fmla="*/ 0 h 232"/>
                  <a:gd name="T22" fmla="*/ 0 w 637"/>
                  <a:gd name="T23" fmla="*/ 0 h 232"/>
                  <a:gd name="T24" fmla="*/ 0 w 637"/>
                  <a:gd name="T25" fmla="*/ 0 h 232"/>
                  <a:gd name="T26" fmla="*/ 0 w 637"/>
                  <a:gd name="T27" fmla="*/ 0 h 232"/>
                  <a:gd name="T28" fmla="*/ 0 w 637"/>
                  <a:gd name="T29" fmla="*/ 0 h 232"/>
                  <a:gd name="T30" fmla="*/ 0 w 637"/>
                  <a:gd name="T31" fmla="*/ 0 h 232"/>
                  <a:gd name="T32" fmla="*/ 0 w 637"/>
                  <a:gd name="T33" fmla="*/ 0 h 232"/>
                  <a:gd name="T34" fmla="*/ 0 w 637"/>
                  <a:gd name="T35" fmla="*/ 0 h 232"/>
                  <a:gd name="T36" fmla="*/ 0 w 637"/>
                  <a:gd name="T37" fmla="*/ 0 h 232"/>
                  <a:gd name="T38" fmla="*/ 0 w 637"/>
                  <a:gd name="T39" fmla="*/ 0 h 232"/>
                  <a:gd name="T40" fmla="*/ 0 w 637"/>
                  <a:gd name="T41" fmla="*/ 0 h 232"/>
                  <a:gd name="T42" fmla="*/ 0 w 637"/>
                  <a:gd name="T43" fmla="*/ 0 h 232"/>
                  <a:gd name="T44" fmla="*/ 0 w 637"/>
                  <a:gd name="T45" fmla="*/ 0 h 232"/>
                  <a:gd name="T46" fmla="*/ 0 w 637"/>
                  <a:gd name="T47" fmla="*/ 0 h 232"/>
                  <a:gd name="T48" fmla="*/ 0 w 637"/>
                  <a:gd name="T49" fmla="*/ 0 h 232"/>
                  <a:gd name="T50" fmla="*/ 0 w 637"/>
                  <a:gd name="T51" fmla="*/ 0 h 232"/>
                  <a:gd name="T52" fmla="*/ 0 w 637"/>
                  <a:gd name="T53" fmla="*/ 0 h 232"/>
                  <a:gd name="T54" fmla="*/ 0 w 637"/>
                  <a:gd name="T55" fmla="*/ 0 h 232"/>
                  <a:gd name="T56" fmla="*/ 0 w 637"/>
                  <a:gd name="T57" fmla="*/ 0 h 232"/>
                  <a:gd name="T58" fmla="*/ 0 w 637"/>
                  <a:gd name="T59" fmla="*/ 0 h 232"/>
                  <a:gd name="T60" fmla="*/ 0 w 637"/>
                  <a:gd name="T61" fmla="*/ 0 h 232"/>
                  <a:gd name="T62" fmla="*/ 0 w 637"/>
                  <a:gd name="T63" fmla="*/ 0 h 232"/>
                  <a:gd name="T64" fmla="*/ 0 w 637"/>
                  <a:gd name="T65" fmla="*/ 0 h 232"/>
                  <a:gd name="T66" fmla="*/ 0 w 637"/>
                  <a:gd name="T67" fmla="*/ 0 h 232"/>
                  <a:gd name="T68" fmla="*/ 0 w 637"/>
                  <a:gd name="T69" fmla="*/ 0 h 232"/>
                  <a:gd name="T70" fmla="*/ 0 w 637"/>
                  <a:gd name="T71" fmla="*/ 0 h 232"/>
                  <a:gd name="T72" fmla="*/ 0 w 637"/>
                  <a:gd name="T73" fmla="*/ 0 h 232"/>
                  <a:gd name="T74" fmla="*/ 0 w 637"/>
                  <a:gd name="T75" fmla="*/ 0 h 232"/>
                  <a:gd name="T76" fmla="*/ 0 w 637"/>
                  <a:gd name="T77" fmla="*/ 0 h 232"/>
                  <a:gd name="T78" fmla="*/ 0 w 637"/>
                  <a:gd name="T79" fmla="*/ 0 h 232"/>
                  <a:gd name="T80" fmla="*/ 0 w 637"/>
                  <a:gd name="T81" fmla="*/ 0 h 232"/>
                  <a:gd name="T82" fmla="*/ 0 w 637"/>
                  <a:gd name="T83" fmla="*/ 0 h 232"/>
                  <a:gd name="T84" fmla="*/ 0 w 637"/>
                  <a:gd name="T85" fmla="*/ 0 h 232"/>
                  <a:gd name="T86" fmla="*/ 0 w 637"/>
                  <a:gd name="T87" fmla="*/ 0 h 232"/>
                  <a:gd name="T88" fmla="*/ 0 w 637"/>
                  <a:gd name="T89" fmla="*/ 0 h 232"/>
                  <a:gd name="T90" fmla="*/ 0 w 637"/>
                  <a:gd name="T91" fmla="*/ 0 h 232"/>
                  <a:gd name="T92" fmla="*/ 0 w 637"/>
                  <a:gd name="T93" fmla="*/ 0 h 232"/>
                  <a:gd name="T94" fmla="*/ 0 w 637"/>
                  <a:gd name="T95" fmla="*/ 0 h 232"/>
                  <a:gd name="T96" fmla="*/ 0 w 637"/>
                  <a:gd name="T97" fmla="*/ 0 h 232"/>
                  <a:gd name="T98" fmla="*/ 0 w 637"/>
                  <a:gd name="T99" fmla="*/ 0 h 232"/>
                  <a:gd name="T100" fmla="*/ 0 w 637"/>
                  <a:gd name="T101" fmla="*/ 0 h 232"/>
                  <a:gd name="T102" fmla="*/ 0 w 637"/>
                  <a:gd name="T103" fmla="*/ 0 h 232"/>
                  <a:gd name="T104" fmla="*/ 0 w 637"/>
                  <a:gd name="T105" fmla="*/ 0 h 232"/>
                  <a:gd name="T106" fmla="*/ 0 w 637"/>
                  <a:gd name="T107" fmla="*/ 0 h 232"/>
                  <a:gd name="T108" fmla="*/ 0 w 637"/>
                  <a:gd name="T109" fmla="*/ 0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8" name="Freeform 75"/>
              <p:cNvSpPr>
                <a:spLocks/>
              </p:cNvSpPr>
              <p:nvPr/>
            </p:nvSpPr>
            <p:spPr bwMode="auto">
              <a:xfrm>
                <a:off x="4523" y="2366"/>
                <a:ext cx="194" cy="118"/>
              </a:xfrm>
              <a:custGeom>
                <a:avLst/>
                <a:gdLst>
                  <a:gd name="T0" fmla="*/ 0 w 553"/>
                  <a:gd name="T1" fmla="*/ 0 h 337"/>
                  <a:gd name="T2" fmla="*/ 0 w 553"/>
                  <a:gd name="T3" fmla="*/ 0 h 337"/>
                  <a:gd name="T4" fmla="*/ 0 w 553"/>
                  <a:gd name="T5" fmla="*/ 0 h 337"/>
                  <a:gd name="T6" fmla="*/ 0 w 553"/>
                  <a:gd name="T7" fmla="*/ 0 h 337"/>
                  <a:gd name="T8" fmla="*/ 0 w 553"/>
                  <a:gd name="T9" fmla="*/ 0 h 337"/>
                  <a:gd name="T10" fmla="*/ 0 w 553"/>
                  <a:gd name="T11" fmla="*/ 0 h 337"/>
                  <a:gd name="T12" fmla="*/ 0 w 553"/>
                  <a:gd name="T13" fmla="*/ 0 h 337"/>
                  <a:gd name="T14" fmla="*/ 0 w 553"/>
                  <a:gd name="T15" fmla="*/ 0 h 337"/>
                  <a:gd name="T16" fmla="*/ 0 w 553"/>
                  <a:gd name="T17" fmla="*/ 0 h 337"/>
                  <a:gd name="T18" fmla="*/ 0 w 553"/>
                  <a:gd name="T19" fmla="*/ 0 h 337"/>
                  <a:gd name="T20" fmla="*/ 0 w 553"/>
                  <a:gd name="T21" fmla="*/ 0 h 337"/>
                  <a:gd name="T22" fmla="*/ 0 w 553"/>
                  <a:gd name="T23" fmla="*/ 0 h 337"/>
                  <a:gd name="T24" fmla="*/ 0 w 553"/>
                  <a:gd name="T25" fmla="*/ 0 h 337"/>
                  <a:gd name="T26" fmla="*/ 0 w 553"/>
                  <a:gd name="T27" fmla="*/ 0 h 337"/>
                  <a:gd name="T28" fmla="*/ 0 w 553"/>
                  <a:gd name="T29" fmla="*/ 0 h 337"/>
                  <a:gd name="T30" fmla="*/ 0 w 553"/>
                  <a:gd name="T31" fmla="*/ 0 h 337"/>
                  <a:gd name="T32" fmla="*/ 0 w 553"/>
                  <a:gd name="T33" fmla="*/ 0 h 337"/>
                  <a:gd name="T34" fmla="*/ 0 w 553"/>
                  <a:gd name="T35" fmla="*/ 0 h 337"/>
                  <a:gd name="T36" fmla="*/ 0 w 553"/>
                  <a:gd name="T37" fmla="*/ 0 h 337"/>
                  <a:gd name="T38" fmla="*/ 0 w 553"/>
                  <a:gd name="T39" fmla="*/ 0 h 337"/>
                  <a:gd name="T40" fmla="*/ 0 w 553"/>
                  <a:gd name="T41" fmla="*/ 0 h 337"/>
                  <a:gd name="T42" fmla="*/ 0 w 553"/>
                  <a:gd name="T43" fmla="*/ 0 h 337"/>
                  <a:gd name="T44" fmla="*/ 0 w 553"/>
                  <a:gd name="T45" fmla="*/ 0 h 337"/>
                  <a:gd name="T46" fmla="*/ 0 w 553"/>
                  <a:gd name="T47" fmla="*/ 0 h 337"/>
                  <a:gd name="T48" fmla="*/ 0 w 553"/>
                  <a:gd name="T49" fmla="*/ 0 h 337"/>
                  <a:gd name="T50" fmla="*/ 0 w 553"/>
                  <a:gd name="T51" fmla="*/ 0 h 337"/>
                  <a:gd name="T52" fmla="*/ 0 w 553"/>
                  <a:gd name="T53" fmla="*/ 0 h 337"/>
                  <a:gd name="T54" fmla="*/ 0 w 553"/>
                  <a:gd name="T55" fmla="*/ 0 h 337"/>
                  <a:gd name="T56" fmla="*/ 0 w 553"/>
                  <a:gd name="T57" fmla="*/ 0 h 337"/>
                  <a:gd name="T58" fmla="*/ 0 w 553"/>
                  <a:gd name="T59" fmla="*/ 0 h 337"/>
                  <a:gd name="T60" fmla="*/ 0 w 553"/>
                  <a:gd name="T61" fmla="*/ 0 h 337"/>
                  <a:gd name="T62" fmla="*/ 0 w 553"/>
                  <a:gd name="T63" fmla="*/ 0 h 337"/>
                  <a:gd name="T64" fmla="*/ 0 w 553"/>
                  <a:gd name="T65" fmla="*/ 0 h 337"/>
                  <a:gd name="T66" fmla="*/ 0 w 553"/>
                  <a:gd name="T67" fmla="*/ 0 h 337"/>
                  <a:gd name="T68" fmla="*/ 0 w 553"/>
                  <a:gd name="T69" fmla="*/ 0 h 337"/>
                  <a:gd name="T70" fmla="*/ 0 w 553"/>
                  <a:gd name="T71" fmla="*/ 0 h 337"/>
                  <a:gd name="T72" fmla="*/ 0 w 553"/>
                  <a:gd name="T73" fmla="*/ 0 h 337"/>
                  <a:gd name="T74" fmla="*/ 0 w 553"/>
                  <a:gd name="T75" fmla="*/ 0 h 337"/>
                  <a:gd name="T76" fmla="*/ 0 w 553"/>
                  <a:gd name="T77" fmla="*/ 0 h 337"/>
                  <a:gd name="T78" fmla="*/ 0 w 553"/>
                  <a:gd name="T79" fmla="*/ 0 h 337"/>
                  <a:gd name="T80" fmla="*/ 0 w 553"/>
                  <a:gd name="T81" fmla="*/ 0 h 337"/>
                  <a:gd name="T82" fmla="*/ 0 w 553"/>
                  <a:gd name="T83" fmla="*/ 0 h 337"/>
                  <a:gd name="T84" fmla="*/ 0 w 553"/>
                  <a:gd name="T85" fmla="*/ 0 h 337"/>
                  <a:gd name="T86" fmla="*/ 0 w 553"/>
                  <a:gd name="T87" fmla="*/ 0 h 337"/>
                  <a:gd name="T88" fmla="*/ 0 w 553"/>
                  <a:gd name="T89" fmla="*/ 0 h 337"/>
                  <a:gd name="T90" fmla="*/ 0 w 553"/>
                  <a:gd name="T91" fmla="*/ 0 h 337"/>
                  <a:gd name="T92" fmla="*/ 0 w 553"/>
                  <a:gd name="T93" fmla="*/ 0 h 337"/>
                  <a:gd name="T94" fmla="*/ 0 w 553"/>
                  <a:gd name="T95" fmla="*/ 0 h 337"/>
                  <a:gd name="T96" fmla="*/ 0 w 553"/>
                  <a:gd name="T97" fmla="*/ 0 h 337"/>
                  <a:gd name="T98" fmla="*/ 0 w 553"/>
                  <a:gd name="T99" fmla="*/ 0 h 337"/>
                  <a:gd name="T100" fmla="*/ 0 w 553"/>
                  <a:gd name="T101" fmla="*/ 0 h 337"/>
                  <a:gd name="T102" fmla="*/ 0 w 553"/>
                  <a:gd name="T103" fmla="*/ 0 h 337"/>
                  <a:gd name="T104" fmla="*/ 0 w 553"/>
                  <a:gd name="T105" fmla="*/ 0 h 337"/>
                  <a:gd name="T106" fmla="*/ 0 w 553"/>
                  <a:gd name="T107" fmla="*/ 0 h 337"/>
                  <a:gd name="T108" fmla="*/ 0 w 553"/>
                  <a:gd name="T109" fmla="*/ 0 h 337"/>
                  <a:gd name="T110" fmla="*/ 0 w 553"/>
                  <a:gd name="T111" fmla="*/ 0 h 337"/>
                  <a:gd name="T112" fmla="*/ 0 w 553"/>
                  <a:gd name="T113" fmla="*/ 0 h 337"/>
                  <a:gd name="T114" fmla="*/ 0 w 553"/>
                  <a:gd name="T115" fmla="*/ 0 h 337"/>
                  <a:gd name="T116" fmla="*/ 0 w 553"/>
                  <a:gd name="T117" fmla="*/ 0 h 337"/>
                  <a:gd name="T118" fmla="*/ 0 w 553"/>
                  <a:gd name="T119" fmla="*/ 0 h 337"/>
                  <a:gd name="T120" fmla="*/ 0 w 553"/>
                  <a:gd name="T121" fmla="*/ 0 h 337"/>
                  <a:gd name="T122" fmla="*/ 0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39" name="Freeform 76"/>
              <p:cNvSpPr>
                <a:spLocks/>
              </p:cNvSpPr>
              <p:nvPr/>
            </p:nvSpPr>
            <p:spPr bwMode="auto">
              <a:xfrm>
                <a:off x="4949" y="2371"/>
                <a:ext cx="38" cy="61"/>
              </a:xfrm>
              <a:custGeom>
                <a:avLst/>
                <a:gdLst>
                  <a:gd name="T0" fmla="*/ 0 w 108"/>
                  <a:gd name="T1" fmla="*/ 0 h 175"/>
                  <a:gd name="T2" fmla="*/ 0 w 108"/>
                  <a:gd name="T3" fmla="*/ 0 h 175"/>
                  <a:gd name="T4" fmla="*/ 0 w 108"/>
                  <a:gd name="T5" fmla="*/ 0 h 175"/>
                  <a:gd name="T6" fmla="*/ 0 w 108"/>
                  <a:gd name="T7" fmla="*/ 0 h 175"/>
                  <a:gd name="T8" fmla="*/ 0 w 108"/>
                  <a:gd name="T9" fmla="*/ 0 h 175"/>
                  <a:gd name="T10" fmla="*/ 0 w 108"/>
                  <a:gd name="T11" fmla="*/ 0 h 175"/>
                  <a:gd name="T12" fmla="*/ 0 w 108"/>
                  <a:gd name="T13" fmla="*/ 0 h 175"/>
                  <a:gd name="T14" fmla="*/ 0 w 108"/>
                  <a:gd name="T15" fmla="*/ 0 h 175"/>
                  <a:gd name="T16" fmla="*/ 0 w 108"/>
                  <a:gd name="T17" fmla="*/ 0 h 175"/>
                  <a:gd name="T18" fmla="*/ 0 w 108"/>
                  <a:gd name="T19" fmla="*/ 0 h 175"/>
                  <a:gd name="T20" fmla="*/ 0 w 108"/>
                  <a:gd name="T21" fmla="*/ 0 h 175"/>
                  <a:gd name="T22" fmla="*/ 0 w 108"/>
                  <a:gd name="T23" fmla="*/ 0 h 175"/>
                  <a:gd name="T24" fmla="*/ 0 w 108"/>
                  <a:gd name="T25" fmla="*/ 0 h 175"/>
                  <a:gd name="T26" fmla="*/ 0 w 108"/>
                  <a:gd name="T27" fmla="*/ 0 h 175"/>
                  <a:gd name="T28" fmla="*/ 0 w 108"/>
                  <a:gd name="T29" fmla="*/ 0 h 175"/>
                  <a:gd name="T30" fmla="*/ 0 w 108"/>
                  <a:gd name="T31" fmla="*/ 0 h 175"/>
                  <a:gd name="T32" fmla="*/ 0 w 108"/>
                  <a:gd name="T33" fmla="*/ 0 h 175"/>
                  <a:gd name="T34" fmla="*/ 0 w 108"/>
                  <a:gd name="T35" fmla="*/ 0 h 175"/>
                  <a:gd name="T36" fmla="*/ 0 w 108"/>
                  <a:gd name="T37" fmla="*/ 0 h 175"/>
                  <a:gd name="T38" fmla="*/ 0 w 108"/>
                  <a:gd name="T39" fmla="*/ 0 h 175"/>
                  <a:gd name="T40" fmla="*/ 0 w 108"/>
                  <a:gd name="T41" fmla="*/ 0 h 175"/>
                  <a:gd name="T42" fmla="*/ 0 w 108"/>
                  <a:gd name="T43" fmla="*/ 0 h 175"/>
                  <a:gd name="T44" fmla="*/ 0 w 108"/>
                  <a:gd name="T45" fmla="*/ 0 h 175"/>
                  <a:gd name="T46" fmla="*/ 0 w 108"/>
                  <a:gd name="T47" fmla="*/ 0 h 175"/>
                  <a:gd name="T48" fmla="*/ 0 w 108"/>
                  <a:gd name="T49" fmla="*/ 0 h 175"/>
                  <a:gd name="T50" fmla="*/ 0 w 108"/>
                  <a:gd name="T51" fmla="*/ 0 h 175"/>
                  <a:gd name="T52" fmla="*/ 0 w 108"/>
                  <a:gd name="T53" fmla="*/ 0 h 175"/>
                  <a:gd name="T54" fmla="*/ 0 w 108"/>
                  <a:gd name="T55" fmla="*/ 0 h 175"/>
                  <a:gd name="T56" fmla="*/ 0 w 108"/>
                  <a:gd name="T57" fmla="*/ 0 h 175"/>
                  <a:gd name="T58" fmla="*/ 0 w 108"/>
                  <a:gd name="T59" fmla="*/ 0 h 175"/>
                  <a:gd name="T60" fmla="*/ 0 w 108"/>
                  <a:gd name="T61" fmla="*/ 0 h 175"/>
                  <a:gd name="T62" fmla="*/ 0 w 108"/>
                  <a:gd name="T63" fmla="*/ 0 h 175"/>
                  <a:gd name="T64" fmla="*/ 0 w 108"/>
                  <a:gd name="T65" fmla="*/ 0 h 175"/>
                  <a:gd name="T66" fmla="*/ 0 w 108"/>
                  <a:gd name="T67" fmla="*/ 0 h 175"/>
                  <a:gd name="T68" fmla="*/ 0 w 108"/>
                  <a:gd name="T69" fmla="*/ 0 h 175"/>
                  <a:gd name="T70" fmla="*/ 0 w 108"/>
                  <a:gd name="T71" fmla="*/ 0 h 175"/>
                  <a:gd name="T72" fmla="*/ 0 w 108"/>
                  <a:gd name="T73" fmla="*/ 0 h 175"/>
                  <a:gd name="T74" fmla="*/ 0 w 108"/>
                  <a:gd name="T75" fmla="*/ 0 h 175"/>
                  <a:gd name="T76" fmla="*/ 0 w 108"/>
                  <a:gd name="T77" fmla="*/ 0 h 175"/>
                  <a:gd name="T78" fmla="*/ 0 w 108"/>
                  <a:gd name="T79" fmla="*/ 0 h 175"/>
                  <a:gd name="T80" fmla="*/ 0 w 108"/>
                  <a:gd name="T81" fmla="*/ 0 h 175"/>
                  <a:gd name="T82" fmla="*/ 0 w 108"/>
                  <a:gd name="T83" fmla="*/ 0 h 175"/>
                  <a:gd name="T84" fmla="*/ 0 w 108"/>
                  <a:gd name="T85" fmla="*/ 0 h 175"/>
                  <a:gd name="T86" fmla="*/ 0 w 108"/>
                  <a:gd name="T87" fmla="*/ 0 h 175"/>
                  <a:gd name="T88" fmla="*/ 0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0" name="Freeform 77"/>
              <p:cNvSpPr>
                <a:spLocks/>
              </p:cNvSpPr>
              <p:nvPr/>
            </p:nvSpPr>
            <p:spPr bwMode="auto">
              <a:xfrm>
                <a:off x="4921" y="2371"/>
                <a:ext cx="98" cy="11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41" name="Freeform 78"/>
              <p:cNvSpPr>
                <a:spLocks/>
              </p:cNvSpPr>
              <p:nvPr/>
            </p:nvSpPr>
            <p:spPr bwMode="auto">
              <a:xfrm>
                <a:off x="4793" y="2525"/>
                <a:ext cx="275" cy="475"/>
              </a:xfrm>
              <a:custGeom>
                <a:avLst/>
                <a:gdLst>
                  <a:gd name="T0" fmla="*/ 0 w 782"/>
                  <a:gd name="T1" fmla="*/ 0 h 1355"/>
                  <a:gd name="T2" fmla="*/ 0 w 782"/>
                  <a:gd name="T3" fmla="*/ 0 h 1355"/>
                  <a:gd name="T4" fmla="*/ 0 w 782"/>
                  <a:gd name="T5" fmla="*/ 0 h 1355"/>
                  <a:gd name="T6" fmla="*/ 0 w 782"/>
                  <a:gd name="T7" fmla="*/ 0 h 1355"/>
                  <a:gd name="T8" fmla="*/ 0 w 782"/>
                  <a:gd name="T9" fmla="*/ 0 h 1355"/>
                  <a:gd name="T10" fmla="*/ 0 w 782"/>
                  <a:gd name="T11" fmla="*/ 0 h 1355"/>
                  <a:gd name="T12" fmla="*/ 0 w 782"/>
                  <a:gd name="T13" fmla="*/ 0 h 1355"/>
                  <a:gd name="T14" fmla="*/ 0 w 782"/>
                  <a:gd name="T15" fmla="*/ 0 h 1355"/>
                  <a:gd name="T16" fmla="*/ 0 w 782"/>
                  <a:gd name="T17" fmla="*/ 0 h 1355"/>
                  <a:gd name="T18" fmla="*/ 0 w 782"/>
                  <a:gd name="T19" fmla="*/ 0 h 1355"/>
                  <a:gd name="T20" fmla="*/ 0 w 782"/>
                  <a:gd name="T21" fmla="*/ 0 h 1355"/>
                  <a:gd name="T22" fmla="*/ 0 w 782"/>
                  <a:gd name="T23" fmla="*/ 0 h 1355"/>
                  <a:gd name="T24" fmla="*/ 0 w 782"/>
                  <a:gd name="T25" fmla="*/ 0 h 1355"/>
                  <a:gd name="T26" fmla="*/ 0 w 782"/>
                  <a:gd name="T27" fmla="*/ 0 h 1355"/>
                  <a:gd name="T28" fmla="*/ 0 w 782"/>
                  <a:gd name="T29" fmla="*/ 0 h 1355"/>
                  <a:gd name="T30" fmla="*/ 0 w 782"/>
                  <a:gd name="T31" fmla="*/ 0 h 1355"/>
                  <a:gd name="T32" fmla="*/ 0 w 782"/>
                  <a:gd name="T33" fmla="*/ 0 h 1355"/>
                  <a:gd name="T34" fmla="*/ 0 w 782"/>
                  <a:gd name="T35" fmla="*/ 0 h 1355"/>
                  <a:gd name="T36" fmla="*/ 0 w 782"/>
                  <a:gd name="T37" fmla="*/ 0 h 1355"/>
                  <a:gd name="T38" fmla="*/ 0 w 782"/>
                  <a:gd name="T39" fmla="*/ 0 h 1355"/>
                  <a:gd name="T40" fmla="*/ 0 w 782"/>
                  <a:gd name="T41" fmla="*/ 0 h 1355"/>
                  <a:gd name="T42" fmla="*/ 0 w 782"/>
                  <a:gd name="T43" fmla="*/ 0 h 1355"/>
                  <a:gd name="T44" fmla="*/ 0 w 782"/>
                  <a:gd name="T45" fmla="*/ 0 h 1355"/>
                  <a:gd name="T46" fmla="*/ 0 w 782"/>
                  <a:gd name="T47" fmla="*/ 0 h 1355"/>
                  <a:gd name="T48" fmla="*/ 0 w 782"/>
                  <a:gd name="T49" fmla="*/ 0 h 1355"/>
                  <a:gd name="T50" fmla="*/ 0 w 782"/>
                  <a:gd name="T51" fmla="*/ 0 h 1355"/>
                  <a:gd name="T52" fmla="*/ 0 w 782"/>
                  <a:gd name="T53" fmla="*/ 0 h 1355"/>
                  <a:gd name="T54" fmla="*/ 0 w 782"/>
                  <a:gd name="T55" fmla="*/ 0 h 1355"/>
                  <a:gd name="T56" fmla="*/ 0 w 782"/>
                  <a:gd name="T57" fmla="*/ 0 h 1355"/>
                  <a:gd name="T58" fmla="*/ 0 w 782"/>
                  <a:gd name="T59" fmla="*/ 0 h 1355"/>
                  <a:gd name="T60" fmla="*/ 0 w 782"/>
                  <a:gd name="T61" fmla="*/ 0 h 1355"/>
                  <a:gd name="T62" fmla="*/ 0 w 782"/>
                  <a:gd name="T63" fmla="*/ 0 h 1355"/>
                  <a:gd name="T64" fmla="*/ 0 w 782"/>
                  <a:gd name="T65" fmla="*/ 0 h 1355"/>
                  <a:gd name="T66" fmla="*/ 0 w 782"/>
                  <a:gd name="T67" fmla="*/ 0 h 1355"/>
                  <a:gd name="T68" fmla="*/ 0 w 782"/>
                  <a:gd name="T69" fmla="*/ 0 h 1355"/>
                  <a:gd name="T70" fmla="*/ 0 w 782"/>
                  <a:gd name="T71" fmla="*/ 0 h 1355"/>
                  <a:gd name="T72" fmla="*/ 0 w 782"/>
                  <a:gd name="T73" fmla="*/ 0 h 1355"/>
                  <a:gd name="T74" fmla="*/ 0 w 782"/>
                  <a:gd name="T75" fmla="*/ 0 h 1355"/>
                  <a:gd name="T76" fmla="*/ 0 w 782"/>
                  <a:gd name="T77" fmla="*/ 0 h 1355"/>
                  <a:gd name="T78" fmla="*/ 0 w 782"/>
                  <a:gd name="T79" fmla="*/ 0 h 1355"/>
                  <a:gd name="T80" fmla="*/ 0 w 782"/>
                  <a:gd name="T81" fmla="*/ 0 h 1355"/>
                  <a:gd name="T82" fmla="*/ 0 w 782"/>
                  <a:gd name="T83" fmla="*/ 0 h 1355"/>
                  <a:gd name="T84" fmla="*/ 0 w 782"/>
                  <a:gd name="T85" fmla="*/ 0 h 1355"/>
                  <a:gd name="T86" fmla="*/ 0 w 782"/>
                  <a:gd name="T87" fmla="*/ 0 h 1355"/>
                  <a:gd name="T88" fmla="*/ 0 w 782"/>
                  <a:gd name="T89" fmla="*/ 0 h 1355"/>
                  <a:gd name="T90" fmla="*/ 0 w 782"/>
                  <a:gd name="T91" fmla="*/ 0 h 1355"/>
                  <a:gd name="T92" fmla="*/ 0 w 782"/>
                  <a:gd name="T93" fmla="*/ 0 h 1355"/>
                  <a:gd name="T94" fmla="*/ 0 w 782"/>
                  <a:gd name="T95" fmla="*/ 0 h 1355"/>
                  <a:gd name="T96" fmla="*/ 0 w 782"/>
                  <a:gd name="T97" fmla="*/ 0 h 1355"/>
                  <a:gd name="T98" fmla="*/ 0 w 782"/>
                  <a:gd name="T99" fmla="*/ 0 h 1355"/>
                  <a:gd name="T100" fmla="*/ 0 w 782"/>
                  <a:gd name="T101" fmla="*/ 0 h 1355"/>
                  <a:gd name="T102" fmla="*/ 0 w 782"/>
                  <a:gd name="T103" fmla="*/ 0 h 1355"/>
                  <a:gd name="T104" fmla="*/ 0 w 782"/>
                  <a:gd name="T105" fmla="*/ 0 h 1355"/>
                  <a:gd name="T106" fmla="*/ 0 w 782"/>
                  <a:gd name="T107" fmla="*/ 0 h 1355"/>
                  <a:gd name="T108" fmla="*/ 0 w 782"/>
                  <a:gd name="T109" fmla="*/ 0 h 1355"/>
                  <a:gd name="T110" fmla="*/ 0 w 782"/>
                  <a:gd name="T111" fmla="*/ 0 h 1355"/>
                  <a:gd name="T112" fmla="*/ 0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2" name="Text Box 79"/>
              <p:cNvSpPr txBox="1">
                <a:spLocks noChangeArrowheads="1"/>
              </p:cNvSpPr>
              <p:nvPr/>
            </p:nvSpPr>
            <p:spPr bwMode="auto">
              <a:xfrm>
                <a:off x="4671" y="2482"/>
                <a:ext cx="267" cy="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2</a:t>
                </a:r>
              </a:p>
            </p:txBody>
          </p:sp>
          <p:sp>
            <p:nvSpPr>
              <p:cNvPr id="64543" name="Freeform 80"/>
              <p:cNvSpPr>
                <a:spLocks/>
              </p:cNvSpPr>
              <p:nvPr/>
            </p:nvSpPr>
            <p:spPr bwMode="auto">
              <a:xfrm>
                <a:off x="4633" y="2294"/>
                <a:ext cx="324" cy="31"/>
              </a:xfrm>
              <a:custGeom>
                <a:avLst/>
                <a:gdLst>
                  <a:gd name="T0" fmla="*/ 0 w 461"/>
                  <a:gd name="T1" fmla="*/ 0 h 44"/>
                  <a:gd name="T2" fmla="*/ 9 w 461"/>
                  <a:gd name="T3" fmla="*/ 2 h 44"/>
                  <a:gd name="T4" fmla="*/ 19 w 461"/>
                  <a:gd name="T5" fmla="*/ 1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19050">
                <a:solidFill>
                  <a:srgbClr val="FF0000"/>
                </a:solidFill>
                <a:prstDash val="dash"/>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grpSp>
      <p:graphicFrame>
        <p:nvGraphicFramePr>
          <p:cNvPr id="64524" name="Object 2"/>
          <p:cNvGraphicFramePr>
            <a:graphicFrameLocks noChangeAspect="1"/>
          </p:cNvGraphicFramePr>
          <p:nvPr/>
        </p:nvGraphicFramePr>
        <p:xfrm>
          <a:off x="6751638" y="4497388"/>
          <a:ext cx="2033587" cy="1944687"/>
        </p:xfrm>
        <a:graphic>
          <a:graphicData uri="http://schemas.openxmlformats.org/presentationml/2006/ole">
            <mc:AlternateContent xmlns:mc="http://schemas.openxmlformats.org/markup-compatibility/2006">
              <mc:Choice xmlns:v="urn:schemas-microsoft-com:vml" Requires="v">
                <p:oleObj spid="_x0000_s64610" name="Bitmap Image" r:id="rId7" imgW="2499577" imgH="2690093" progId="Paint.Picture">
                  <p:embed/>
                </p:oleObj>
              </mc:Choice>
              <mc:Fallback>
                <p:oleObj name="Bitmap Image" r:id="rId7" imgW="2499577" imgH="2690093" progId="Paint.Picture">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t="708" b="10443"/>
                      <a:stretch>
                        <a:fillRect/>
                      </a:stretch>
                    </p:blipFill>
                    <p:spPr bwMode="auto">
                      <a:xfrm>
                        <a:off x="6751638" y="4497388"/>
                        <a:ext cx="2033587" cy="1944687"/>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64525" name="Rectangle 84"/>
          <p:cNvSpPr>
            <a:spLocks noChangeArrowheads="1"/>
          </p:cNvSpPr>
          <p:nvPr/>
        </p:nvSpPr>
        <p:spPr bwMode="auto">
          <a:xfrm>
            <a:off x="6527800" y="3889375"/>
            <a:ext cx="2493963" cy="59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Route Planning</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where minimum-cost nodes (</a:t>
            </a:r>
            <a:r>
              <a:rPr lang="en-US" sz="2800" dirty="0" err="1">
                <a:latin typeface="Calibri" charset="0"/>
                <a:ea typeface="ＭＳ Ｐゴシック" charset="0"/>
                <a:cs typeface="ＭＳ Ｐゴシック" charset="0"/>
              </a:rPr>
              <a:t>w.r.t</a:t>
            </a:r>
            <a:r>
              <a:rPr lang="en-US" sz="2800" dirty="0">
                <a:latin typeface="Calibri" charset="0"/>
                <a:ea typeface="ＭＳ Ｐゴシック" charset="0"/>
                <a:cs typeface="ＭＳ Ｐゴシック" charset="0"/>
              </a:rPr>
              <a:t>. 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&amp; greedy search: f(n) = g(n) + h(n).  Handles state repetitions &amp; h(n) never overestimates</a:t>
            </a:r>
          </a:p>
          <a:p>
            <a:pPr marL="342900" lvl="1" indent="-171450">
              <a:lnSpc>
                <a:spcPct val="110000"/>
              </a:lnSpc>
            </a:pPr>
            <a:r>
              <a:rPr lang="en-US" sz="2400" dirty="0">
                <a:latin typeface="Calibri" charset="0"/>
                <a:ea typeface="ＭＳ Ｐゴシック" charset="0"/>
              </a:rPr>
              <a:t>A* is complete &amp; 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228600"/>
            <a:ext cx="7772400" cy="1143000"/>
          </a:xfrm>
        </p:spPr>
        <p:txBody>
          <a:bodyPr/>
          <a:lstStyle/>
          <a:p>
            <a:r>
              <a:rPr lang="en-US" dirty="0">
                <a:latin typeface="Calibri" charset="0"/>
                <a:ea typeface="ＭＳ Ｐゴシック" charset="0"/>
                <a:cs typeface="ＭＳ Ｐゴシック" charset="0"/>
              </a:rPr>
              <a:t>Big idea: </a:t>
            </a:r>
            <a:r>
              <a:rPr lang="en-US" dirty="0">
                <a:latin typeface="Calibri" charset="0"/>
                <a:ea typeface="ＭＳ Ｐゴシック" charset="0"/>
                <a:cs typeface="ＭＳ Ｐゴシック" charset="0"/>
                <a:hlinkClick r:id="rId3"/>
              </a:rPr>
              <a:t>heuristic</a:t>
            </a:r>
            <a:endParaRPr lang="en-US" dirty="0">
              <a:latin typeface="Calibri" charset="0"/>
              <a:ea typeface="ＭＳ Ｐゴシック" charset="0"/>
              <a:cs typeface="ＭＳ Ｐゴシック" charset="0"/>
            </a:endParaRPr>
          </a:p>
        </p:txBody>
      </p:sp>
      <p:sp>
        <p:nvSpPr>
          <p:cNvPr id="19458" name="Rectangle 3"/>
          <p:cNvSpPr>
            <a:spLocks noGrp="1" noChangeArrowheads="1"/>
          </p:cNvSpPr>
          <p:nvPr>
            <p:ph type="body" idx="1"/>
          </p:nvPr>
        </p:nvSpPr>
        <p:spPr>
          <a:xfrm>
            <a:off x="533400" y="1219200"/>
            <a:ext cx="8305800" cy="5257800"/>
          </a:xfrm>
        </p:spPr>
        <p:txBody>
          <a:bodyPr/>
          <a:lstStyle/>
          <a:p>
            <a:pPr>
              <a:lnSpc>
                <a:spcPct val="90000"/>
              </a:lnSpc>
              <a:buFontTx/>
              <a:buNone/>
            </a:pPr>
            <a:r>
              <a:rPr lang="en-US" sz="21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100" dirty="0">
                <a:latin typeface="Calibri" charset="0"/>
                <a:ea typeface="ＭＳ Ｐゴシック" charset="0"/>
              </a:rPr>
              <a:t>Heuristic (pron. \</a:t>
            </a:r>
            <a:r>
              <a:rPr lang="en-US" sz="2100" dirty="0" err="1">
                <a:latin typeface="Calibri" charset="0"/>
                <a:ea typeface="ＭＳ Ｐゴシック" charset="0"/>
              </a:rPr>
              <a:t>hy</a:t>
            </a:r>
            <a:r>
              <a:rPr lang="en-US" sz="2100" i="1" dirty="0" err="1">
                <a:latin typeface="Calibri" charset="0"/>
                <a:ea typeface="ＭＳ Ｐゴシック" charset="0"/>
              </a:rPr>
              <a:t>u</a:t>
            </a:r>
            <a:r>
              <a:rPr lang="en-US" sz="2100" dirty="0">
                <a:latin typeface="Calibri" charset="0"/>
                <a:ea typeface="ＭＳ Ｐゴシック" charset="0"/>
              </a:rPr>
              <a:t>-</a:t>
            </a:r>
            <a:r>
              <a:rPr lang="ja-JP" altLang="en-US" sz="2100" i="1" dirty="0">
                <a:latin typeface="Calibri" charset="0"/>
                <a:ea typeface="ＭＳ Ｐゴシック" charset="0"/>
              </a:rPr>
              <a:t>’</a:t>
            </a:r>
            <a:r>
              <a:rPr lang="en-US" altLang="ja-JP" sz="2100" dirty="0" err="1">
                <a:latin typeface="Calibri" charset="0"/>
                <a:ea typeface="ＭＳ Ｐゴシック" charset="0"/>
              </a:rPr>
              <a:t>ris-tik</a:t>
            </a:r>
            <a:r>
              <a:rPr lang="en-US" altLang="ja-JP" sz="2100" dirty="0">
                <a:latin typeface="Calibri" charset="0"/>
                <a:ea typeface="ＭＳ Ｐゴシック" charset="0"/>
              </a:rPr>
              <a:t>\):  adj. [from Greek </a:t>
            </a:r>
            <a:r>
              <a:rPr lang="en-US" altLang="ja-JP" sz="2100" i="1" dirty="0" err="1">
                <a:latin typeface="Calibri" charset="0"/>
                <a:ea typeface="ＭＳ Ｐゴシック" charset="0"/>
              </a:rPr>
              <a:t>heuriskein</a:t>
            </a:r>
            <a:r>
              <a:rPr lang="en-US" altLang="ja-JP" sz="2100" dirty="0">
                <a:latin typeface="Calibri" charset="0"/>
                <a:ea typeface="ＭＳ Ｐゴシック" charset="0"/>
              </a:rPr>
              <a:t> to discover] involving or serving as an aid to learning, discovery, or problem-solving by experimental and especially trial-and-error methods </a:t>
            </a:r>
          </a:p>
          <a:p>
            <a:pPr>
              <a:buFontTx/>
              <a:buNone/>
            </a:pPr>
            <a:r>
              <a:rPr lang="en-US" sz="2100" b="1" dirty="0">
                <a:latin typeface="Calibri" charset="0"/>
                <a:ea typeface="ＭＳ Ｐゴシック" charset="0"/>
                <a:cs typeface="ＭＳ Ｐゴシック" charset="0"/>
              </a:rPr>
              <a:t>The Free On-line Dictionary of Computing (15Feb98) </a:t>
            </a:r>
            <a:endParaRPr lang="en-US" sz="2100" dirty="0">
              <a:latin typeface="Calibri" charset="0"/>
              <a:ea typeface="ＭＳ Ｐゴシック" charset="0"/>
              <a:cs typeface="ＭＳ Ｐゴシック" charset="0"/>
            </a:endParaRPr>
          </a:p>
          <a:p>
            <a:pPr marL="171450" lvl="1" indent="4763">
              <a:buFontTx/>
              <a:buNone/>
            </a:pPr>
            <a:r>
              <a:rPr lang="en-US" sz="2100" dirty="0">
                <a:latin typeface="Calibri" charset="0"/>
                <a:ea typeface="ＭＳ Ｐゴシック" charset="0"/>
              </a:rPr>
              <a:t>heuristic  1. &lt;programming&gt; A </a:t>
            </a:r>
            <a:r>
              <a:rPr lang="en-US" sz="2100" b="1" dirty="0">
                <a:latin typeface="Calibri" charset="0"/>
                <a:ea typeface="ＭＳ Ｐゴシック" charset="0"/>
              </a:rPr>
              <a:t>rule of thumb</a:t>
            </a:r>
            <a:r>
              <a:rPr lang="en-US" sz="2100" dirty="0">
                <a:latin typeface="Calibri" charset="0"/>
                <a:ea typeface="ＭＳ Ｐゴシック" charset="0"/>
              </a:rPr>
              <a:t>, simplification or educated guess that reduces or limits the search for solutions in domains that are difficult and poorly understood. Unlike algorithms, heuristics do not guarantee feasible solutions and are often used with no theoretical guarantee. 2. &lt;algorithm&gt; </a:t>
            </a:r>
            <a:r>
              <a:rPr lang="en-US" sz="2100" b="1" dirty="0">
                <a:latin typeface="Calibri" charset="0"/>
                <a:ea typeface="ＭＳ Ｐゴシック" charset="0"/>
              </a:rPr>
              <a:t>approximation algorithm</a:t>
            </a:r>
            <a:r>
              <a:rPr lang="en-US" sz="2100" dirty="0">
                <a:latin typeface="Calibri" charset="0"/>
                <a:ea typeface="ＭＳ Ｐゴシック" charset="0"/>
              </a:rPr>
              <a:t>. </a:t>
            </a:r>
          </a:p>
          <a:p>
            <a:pPr>
              <a:buFontTx/>
              <a:buNone/>
            </a:pPr>
            <a:r>
              <a:rPr lang="en-US" sz="2100" b="1" dirty="0">
                <a:latin typeface="Calibri" charset="0"/>
                <a:ea typeface="ＭＳ Ｐゴシック" charset="0"/>
                <a:cs typeface="ＭＳ Ｐゴシック" charset="0"/>
              </a:rPr>
              <a:t>From WordNet (r) 1.6</a:t>
            </a:r>
            <a:r>
              <a:rPr lang="en-US" sz="2100" dirty="0">
                <a:latin typeface="Calibri" charset="0"/>
                <a:ea typeface="ＭＳ Ｐゴシック" charset="0"/>
                <a:cs typeface="ＭＳ Ｐゴシック" charset="0"/>
              </a:rPr>
              <a:t> </a:t>
            </a:r>
          </a:p>
          <a:p>
            <a:pPr marL="171450" lvl="1" indent="4763">
              <a:buFontTx/>
              <a:buNone/>
            </a:pPr>
            <a:r>
              <a:rPr lang="en-US" sz="2100" dirty="0">
                <a:latin typeface="Calibri" charset="0"/>
                <a:ea typeface="ＭＳ Ｐゴシック" charset="0"/>
              </a:rPr>
              <a:t>heuristic </a:t>
            </a:r>
            <a:r>
              <a:rPr lang="en-US" sz="2100" dirty="0" err="1">
                <a:latin typeface="Calibri" charset="0"/>
                <a:ea typeface="ＭＳ Ｐゴシック" charset="0"/>
              </a:rPr>
              <a:t>adj</a:t>
            </a:r>
            <a:r>
              <a:rPr lang="en-US" sz="2100" dirty="0">
                <a:latin typeface="Calibri" charset="0"/>
                <a:ea typeface="ＭＳ Ｐゴシック" charset="0"/>
              </a:rPr>
              <a:t> 1: (CS) relating to or using a heuristic rule 2: of or relating to a general formulation that serves to guide investigation [ant: algorithmic] n : a </a:t>
            </a:r>
            <a:r>
              <a:rPr lang="en-US" sz="2100" b="1" dirty="0">
                <a:latin typeface="Calibri" charset="0"/>
                <a:ea typeface="ＭＳ Ｐゴシック" charset="0"/>
              </a:rPr>
              <a:t>commonsense rule </a:t>
            </a:r>
            <a:r>
              <a:rPr lang="en-US" sz="2100" dirty="0">
                <a:latin typeface="Calibri" charset="0"/>
                <a:ea typeface="ＭＳ Ｐゴシック" charset="0"/>
              </a:rPr>
              <a:t>(or set of rules) intended to increase the probability of solving some problem [</a:t>
            </a:r>
            <a:r>
              <a:rPr lang="en-US" sz="2100" dirty="0" err="1">
                <a:latin typeface="Calibri" charset="0"/>
                <a:ea typeface="ＭＳ Ｐゴシック" charset="0"/>
              </a:rPr>
              <a:t>syn</a:t>
            </a:r>
            <a:r>
              <a:rPr lang="en-US" sz="2100" dirty="0">
                <a:latin typeface="Calibri" charset="0"/>
                <a:ea typeface="ＭＳ Ｐゴシック" charset="0"/>
              </a:rPr>
              <a:t>: heuristic rule, heuristic program]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dirty="0">
                <a:latin typeface="Calibri" charset="0"/>
                <a:ea typeface="ＭＳ Ｐゴシック" charset="0"/>
                <a:cs typeface="ＭＳ Ｐゴシック" charset="0"/>
              </a:rPr>
              <a:t>Select best path along which to continue searching</a:t>
            </a:r>
          </a:p>
          <a:p>
            <a:r>
              <a:rPr lang="en-US" dirty="0">
                <a:latin typeface="Calibri" charset="0"/>
                <a:ea typeface="ＭＳ Ｐゴシック" charset="0"/>
                <a:cs typeface="ＭＳ Ｐゴシック" charset="0"/>
              </a:rPr>
              <a:t> </a:t>
            </a:r>
            <a:r>
              <a:rPr lang="en-US" dirty="0">
                <a:solidFill>
                  <a:srgbClr val="000000"/>
                </a:solidFill>
                <a:latin typeface="Calibri" charset="0"/>
                <a:ea typeface="ＭＳ Ｐゴシック" charset="0"/>
                <a:cs typeface="ＭＳ Ｐゴシック" charset="0"/>
              </a:rPr>
              <a:t>h(n):</a:t>
            </a:r>
            <a:r>
              <a:rPr lang="en-US" dirty="0">
                <a:latin typeface="Calibri" charset="0"/>
                <a:ea typeface="ＭＳ Ｐゴシック" charset="0"/>
                <a:cs typeface="ＭＳ Ｐゴシック" charset="0"/>
              </a:rPr>
              <a:t> estimates </a:t>
            </a:r>
            <a:r>
              <a:rPr lang="en-US" altLang="ja-JP" i="1" dirty="0">
                <a:latin typeface="Calibri" charset="0"/>
                <a:ea typeface="ＭＳ Ｐゴシック" charset="0"/>
                <a:cs typeface="ＭＳ Ｐゴシック" charset="0"/>
              </a:rPr>
              <a:t>goodness</a:t>
            </a:r>
            <a:r>
              <a:rPr lang="en-US" altLang="ja-JP" dirty="0">
                <a:latin typeface="Calibri" charset="0"/>
                <a:ea typeface="ＭＳ Ｐゴシック" charset="0"/>
                <a:cs typeface="ＭＳ Ｐゴシック" charset="0"/>
              </a:rPr>
              <a:t> of node n</a:t>
            </a:r>
          </a:p>
          <a:p>
            <a:r>
              <a:rPr lang="en-US" dirty="0">
                <a:latin typeface="Calibri" charset="0"/>
                <a:ea typeface="ＭＳ Ｐゴシック" charset="0"/>
                <a:cs typeface="ＭＳ Ｐゴシック" charset="0"/>
              </a:rPr>
              <a:t>h(n) = </a:t>
            </a:r>
            <a:r>
              <a:rPr lang="en-US" b="1" dirty="0">
                <a:solidFill>
                  <a:srgbClr val="000000"/>
                </a:solidFill>
                <a:latin typeface="Calibri" charset="0"/>
                <a:ea typeface="ＭＳ Ｐゴシック" charset="0"/>
                <a:cs typeface="ＭＳ Ｐゴシック" charset="0"/>
              </a:rPr>
              <a:t>estimated cost </a:t>
            </a:r>
            <a:r>
              <a:rPr lang="en-US" dirty="0">
                <a:latin typeface="Calibri" charset="0"/>
                <a:ea typeface="ＭＳ Ｐゴシック" charset="0"/>
                <a:cs typeface="ＭＳ Ｐゴシック" charset="0"/>
              </a:rPr>
              <a:t>(or distance) of minimal cost path from n </a:t>
            </a:r>
            <a:r>
              <a:rPr lang="en-US" b="1" dirty="0">
                <a:solidFill>
                  <a:srgbClr val="000000"/>
                </a:solidFill>
                <a:latin typeface="Calibri" charset="0"/>
                <a:ea typeface="ＭＳ Ｐゴシック" charset="0"/>
                <a:cs typeface="ＭＳ Ｐゴシック" charset="0"/>
              </a:rPr>
              <a:t>to a goal state</a:t>
            </a:r>
            <a:r>
              <a:rPr lang="en-US" dirty="0">
                <a:latin typeface="Calibri" charset="0"/>
                <a:ea typeface="ＭＳ Ｐゴシック" charset="0"/>
                <a:cs typeface="ＭＳ Ｐゴシック" charset="0"/>
              </a:rPr>
              <a:t>. </a:t>
            </a:r>
          </a:p>
          <a:p>
            <a:r>
              <a:rPr lang="en-US" dirty="0">
                <a:latin typeface="Calibri" charset="0"/>
                <a:ea typeface="ＭＳ Ｐゴシック" charset="0"/>
                <a:cs typeface="ＭＳ Ｐゴシック" charset="0"/>
              </a:rPr>
              <a:t>Based on domain-specific information and computable from current state description that estimates how close we are to a goal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457200" y="1143000"/>
            <a:ext cx="8534400" cy="5486400"/>
          </a:xfrm>
        </p:spPr>
        <p:txBody>
          <a:bodyPr/>
          <a:lstStyle/>
          <a:p>
            <a:pPr marL="231775" indent="-231775">
              <a:defRPr/>
            </a:pPr>
            <a:r>
              <a:rPr lang="en-US" b="1" dirty="0">
                <a:solidFill>
                  <a:srgbClr val="000000"/>
                </a:solidFill>
                <a:latin typeface="Calibri" charset="0"/>
                <a:ea typeface="ＭＳ Ｐゴシック" charset="0"/>
                <a:cs typeface="ＭＳ Ｐゴシック" charset="0"/>
              </a:rPr>
              <a:t>All domain knowledge</a:t>
            </a:r>
            <a:r>
              <a:rPr lang="en-US" dirty="0">
                <a:solidFill>
                  <a:srgbClr val="000000"/>
                </a:solidFill>
                <a:latin typeface="Calibri" charset="0"/>
                <a:ea typeface="ＭＳ Ｐゴシック" charset="0"/>
                <a:cs typeface="ＭＳ Ｐゴシック" charset="0"/>
              </a:rPr>
              <a:t> </a:t>
            </a:r>
            <a:r>
              <a:rPr lang="en-US" dirty="0">
                <a:latin typeface="Calibri" charset="0"/>
                <a:ea typeface="ＭＳ Ｐゴシック" charset="0"/>
                <a:cs typeface="ＭＳ Ｐゴシック" charset="0"/>
              </a:rPr>
              <a:t>used in search is encoded in the </a:t>
            </a:r>
            <a:r>
              <a:rPr lang="en-US" b="1" dirty="0">
                <a:solidFill>
                  <a:srgbClr val="000000"/>
                </a:solidFill>
                <a:latin typeface="Calibri" charset="0"/>
                <a:ea typeface="ＭＳ Ｐゴシック" charset="0"/>
                <a:cs typeface="ＭＳ Ｐゴシック" charset="0"/>
              </a:rPr>
              <a:t>heuristic function,</a:t>
            </a:r>
            <a:r>
              <a:rPr lang="en-US" dirty="0">
                <a:solidFill>
                  <a:srgbClr val="000000"/>
                </a:solidFill>
                <a:latin typeface="Calibri" charset="0"/>
                <a:ea typeface="ＭＳ Ｐゴシック" charset="0"/>
                <a:cs typeface="ＭＳ Ｐゴシック" charset="0"/>
              </a:rPr>
              <a:t> </a:t>
            </a:r>
            <a:r>
              <a:rPr lang="en-US" b="1" dirty="0">
                <a:latin typeface="Calibri" charset="0"/>
                <a:ea typeface="ＭＳ Ｐゴシック" charset="0"/>
                <a:cs typeface="ＭＳ Ｐゴシック" charset="0"/>
              </a:rPr>
              <a:t>h(&lt;node&gt;)</a:t>
            </a:r>
            <a:endParaRPr lang="en-US" dirty="0">
              <a:latin typeface="Calibri" charset="0"/>
              <a:ea typeface="ＭＳ Ｐゴシック" charset="0"/>
              <a:cs typeface="ＭＳ Ｐゴシック" charset="0"/>
            </a:endParaRPr>
          </a:p>
          <a:p>
            <a:pPr marL="231775" indent="-231775">
              <a:defRPr/>
            </a:pPr>
            <a:r>
              <a:rPr lang="en-US" dirty="0">
                <a:latin typeface="Calibri" charset="0"/>
                <a:ea typeface="ＭＳ Ｐゴシック" charset="0"/>
                <a:cs typeface="ＭＳ Ｐゴシック" charset="0"/>
              </a:rPr>
              <a:t>Examples:</a:t>
            </a:r>
          </a:p>
          <a:p>
            <a:pPr marL="350838" lvl="1" indent="-227013">
              <a:spcBef>
                <a:spcPts val="300"/>
              </a:spcBef>
              <a:defRPr/>
            </a:pPr>
            <a:r>
              <a:rPr lang="en-US" dirty="0">
                <a:latin typeface="Calibri" charset="0"/>
                <a:ea typeface="ＭＳ Ｐゴシック" charset="0"/>
              </a:rPr>
              <a:t>8-puzzle: number of tiles out of place </a:t>
            </a:r>
          </a:p>
          <a:p>
            <a:pPr marL="350838" lvl="1" indent="-227013">
              <a:spcBef>
                <a:spcPts val="300"/>
              </a:spcBef>
              <a:defRPr/>
            </a:pPr>
            <a:r>
              <a:rPr lang="en-US" dirty="0">
                <a:latin typeface="Calibri" charset="0"/>
                <a:ea typeface="ＭＳ Ｐゴシック" charset="0"/>
              </a:rPr>
              <a:t>8-puzzle: sum of distances each tile is from its goal</a:t>
            </a:r>
          </a:p>
          <a:p>
            <a:pPr marL="350838" lvl="1" indent="-227013">
              <a:spcBef>
                <a:spcPts val="300"/>
              </a:spcBef>
              <a:defRPr/>
            </a:pPr>
            <a:r>
              <a:rPr lang="en-US" dirty="0">
                <a:latin typeface="Calibri" charset="0"/>
                <a:ea typeface="ＭＳ Ｐゴシック" charset="0"/>
              </a:rPr>
              <a:t>Missionaries &amp; Cannibals: # people on starting river bank</a:t>
            </a:r>
          </a:p>
          <a:p>
            <a:pPr marL="231775" indent="-231775">
              <a:defRPr/>
            </a:pPr>
            <a:r>
              <a:rPr lang="en-US" dirty="0">
                <a:latin typeface="Calibri" charset="0"/>
                <a:ea typeface="ＭＳ Ｐゴシック" charset="0"/>
                <a:cs typeface="ＭＳ Ｐゴシック" charset="0"/>
              </a:rPr>
              <a:t>In general</a:t>
            </a:r>
          </a:p>
          <a:p>
            <a:pPr marL="401638" lvl="1" indent="-277813">
              <a:spcBef>
                <a:spcPts val="300"/>
              </a:spcBef>
              <a:defRPr/>
            </a:pPr>
            <a:r>
              <a:rPr lang="en-US" dirty="0">
                <a:latin typeface="Calibri" charset="0"/>
                <a:ea typeface="ＭＳ Ｐゴシック" charset="0"/>
              </a:rPr>
              <a:t>h(n) &gt;= 0 for all nodes n </a:t>
            </a:r>
          </a:p>
          <a:p>
            <a:pPr marL="401638" lvl="1" indent="-277813">
              <a:spcBef>
                <a:spcPts val="300"/>
              </a:spcBef>
              <a:defRPr/>
            </a:pPr>
            <a:r>
              <a:rPr lang="en-US" dirty="0">
                <a:latin typeface="Calibri" charset="0"/>
                <a:ea typeface="ＭＳ Ｐゴシック" charset="0"/>
              </a:rPr>
              <a:t>h(n) = 0 implies that n is a goal node </a:t>
            </a:r>
          </a:p>
          <a:p>
            <a:pPr marL="401638" lvl="1" indent="-277813">
              <a:spcBef>
                <a:spcPts val="300"/>
              </a:spcBef>
              <a:defRPr/>
            </a:pPr>
            <a:r>
              <a:rPr lang="en-US" dirty="0">
                <a:latin typeface="Calibri" charset="0"/>
                <a:ea typeface="ＭＳ Ｐゴシック" charset="0"/>
              </a:rPr>
              <a:t>h(n) = </a:t>
            </a:r>
            <a:r>
              <a:rPr lang="en-US" dirty="0">
                <a:latin typeface="Calibri" charset="0"/>
                <a:ea typeface="ＭＳ Ｐゴシック" charset="0"/>
                <a:cs typeface="Times New Roman" charset="0"/>
              </a:rPr>
              <a:t>∞</a:t>
            </a:r>
            <a:r>
              <a:rPr lang="en-US" dirty="0">
                <a:latin typeface="Calibri" charset="0"/>
                <a:ea typeface="ＭＳ Ｐゴシック" charset="0"/>
              </a:rPr>
              <a:t> implies n is a dead-end that can’t lead to goal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181600"/>
          </a:xfrm>
        </p:spPr>
        <p:txBody>
          <a:bodyPr/>
          <a:lstStyle/>
          <a:p>
            <a:pPr marL="288925" indent="-288925">
              <a:defRPr/>
            </a:pPr>
            <a:r>
              <a:rPr lang="en-US" sz="2800" i="1" dirty="0">
                <a:latin typeface="Calibri" charset="0"/>
                <a:ea typeface="ＭＳ Ｐゴシック" charset="0"/>
                <a:cs typeface="ＭＳ Ｐゴシック" charset="0"/>
              </a:rPr>
              <a:t>Weak methods</a:t>
            </a:r>
            <a:r>
              <a:rPr lang="en-US" sz="2800" dirty="0">
                <a:latin typeface="Calibri" charset="0"/>
                <a:ea typeface="ＭＳ Ｐゴシック" charset="0"/>
                <a:cs typeface="ＭＳ Ｐゴシック" charset="0"/>
              </a:rPr>
              <a:t> are extremely general methods not tailored to a specific situation or domain</a:t>
            </a:r>
          </a:p>
          <a:p>
            <a:pPr marL="227013" indent="-227013">
              <a:defRPr/>
            </a:pPr>
            <a:r>
              <a:rPr lang="en-US" sz="2800" dirty="0">
                <a:latin typeface="Calibri" charset="0"/>
                <a:ea typeface="ＭＳ Ｐゴシック" charset="0"/>
                <a:cs typeface="ＭＳ Ｐゴシック" charset="0"/>
              </a:rPr>
              <a:t>Examples include </a:t>
            </a:r>
          </a:p>
          <a:p>
            <a:pPr marL="452438" lvl="1" indent="-225425">
              <a:lnSpc>
                <a:spcPct val="90000"/>
              </a:lnSpc>
              <a:defRPr/>
            </a:pPr>
            <a:r>
              <a:rPr lang="en-US" sz="2600" b="1" dirty="0">
                <a:latin typeface="Calibri" charset="0"/>
                <a:ea typeface="ＭＳ Ｐゴシック" charset="0"/>
              </a:rPr>
              <a:t>Generate and test: </a:t>
            </a:r>
            <a:r>
              <a:rPr lang="en-US" sz="2600" dirty="0">
                <a:latin typeface="Calibri" charset="0"/>
                <a:ea typeface="ＭＳ Ｐゴシック" charset="0"/>
              </a:rPr>
              <a:t>generate solution candidates and test until you find one</a:t>
            </a:r>
            <a:endParaRPr lang="en-US" sz="2600" b="1" dirty="0">
              <a:latin typeface="Calibri" charset="0"/>
              <a:ea typeface="ＭＳ Ｐゴシック" charset="0"/>
            </a:endParaRPr>
          </a:p>
          <a:p>
            <a:pPr marL="452438" lvl="1" indent="-225425">
              <a:lnSpc>
                <a:spcPct val="90000"/>
              </a:lnSpc>
              <a:defRPr/>
            </a:pPr>
            <a:r>
              <a:rPr lang="en-US" sz="2600" b="1" dirty="0">
                <a:latin typeface="Calibri" charset="0"/>
                <a:ea typeface="ＭＳ Ｐゴシック" charset="0"/>
              </a:rPr>
              <a:t>Means-ends analysis</a:t>
            </a:r>
            <a:r>
              <a:rPr lang="en-US" sz="2600" dirty="0">
                <a:latin typeface="Calibri" charset="0"/>
                <a:ea typeface="ＭＳ Ｐゴシック" charset="0"/>
              </a:rPr>
              <a:t>: represent current situation &amp; goal, then seek ways to shrink 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list possible solutions to a problem, then try to rule out classes of the 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split large problem into smaller ones that can be solved one at a time</a:t>
            </a:r>
          </a:p>
          <a:p>
            <a:pPr marL="227013" indent="-227013">
              <a:defRPr/>
            </a:pPr>
            <a:r>
              <a:rPr lang="en-US" altLang="ja-JP" sz="2800" dirty="0">
                <a:ea typeface="ＭＳ Ｐゴシック" charset="0"/>
                <a:cs typeface="ＭＳ Ｐゴシック" charset="0"/>
              </a:rPr>
              <a:t>Called</a:t>
            </a:r>
            <a:r>
              <a:rPr lang="en-US" altLang="ja-JP" sz="2800" i="1" dirty="0">
                <a:ea typeface="ＭＳ Ｐゴシック" charset="0"/>
                <a:cs typeface="ＭＳ Ｐゴシック" charset="0"/>
              </a:rPr>
              <a:t> weak</a:t>
            </a:r>
            <a:r>
              <a:rPr lang="en-US" altLang="ja-JP" sz="2800" dirty="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powerful, domain-specific heuristics</a:t>
            </a:r>
          </a:p>
          <a:p>
            <a:pPr>
              <a:defRPr/>
            </a:pPr>
            <a:endParaRPr lang="en-US" sz="2400" dirty="0">
              <a:latin typeface="Calibri" charset="0"/>
              <a:ea typeface="ＭＳ Ｐゴシック" charset="0"/>
              <a:cs typeface="ＭＳ Ｐゴシック"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31">
            <a:extLst>
              <a:ext uri="{FF2B5EF4-FFF2-40B4-BE49-F238E27FC236}">
                <a16:creationId xmlns:a16="http://schemas.microsoft.com/office/drawing/2014/main" id="{BB11C4F0-9E74-AB49-A2AB-9427F8FE9F1F}"/>
              </a:ext>
            </a:extLst>
          </p:cNvPr>
          <p:cNvSpPr>
            <a:spLocks noChangeArrowheads="1"/>
          </p:cNvSpPr>
          <p:nvPr/>
        </p:nvSpPr>
        <p:spPr bwMode="auto">
          <a:xfrm>
            <a:off x="6983413" y="1989138"/>
            <a:ext cx="1895474" cy="166846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49" name="Rectangle 2"/>
          <p:cNvSpPr>
            <a:spLocks noGrp="1" noChangeArrowheads="1"/>
          </p:cNvSpPr>
          <p:nvPr>
            <p:ph type="title"/>
          </p:nvPr>
        </p:nvSpPr>
        <p:spPr>
          <a:xfrm>
            <a:off x="676275" y="-258763"/>
            <a:ext cx="7772400" cy="1143001"/>
          </a:xfrm>
        </p:spPr>
        <p:txBody>
          <a:bodyPr/>
          <a:lstStyle/>
          <a:p>
            <a:r>
              <a:rPr lang="en-US">
                <a:latin typeface="Calibri" charset="0"/>
                <a:ea typeface="ＭＳ Ｐゴシック" charset="0"/>
                <a:cs typeface="ＭＳ Ｐゴシック" charset="0"/>
              </a:rPr>
              <a:t>Heuristics for 8-puzzle </a:t>
            </a:r>
          </a:p>
        </p:txBody>
      </p:sp>
      <p:sp>
        <p:nvSpPr>
          <p:cNvPr id="27650" name="Text Box 3"/>
          <p:cNvSpPr txBox="1">
            <a:spLocks noChangeArrowheads="1"/>
          </p:cNvSpPr>
          <p:nvPr/>
        </p:nvSpPr>
        <p:spPr bwMode="auto">
          <a:xfrm>
            <a:off x="254000" y="2259013"/>
            <a:ext cx="2139950"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t>The number of </a:t>
            </a:r>
            <a:r>
              <a:rPr lang="en-US" b="1" i="1"/>
              <a:t>misplaced tiles</a:t>
            </a:r>
            <a:r>
              <a:rPr lang="en-US" i="1"/>
              <a:t> (not including the blank)</a:t>
            </a:r>
          </a:p>
        </p:txBody>
      </p:sp>
      <p:grpSp>
        <p:nvGrpSpPr>
          <p:cNvPr id="27651" name="Group 4"/>
          <p:cNvGrpSpPr>
            <a:grpSpLocks/>
          </p:cNvGrpSpPr>
          <p:nvPr/>
        </p:nvGrpSpPr>
        <p:grpSpPr bwMode="auto">
          <a:xfrm>
            <a:off x="3756025" y="1012825"/>
            <a:ext cx="1752600" cy="1524000"/>
            <a:chOff x="2366" y="638"/>
            <a:chExt cx="1104" cy="960"/>
          </a:xfrm>
        </p:grpSpPr>
        <p:sp>
          <p:nvSpPr>
            <p:cNvPr id="27702" name="Rectangle 5"/>
            <p:cNvSpPr>
              <a:spLocks noChangeArrowheads="1"/>
            </p:cNvSpPr>
            <p:nvPr/>
          </p:nvSpPr>
          <p:spPr bwMode="auto">
            <a:xfrm>
              <a:off x="2366" y="63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703" name="Text Box 6"/>
            <p:cNvSpPr txBox="1">
              <a:spLocks noChangeArrowheads="1"/>
            </p:cNvSpPr>
            <p:nvPr/>
          </p:nvSpPr>
          <p:spPr bwMode="auto">
            <a:xfrm>
              <a:off x="2414"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704" name="Text Box 7"/>
            <p:cNvSpPr txBox="1">
              <a:spLocks noChangeArrowheads="1"/>
            </p:cNvSpPr>
            <p:nvPr/>
          </p:nvSpPr>
          <p:spPr bwMode="auto">
            <a:xfrm>
              <a:off x="2750"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705" name="Text Box 8"/>
            <p:cNvSpPr txBox="1">
              <a:spLocks noChangeArrowheads="1"/>
            </p:cNvSpPr>
            <p:nvPr/>
          </p:nvSpPr>
          <p:spPr bwMode="auto">
            <a:xfrm>
              <a:off x="3086"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706" name="Text Box 9"/>
            <p:cNvSpPr txBox="1">
              <a:spLocks noChangeArrowheads="1"/>
            </p:cNvSpPr>
            <p:nvPr/>
          </p:nvSpPr>
          <p:spPr bwMode="auto">
            <a:xfrm>
              <a:off x="2414"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707" name="Text Box 10"/>
            <p:cNvSpPr txBox="1">
              <a:spLocks noChangeArrowheads="1"/>
            </p:cNvSpPr>
            <p:nvPr/>
          </p:nvSpPr>
          <p:spPr bwMode="auto">
            <a:xfrm>
              <a:off x="2750"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708" name="Text Box 11"/>
            <p:cNvSpPr txBox="1">
              <a:spLocks noChangeArrowheads="1"/>
            </p:cNvSpPr>
            <p:nvPr/>
          </p:nvSpPr>
          <p:spPr bwMode="auto">
            <a:xfrm>
              <a:off x="3086"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709" name="Text Box 12"/>
            <p:cNvSpPr txBox="1">
              <a:spLocks noChangeArrowheads="1"/>
            </p:cNvSpPr>
            <p:nvPr/>
          </p:nvSpPr>
          <p:spPr bwMode="auto">
            <a:xfrm>
              <a:off x="2414"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10" name="Text Box 13"/>
            <p:cNvSpPr txBox="1">
              <a:spLocks noChangeArrowheads="1"/>
            </p:cNvSpPr>
            <p:nvPr/>
          </p:nvSpPr>
          <p:spPr bwMode="auto">
            <a:xfrm>
              <a:off x="3086"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11" name="Text Box 14"/>
            <p:cNvSpPr txBox="1">
              <a:spLocks noChangeArrowheads="1"/>
            </p:cNvSpPr>
            <p:nvPr/>
          </p:nvSpPr>
          <p:spPr bwMode="auto">
            <a:xfrm>
              <a:off x="2744" y="1264"/>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52" name="Group 15"/>
          <p:cNvGrpSpPr>
            <a:grpSpLocks/>
          </p:cNvGrpSpPr>
          <p:nvPr/>
        </p:nvGrpSpPr>
        <p:grpSpPr bwMode="auto">
          <a:xfrm>
            <a:off x="3756025" y="2757488"/>
            <a:ext cx="1752600" cy="1524000"/>
            <a:chOff x="4320" y="528"/>
            <a:chExt cx="1104" cy="960"/>
          </a:xfrm>
        </p:grpSpPr>
        <p:sp>
          <p:nvSpPr>
            <p:cNvPr id="27692" name="Rectangle 16"/>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93" name="Text Box 17"/>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94" name="Text Box 18"/>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95" name="Text Box 19"/>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96" name="Text Box 20"/>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97" name="Text Box 21"/>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98" name="Text Box 22"/>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99" name="Text Box 23"/>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00" name="Text Box 24"/>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01" name="Text Box 25"/>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7653" name="Text Box 26"/>
          <p:cNvSpPr txBox="1">
            <a:spLocks noChangeArrowheads="1"/>
          </p:cNvSpPr>
          <p:nvPr/>
        </p:nvSpPr>
        <p:spPr bwMode="auto">
          <a:xfrm>
            <a:off x="228600" y="4800600"/>
            <a:ext cx="6553200"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In this case, only </a:t>
            </a:r>
            <a:r>
              <a:rPr lang="ja-JP" altLang="en-US" dirty="0"/>
              <a:t>“</a:t>
            </a:r>
            <a:r>
              <a:rPr lang="en-US" altLang="ja-JP" b="1" dirty="0"/>
              <a:t>8</a:t>
            </a:r>
            <a:r>
              <a:rPr lang="ja-JP" altLang="en-US" dirty="0"/>
              <a:t>”</a:t>
            </a:r>
            <a:r>
              <a:rPr lang="en-US" altLang="ja-JP" dirty="0"/>
              <a:t> is misplaced, so heuristic function evaluates to 1</a:t>
            </a:r>
          </a:p>
          <a:p>
            <a:endParaRPr lang="en-US" sz="1600" dirty="0"/>
          </a:p>
          <a:p>
            <a:r>
              <a:rPr lang="en-US" dirty="0"/>
              <a:t>In other words, the heuristic </a:t>
            </a:r>
            <a:r>
              <a:rPr lang="en-US" i="1" dirty="0"/>
              <a:t>says</a:t>
            </a:r>
            <a:r>
              <a:rPr lang="en-US" dirty="0"/>
              <a:t> that it </a:t>
            </a:r>
            <a:r>
              <a:rPr lang="en-US" i="1" dirty="0"/>
              <a:t>thinks</a:t>
            </a:r>
            <a:r>
              <a:rPr lang="en-US" dirty="0"/>
              <a:t> a solution may be available in just 1 more move</a:t>
            </a:r>
          </a:p>
        </p:txBody>
      </p:sp>
      <p:sp>
        <p:nvSpPr>
          <p:cNvPr id="27654" name="Text Box 27"/>
          <p:cNvSpPr txBox="1">
            <a:spLocks noChangeArrowheads="1"/>
          </p:cNvSpPr>
          <p:nvPr/>
        </p:nvSpPr>
        <p:spPr bwMode="auto">
          <a:xfrm>
            <a:off x="2881313" y="3140075"/>
            <a:ext cx="10572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7655" name="Text Box 28"/>
          <p:cNvSpPr txBox="1">
            <a:spLocks noChangeArrowheads="1"/>
          </p:cNvSpPr>
          <p:nvPr/>
        </p:nvSpPr>
        <p:spPr bwMode="auto">
          <a:xfrm>
            <a:off x="2801938" y="1370013"/>
            <a:ext cx="11874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grpSp>
        <p:nvGrpSpPr>
          <p:cNvPr id="27656" name="Group 29"/>
          <p:cNvGrpSpPr>
            <a:grpSpLocks/>
          </p:cNvGrpSpPr>
          <p:nvPr/>
        </p:nvGrpSpPr>
        <p:grpSpPr bwMode="auto">
          <a:xfrm>
            <a:off x="7101236" y="2091280"/>
            <a:ext cx="1709737" cy="1449388"/>
            <a:chOff x="4046" y="1210"/>
            <a:chExt cx="1077" cy="913"/>
          </a:xfrm>
        </p:grpSpPr>
        <p:grpSp>
          <p:nvGrpSpPr>
            <p:cNvPr id="27670" name="Group 30"/>
            <p:cNvGrpSpPr>
              <a:grpSpLocks/>
            </p:cNvGrpSpPr>
            <p:nvPr/>
          </p:nvGrpSpPr>
          <p:grpSpPr bwMode="auto">
            <a:xfrm>
              <a:off x="4046" y="1210"/>
              <a:ext cx="1008" cy="867"/>
              <a:chOff x="4368" y="576"/>
              <a:chExt cx="1008" cy="867"/>
            </a:xfrm>
          </p:grpSpPr>
          <p:sp>
            <p:nvSpPr>
              <p:cNvPr id="27683" name="Text Box 32"/>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84" name="Text Box 33"/>
              <p:cNvSpPr txBox="1">
                <a:spLocks noChangeArrowheads="1"/>
              </p:cNvSpPr>
              <p:nvPr/>
            </p:nvSpPr>
            <p:spPr bwMode="auto">
              <a:xfrm>
                <a:off x="4704"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85" name="Text Box 34"/>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86" name="Text Box 35"/>
              <p:cNvSpPr txBox="1">
                <a:spLocks noChangeArrowheads="1"/>
              </p:cNvSpPr>
              <p:nvPr/>
            </p:nvSpPr>
            <p:spPr bwMode="auto">
              <a:xfrm>
                <a:off x="4368"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87" name="Text Box 36"/>
              <p:cNvSpPr txBox="1">
                <a:spLocks noChangeArrowheads="1"/>
              </p:cNvSpPr>
              <p:nvPr/>
            </p:nvSpPr>
            <p:spPr bwMode="auto">
              <a:xfrm>
                <a:off x="4704"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88" name="Text Box 37"/>
              <p:cNvSpPr txBox="1">
                <a:spLocks noChangeArrowheads="1"/>
              </p:cNvSpPr>
              <p:nvPr/>
            </p:nvSpPr>
            <p:spPr bwMode="auto">
              <a:xfrm>
                <a:off x="5040"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89" name="Text Box 38"/>
              <p:cNvSpPr txBox="1">
                <a:spLocks noChangeArrowheads="1"/>
              </p:cNvSpPr>
              <p:nvPr/>
            </p:nvSpPr>
            <p:spPr bwMode="auto">
              <a:xfrm>
                <a:off x="4368"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90" name="Text Box 39"/>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91" name="Text Box 40"/>
              <p:cNvSpPr txBox="1">
                <a:spLocks noChangeArrowheads="1"/>
              </p:cNvSpPr>
              <p:nvPr/>
            </p:nvSpPr>
            <p:spPr bwMode="auto">
              <a:xfrm>
                <a:off x="5040" y="1152"/>
                <a:ext cx="336" cy="291"/>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71" name="Group 41"/>
            <p:cNvGrpSpPr>
              <a:grpSpLocks/>
            </p:cNvGrpSpPr>
            <p:nvPr/>
          </p:nvGrpSpPr>
          <p:grpSpPr bwMode="auto">
            <a:xfrm>
              <a:off x="4115" y="1256"/>
              <a:ext cx="1008" cy="867"/>
              <a:chOff x="768" y="1392"/>
              <a:chExt cx="1008" cy="867"/>
            </a:xfrm>
          </p:grpSpPr>
          <p:sp>
            <p:nvSpPr>
              <p:cNvPr id="27673" name="Text Box 43"/>
              <p:cNvSpPr txBox="1">
                <a:spLocks noChangeArrowheads="1"/>
              </p:cNvSpPr>
              <p:nvPr/>
            </p:nvSpPr>
            <p:spPr bwMode="auto">
              <a:xfrm>
                <a:off x="768"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74" name="Text Box 44"/>
              <p:cNvSpPr txBox="1">
                <a:spLocks noChangeArrowheads="1"/>
              </p:cNvSpPr>
              <p:nvPr/>
            </p:nvSpPr>
            <p:spPr bwMode="auto">
              <a:xfrm>
                <a:off x="1104"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75" name="Text Box 45"/>
              <p:cNvSpPr txBox="1">
                <a:spLocks noChangeArrowheads="1"/>
              </p:cNvSpPr>
              <p:nvPr/>
            </p:nvSpPr>
            <p:spPr bwMode="auto">
              <a:xfrm>
                <a:off x="1440"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76" name="Text Box 46"/>
              <p:cNvSpPr txBox="1">
                <a:spLocks noChangeArrowheads="1"/>
              </p:cNvSpPr>
              <p:nvPr/>
            </p:nvSpPr>
            <p:spPr bwMode="auto">
              <a:xfrm>
                <a:off x="768"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77" name="Text Box 47"/>
              <p:cNvSpPr txBox="1">
                <a:spLocks noChangeArrowheads="1"/>
              </p:cNvSpPr>
              <p:nvPr/>
            </p:nvSpPr>
            <p:spPr bwMode="auto">
              <a:xfrm>
                <a:off x="1104"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p>
            </p:txBody>
          </p:sp>
          <p:sp>
            <p:nvSpPr>
              <p:cNvPr id="27678" name="Text Box 48"/>
              <p:cNvSpPr txBox="1">
                <a:spLocks noChangeArrowheads="1"/>
              </p:cNvSpPr>
              <p:nvPr/>
            </p:nvSpPr>
            <p:spPr bwMode="auto">
              <a:xfrm>
                <a:off x="1440"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79" name="Text Box 49"/>
              <p:cNvSpPr txBox="1">
                <a:spLocks noChangeArrowheads="1"/>
              </p:cNvSpPr>
              <p:nvPr/>
            </p:nvSpPr>
            <p:spPr bwMode="auto">
              <a:xfrm>
                <a:off x="768"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80" name="Text Box 50"/>
              <p:cNvSpPr txBox="1">
                <a:spLocks noChangeArrowheads="1"/>
              </p:cNvSpPr>
              <p:nvPr/>
            </p:nvSpPr>
            <p:spPr bwMode="auto">
              <a:xfrm>
                <a:off x="1440"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81" name="Text Box 51"/>
              <p:cNvSpPr txBox="1">
                <a:spLocks noChangeArrowheads="1"/>
              </p:cNvSpPr>
              <p:nvPr/>
            </p:nvSpPr>
            <p:spPr bwMode="auto">
              <a:xfrm>
                <a:off x="1104" y="1968"/>
                <a:ext cx="336" cy="291"/>
              </a:xfrm>
              <a:prstGeom prst="rect">
                <a:avLst/>
              </a:prstGeom>
              <a:solidFill>
                <a:schemeClr val="bg1">
                  <a:alpha val="50195"/>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
        <p:nvSpPr>
          <p:cNvPr id="110644" name="AutoShape 52"/>
          <p:cNvSpPr>
            <a:spLocks noChangeArrowheads="1"/>
          </p:cNvSpPr>
          <p:nvPr/>
        </p:nvSpPr>
        <p:spPr bwMode="auto">
          <a:xfrm rot="2684388">
            <a:off x="5767388" y="14493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sp>
        <p:nvSpPr>
          <p:cNvPr id="110645" name="AutoShape 53"/>
          <p:cNvSpPr>
            <a:spLocks noChangeArrowheads="1"/>
          </p:cNvSpPr>
          <p:nvPr/>
        </p:nvSpPr>
        <p:spPr bwMode="auto">
          <a:xfrm rot="-2715612">
            <a:off x="5689600" y="34686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grpSp>
        <p:nvGrpSpPr>
          <p:cNvPr id="27659" name="Group 54"/>
          <p:cNvGrpSpPr>
            <a:grpSpLocks/>
          </p:cNvGrpSpPr>
          <p:nvPr/>
        </p:nvGrpSpPr>
        <p:grpSpPr bwMode="auto">
          <a:xfrm>
            <a:off x="7070725" y="4227513"/>
            <a:ext cx="1601788" cy="1389062"/>
            <a:chOff x="4136" y="3119"/>
            <a:chExt cx="1009" cy="875"/>
          </a:xfrm>
        </p:grpSpPr>
        <p:sp>
          <p:nvSpPr>
            <p:cNvPr id="27660" name="Text Box 55"/>
            <p:cNvSpPr txBox="1">
              <a:spLocks noChangeArrowheads="1"/>
            </p:cNvSpPr>
            <p:nvPr/>
          </p:nvSpPr>
          <p:spPr bwMode="auto">
            <a:xfrm>
              <a:off x="4136"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1" name="Text Box 56"/>
            <p:cNvSpPr txBox="1">
              <a:spLocks noChangeArrowheads="1"/>
            </p:cNvSpPr>
            <p:nvPr/>
          </p:nvSpPr>
          <p:spPr bwMode="auto">
            <a:xfrm>
              <a:off x="4472"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2" name="Text Box 57"/>
            <p:cNvSpPr txBox="1">
              <a:spLocks noChangeArrowheads="1"/>
            </p:cNvSpPr>
            <p:nvPr/>
          </p:nvSpPr>
          <p:spPr bwMode="auto">
            <a:xfrm>
              <a:off x="4808"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3" name="Text Box 58"/>
            <p:cNvSpPr txBox="1">
              <a:spLocks noChangeArrowheads="1"/>
            </p:cNvSpPr>
            <p:nvPr/>
          </p:nvSpPr>
          <p:spPr bwMode="auto">
            <a:xfrm>
              <a:off x="4136"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4" name="Text Box 59"/>
            <p:cNvSpPr txBox="1">
              <a:spLocks noChangeArrowheads="1"/>
            </p:cNvSpPr>
            <p:nvPr/>
          </p:nvSpPr>
          <p:spPr bwMode="auto">
            <a:xfrm>
              <a:off x="4472"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5" name="Text Box 60"/>
            <p:cNvSpPr txBox="1">
              <a:spLocks noChangeArrowheads="1"/>
            </p:cNvSpPr>
            <p:nvPr/>
          </p:nvSpPr>
          <p:spPr bwMode="auto">
            <a:xfrm>
              <a:off x="4808"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grpSp>
          <p:nvGrpSpPr>
            <p:cNvPr id="27666" name="Group 61"/>
            <p:cNvGrpSpPr>
              <a:grpSpLocks/>
            </p:cNvGrpSpPr>
            <p:nvPr/>
          </p:nvGrpSpPr>
          <p:grpSpPr bwMode="auto">
            <a:xfrm>
              <a:off x="4137" y="3700"/>
              <a:ext cx="1008" cy="294"/>
              <a:chOff x="4132" y="3694"/>
              <a:chExt cx="1008" cy="294"/>
            </a:xfrm>
          </p:grpSpPr>
          <p:sp>
            <p:nvSpPr>
              <p:cNvPr id="27667" name="Text Box 62"/>
              <p:cNvSpPr txBox="1">
                <a:spLocks noChangeArrowheads="1"/>
              </p:cNvSpPr>
              <p:nvPr/>
            </p:nvSpPr>
            <p:spPr bwMode="auto">
              <a:xfrm>
                <a:off x="4132"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8" name="Text Box 63"/>
              <p:cNvSpPr txBox="1">
                <a:spLocks noChangeArrowheads="1"/>
              </p:cNvSpPr>
              <p:nvPr/>
            </p:nvSpPr>
            <p:spPr bwMode="auto">
              <a:xfrm>
                <a:off x="4468"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Y</a:t>
                </a:r>
                <a:endParaRPr lang="en-US"/>
              </a:p>
            </p:txBody>
          </p:sp>
          <p:sp>
            <p:nvSpPr>
              <p:cNvPr id="27669" name="Text Box 64"/>
              <p:cNvSpPr txBox="1">
                <a:spLocks noChangeArrowheads="1"/>
              </p:cNvSpPr>
              <p:nvPr/>
            </p:nvSpPr>
            <p:spPr bwMode="auto">
              <a:xfrm>
                <a:off x="4804"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114550"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Manhattan Distance</a:t>
            </a:r>
            <a:r>
              <a:rPr lang="en-US"/>
              <a:t> (not including the blank)</a:t>
            </a:r>
            <a:endParaRPr lang="en-US" sz="2800"/>
          </a:p>
        </p:txBody>
      </p:sp>
      <p:sp>
        <p:nvSpPr>
          <p:cNvPr id="29699" name="Text Box 5"/>
          <p:cNvSpPr txBox="1">
            <a:spLocks noChangeArrowheads="1"/>
          </p:cNvSpPr>
          <p:nvPr/>
        </p:nvSpPr>
        <p:spPr bwMode="auto">
          <a:xfrm>
            <a:off x="157163" y="4419600"/>
            <a:ext cx="5786437"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The </a:t>
            </a:r>
            <a:r>
              <a:rPr lang="en-US" altLang="ja-JP" b="1" dirty="0"/>
              <a:t>3</a:t>
            </a:r>
            <a:r>
              <a:rPr lang="en-US" altLang="ja-JP" dirty="0"/>
              <a:t>, </a:t>
            </a:r>
            <a:r>
              <a:rPr lang="en-US" altLang="ja-JP" b="1" dirty="0"/>
              <a:t>8</a:t>
            </a:r>
            <a:r>
              <a:rPr lang="en-US" altLang="ja-JP" dirty="0"/>
              <a:t> and </a:t>
            </a:r>
            <a:r>
              <a:rPr lang="en-US" altLang="ja-JP" b="1" dirty="0"/>
              <a:t>1</a:t>
            </a:r>
            <a:r>
              <a:rPr lang="en-US" altLang="ja-JP" dirty="0"/>
              <a:t> tiles are misplaced (by 2, 3, and 3 steps)  so the heuristic function evaluates to 8</a:t>
            </a:r>
          </a:p>
          <a:p>
            <a:pPr>
              <a:buFontTx/>
              <a:buChar char="•"/>
            </a:pPr>
            <a:r>
              <a:rPr lang="en-US" dirty="0"/>
              <a:t>Heuristic says that it </a:t>
            </a:r>
            <a:r>
              <a:rPr lang="en-US" i="1" dirty="0"/>
              <a:t>thinks</a:t>
            </a:r>
            <a:r>
              <a:rPr lang="en-US" dirty="0"/>
              <a:t> a solution may be available in just 8 more moves.</a:t>
            </a:r>
          </a:p>
          <a:p>
            <a:pPr>
              <a:buFontTx/>
              <a:buChar char="•"/>
            </a:pPr>
            <a:r>
              <a:rPr lang="en-US" dirty="0"/>
              <a:t>The misplaced heuristic’</a:t>
            </a:r>
            <a:r>
              <a:rPr lang="en-US" altLang="ja-JP" dirty="0"/>
              <a:t>s value is 3</a:t>
            </a:r>
            <a:endParaRPr lang="en-US" dirty="0"/>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2080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2 spaces</a:t>
            </a:r>
          </a:p>
        </p:txBody>
      </p:sp>
      <p:sp>
        <p:nvSpPr>
          <p:cNvPr id="29740" name="Text Box 66"/>
          <p:cNvSpPr txBox="1">
            <a:spLocks noChangeArrowheads="1"/>
          </p:cNvSpPr>
          <p:nvPr/>
        </p:nvSpPr>
        <p:spPr bwMode="auto">
          <a:xfrm>
            <a:off x="7750175" y="3176588"/>
            <a:ext cx="12080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1" name="Text Box 67"/>
          <p:cNvSpPr txBox="1">
            <a:spLocks noChangeArrowheads="1"/>
          </p:cNvSpPr>
          <p:nvPr/>
        </p:nvSpPr>
        <p:spPr bwMode="auto">
          <a:xfrm>
            <a:off x="7737475" y="4751388"/>
            <a:ext cx="12080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2" name="Text Box 68"/>
          <p:cNvSpPr txBox="1">
            <a:spLocks noChangeArrowheads="1"/>
          </p:cNvSpPr>
          <p:nvPr/>
        </p:nvSpPr>
        <p:spPr bwMode="auto">
          <a:xfrm>
            <a:off x="7718425" y="6078538"/>
            <a:ext cx="11064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Total 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36563" y="1439882"/>
            <a:ext cx="3276600"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search</a:t>
            </a:r>
          </a:p>
          <a:p>
            <a:endParaRPr lang="en-US" sz="2800" dirty="0"/>
          </a:p>
          <a:p>
            <a:r>
              <a:rPr lang="en-US" sz="2800" dirty="0"/>
              <a:t>In this </a:t>
            </a:r>
            <a:r>
              <a:rPr lang="en-US" sz="2800" i="1" dirty="0">
                <a:hlinkClick r:id="rId3"/>
              </a:rPr>
              <a:t>hill climbing</a:t>
            </a:r>
            <a:r>
              <a:rPr lang="en-US" sz="2800" dirty="0">
                <a:hlinkClick r:id="rId3"/>
              </a:rPr>
              <a:t> </a:t>
            </a:r>
            <a:r>
              <a:rPr lang="en-US" sz="2800" dirty="0"/>
              <a:t>example, Manhattan Distance heuristic helps us quickly find a solution to the 8-puzzle</a:t>
            </a:r>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15689</TotalTime>
  <Words>2741</Words>
  <Application>Microsoft Macintosh PowerPoint</Application>
  <PresentationFormat>On-screen Show (4:3)</PresentationFormat>
  <Paragraphs>632</Paragraphs>
  <Slides>27</Slides>
  <Notes>27</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Courier</vt:lpstr>
      <vt:lpstr>Helvetica</vt:lpstr>
      <vt:lpstr>Times New Roman</vt:lpstr>
      <vt:lpstr>Office Theme</vt:lpstr>
      <vt:lpstr>Bitmap Image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How to find good heuristics</vt:lpstr>
      <vt:lpstr>In-class Exercise: Creating Heuristics</vt:lpstr>
      <vt:lpstr>Summary: Informed search</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228</cp:revision>
  <cp:lastPrinted>2009-09-23T21:11:39Z</cp:lastPrinted>
  <dcterms:created xsi:type="dcterms:W3CDTF">2009-09-28T20:31:48Z</dcterms:created>
  <dcterms:modified xsi:type="dcterms:W3CDTF">2020-02-11T03:19:07Z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