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</p:sldMasterIdLst>
  <p:notesMasterIdLst>
    <p:notesMasterId r:id="rId8"/>
  </p:notesMasterIdLst>
  <p:handoutMasterIdLst>
    <p:handoutMasterId r:id="rId9"/>
  </p:handout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9601200" cy="7315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224">
          <p15:clr>
            <a:srgbClr val="A4A3A4"/>
          </p15:clr>
        </p15:guide>
        <p15:guide id="2" pos="115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hiddenSlides="1" frameSlides="1"/>
  <p:clrMru>
    <a:srgbClr val="FF0000"/>
    <a:srgbClr val="FF4D23"/>
    <a:srgbClr val="921C00"/>
    <a:srgbClr val="C425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82"/>
    <p:restoredTop sz="94901" autoAdjust="0"/>
  </p:normalViewPr>
  <p:slideViewPr>
    <p:cSldViewPr showGuides="1">
      <p:cViewPr varScale="1">
        <p:scale>
          <a:sx n="108" d="100"/>
          <a:sy n="108" d="100"/>
        </p:scale>
        <p:origin x="976" y="184"/>
      </p:cViewPr>
      <p:guideLst>
        <p:guide orient="horz" pos="4224"/>
        <p:guide pos="115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857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47" tIns="47523" rIns="95047" bIns="47523" numCol="1" anchor="t" anchorCtr="0" compatLnSpc="1">
            <a:prstTxWarp prst="textNoShape">
              <a:avLst/>
            </a:prstTxWarp>
          </a:bodyPr>
          <a:lstStyle>
            <a:lvl1pPr defTabSz="949325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363" y="0"/>
            <a:ext cx="41878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47" tIns="47523" rIns="95047" bIns="47523" numCol="1" anchor="t" anchorCtr="0" compatLnSpc="1">
            <a:prstTxWarp prst="textNoShape">
              <a:avLst/>
            </a:prstTxWarp>
          </a:bodyPr>
          <a:lstStyle>
            <a:lvl1pPr algn="r" defTabSz="949325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6595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47" tIns="47523" rIns="95047" bIns="47523" numCol="1" anchor="b" anchorCtr="0" compatLnSpc="1">
            <a:prstTxWarp prst="textNoShape">
              <a:avLst/>
            </a:prstTxWarp>
          </a:bodyPr>
          <a:lstStyle>
            <a:lvl1pPr defTabSz="949325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363" y="6965950"/>
            <a:ext cx="41878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47" tIns="47523" rIns="95047" bIns="47523" numCol="1" anchor="b" anchorCtr="0" compatLnSpc="1">
            <a:prstTxWarp prst="textNoShape">
              <a:avLst/>
            </a:prstTxWarp>
          </a:bodyPr>
          <a:lstStyle>
            <a:lvl1pPr algn="r" defTabSz="949325">
              <a:defRPr sz="1300"/>
            </a:lvl1pPr>
          </a:lstStyle>
          <a:p>
            <a:pPr>
              <a:defRPr/>
            </a:pPr>
            <a:fld id="{900DFCDA-C582-9545-A593-34FD969706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7751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775" y="0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809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438" y="3475038"/>
            <a:ext cx="7680325" cy="329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09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488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9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775" y="6948488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2FD89E57-87F7-D54B-9561-EBC43040A5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6321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E6C6578-54FA-6E41-85AF-2BE2800A9FF7}" type="slidenum">
              <a:rPr lang="en-US" sz="1300"/>
              <a:pPr/>
              <a:t>1</a:t>
            </a:fld>
            <a:endParaRPr lang="en-US" sz="1300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A2886382-17DF-C540-8300-73B969E09852}" type="datetime1">
              <a:rPr lang="en-US"/>
              <a:pPr>
                <a:defRPr/>
              </a:pPr>
              <a:t>2/11/20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1074E94E-AD6F-1F4D-B985-10387DDB59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767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A897D46C-216A-0F4D-9C57-16FF0856A673}" type="datetime1">
              <a:rPr lang="en-US"/>
              <a:pPr>
                <a:defRPr/>
              </a:pPr>
              <a:t>2/11/20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57A17A68-56E1-784A-B8F0-949647887B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340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6C9546A-16F8-0B4E-A7B0-BEA66A951BD6}" type="datetime1">
              <a:rPr lang="en-US"/>
              <a:pPr>
                <a:defRPr/>
              </a:pPr>
              <a:t>2/11/20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BF3E7D-BF4D-B84F-AFCF-9AE4042082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668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41423BE-B57A-4248-B5D5-C0F6A420575B}" type="datetime1">
              <a:rPr lang="en-US"/>
              <a:pPr>
                <a:defRPr/>
              </a:pPr>
              <a:t>2/11/20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6CC94FB-83FD-0A42-83B7-14CDED0C50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635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6A5591A2-DE36-9847-A0DA-FD2D8780DA8C}" type="datetime1">
              <a:rPr lang="en-US"/>
              <a:pPr>
                <a:defRPr/>
              </a:pPr>
              <a:t>2/11/20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0584E62-13EB-F34D-ACDC-4F42279E64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564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D217F212-EDAE-AF41-B3DD-1162CE03EA67}" type="datetime1">
              <a:rPr lang="en-US"/>
              <a:pPr>
                <a:defRPr/>
              </a:pPr>
              <a:t>2/11/20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DF3E2A7F-42A2-1240-8150-FE74F3B5E6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124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1FC5BFB4-48CB-8E4A-B027-A769128FEA73}" type="datetime1">
              <a:rPr lang="en-US"/>
              <a:pPr>
                <a:defRPr/>
              </a:pPr>
              <a:t>2/11/20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59695276-6B2E-154E-AA16-CAA8E49270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95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03C7C9C8-4584-0F4B-845A-BD1EFF718406}" type="datetime1">
              <a:rPr lang="en-US"/>
              <a:pPr>
                <a:defRPr/>
              </a:pPr>
              <a:t>2/11/20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6B11A64-DBD9-F547-B454-417AA36439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613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5D09C457-F102-B94E-8BE5-3BEB3796F666}" type="datetime1">
              <a:rPr lang="en-US"/>
              <a:pPr>
                <a:defRPr/>
              </a:pPr>
              <a:t>2/11/20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6608058F-C1E1-9B4F-B18A-6A57BAFE5F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976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38BFFAB-A291-0A46-923D-0EB88F19FF36}" type="datetime1">
              <a:rPr lang="en-US"/>
              <a:pPr>
                <a:defRPr/>
              </a:pPr>
              <a:t>2/11/20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BDF57E83-5806-C94A-A825-D7FC6E8AD4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831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76B4DF6-F105-064A-8059-91E9FCDBF739}" type="datetime1">
              <a:rPr lang="en-US"/>
              <a:pPr>
                <a:defRPr/>
              </a:pPr>
              <a:t>2/11/20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4D1CDFA6-1E39-7D4C-BCD1-1949A05ED3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047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95400"/>
            <a:ext cx="82296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4" r:id="rId1"/>
    <p:sldLayoutId id="2147483975" r:id="rId2"/>
    <p:sldLayoutId id="2147483976" r:id="rId3"/>
    <p:sldLayoutId id="2147483977" r:id="rId4"/>
    <p:sldLayoutId id="2147483978" r:id="rId5"/>
    <p:sldLayoutId id="2147483979" r:id="rId6"/>
    <p:sldLayoutId id="2147483980" r:id="rId7"/>
    <p:sldLayoutId id="2147483981" r:id="rId8"/>
    <p:sldLayoutId id="2147483982" r:id="rId9"/>
    <p:sldLayoutId id="2147483983" r:id="rId10"/>
    <p:sldLayoutId id="2147483984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NumPy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Cambrian_explosion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olab.research.google.com/" TargetMode="External"/><Relationship Id="rId2" Type="http://schemas.openxmlformats.org/officeDocument/2006/relationships/hyperlink" Target="https://jupyter.rs.umbc.edu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55964" y="1444607"/>
            <a:ext cx="7772400" cy="4305300"/>
          </a:xfrm>
        </p:spPr>
        <p:txBody>
          <a:bodyPr/>
          <a:lstStyle/>
          <a:p>
            <a:pPr eaLnBrk="1" hangingPunct="1">
              <a:defRPr/>
            </a:pPr>
            <a:r>
              <a:rPr lang="en-US" sz="9600" dirty="0"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  <a:ea typeface="ＭＳ Ｐゴシック" charset="0"/>
                <a:cs typeface="ＭＳ Ｐゴシック" charset="0"/>
              </a:rPr>
              <a:t>Python &amp; Notebooks</a:t>
            </a:r>
            <a:br>
              <a:rPr lang="en-US" sz="9600" dirty="0"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  <a:ea typeface="ＭＳ Ｐゴシック" charset="0"/>
                <a:cs typeface="ＭＳ Ｐゴシック" charset="0"/>
              </a:rPr>
            </a:br>
            <a:r>
              <a:rPr lang="en-US" sz="9600" dirty="0"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  <a:ea typeface="ＭＳ Ｐゴシック" charset="0"/>
                <a:cs typeface="ＭＳ Ｐゴシック" charset="0"/>
              </a:rPr>
              <a:t>for AI</a:t>
            </a:r>
            <a:endParaRPr lang="en-US" sz="6600" dirty="0">
              <a:effectLst>
                <a:outerShdw blurRad="38100" dist="38100" dir="2700000" algn="tl">
                  <a:srgbClr val="DDDDDD"/>
                </a:outerShdw>
              </a:effectLst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589BE65B-D00F-0841-A580-A0EA656D1C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15636" y="304800"/>
            <a:ext cx="1954773" cy="226576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39698-3FF2-E440-98AC-469D3BC3E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Python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70B6A6-6681-5948-ABC8-7FF1115BD2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458200" cy="5257800"/>
          </a:xfrm>
        </p:spPr>
        <p:txBody>
          <a:bodyPr/>
          <a:lstStyle/>
          <a:p>
            <a:r>
              <a:rPr lang="en-US" dirty="0"/>
              <a:t>Python has become the most popular programming language today by some metrics</a:t>
            </a:r>
          </a:p>
          <a:p>
            <a:r>
              <a:rPr lang="en-US" dirty="0"/>
              <a:t>It’s a great higher-level programming language</a:t>
            </a:r>
          </a:p>
          <a:p>
            <a:pPr lvl="1"/>
            <a:r>
              <a:rPr lang="en-US" dirty="0"/>
              <a:t>Easy to learn and use</a:t>
            </a:r>
          </a:p>
          <a:p>
            <a:pPr lvl="1"/>
            <a:r>
              <a:rPr lang="en-US" dirty="0"/>
              <a:t>Many interesting and powerful features</a:t>
            </a:r>
          </a:p>
          <a:p>
            <a:pPr lvl="1"/>
            <a:r>
              <a:rPr lang="en-US" dirty="0"/>
              <a:t>Large library of modules; easy to install</a:t>
            </a:r>
          </a:p>
          <a:p>
            <a:r>
              <a:rPr lang="en-US" dirty="0"/>
              <a:t>Drawbacks: slow (interpreted); few built-in datatypes (no arrays!), poor multiprocessing,…</a:t>
            </a:r>
          </a:p>
          <a:p>
            <a:r>
              <a:rPr lang="en-US" dirty="0"/>
              <a:t>Overcome by new modules implementing efficient data structures in C (e.g., </a:t>
            </a:r>
            <a:r>
              <a:rPr lang="en-US" dirty="0" err="1">
                <a:hlinkClick r:id="rId2"/>
              </a:rPr>
              <a:t>Numpy</a:t>
            </a:r>
            <a:r>
              <a:rPr lang="en-US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8734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B7166-493E-374F-BFD8-A636C9559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Python for AI?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E6AB1F-E0F3-9146-8D22-B8CC5D3EBA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458200" cy="5257800"/>
          </a:xfrm>
        </p:spPr>
        <p:txBody>
          <a:bodyPr/>
          <a:lstStyle/>
          <a:p>
            <a:pPr marL="234950" indent="-234950"/>
            <a:r>
              <a:rPr lang="en-US" dirty="0"/>
              <a:t>AI is currently undergoing a </a:t>
            </a:r>
            <a:r>
              <a:rPr lang="en-US" dirty="0">
                <a:hlinkClick r:id="rId2"/>
              </a:rPr>
              <a:t>Cambrian explosion </a:t>
            </a:r>
            <a:endParaRPr lang="en-US" dirty="0"/>
          </a:p>
          <a:p>
            <a:pPr marL="234950" indent="-234950"/>
            <a:r>
              <a:rPr lang="en-US" dirty="0"/>
              <a:t>New ideas appear every week and must be evaluated and explored rapidly to maintain an advantage or even keep up</a:t>
            </a:r>
          </a:p>
          <a:p>
            <a:pPr lvl="1"/>
            <a:r>
              <a:rPr lang="en-US" dirty="0"/>
              <a:t>Applies to companies, researchers, students</a:t>
            </a:r>
          </a:p>
          <a:p>
            <a:pPr marL="234950" indent="-234950"/>
            <a:r>
              <a:rPr lang="en-US" dirty="0"/>
              <a:t>Python is great for rapid development</a:t>
            </a:r>
          </a:p>
          <a:p>
            <a:pPr marL="234950" indent="-234950"/>
            <a:r>
              <a:rPr lang="en-US" dirty="0"/>
              <a:t>New neural network packages (e.g., TensorFlow, </a:t>
            </a:r>
            <a:r>
              <a:rPr lang="en-US" dirty="0" err="1"/>
              <a:t>PyTorch</a:t>
            </a:r>
            <a:r>
              <a:rPr lang="en-US" dirty="0"/>
              <a:t>) use efficient C modules for expensive computing parts, visualization, etc. </a:t>
            </a:r>
          </a:p>
        </p:txBody>
      </p:sp>
    </p:spTree>
    <p:extLst>
      <p:ext uri="{BB962C8B-B14F-4D97-AF65-F5344CB8AC3E}">
        <p14:creationId xmlns:p14="http://schemas.microsoft.com/office/powerpoint/2010/main" val="3513145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id="{C38B91DD-7515-8946-BAA1-6DD43B88C0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400" y="152400"/>
            <a:ext cx="4038600" cy="286034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B843DD9-314D-0847-AF52-A5E4F5DC7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/>
              <a:t>Jupyter</a:t>
            </a:r>
            <a:r>
              <a:rPr lang="en-US" dirty="0"/>
              <a:t> Notebooks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5646E-5C14-D34A-8BC3-639DA264C0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1447800"/>
            <a:ext cx="8382000" cy="4905314"/>
          </a:xfrm>
        </p:spPr>
        <p:txBody>
          <a:bodyPr/>
          <a:lstStyle/>
          <a:p>
            <a:r>
              <a:rPr lang="en-US" dirty="0"/>
              <a:t>Current Python notebook</a:t>
            </a:r>
            <a:br>
              <a:rPr lang="en-US" dirty="0"/>
            </a:br>
            <a:r>
              <a:rPr lang="en-US" dirty="0"/>
              <a:t>software, replacing </a:t>
            </a:r>
            <a:r>
              <a:rPr lang="en-US" dirty="0" err="1"/>
              <a:t>iPython</a:t>
            </a:r>
            <a:endParaRPr lang="en-US" dirty="0"/>
          </a:p>
          <a:p>
            <a:r>
              <a:rPr lang="en-US" dirty="0"/>
              <a:t>Open source, browser-</a:t>
            </a:r>
            <a:br>
              <a:rPr lang="en-US" dirty="0"/>
            </a:br>
            <a:r>
              <a:rPr lang="en-US" dirty="0"/>
              <a:t>based application to create and share </a:t>
            </a:r>
            <a:r>
              <a:rPr lang="en-US" i="1" dirty="0"/>
              <a:t>interactive documents</a:t>
            </a:r>
            <a:r>
              <a:rPr lang="en-US" dirty="0"/>
              <a:t> with</a:t>
            </a:r>
          </a:p>
          <a:p>
            <a:pPr lvl="1"/>
            <a:r>
              <a:rPr lang="en-US" dirty="0"/>
              <a:t>Live Python code (also R, Julia, Scala, Bash, …)</a:t>
            </a:r>
          </a:p>
          <a:p>
            <a:pPr lvl="1"/>
            <a:r>
              <a:rPr lang="en-US" dirty="0"/>
              <a:t>Visualizations</a:t>
            </a:r>
          </a:p>
          <a:p>
            <a:pPr lvl="1"/>
            <a:r>
              <a:rPr lang="en-US" dirty="0"/>
              <a:t>Narrative Text</a:t>
            </a:r>
          </a:p>
          <a:p>
            <a:r>
              <a:rPr lang="en-US" dirty="0"/>
              <a:t>Also has a console window and file mover</a:t>
            </a:r>
          </a:p>
        </p:txBody>
      </p:sp>
    </p:spTree>
    <p:extLst>
      <p:ext uri="{BB962C8B-B14F-4D97-AF65-F5344CB8AC3E}">
        <p14:creationId xmlns:p14="http://schemas.microsoft.com/office/powerpoint/2010/main" val="3462981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57FF3-A25E-B14D-AA53-B093D7CB4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ways to use…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59D51C-9C25-BC48-8EB8-17823FEE02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143000"/>
            <a:ext cx="8529917" cy="5562600"/>
          </a:xfrm>
        </p:spPr>
        <p:txBody>
          <a:bodyPr/>
          <a:lstStyle/>
          <a:p>
            <a:pPr marL="234950" indent="-234950"/>
            <a:r>
              <a:rPr lang="en-US" dirty="0"/>
              <a:t>Install on your computer</a:t>
            </a:r>
          </a:p>
          <a:p>
            <a:pPr lvl="1"/>
            <a:r>
              <a:rPr lang="en-US" dirty="0"/>
              <a:t>Pip install </a:t>
            </a:r>
            <a:r>
              <a:rPr lang="en-US" dirty="0" err="1"/>
              <a:t>jupyter</a:t>
            </a:r>
            <a:r>
              <a:rPr lang="en-US" dirty="0"/>
              <a:t>; cd to working directory; execute command “</a:t>
            </a:r>
            <a:r>
              <a:rPr lang="en-US" dirty="0" err="1"/>
              <a:t>jupyter</a:t>
            </a:r>
            <a:r>
              <a:rPr lang="en-US" dirty="0"/>
              <a:t> notebook”; visit browser</a:t>
            </a:r>
          </a:p>
          <a:p>
            <a:pPr marL="293688" indent="-236538"/>
            <a:r>
              <a:rPr lang="en-US" dirty="0"/>
              <a:t>In your browser, access UMBC’s remote </a:t>
            </a:r>
            <a:r>
              <a:rPr lang="en-US" dirty="0" err="1"/>
              <a:t>Jupyter</a:t>
            </a:r>
            <a:r>
              <a:rPr lang="en-US" dirty="0"/>
              <a:t> server, </a:t>
            </a:r>
            <a:r>
              <a:rPr lang="en-US" dirty="0">
                <a:hlinkClick r:id="rId2"/>
              </a:rPr>
              <a:t>https://jupyter.rs.umbc.edu/</a:t>
            </a:r>
            <a:r>
              <a:rPr lang="en-US" dirty="0"/>
              <a:t> </a:t>
            </a:r>
          </a:p>
          <a:p>
            <a:pPr marL="693738" lvl="1" indent="-236538"/>
            <a:r>
              <a:rPr lang="en-US" dirty="0"/>
              <a:t>Requires authorization and then logging in </a:t>
            </a:r>
          </a:p>
          <a:p>
            <a:pPr marL="293688" indent="-236538"/>
            <a:r>
              <a:rPr lang="en-US" dirty="0"/>
              <a:t>Access Google’s free </a:t>
            </a:r>
            <a:r>
              <a:rPr lang="en-US" dirty="0" err="1"/>
              <a:t>Colab</a:t>
            </a:r>
            <a:r>
              <a:rPr lang="en-US" dirty="0"/>
              <a:t> server at  </a:t>
            </a:r>
            <a:r>
              <a:rPr lang="en-US" dirty="0">
                <a:hlinkClick r:id="rId3"/>
              </a:rPr>
              <a:t>https://colab.research.google.com/</a:t>
            </a:r>
            <a:endParaRPr lang="en-US" dirty="0"/>
          </a:p>
          <a:p>
            <a:pPr marL="693738" lvl="1" indent="-236538"/>
            <a:r>
              <a:rPr lang="en-US" dirty="0"/>
              <a:t>Powerful but harder to work with local files on your computer</a:t>
            </a:r>
          </a:p>
          <a:p>
            <a:pPr marL="293688" indent="-236538"/>
            <a:r>
              <a:rPr lang="en-US" dirty="0"/>
              <a:t>Ok, there are more ways, but…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2F5ECF88-1782-C64E-9F63-2D57B9572C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001000" y="152400"/>
            <a:ext cx="986117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442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60370-2D99-9246-BA52-522AF7C7A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2895600" cy="990600"/>
          </a:xfrm>
        </p:spPr>
        <p:txBody>
          <a:bodyPr/>
          <a:lstStyle/>
          <a:p>
            <a:pPr algn="l"/>
            <a:r>
              <a:rPr lang="en-US" dirty="0"/>
              <a:t>Let’s try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092B3-FCEE-B942-9B25-84FA6A4C1C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078" y="1295400"/>
            <a:ext cx="3042322" cy="52578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Example: code to solve water jug problems with two jugs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41D38277-8A1B-984C-8CD9-BF7FE407DB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00" y="342900"/>
            <a:ext cx="5633122" cy="6172200"/>
          </a:xfrm>
          <a:prstGeom prst="rect">
            <a:avLst/>
          </a:prstGeom>
          <a:ln w="31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405199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23564</TotalTime>
  <Words>300</Words>
  <Application>Microsoft Macintosh PowerPoint</Application>
  <PresentationFormat>On-screen Show (4:3)</PresentationFormat>
  <Paragraphs>33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Python &amp; Notebooks for AI</vt:lpstr>
      <vt:lpstr>Why Python</vt:lpstr>
      <vt:lpstr>Why Python for AI?</vt:lpstr>
      <vt:lpstr>Jupyter Notebooks</vt:lpstr>
      <vt:lpstr>Three ways to use…</vt:lpstr>
      <vt:lpstr>Let’s try it</vt:lpstr>
    </vt:vector>
  </TitlesOfParts>
  <Company>UMBC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Lisp / Intelligent Agents</dc:title>
  <dc:subject>471 Class #2, Fall 2004</dc:subject>
  <dc:creator>COGITO</dc:creator>
  <cp:lastModifiedBy>Tim Finin</cp:lastModifiedBy>
  <cp:revision>262</cp:revision>
  <cp:lastPrinted>2009-09-21T21:09:25Z</cp:lastPrinted>
  <dcterms:created xsi:type="dcterms:W3CDTF">2009-09-18T23:34:15Z</dcterms:created>
  <dcterms:modified xsi:type="dcterms:W3CDTF">2020-02-11T20:33:19Z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2</vt:i4>
  </property>
  <property fmtid="{D5CDD505-2E9C-101B-9397-08002B2CF9AE}" pid="7" name="MailAddress">
    <vt:lpwstr>finin@umbc.edu</vt:lpwstr>
  </property>
  <property fmtid="{D5CDD505-2E9C-101B-9397-08002B2CF9AE}" pid="8" name="HomePage">
    <vt:lpwstr>http://umbc.edu/~finin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C:\Users\finin\teaching\AI\RN</vt:lpwstr>
  </property>
</Properties>
</file>