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8"/>
  </p:notesMasterIdLst>
  <p:handoutMasterIdLst>
    <p:handoutMasterId r:id="rId19"/>
  </p:handoutMasterIdLst>
  <p:sldIdLst>
    <p:sldId id="257" r:id="rId2"/>
    <p:sldId id="258" r:id="rId3"/>
    <p:sldId id="324" r:id="rId4"/>
    <p:sldId id="309" r:id="rId5"/>
    <p:sldId id="310" r:id="rId6"/>
    <p:sldId id="326" r:id="rId7"/>
    <p:sldId id="311" r:id="rId8"/>
    <p:sldId id="312" r:id="rId9"/>
    <p:sldId id="313" r:id="rId10"/>
    <p:sldId id="327" r:id="rId11"/>
    <p:sldId id="321" r:id="rId12"/>
    <p:sldId id="322" r:id="rId13"/>
    <p:sldId id="314" r:id="rId14"/>
    <p:sldId id="315" r:id="rId15"/>
    <p:sldId id="317" r:id="rId16"/>
    <p:sldId id="318" r:id="rId1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224">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36"/>
    <p:restoredTop sz="94901" autoAdjust="0"/>
  </p:normalViewPr>
  <p:slideViewPr>
    <p:cSldViewPr showGuides="1">
      <p:cViewPr varScale="1">
        <p:scale>
          <a:sx n="128" d="100"/>
          <a:sy n="128" d="100"/>
        </p:scale>
        <p:origin x="320" y="176"/>
      </p:cViewPr>
      <p:guideLst>
        <p:guide orient="horz" pos="4224"/>
        <p:guide pos="1152"/>
      </p:guideLst>
    </p:cSldViewPr>
  </p:slid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46BDC6CB-E428-E945-A7D5-A1C0F49CDB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ＭＳ Ｐゴシック" panose="020B0600070205080204" pitchFamily="34" charset="-128"/>
              </a:defRPr>
            </a:lvl1pPr>
            <a:lvl2pPr marL="742950" indent="-285750" defTabSz="966788">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966788">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66788">
              <a:defRPr sz="2400">
                <a:solidFill>
                  <a:schemeClr val="tx1"/>
                </a:solidFill>
                <a:latin typeface="Times New Roman" panose="02020603050405020304" pitchFamily="18" charset="0"/>
                <a:ea typeface="ＭＳ Ｐゴシック" panose="020B0600070205080204" pitchFamily="34" charset="-128"/>
              </a:defRPr>
            </a:lvl4pPr>
            <a:lvl5pPr marL="2057400" indent="-228600" defTabSz="966788">
              <a:defRPr sz="24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A5C2E8-C80A-ED43-8F5B-C2FB892EC06D}" type="slidenum">
              <a:rPr lang="en-US" altLang="en-US" sz="1300"/>
              <a:pPr/>
              <a:t>6</a:t>
            </a:fld>
            <a:endParaRPr lang="en-US" altLang="en-US" sz="1300"/>
          </a:p>
        </p:txBody>
      </p:sp>
      <p:sp>
        <p:nvSpPr>
          <p:cNvPr id="67586" name="Rectangle 2">
            <a:extLst>
              <a:ext uri="{FF2B5EF4-FFF2-40B4-BE49-F238E27FC236}">
                <a16:creationId xmlns:a16="http://schemas.microsoft.com/office/drawing/2014/main" id="{7343C848-CCB3-EC42-93C1-4951A79D727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6F78DC1-4338-7048-B266-52E1A35146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4442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854949F-2287-AA44-A829-ED09F1FC2FA4}" type="slidenum">
              <a:rPr lang="en-US" sz="1300"/>
              <a:pPr/>
              <a:t>7</a:t>
            </a:fld>
            <a:endParaRPr lang="en-US"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2/11/20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2/11/20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2/11/20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2/11/20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2/11/20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2/11/20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2/11/20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2/11/20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2/11/20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2/11/20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2/11/20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ithub.com/aimacode/aima-python/blob/master/README.md" TargetMode="External"/><Relationship Id="rId2" Type="http://schemas.openxmlformats.org/officeDocument/2006/relationships/hyperlink" Target="https://github.com/aimacode/aima-python" TargetMode="External"/><Relationship Id="rId1" Type="http://schemas.openxmlformats.org/officeDocument/2006/relationships/slideLayout" Target="../slideLayouts/slideLayout2.xml"/><Relationship Id="rId4" Type="http://schemas.openxmlformats.org/officeDocument/2006/relationships/hyperlink" Target="https://www.devdungeon.com/content/python-import-syspath-and-pythonpath-tutorial#toc-1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eeksforgeeks.org/use-yield-keyword-instead-return-keyword-pyth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err="1">
                <a:latin typeface="Calibri" charset="0"/>
                <a:ea typeface="ＭＳ Ｐゴシック" charset="0"/>
                <a:cs typeface="ＭＳ Ｐゴシック" charset="0"/>
              </a:rPr>
              <a:t>Acytions</a:t>
            </a:r>
            <a:r>
              <a:rPr lang="en-US" dirty="0">
                <a:latin typeface="Calibri" charset="0"/>
                <a:ea typeface="ＭＳ Ｐゴシック" charset="0"/>
                <a:cs typeface="ＭＳ Ｐゴシック" charset="0"/>
              </a:rPr>
              <a:t> returning a list</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actions(self, state):</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legal = []</a:t>
            </a:r>
          </a:p>
          <a:p>
            <a:pPr marL="0" indent="0">
              <a:buNone/>
            </a:pPr>
            <a:r>
              <a:rPr lang="en-US" dirty="0"/>
              <a:t>    if J1&gt;0: </a:t>
            </a:r>
            <a:r>
              <a:rPr lang="en-US" dirty="0" err="1"/>
              <a:t>legal.append</a:t>
            </a:r>
            <a:r>
              <a:rPr lang="en-US" dirty="0"/>
              <a:t>(('dump', 1))</a:t>
            </a:r>
          </a:p>
          <a:p>
            <a:pPr marL="0" indent="0">
              <a:buNone/>
            </a:pPr>
            <a:r>
              <a:rPr lang="en-US" dirty="0"/>
              <a:t>    if J2&gt;0: </a:t>
            </a:r>
            <a:r>
              <a:rPr lang="en-US" dirty="0" err="1"/>
              <a:t>legal.append</a:t>
            </a:r>
            <a:r>
              <a:rPr lang="en-US" dirty="0"/>
              <a:t>(('dump', 2))</a:t>
            </a:r>
          </a:p>
          <a:p>
            <a:pPr marL="0" indent="0">
              <a:buNone/>
            </a:pPr>
            <a:r>
              <a:rPr lang="en-US" dirty="0"/>
              <a:t>    if J2&lt;C2 and J1&gt;0: </a:t>
            </a:r>
            <a:r>
              <a:rPr lang="en-US" dirty="0" err="1"/>
              <a:t>legal.append</a:t>
            </a:r>
            <a:r>
              <a:rPr lang="en-US" dirty="0"/>
              <a:t>(('pour', 1, 2))</a:t>
            </a:r>
          </a:p>
          <a:p>
            <a:pPr marL="0" indent="0">
              <a:buNone/>
            </a:pPr>
            <a:r>
              <a:rPr lang="en-US" dirty="0"/>
              <a:t>    if J1&lt;C1 and J2&gt;0: yield (('pour', 2, 1))</a:t>
            </a:r>
          </a:p>
          <a:p>
            <a:pPr marL="0" indent="0">
              <a:buNone/>
            </a:pPr>
            <a:r>
              <a:rPr lang="en-US" dirty="0"/>
              <a:t>    return legal</a:t>
            </a:r>
          </a:p>
        </p:txBody>
      </p:sp>
    </p:spTree>
    <p:extLst>
      <p:ext uri="{BB962C8B-B14F-4D97-AF65-F5344CB8AC3E}">
        <p14:creationId xmlns:p14="http://schemas.microsoft.com/office/powerpoint/2010/main" val="3998755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4876800" y="135835"/>
            <a:ext cx="4191000" cy="990600"/>
          </a:xfrm>
        </p:spPr>
        <p:txBody>
          <a:bodyPr/>
          <a:lstStyle/>
          <a:p>
            <a:pPr algn="r"/>
            <a:r>
              <a:rPr lang="en-US" dirty="0">
                <a:latin typeface="Calibri" charset="0"/>
                <a:ea typeface="ＭＳ Ｐゴシック" charset="0"/>
                <a:cs typeface="ＭＳ Ｐゴシック" charset="0"/>
              </a:rPr>
              <a:t>WJ problem class</a:t>
            </a:r>
          </a:p>
        </p:txBody>
      </p:sp>
      <p:sp>
        <p:nvSpPr>
          <p:cNvPr id="2" name="Content Placeholder 1"/>
          <p:cNvSpPr>
            <a:spLocks noGrp="1"/>
          </p:cNvSpPr>
          <p:nvPr>
            <p:ph idx="1"/>
          </p:nvPr>
        </p:nvSpPr>
        <p:spPr>
          <a:xfrm>
            <a:off x="76200" y="304800"/>
            <a:ext cx="5562600" cy="6553200"/>
          </a:xfrm>
        </p:spPr>
        <p:txBody>
          <a:bodyPr/>
          <a:lstStyle/>
          <a:p>
            <a:pPr marL="0" indent="0">
              <a:buNone/>
            </a:pPr>
            <a:r>
              <a:rPr lang="en-US" sz="2100" dirty="0"/>
              <a:t>def result(self, state, action):</a:t>
            </a:r>
          </a:p>
          <a:p>
            <a:pPr marL="0" indent="0">
              <a:buNone/>
            </a:pPr>
            <a:r>
              <a:rPr lang="en-US" sz="2100" dirty="0"/>
              <a:t>    """ Given state and action, returns successor</a:t>
            </a:r>
            <a:br>
              <a:rPr lang="en-US" sz="2100" dirty="0"/>
            </a:br>
            <a:r>
              <a:rPr lang="en-US" sz="2100" dirty="0"/>
              <a:t>          after doing action"""</a:t>
            </a:r>
          </a:p>
          <a:p>
            <a:pPr marL="0" indent="0">
              <a:buNone/>
            </a:pPr>
            <a:r>
              <a:rPr lang="en-US" sz="2100" dirty="0"/>
              <a:t>    if </a:t>
            </a:r>
            <a:r>
              <a:rPr lang="en-US" sz="2100" dirty="0" err="1"/>
              <a:t>len</a:t>
            </a:r>
            <a:r>
              <a:rPr lang="en-US" sz="2100" dirty="0"/>
              <a:t>(action) == 2:</a:t>
            </a:r>
          </a:p>
          <a:p>
            <a:pPr marL="0" indent="0">
              <a:buNone/>
            </a:pPr>
            <a:r>
              <a:rPr lang="en-US" sz="2100" dirty="0"/>
              <a:t>        act, arg1 = action</a:t>
            </a:r>
          </a:p>
          <a:p>
            <a:pPr marL="0" indent="0">
              <a:buNone/>
            </a:pPr>
            <a:r>
              <a:rPr lang="en-US" sz="2100" dirty="0"/>
              <a:t>    else:</a:t>
            </a:r>
          </a:p>
          <a:p>
            <a:pPr marL="0" indent="0">
              <a:buNone/>
            </a:pPr>
            <a:r>
              <a:rPr lang="en-US" sz="2100" dirty="0"/>
              <a:t>        act, arg1, arg2 = action</a:t>
            </a:r>
          </a:p>
          <a:p>
            <a:pPr marL="0" indent="0">
              <a:buNone/>
            </a:pPr>
            <a:r>
              <a:rPr lang="en-US" sz="2100" dirty="0"/>
              <a:t>    (J1, J2), (C1, C2) = state, </a:t>
            </a:r>
            <a:r>
              <a:rPr lang="en-US" sz="2100" dirty="0" err="1"/>
              <a:t>self.capacities</a:t>
            </a:r>
            <a:endParaRPr lang="en-US" sz="2100" dirty="0"/>
          </a:p>
          <a:p>
            <a:pPr marL="0" indent="0">
              <a:buNone/>
            </a:pPr>
            <a:r>
              <a:rPr lang="en-US" sz="2100" dirty="0"/>
              <a:t>    if act == 'dump':</a:t>
            </a:r>
          </a:p>
          <a:p>
            <a:pPr marL="0" indent="0">
              <a:buNone/>
            </a:pPr>
            <a:r>
              <a:rPr lang="en-US" sz="2100" dirty="0"/>
              <a:t>        return (0, J2) if arg1 == 1 else (J1, 0)</a:t>
            </a:r>
          </a:p>
          <a:p>
            <a:pPr marL="0" indent="0">
              <a:buNone/>
            </a:pPr>
            <a:r>
              <a:rPr lang="en-US" sz="2100" dirty="0"/>
              <a:t>    </a:t>
            </a:r>
            <a:r>
              <a:rPr lang="en-US" sz="2100" dirty="0" err="1"/>
              <a:t>elif</a:t>
            </a:r>
            <a:r>
              <a:rPr lang="en-US" sz="2100" dirty="0"/>
              <a:t> act == 'pour':</a:t>
            </a:r>
          </a:p>
          <a:p>
            <a:pPr marL="0" indent="0">
              <a:buNone/>
            </a:pPr>
            <a:r>
              <a:rPr lang="en-US" sz="2100" dirty="0"/>
              <a:t>        if arg1 == 1:</a:t>
            </a:r>
          </a:p>
          <a:p>
            <a:pPr marL="0" indent="0">
              <a:buNone/>
            </a:pPr>
            <a:r>
              <a:rPr lang="en-US" sz="2100" dirty="0"/>
              <a:t>            delta = min(J1, C2-J2)</a:t>
            </a:r>
          </a:p>
          <a:p>
            <a:pPr marL="0" indent="0">
              <a:buNone/>
            </a:pPr>
            <a:r>
              <a:rPr lang="en-US" sz="2100" dirty="0"/>
              <a:t>            return (J1-delta, J2+delta)</a:t>
            </a:r>
          </a:p>
          <a:p>
            <a:pPr marL="0" indent="0">
              <a:buNone/>
            </a:pPr>
            <a:r>
              <a:rPr lang="en-US" sz="2100" dirty="0"/>
              <a:t>        else:</a:t>
            </a:r>
          </a:p>
          <a:p>
            <a:pPr marL="0" indent="0">
              <a:buNone/>
            </a:pPr>
            <a:r>
              <a:rPr lang="en-US" sz="2100" dirty="0"/>
              <a:t>            delta = min(J2, C1-J1)</a:t>
            </a:r>
          </a:p>
          <a:p>
            <a:pPr marL="0" indent="0">
              <a:buNone/>
            </a:pPr>
            <a:r>
              <a:rPr lang="en-US" sz="2100" dirty="0"/>
              <a:t>            return (J1+delta, J2-delta)</a:t>
            </a:r>
          </a:p>
          <a:p>
            <a:pPr marL="0" indent="0">
              <a:buNone/>
            </a:pPr>
            <a:endParaRPr lang="en-US" sz="2200" dirty="0"/>
          </a:p>
        </p:txBody>
      </p:sp>
    </p:spTree>
    <p:extLst>
      <p:ext uri="{BB962C8B-B14F-4D97-AF65-F5344CB8AC3E}">
        <p14:creationId xmlns:p14="http://schemas.microsoft.com/office/powerpoint/2010/main" val="140390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h(self, node):</a:t>
            </a:r>
          </a:p>
          <a:p>
            <a:pPr marL="0" indent="0">
              <a:buNone/>
            </a:pPr>
            <a:r>
              <a:rPr lang="en-US" dirty="0"/>
              <a:t>        # heuristic function that estimates distance</a:t>
            </a:r>
            <a:br>
              <a:rPr lang="en-US" dirty="0"/>
            </a:br>
            <a:r>
              <a:rPr lang="en-US" dirty="0"/>
              <a:t>        # to a goal node</a:t>
            </a:r>
          </a:p>
          <a:p>
            <a:pPr marL="0" indent="0">
              <a:buNone/>
            </a:pPr>
            <a:r>
              <a:rPr lang="en-US" dirty="0"/>
              <a:t>        return 0 if </a:t>
            </a:r>
            <a:r>
              <a:rPr lang="en-US" dirty="0" err="1"/>
              <a:t>self.goal_test</a:t>
            </a:r>
            <a:r>
              <a:rPr lang="en-US" dirty="0"/>
              <a:t>(</a:t>
            </a:r>
            <a:r>
              <a:rPr lang="en-US" dirty="0" err="1"/>
              <a:t>node.state</a:t>
            </a:r>
            <a:r>
              <a:rPr lang="en-US" dirty="0"/>
              <a:t>) else 1</a:t>
            </a:r>
          </a:p>
        </p:txBody>
      </p:sp>
    </p:spTree>
    <p:extLst>
      <p:ext uri="{BB962C8B-B14F-4D97-AF65-F5344CB8AC3E}">
        <p14:creationId xmlns:p14="http://schemas.microsoft.com/office/powerpoint/2010/main" val="251298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                                                   </a:t>
            </a:r>
            <a:r>
              <a:rPr lang="en-US" sz="1600" dirty="0">
                <a:solidFill>
                  <a:srgbClr val="7F7F7F"/>
                </a:solidFill>
                <a:latin typeface="Calibri" charset="0"/>
                <a:ea typeface="ＭＳ Ｐゴシック" charset="0"/>
                <a:cs typeface="ＭＳ Ｐゴシック" charset="0"/>
              </a:rPr>
              <a:t># Import </a:t>
            </a:r>
            <a:r>
              <a:rPr lang="en-US" sz="1600" b="1" dirty="0" err="1">
                <a:solidFill>
                  <a:srgbClr val="7F7F7F"/>
                </a:solidFill>
                <a:latin typeface="Calibri" charset="0"/>
                <a:ea typeface="ＭＳ Ｐゴシック" charset="0"/>
                <a:cs typeface="ＭＳ Ｐゴシック" charset="0"/>
              </a:rPr>
              <a:t>wj.py</a:t>
            </a:r>
            <a:r>
              <a:rPr lang="en-US" sz="1600" dirty="0">
                <a:solidFill>
                  <a:srgbClr val="7F7F7F"/>
                </a:solidFill>
                <a:latin typeface="Calibri" charset="0"/>
                <a:ea typeface="ＭＳ Ｐゴシック" charset="0"/>
                <a:cs typeface="ＭＳ Ｐゴシック" charset="0"/>
              </a:rPr>
              <a:t> and </a:t>
            </a:r>
            <a:r>
              <a:rPr lang="en-US" sz="1600" b="1" dirty="0" err="1">
                <a:solidFill>
                  <a:srgbClr val="7F7F7F"/>
                </a:solidFill>
                <a:latin typeface="Calibri" charset="0"/>
                <a:ea typeface="ＭＳ Ｐゴシック" charset="0"/>
                <a:cs typeface="ＭＳ Ｐゴシック" charset="0"/>
              </a:rPr>
              <a:t>search.py</a:t>
            </a:r>
            <a:endParaRPr lang="en-US" sz="1600" dirty="0">
              <a:latin typeface="Calibri" charset="0"/>
              <a:ea typeface="ＭＳ Ｐゴシック" charset="0"/>
              <a:cs typeface="ＭＳ Ｐゴシック" charset="0"/>
            </a:endParaRPr>
          </a:p>
          <a:p>
            <a:pPr marL="0" indent="0">
              <a:buFont typeface="Arial" charset="0"/>
              <a:buNone/>
            </a:pPr>
            <a:r>
              <a:rPr lang="en-US" sz="1600" dirty="0">
                <a:latin typeface="Calibri" charset="0"/>
                <a:ea typeface="ＭＳ Ｐゴシック" charset="0"/>
                <a:cs typeface="ＭＳ Ｐゴシック" charset="0"/>
              </a:rPr>
              <a:t>&gt;&gt;&gt; from aima3.search import *        </a:t>
            </a:r>
          </a:p>
          <a:p>
            <a:pPr marL="0" indent="0">
              <a:buFont typeface="Arial" charset="0"/>
              <a:buNone/>
            </a:pPr>
            <a:r>
              <a:rPr lang="en-US" sz="1600" dirty="0">
                <a:latin typeface="Calibri" charset="0"/>
                <a:ea typeface="ＭＳ Ｐゴシック" charset="0"/>
                <a:cs typeface="ＭＳ Ｐゴシック" charset="0"/>
              </a:rPr>
              <a:t>&gt;&gt;&gt; p1 = WJ((5,2), (5,2), ('*',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None/>
            </a:pPr>
            <a:r>
              <a:rPr lang="en-US" sz="16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(i.e., solutions found are correct)</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(i.e., can find all solutions)</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p>
          <a:p>
            <a:pPr marL="0" indent="0">
              <a:buNone/>
            </a:pPr>
            <a:r>
              <a:rPr lang="en-US" sz="2000" dirty="0"/>
              <a:t>&gt;&gt;&gt; from </a:t>
            </a:r>
            <a:r>
              <a:rPr lang="en-US" sz="2000" dirty="0" err="1"/>
              <a:t>wj</a:t>
            </a:r>
            <a:r>
              <a:rPr lang="en-US" sz="2000" dirty="0"/>
              <a:t> import *</a:t>
            </a:r>
          </a:p>
          <a:p>
            <a:pPr marL="0" indent="0">
              <a:buNone/>
            </a:pPr>
            <a:r>
              <a:rPr lang="en-US" sz="2000" dirty="0"/>
              <a:t>&gt;&gt;&gt;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a:t>hhw2&gt;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a:t>   </a:t>
            </a:r>
            <a:r>
              <a:rPr lang="en-US" sz="2200" dirty="0" err="1"/>
              <a:t>breadth_first_tree_search</a:t>
            </a:r>
            <a:r>
              <a:rPr lang="en-US" sz="2200" dirty="0"/>
              <a:t> cost 5: (5, 0) (3, 2) (3, 0) (1, 2) (1, 0) (0, 1)</a:t>
            </a:r>
          </a:p>
          <a:p>
            <a:pPr marL="0" indent="0">
              <a:buNone/>
            </a:pPr>
            <a:r>
              <a:rPr lang="en-US" sz="2200" dirty="0"/>
              <a:t>   </a:t>
            </a:r>
            <a:r>
              <a:rPr lang="en-US" sz="2200" dirty="0" err="1"/>
              <a:t>breadth_first_search</a:t>
            </a:r>
            <a:r>
              <a:rPr lang="en-US" sz="2200" dirty="0"/>
              <a:t> cost 5: (5, 0) (3, 2) (3, 0) (1, 2) (1, 0) (0, 1)</a:t>
            </a:r>
          </a:p>
          <a:p>
            <a:pPr marL="0" indent="0">
              <a:buNone/>
            </a:pPr>
            <a:r>
              <a:rPr lang="en-US" sz="2200" dirty="0"/>
              <a:t>   </a:t>
            </a:r>
            <a:r>
              <a:rPr lang="en-US" sz="2200" dirty="0" err="1"/>
              <a:t>depth_first_graph_search</a:t>
            </a:r>
            <a:r>
              <a:rPr lang="en-US" sz="2200" dirty="0"/>
              <a:t> cost 5: (5, 0) (3, 2) (3, 0) (1, 2) (1, 0) (0, 1)</a:t>
            </a:r>
          </a:p>
          <a:p>
            <a:pPr marL="0" indent="0">
              <a:buNone/>
            </a:pPr>
            <a:r>
              <a:rPr lang="en-US" sz="2200" dirty="0"/>
              <a:t>   </a:t>
            </a:r>
            <a:r>
              <a:rPr lang="en-US" sz="2200" dirty="0" err="1"/>
              <a:t>iterative_deepening_search</a:t>
            </a:r>
            <a:r>
              <a:rPr lang="en-US" sz="2200" dirty="0"/>
              <a:t> cost 5: (5, 0) (3, 2) (3, 0) (1, 2) (1, 0) (0, 1)</a:t>
            </a:r>
          </a:p>
          <a:p>
            <a:pPr marL="0" indent="0">
              <a:buNone/>
            </a:pPr>
            <a:r>
              <a:rPr lang="en-US" sz="2200" dirty="0"/>
              <a:t>   </a:t>
            </a:r>
            <a:r>
              <a:rPr lang="en-US" sz="2200" dirty="0" err="1"/>
              <a:t>astar_search</a:t>
            </a:r>
            <a:r>
              <a:rPr lang="en-US" sz="2200" dirty="0"/>
              <a:t> 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&lt;  25/  26/  37/(0, &gt;</a:t>
            </a:r>
          </a:p>
          <a:p>
            <a:pPr marL="0" indent="0">
              <a:buNone/>
            </a:pPr>
            <a:r>
              <a:rPr lang="de-DE" sz="2200" dirty="0" err="1"/>
              <a:t>breadth_first_search</a:t>
            </a:r>
            <a:r>
              <a:rPr lang="de-DE" sz="2200" dirty="0"/>
              <a:t>               &lt;   8/   9/  16/(0, &gt;</a:t>
            </a:r>
          </a:p>
          <a:p>
            <a:pPr marL="0" indent="0">
              <a:buNone/>
            </a:pPr>
            <a:r>
              <a:rPr lang="en-US" sz="2200" dirty="0" err="1"/>
              <a:t>depth_first_graph_search</a:t>
            </a:r>
            <a:r>
              <a:rPr lang="en-US" sz="2200" dirty="0"/>
              <a:t>      &lt;   5/   6/  12/(0, &gt;</a:t>
            </a:r>
          </a:p>
          <a:p>
            <a:pPr marL="0" indent="0">
              <a:buNone/>
            </a:pPr>
            <a:r>
              <a:rPr lang="de-DE" sz="2200" dirty="0" err="1"/>
              <a:t>iterative_deepening_search</a:t>
            </a:r>
            <a:r>
              <a:rPr lang="de-DE" sz="2200" dirty="0"/>
              <a:t>  &lt;  35/  61/  57/(0, &gt;</a:t>
            </a:r>
          </a:p>
          <a:p>
            <a:pPr marL="0" indent="0">
              <a:buNone/>
            </a:pPr>
            <a:r>
              <a:rPr lang="de-DE" sz="2200" dirty="0" err="1"/>
              <a:t>astar_search</a:t>
            </a:r>
            <a:r>
              <a:rPr lang="de-DE" sz="2200" dirty="0"/>
              <a:t>                             &lt;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a:latin typeface="Calibri" charset="0"/>
                <a:ea typeface="ＭＳ Ｐゴシック" charset="0"/>
                <a:cs typeface="ＭＳ Ｐゴシック" charset="0"/>
              </a:rPr>
              <a:t>Today’</a:t>
            </a:r>
            <a:r>
              <a:rPr lang="en-US" altLang="ja-JP">
                <a:latin typeface="Calibri" charset="0"/>
                <a:ea typeface="ＭＳ Ｐゴシック" charset="0"/>
                <a:cs typeface="ＭＳ Ｐゴシック" charset="0"/>
              </a:rPr>
              <a:t>s topics</a:t>
            </a:r>
            <a:endParaRPr lang="en-US">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a:latin typeface="Calibri" charset="0"/>
                <a:ea typeface="ＭＳ Ｐゴシック" charset="0"/>
                <a:cs typeface="ＭＳ Ｐゴシック" charset="0"/>
              </a:rPr>
              <a:t>AIMA 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a:latin typeface="Calibri" charset="0"/>
                <a:ea typeface="ＭＳ Ｐゴシック" charset="0"/>
                <a:cs typeface="ＭＳ Ｐゴシック" charset="0"/>
              </a:rPr>
              <a:t>Install AIMA Python ?</a:t>
            </a:r>
          </a:p>
        </p:txBody>
      </p:sp>
      <p:sp>
        <p:nvSpPr>
          <p:cNvPr id="3" name="Content Placeholder 2"/>
          <p:cNvSpPr>
            <a:spLocks noGrp="1"/>
          </p:cNvSpPr>
          <p:nvPr>
            <p:ph idx="1"/>
          </p:nvPr>
        </p:nvSpPr>
        <p:spPr>
          <a:xfrm>
            <a:off x="457200" y="1447800"/>
            <a:ext cx="8229600" cy="4953000"/>
          </a:xfrm>
        </p:spPr>
        <p:txBody>
          <a:bodyPr/>
          <a:lstStyle/>
          <a:p>
            <a:pPr marL="285750" indent="-285750">
              <a:lnSpc>
                <a:spcPct val="110000"/>
              </a:lnSpc>
              <a:defRPr/>
            </a:pPr>
            <a:r>
              <a:rPr lang="en-US" dirty="0">
                <a:hlinkClick r:id="rId2"/>
              </a:rPr>
              <a:t>Aimacode</a:t>
            </a:r>
            <a:r>
              <a:rPr lang="en-US" dirty="0"/>
              <a:t> is a great </a:t>
            </a:r>
            <a:r>
              <a:rPr lang="en-US" dirty="0" err="1"/>
              <a:t>github</a:t>
            </a:r>
            <a:r>
              <a:rPr lang="en-US" dirty="0"/>
              <a:t> repo of python code linked to the AIMA book</a:t>
            </a:r>
          </a:p>
          <a:p>
            <a:pPr marL="285750" indent="-285750">
              <a:lnSpc>
                <a:spcPct val="110000"/>
              </a:lnSpc>
              <a:defRPr/>
            </a:pPr>
            <a:r>
              <a:rPr lang="en-US" sz="3200" dirty="0">
                <a:sym typeface="Wingdings"/>
              </a:rPr>
              <a:t>It’s not available for pip installing </a:t>
            </a:r>
            <a:r>
              <a:rPr lang="en-US" sz="3200" dirty="0">
                <a:sym typeface="Wingdings" pitchFamily="2" charset="2"/>
              </a:rPr>
              <a:t></a:t>
            </a:r>
          </a:p>
          <a:p>
            <a:pPr marL="685800" lvl="1">
              <a:lnSpc>
                <a:spcPct val="110000"/>
              </a:lnSpc>
              <a:defRPr/>
            </a:pPr>
            <a:r>
              <a:rPr lang="en-US" dirty="0">
                <a:sym typeface="Wingdings" pitchFamily="2" charset="2"/>
              </a:rPr>
              <a:t>Pete </a:t>
            </a:r>
            <a:r>
              <a:rPr lang="en-US" dirty="0" err="1">
                <a:sym typeface="Wingdings" pitchFamily="2" charset="2"/>
              </a:rPr>
              <a:t>Norvig’s</a:t>
            </a:r>
            <a:r>
              <a:rPr lang="en-US" dirty="0">
                <a:sym typeface="Wingdings" pitchFamily="2" charset="2"/>
              </a:rPr>
              <a:t> recommendation</a:t>
            </a:r>
          </a:p>
          <a:p>
            <a:pPr marL="285750" indent="-285750">
              <a:lnSpc>
                <a:spcPct val="110000"/>
              </a:lnSpc>
              <a:defRPr/>
            </a:pPr>
            <a:r>
              <a:rPr lang="en-US" dirty="0">
                <a:sym typeface="Wingdings" pitchFamily="2" charset="2"/>
              </a:rPr>
              <a:t>One workaround is to:</a:t>
            </a:r>
            <a:endParaRPr lang="en-US" sz="3200" dirty="0">
              <a:sym typeface="Wingdings" pitchFamily="2" charset="2"/>
            </a:endParaRPr>
          </a:p>
          <a:p>
            <a:pPr marL="685800" lvl="1">
              <a:lnSpc>
                <a:spcPct val="110000"/>
              </a:lnSpc>
              <a:defRPr/>
            </a:pPr>
            <a:r>
              <a:rPr lang="en-US" sz="2600" dirty="0">
                <a:sym typeface="Wingdings" pitchFamily="2" charset="2"/>
              </a:rPr>
              <a:t>Clone the repo on your computer and follow the instructions in its </a:t>
            </a:r>
            <a:r>
              <a:rPr lang="en-US" sz="2600" dirty="0">
                <a:sym typeface="Wingdings" pitchFamily="2" charset="2"/>
                <a:hlinkClick r:id="rId3"/>
              </a:rPr>
              <a:t>readme file</a:t>
            </a:r>
            <a:endParaRPr lang="en-US" sz="2600" dirty="0">
              <a:sym typeface="Wingdings" pitchFamily="2" charset="2"/>
            </a:endParaRPr>
          </a:p>
          <a:p>
            <a:pPr marL="685800" lvl="1">
              <a:lnSpc>
                <a:spcPct val="110000"/>
              </a:lnSpc>
              <a:defRPr/>
            </a:pPr>
            <a:r>
              <a:rPr lang="en-US" sz="2600" dirty="0">
                <a:sym typeface="Wingdings" pitchFamily="2" charset="2"/>
              </a:rPr>
              <a:t>Add the directory to your </a:t>
            </a:r>
            <a:r>
              <a:rPr lang="en-US" sz="2600" dirty="0">
                <a:sym typeface="Wingdings" pitchFamily="2" charset="2"/>
                <a:hlinkClick r:id="rId4"/>
              </a:rPr>
              <a:t>PYTHONPATH</a:t>
            </a:r>
            <a:r>
              <a:rPr lang="en-US" sz="2600" dirty="0">
                <a:sym typeface="Wingdings" pitchFamily="2" charset="2"/>
              </a:rPr>
              <a:t> environment variable </a:t>
            </a:r>
          </a:p>
          <a:p>
            <a:pPr marL="685800" lvl="1">
              <a:lnSpc>
                <a:spcPct val="110000"/>
              </a:lnSpc>
              <a:defRPr/>
            </a:pPr>
            <a:endParaRPr lang="en-US" dirty="0">
              <a:sym typeface="Wingdings"/>
            </a:endParaRPr>
          </a:p>
          <a:p>
            <a:pPr marL="57150" indent="0">
              <a:lnSpc>
                <a:spcPct val="110000"/>
              </a:lnSpc>
              <a:buFont typeface="Arial" charset="0"/>
              <a:buNone/>
              <a:defRPr/>
            </a:pPr>
            <a:endParaRPr lang="en-US" dirty="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a:latin typeface="Calibri" charset="0"/>
                <a:ea typeface="ＭＳ Ｐゴシック" charset="0"/>
                <a:cs typeface="ＭＳ Ｐゴシック" charset="0"/>
              </a:rPr>
              <a:t>Example  problem: </a:t>
            </a:r>
          </a:p>
          <a:p>
            <a:pPr lvl="1" eaLnBrk="1" hangingPunct="1"/>
            <a:r>
              <a:rPr lang="en-US" sz="3200">
                <a:latin typeface="Calibri" charset="0"/>
                <a:ea typeface="ＭＳ Ｐゴシック" charset="0"/>
                <a:cs typeface="ＭＳ Ｐゴシック" charset="0"/>
              </a:rPr>
              <a:t>We have a 5 gallon and a 2 gallon jug</a:t>
            </a:r>
          </a:p>
          <a:p>
            <a:pPr lvl="1" eaLnBrk="1" hangingPunct="1"/>
            <a:r>
              <a:rPr lang="en-US" sz="3200">
                <a:latin typeface="Calibri" charset="0"/>
                <a:ea typeface="ＭＳ Ｐゴシック" charset="0"/>
                <a:cs typeface="ＭＳ Ｐゴシック" charset="0"/>
              </a:rPr>
              <a:t>Initially both are full</a:t>
            </a:r>
          </a:p>
          <a:p>
            <a:pPr lvl="1" eaLnBrk="1" hangingPunct="1"/>
            <a:r>
              <a:rPr lang="en-US" sz="3200">
                <a:latin typeface="Calibri" charset="0"/>
                <a:ea typeface="ＭＳ Ｐゴシック" charset="0"/>
                <a:cs typeface="ＭＳ Ｐゴシック" charset="0"/>
              </a:rPr>
              <a:t>We want to end up with exactly one gallon in J2 and don’t care how much is in J1</a:t>
            </a:r>
          </a:p>
        </p:txBody>
      </p:sp>
      <p:grpSp>
        <p:nvGrpSpPr>
          <p:cNvPr id="6" name="Group 5">
            <a:extLst>
              <a:ext uri="{FF2B5EF4-FFF2-40B4-BE49-F238E27FC236}">
                <a16:creationId xmlns:a16="http://schemas.microsoft.com/office/drawing/2014/main" id="{24567D40-331E-B548-A146-130021C9ABB9}"/>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D1736ED5-7C19-0745-B96F-309792CF16B3}"/>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E83275D9-01E3-4A4A-A901-BDFAC89240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8A7CD397-B597-984B-A5A4-F1233A1712EA}"/>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167E4016-BF4A-0445-BDB3-93819D9BFB95}"/>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73DB338-7441-0F45-BC7E-E18E757D8E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86F559E6-8165-B943-80D2-6E5A19190B1B}"/>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Calibri" charset="0"/>
                <a:ea typeface="ＭＳ Ｐゴシック" charset="0"/>
                <a:cs typeface="ＭＳ Ｐゴシック" charset="0"/>
              </a:rPr>
              <a:t>search.py</a:t>
            </a:r>
          </a:p>
        </p:txBody>
      </p:sp>
      <p:sp>
        <p:nvSpPr>
          <p:cNvPr id="23554" name="Content Placeholder 2"/>
          <p:cNvSpPr>
            <a:spLocks noGrp="1"/>
          </p:cNvSpPr>
          <p:nvPr>
            <p:ph idx="1"/>
          </p:nvPr>
        </p:nvSpPr>
        <p:spPr>
          <a:xfrm>
            <a:off x="457200" y="1295400"/>
            <a:ext cx="8382000" cy="5257800"/>
          </a:xfrm>
        </p:spPr>
        <p:txBody>
          <a:bodyPr/>
          <a:lstStyle/>
          <a:p>
            <a:pPr marL="225425" indent="-225425"/>
            <a:r>
              <a:rPr lang="en-US" sz="3100" dirty="0">
                <a:latin typeface="Calibri" charset="0"/>
                <a:ea typeface="ＭＳ Ｐゴシック" charset="0"/>
                <a:cs typeface="ＭＳ Ｐゴシック" charset="0"/>
              </a:rPr>
              <a:t>Defines a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class for a search problem</a:t>
            </a:r>
          </a:p>
          <a:p>
            <a:pPr marL="225425" indent="-225425"/>
            <a:r>
              <a:rPr lang="en-US" sz="3100" dirty="0">
                <a:latin typeface="Calibri" charset="0"/>
                <a:ea typeface="ＭＳ Ｐゴシック" charset="0"/>
                <a:cs typeface="ＭＳ Ｐゴシック" charset="0"/>
              </a:rPr>
              <a:t>Has functions to perform various kinds of search given an instance of a Problem, e.g., breadth first, depth first, hill climbing, A*, …</a:t>
            </a:r>
          </a:p>
          <a:p>
            <a:pPr marL="225425" indent="-225425"/>
            <a:r>
              <a:rPr lang="en-US" sz="3100" i="1" dirty="0" err="1">
                <a:latin typeface="Calibri" charset="0"/>
                <a:ea typeface="ＭＳ Ｐゴシック" charset="0"/>
                <a:cs typeface="ＭＳ Ｐゴシック" charset="0"/>
              </a:rPr>
              <a:t>InstrumentedProblem</a:t>
            </a:r>
            <a:r>
              <a:rPr lang="en-US" sz="3100" dirty="0">
                <a:latin typeface="Calibri" charset="0"/>
                <a:ea typeface="ＭＳ Ｐゴシック" charset="0"/>
                <a:cs typeface="ＭＳ Ｐゴシック" charset="0"/>
              </a:rPr>
              <a:t> subclasses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is used with </a:t>
            </a:r>
            <a:r>
              <a:rPr lang="en-US" sz="3100" i="1" dirty="0" err="1">
                <a:latin typeface="Calibri" charset="0"/>
                <a:ea typeface="ＭＳ Ｐゴシック" charset="0"/>
                <a:cs typeface="ＭＳ Ｐゴシック" charset="0"/>
              </a:rPr>
              <a:t>compare_searchers</a:t>
            </a:r>
            <a:r>
              <a:rPr lang="en-US" sz="3100" dirty="0">
                <a:latin typeface="Calibri" charset="0"/>
                <a:ea typeface="ＭＳ Ｐゴシック" charset="0"/>
                <a:cs typeface="ＭＳ Ｐゴシック" charset="0"/>
              </a:rPr>
              <a:t> for evaluation</a:t>
            </a:r>
          </a:p>
          <a:p>
            <a:pPr marL="225425" indent="-225425"/>
            <a:r>
              <a:rPr lang="en-US" sz="3100" dirty="0">
                <a:latin typeface="Calibri" charset="0"/>
                <a:ea typeface="ＭＳ Ｐゴシック" charset="0"/>
                <a:cs typeface="ＭＳ Ｐゴシック" charset="0"/>
              </a:rPr>
              <a:t>To use for WJP: (1) decide how to represent the WJP, (2) define </a:t>
            </a:r>
            <a:r>
              <a:rPr lang="en-US" sz="3100" i="1" dirty="0">
                <a:latin typeface="Calibri" charset="0"/>
                <a:ea typeface="ＭＳ Ｐゴシック" charset="0"/>
                <a:cs typeface="ＭＳ Ｐゴシック" charset="0"/>
              </a:rPr>
              <a:t>WJP</a:t>
            </a:r>
            <a:r>
              <a:rPr lang="en-US" sz="3100" dirty="0">
                <a:latin typeface="Calibri" charset="0"/>
                <a:ea typeface="ＭＳ Ｐゴシック" charset="0"/>
                <a:cs typeface="ＭＳ Ｐゴシック" charset="0"/>
              </a:rPr>
              <a:t> as a subclass of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(3) provide methods to (a) create a WJP instance, (b) compute successors and (c) test for a goal</a:t>
            </a:r>
          </a:p>
          <a:p>
            <a:pPr marL="457200" lvl="1" indent="0">
              <a:buFont typeface="Arial" charset="0"/>
              <a:buNone/>
            </a:pPr>
            <a:endParaRPr lang="en-US" sz="3100" dirty="0">
              <a:latin typeface="Calibri"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5728B493-F85E-4546-A0F4-847010C9A493}"/>
              </a:ext>
            </a:extLst>
          </p:cNvPr>
          <p:cNvSpPr>
            <a:spLocks noGrp="1" noChangeArrowheads="1"/>
          </p:cNvSpPr>
          <p:nvPr>
            <p:ph type="title"/>
          </p:nvPr>
        </p:nvSpPr>
        <p:spPr>
          <a:xfrm>
            <a:off x="304800" y="131762"/>
            <a:ext cx="7772400" cy="1143000"/>
          </a:xfrm>
        </p:spPr>
        <p:txBody>
          <a:bodyPr/>
          <a:lstStyle/>
          <a:p>
            <a:pPr algn="l" eaLnBrk="1" hangingPunct="1"/>
            <a:r>
              <a:rPr lang="en-US" altLang="en-US" dirty="0">
                <a:ea typeface="ＭＳ Ｐゴシック" panose="020B0600070205080204" pitchFamily="34" charset="-128"/>
              </a:rPr>
              <a:t>Example: Water Jug Problem</a:t>
            </a:r>
          </a:p>
        </p:txBody>
      </p:sp>
      <p:sp>
        <p:nvSpPr>
          <p:cNvPr id="66562" name="Rectangle 3">
            <a:extLst>
              <a:ext uri="{FF2B5EF4-FFF2-40B4-BE49-F238E27FC236}">
                <a16:creationId xmlns:a16="http://schemas.microsoft.com/office/drawing/2014/main" id="{842E09F8-62E6-A140-BF93-A99CE5E3DFFF}"/>
              </a:ext>
            </a:extLst>
          </p:cNvPr>
          <p:cNvSpPr>
            <a:spLocks noGrp="1" noChangeArrowheads="1"/>
          </p:cNvSpPr>
          <p:nvPr>
            <p:ph type="body" sz="half" idx="1"/>
          </p:nvPr>
        </p:nvSpPr>
        <p:spPr>
          <a:xfrm>
            <a:off x="304800" y="1447800"/>
            <a:ext cx="2971800" cy="5181600"/>
          </a:xfrm>
        </p:spPr>
        <p:txBody>
          <a:bodyPr/>
          <a:lstStyle/>
          <a:p>
            <a:pPr marL="0" indent="0" eaLnBrk="1" hangingPunct="1">
              <a:buFontTx/>
              <a:buNone/>
            </a:pPr>
            <a:r>
              <a:rPr lang="en-US" altLang="en-US" sz="2400" dirty="0">
                <a:ea typeface="ＭＳ Ｐゴシック" panose="020B0600070205080204" pitchFamily="34" charset="-128"/>
              </a:rPr>
              <a:t>Given full 5-gal. jug and empty 2-gal. jug, fill 2-gal jug with one gallon</a:t>
            </a:r>
          </a:p>
          <a:p>
            <a:pPr marL="117475" indent="-111125" eaLnBrk="1" hangingPunct="1"/>
            <a:r>
              <a:rPr lang="en-US" altLang="en-US" sz="2000" dirty="0">
                <a:ea typeface="ＭＳ Ｐゴシック" panose="020B0600070205080204" pitchFamily="34" charset="-128"/>
              </a:rPr>
              <a:t>State = (</a:t>
            </a:r>
            <a:r>
              <a:rPr lang="en-US" altLang="en-US" sz="2000" dirty="0" err="1">
                <a:ea typeface="ＭＳ Ｐゴシック" panose="020B0600070205080204" pitchFamily="34" charset="-128"/>
              </a:rPr>
              <a:t>x,y</a:t>
            </a:r>
            <a:r>
              <a:rPr lang="en-US" altLang="en-US" sz="2000" dirty="0">
                <a:ea typeface="ＭＳ Ｐゴシック" panose="020B0600070205080204" pitchFamily="34" charset="-128"/>
              </a:rPr>
              <a:t>), where x is water in jug 1; y is water in jug 2</a:t>
            </a:r>
          </a:p>
          <a:p>
            <a:pPr marL="117475" indent="-111125" eaLnBrk="1" hangingPunct="1"/>
            <a:r>
              <a:rPr lang="en-US" altLang="en-US" sz="2000" dirty="0">
                <a:ea typeface="ＭＳ Ｐゴシック" panose="020B0600070205080204" pitchFamily="34" charset="-128"/>
              </a:rPr>
              <a:t>Initial State = (5,0) </a:t>
            </a:r>
          </a:p>
          <a:p>
            <a:pPr marL="117475" indent="-111125" eaLnBrk="1" hangingPunct="1"/>
            <a:r>
              <a:rPr lang="en-US" altLang="en-US" sz="2000" dirty="0">
                <a:ea typeface="ＭＳ Ｐゴシック" panose="020B0600070205080204" pitchFamily="34" charset="-128"/>
              </a:rPr>
              <a:t>Goal State = (-1,1), where -1 means any amount </a:t>
            </a:r>
          </a:p>
        </p:txBody>
      </p:sp>
      <p:graphicFrame>
        <p:nvGraphicFramePr>
          <p:cNvPr id="19603" name="Group 147">
            <a:extLst>
              <a:ext uri="{FF2B5EF4-FFF2-40B4-BE49-F238E27FC236}">
                <a16:creationId xmlns:a16="http://schemas.microsoft.com/office/drawing/2014/main" id="{FCA552B8-FAC7-3244-BDB6-258208F91D63}"/>
              </a:ext>
            </a:extLst>
          </p:cNvPr>
          <p:cNvGraphicFramePr>
            <a:graphicFrameLocks noGrp="1"/>
          </p:cNvGraphicFramePr>
          <p:nvPr>
            <p:ph sz="half" idx="2"/>
          </p:nvPr>
        </p:nvGraphicFramePr>
        <p:xfrm>
          <a:off x="3276600" y="2078038"/>
          <a:ext cx="5791200" cy="3476625"/>
        </p:xfrm>
        <a:graphic>
          <a:graphicData uri="http://schemas.openxmlformats.org/drawingml/2006/table">
            <a:tbl>
              <a:tblPr/>
              <a:tblGrid>
                <a:gridCol w="1066800">
                  <a:extLst>
                    <a:ext uri="{9D8B030D-6E8A-4147-A177-3AD203B41FA5}">
                      <a16:colId xmlns:a16="http://schemas.microsoft.com/office/drawing/2014/main" val="1756782909"/>
                    </a:ext>
                  </a:extLst>
                </a:gridCol>
                <a:gridCol w="990600">
                  <a:extLst>
                    <a:ext uri="{9D8B030D-6E8A-4147-A177-3AD203B41FA5}">
                      <a16:colId xmlns:a16="http://schemas.microsoft.com/office/drawing/2014/main" val="3113660172"/>
                    </a:ext>
                  </a:extLst>
                </a:gridCol>
                <a:gridCol w="2133600">
                  <a:extLst>
                    <a:ext uri="{9D8B030D-6E8A-4147-A177-3AD203B41FA5}">
                      <a16:colId xmlns:a16="http://schemas.microsoft.com/office/drawing/2014/main" val="3647209070"/>
                    </a:ext>
                  </a:extLst>
                </a:gridCol>
                <a:gridCol w="1600200">
                  <a:extLst>
                    <a:ext uri="{9D8B030D-6E8A-4147-A177-3AD203B41FA5}">
                      <a16:colId xmlns:a16="http://schemas.microsoft.com/office/drawing/2014/main" val="1052247818"/>
                    </a:ext>
                  </a:extLst>
                </a:gridCol>
              </a:tblGrid>
              <a:tr h="6096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Name</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Cond.</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Transition</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Effect</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0087994"/>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2266687"/>
                  </a:ext>
                </a:extLst>
              </a:tr>
              <a:tr h="7620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(x,y)→(x,0)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73106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pour_1_2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y&lt;C2</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min(x,C2-y)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1 to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22903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pour_2_1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X&lt;C1</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min(y,C1-x)</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2 to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009962"/>
                  </a:ext>
                </a:extLst>
              </a:tr>
            </a:tbl>
          </a:graphicData>
        </a:graphic>
      </p:graphicFrame>
      <p:sp>
        <p:nvSpPr>
          <p:cNvPr id="66600" name="Text Box 142">
            <a:extLst>
              <a:ext uri="{FF2B5EF4-FFF2-40B4-BE49-F238E27FC236}">
                <a16:creationId xmlns:a16="http://schemas.microsoft.com/office/drawing/2014/main" id="{8AD6067D-9119-BB46-B6AB-9D49694CED9D}"/>
              </a:ext>
            </a:extLst>
          </p:cNvPr>
          <p:cNvSpPr txBox="1">
            <a:spLocks noChangeArrowheads="1"/>
          </p:cNvSpPr>
          <p:nvPr/>
        </p:nvSpPr>
        <p:spPr bwMode="auto">
          <a:xfrm>
            <a:off x="5341105" y="1482887"/>
            <a:ext cx="1694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dirty="0"/>
              <a:t>Action table</a:t>
            </a:r>
          </a:p>
        </p:txBody>
      </p:sp>
      <p:grpSp>
        <p:nvGrpSpPr>
          <p:cNvPr id="9" name="Group 8">
            <a:extLst>
              <a:ext uri="{FF2B5EF4-FFF2-40B4-BE49-F238E27FC236}">
                <a16:creationId xmlns:a16="http://schemas.microsoft.com/office/drawing/2014/main" id="{82A01517-8E22-9446-BDE6-673CED3FE5B7}"/>
              </a:ext>
            </a:extLst>
          </p:cNvPr>
          <p:cNvGrpSpPr/>
          <p:nvPr/>
        </p:nvGrpSpPr>
        <p:grpSpPr>
          <a:xfrm>
            <a:off x="7239000" y="105098"/>
            <a:ext cx="1879600" cy="1489075"/>
            <a:chOff x="7239000" y="105098"/>
            <a:chExt cx="1879600" cy="1489075"/>
          </a:xfrm>
        </p:grpSpPr>
        <p:grpSp>
          <p:nvGrpSpPr>
            <p:cNvPr id="10" name="Group 9">
              <a:extLst>
                <a:ext uri="{FF2B5EF4-FFF2-40B4-BE49-F238E27FC236}">
                  <a16:creationId xmlns:a16="http://schemas.microsoft.com/office/drawing/2014/main" id="{DDDBB5A1-4424-1347-B2FA-3290DBF0EEB5}"/>
                </a:ext>
              </a:extLst>
            </p:cNvPr>
            <p:cNvGrpSpPr/>
            <p:nvPr/>
          </p:nvGrpSpPr>
          <p:grpSpPr>
            <a:xfrm>
              <a:off x="7239000" y="105098"/>
              <a:ext cx="1270000" cy="1489075"/>
              <a:chOff x="6841162" y="105098"/>
              <a:chExt cx="1270000" cy="1489075"/>
            </a:xfrm>
          </p:grpSpPr>
          <p:pic>
            <p:nvPicPr>
              <p:cNvPr id="14" name="Picture 1">
                <a:extLst>
                  <a:ext uri="{FF2B5EF4-FFF2-40B4-BE49-F238E27FC236}">
                    <a16:creationId xmlns:a16="http://schemas.microsoft.com/office/drawing/2014/main" id="{3048103D-367C-DB4A-B7DE-26992B48BE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14D60B39-F296-EF4E-B6BA-DE933E9BAE34}"/>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1" name="Group 10">
              <a:extLst>
                <a:ext uri="{FF2B5EF4-FFF2-40B4-BE49-F238E27FC236}">
                  <a16:creationId xmlns:a16="http://schemas.microsoft.com/office/drawing/2014/main" id="{96DF82E2-6B37-EE48-9D0A-3FF74CAF2F2E}"/>
                </a:ext>
              </a:extLst>
            </p:cNvPr>
            <p:cNvGrpSpPr/>
            <p:nvPr/>
          </p:nvGrpSpPr>
          <p:grpSpPr>
            <a:xfrm>
              <a:off x="8305800" y="373131"/>
              <a:ext cx="812800" cy="953008"/>
              <a:chOff x="8102600" y="508057"/>
              <a:chExt cx="812800" cy="953008"/>
            </a:xfrm>
          </p:grpSpPr>
          <p:pic>
            <p:nvPicPr>
              <p:cNvPr id="12" name="Picture 1">
                <a:extLst>
                  <a:ext uri="{FF2B5EF4-FFF2-40B4-BE49-F238E27FC236}">
                    <a16:creationId xmlns:a16="http://schemas.microsoft.com/office/drawing/2014/main" id="{1FB7F1C7-C72A-5B40-903D-811FE8DF98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34DF13B5-DB54-894E-AB89-24E2C78F93C1}"/>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extLst>
      <p:ext uri="{BB962C8B-B14F-4D97-AF65-F5344CB8AC3E}">
        <p14:creationId xmlns:p14="http://schemas.microsoft.com/office/powerpoint/2010/main" val="382754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53250" name="Rectangle 3"/>
          <p:cNvSpPr>
            <a:spLocks noGrp="1" noChangeArrowheads="1"/>
          </p:cNvSpPr>
          <p:nvPr>
            <p:ph type="body" sz="half" idx="1"/>
          </p:nvPr>
        </p:nvSpPr>
        <p:spPr>
          <a:xfrm>
            <a:off x="228600" y="1447800"/>
            <a:ext cx="3048000" cy="5181600"/>
          </a:xfrm>
        </p:spPr>
        <p:txBody>
          <a:bodyPr/>
          <a:lstStyle/>
          <a:p>
            <a:pPr marL="0" indent="0" eaLnBrk="1" hangingPunct="1">
              <a:buFontTx/>
              <a:buNone/>
              <a:defRPr/>
            </a:pPr>
            <a:r>
              <a:rPr lang="en-US" sz="2400" dirty="0">
                <a:latin typeface="Calibri" charset="0"/>
                <a:ea typeface="ＭＳ Ｐゴシック" charset="0"/>
                <a:cs typeface="ＭＳ Ｐゴシック" charset="0"/>
              </a:rPr>
              <a:t>Given J1 and J2 with capacities C1 and C2 and initial amounts W1 and W2, find actions to end up with W1’ and W2’ in jugs</a:t>
            </a:r>
          </a:p>
          <a:p>
            <a:pPr marL="0" indent="0" eaLnBrk="1" hangingPunct="1">
              <a:buFontTx/>
              <a:buNone/>
              <a:defRPr/>
            </a:pPr>
            <a:endParaRPr lang="en-US" sz="800" dirty="0">
              <a:latin typeface="Calibri" charset="0"/>
              <a:ea typeface="ＭＳ Ｐゴシック" charset="0"/>
              <a:cs typeface="ＭＳ Ｐゴシック" charset="0"/>
            </a:endParaRPr>
          </a:p>
          <a:p>
            <a:pPr marL="0" indent="0" algn="ctr" eaLnBrk="1" hangingPunct="1">
              <a:buFontTx/>
              <a:buNone/>
              <a:defRPr/>
            </a:pPr>
            <a:r>
              <a:rPr lang="en-US" sz="2400" b="1" dirty="0">
                <a:latin typeface="Calibri" charset="0"/>
                <a:ea typeface="ＭＳ Ｐゴシック" charset="0"/>
                <a:cs typeface="ＭＳ Ｐゴシック" charset="0"/>
              </a:rPr>
              <a:t>State Representation</a:t>
            </a:r>
          </a:p>
          <a:p>
            <a:pPr marL="0" indent="0" eaLnBrk="1" hangingPunct="1">
              <a:buFontTx/>
              <a:buNone/>
              <a:defRPr/>
            </a:pPr>
            <a:r>
              <a:rPr lang="en-US" sz="2200" dirty="0">
                <a:latin typeface="Calibri" charset="0"/>
                <a:ea typeface="ＭＳ Ｐゴシック" charset="0"/>
              </a:rPr>
              <a:t>State = (</a:t>
            </a:r>
            <a:r>
              <a:rPr lang="en-US" sz="2200" dirty="0" err="1">
                <a:latin typeface="Calibri" charset="0"/>
                <a:ea typeface="ＭＳ Ｐゴシック" charset="0"/>
              </a:rPr>
              <a:t>x,y</a:t>
            </a:r>
            <a:r>
              <a:rPr lang="en-US" sz="2200" dirty="0">
                <a:latin typeface="Calibri" charset="0"/>
                <a:ea typeface="ＭＳ Ｐゴシック" charset="0"/>
              </a:rPr>
              <a:t>), where x &amp; y are water in J1 &amp; J2</a:t>
            </a:r>
          </a:p>
          <a:p>
            <a:pPr marL="176213" indent="-176213" eaLnBrk="1" hangingPunct="1">
              <a:defRPr/>
            </a:pPr>
            <a:r>
              <a:rPr lang="en-US" sz="2200" dirty="0">
                <a:latin typeface="Calibri" charset="0"/>
                <a:ea typeface="ＭＳ Ｐゴシック" charset="0"/>
              </a:rPr>
              <a:t>Initial state = (5,0) </a:t>
            </a:r>
          </a:p>
          <a:p>
            <a:pPr marL="176213" indent="-176213" eaLnBrk="1" hangingPunct="1">
              <a:defRPr/>
            </a:pPr>
            <a:r>
              <a:rPr lang="en-US" sz="2200" dirty="0">
                <a:latin typeface="Calibri" charset="0"/>
                <a:ea typeface="ＭＳ Ｐゴシック" charset="0"/>
              </a:rPr>
              <a:t>Goal state = (*,1), where * is any amount </a:t>
            </a:r>
          </a:p>
        </p:txBody>
      </p:sp>
      <p:graphicFrame>
        <p:nvGraphicFramePr>
          <p:cNvPr id="19603" name="Group 147"/>
          <p:cNvGraphicFramePr>
            <a:graphicFrameLocks noGrp="1"/>
          </p:cNvGraphicFramePr>
          <p:nvPr>
            <p:ph sz="half" idx="2"/>
          </p:nvPr>
        </p:nvGraphicFramePr>
        <p:xfrm>
          <a:off x="3429000" y="2078038"/>
          <a:ext cx="5486400" cy="4175132"/>
        </p:xfrm>
        <a:graphic>
          <a:graphicData uri="http://schemas.openxmlformats.org/drawingml/2006/table">
            <a:tbl>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609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charset="0"/>
                          <a:cs typeface="ＭＳ Ｐゴシック" charset="0"/>
                        </a:rPr>
                        <a:t>Actions</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Cond.</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Transition</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Effect</a:t>
                      </a:r>
                    </a:p>
                  </a:txBody>
                  <a:tcPr marT="45701" marB="45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8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19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2to1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3</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(x,2)</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J2 into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(x,0)</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1to2part</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y &lt;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(1,y)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→(0,y+1)</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 until full</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4616" name="Text Box 142"/>
          <p:cNvSpPr txBox="1">
            <a:spLocks noChangeArrowheads="1"/>
          </p:cNvSpPr>
          <p:nvPr/>
        </p:nvSpPr>
        <p:spPr bwMode="auto">
          <a:xfrm>
            <a:off x="5562600" y="1447800"/>
            <a:ext cx="19335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Operator table</a:t>
            </a:r>
          </a:p>
        </p:txBody>
      </p:sp>
      <p:grpSp>
        <p:nvGrpSpPr>
          <p:cNvPr id="8" name="Group 7">
            <a:extLst>
              <a:ext uri="{FF2B5EF4-FFF2-40B4-BE49-F238E27FC236}">
                <a16:creationId xmlns:a16="http://schemas.microsoft.com/office/drawing/2014/main" id="{4D75E376-A1A2-CE43-BEAE-EF485B742FAD}"/>
              </a:ext>
            </a:extLst>
          </p:cNvPr>
          <p:cNvGrpSpPr/>
          <p:nvPr/>
        </p:nvGrpSpPr>
        <p:grpSpPr>
          <a:xfrm>
            <a:off x="7239000" y="105098"/>
            <a:ext cx="1879600" cy="1489075"/>
            <a:chOff x="7239000" y="105098"/>
            <a:chExt cx="1879600" cy="1489075"/>
          </a:xfrm>
        </p:grpSpPr>
        <p:grpSp>
          <p:nvGrpSpPr>
            <p:cNvPr id="9" name="Group 8">
              <a:extLst>
                <a:ext uri="{FF2B5EF4-FFF2-40B4-BE49-F238E27FC236}">
                  <a16:creationId xmlns:a16="http://schemas.microsoft.com/office/drawing/2014/main" id="{6C1AAA8F-1CCE-5E4C-A2E1-75DC2D362BD7}"/>
                </a:ext>
              </a:extLst>
            </p:cNvPr>
            <p:cNvGrpSpPr/>
            <p:nvPr/>
          </p:nvGrpSpPr>
          <p:grpSpPr>
            <a:xfrm>
              <a:off x="7239000" y="105098"/>
              <a:ext cx="1270000" cy="1489075"/>
              <a:chOff x="6841162" y="105098"/>
              <a:chExt cx="1270000" cy="1489075"/>
            </a:xfrm>
          </p:grpSpPr>
          <p:pic>
            <p:nvPicPr>
              <p:cNvPr id="13" name="Picture 1">
                <a:extLst>
                  <a:ext uri="{FF2B5EF4-FFF2-40B4-BE49-F238E27FC236}">
                    <a16:creationId xmlns:a16="http://schemas.microsoft.com/office/drawing/2014/main" id="{F9418C0C-4C3C-E340-8407-E9F4331D4C8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9F9E3858-5C75-0D45-B1D4-798B2E7882D2}"/>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0" name="Group 9">
              <a:extLst>
                <a:ext uri="{FF2B5EF4-FFF2-40B4-BE49-F238E27FC236}">
                  <a16:creationId xmlns:a16="http://schemas.microsoft.com/office/drawing/2014/main" id="{96588380-A253-8C42-B84C-86D66104C376}"/>
                </a:ext>
              </a:extLst>
            </p:cNvPr>
            <p:cNvGrpSpPr/>
            <p:nvPr/>
          </p:nvGrpSpPr>
          <p:grpSpPr>
            <a:xfrm>
              <a:off x="8305800" y="373131"/>
              <a:ext cx="812800" cy="953008"/>
              <a:chOff x="8102600" y="508057"/>
              <a:chExt cx="812800" cy="953008"/>
            </a:xfrm>
          </p:grpSpPr>
          <p:pic>
            <p:nvPicPr>
              <p:cNvPr id="11" name="Picture 1">
                <a:extLst>
                  <a:ext uri="{FF2B5EF4-FFF2-40B4-BE49-F238E27FC236}">
                    <a16:creationId xmlns:a16="http://schemas.microsoft.com/office/drawing/2014/main" id="{4B473B5D-87B7-D241-8201-D9FAA4EE08B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9007FF81-18AB-DD44-9AF1-C366EC5060B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US" dirty="0">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371600"/>
            <a:ext cx="8686800" cy="5257800"/>
          </a:xfrm>
        </p:spPr>
        <p:txBody>
          <a:bodyPr/>
          <a:lstStyle/>
          <a:p>
            <a:pPr marL="0" indent="0">
              <a:buFont typeface="Arial" charset="0"/>
              <a:buNone/>
              <a:defRPr/>
            </a:pPr>
            <a:r>
              <a:rPr lang="en-US" sz="2400" dirty="0"/>
              <a:t>class WJ(Problem):</a:t>
            </a:r>
          </a:p>
          <a:p>
            <a:pPr marL="0" indent="0">
              <a:buFont typeface="Arial" charset="0"/>
              <a:buNone/>
              <a:defRPr/>
            </a:pPr>
            <a:endParaRPr lang="en-US" sz="100" dirty="0"/>
          </a:p>
          <a:p>
            <a:pPr marL="0" indent="0">
              <a:buFont typeface="Arial" charset="0"/>
              <a:buNone/>
              <a:defRPr/>
            </a:pPr>
            <a:r>
              <a:rPr lang="en-US" sz="2400" dirty="0"/>
              <a:t>    </a:t>
            </a:r>
            <a:r>
              <a:rPr lang="en-US" sz="2400" dirty="0" err="1"/>
              <a:t>def</a:t>
            </a:r>
            <a:r>
              <a:rPr lang="en-US" sz="2400" dirty="0"/>
              <a:t> __</a:t>
            </a:r>
            <a:r>
              <a:rPr lang="en-US" sz="2400" dirty="0" err="1"/>
              <a:t>init</a:t>
            </a:r>
            <a:r>
              <a:rPr lang="en-US" sz="2400" dirty="0"/>
              <a:t>__(self, </a:t>
            </a:r>
            <a:r>
              <a:rPr lang="en-US" sz="2400" b="1" dirty="0"/>
              <a:t>capacities</a:t>
            </a:r>
            <a:r>
              <a:rPr lang="en-US" sz="2400" dirty="0"/>
              <a:t>=(5,2), </a:t>
            </a:r>
            <a:r>
              <a:rPr lang="en-US" sz="2400" b="1" dirty="0"/>
              <a:t>initial</a:t>
            </a:r>
            <a:r>
              <a:rPr lang="en-US" sz="2400" dirty="0"/>
              <a:t>=(5,0), </a:t>
            </a:r>
            <a:r>
              <a:rPr lang="en-US" sz="2400" b="1" dirty="0"/>
              <a:t>goal</a:t>
            </a:r>
            <a:r>
              <a:rPr lang="en-US" sz="2400" dirty="0"/>
              <a:t>=(0,1)):</a:t>
            </a:r>
          </a:p>
          <a:p>
            <a:pPr marL="0" indent="0">
              <a:buFont typeface="Arial" charset="0"/>
              <a:buNone/>
              <a:defRPr/>
            </a:pPr>
            <a:r>
              <a:rPr lang="en-US" sz="2400" dirty="0"/>
              <a:t>        </a:t>
            </a:r>
            <a:r>
              <a:rPr lang="en-US" sz="2400" dirty="0" err="1"/>
              <a:t>self.capacities</a:t>
            </a:r>
            <a:r>
              <a:rPr lang="en-US" sz="2400" dirty="0"/>
              <a:t> = capacities</a:t>
            </a:r>
          </a:p>
          <a:p>
            <a:pPr marL="0" indent="0">
              <a:buFont typeface="Arial" charset="0"/>
              <a:buNone/>
              <a:defRPr/>
            </a:pPr>
            <a:r>
              <a:rPr lang="en-US" sz="2400" dirty="0"/>
              <a:t>        </a:t>
            </a:r>
            <a:r>
              <a:rPr lang="en-US" sz="2400" dirty="0" err="1"/>
              <a:t>self.initial</a:t>
            </a:r>
            <a:r>
              <a:rPr lang="en-US" sz="2400" dirty="0"/>
              <a:t> = initial</a:t>
            </a:r>
          </a:p>
          <a:p>
            <a:pPr marL="0" indent="0">
              <a:buFont typeface="Arial" charset="0"/>
              <a:buNone/>
              <a:defRPr/>
            </a:pPr>
            <a:r>
              <a:rPr lang="en-US" sz="2400" dirty="0"/>
              <a:t>        </a:t>
            </a:r>
            <a:r>
              <a:rPr lang="en-US" sz="2400" dirty="0" err="1"/>
              <a:t>self.goal</a:t>
            </a:r>
            <a:r>
              <a:rPr lang="en-US" sz="2400" dirty="0"/>
              <a:t> = goal</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a:t>
            </a:r>
            <a:r>
              <a:rPr lang="en-US" sz="2400" b="1" dirty="0" err="1"/>
              <a:t>goal_test</a:t>
            </a:r>
            <a:r>
              <a:rPr lang="en-US" sz="2400" dirty="0"/>
              <a:t>(self, state):  </a:t>
            </a:r>
            <a:r>
              <a:rPr lang="en-US" sz="2400" dirty="0">
                <a:solidFill>
                  <a:srgbClr val="7F7F7F"/>
                </a:solidFill>
              </a:rPr>
              <a:t># returns True </a:t>
            </a:r>
            <a:r>
              <a:rPr lang="en-US" sz="2400" dirty="0" err="1">
                <a:solidFill>
                  <a:srgbClr val="7F7F7F"/>
                </a:solidFill>
              </a:rPr>
              <a:t>iff</a:t>
            </a:r>
            <a:r>
              <a:rPr lang="en-US" sz="2400" dirty="0">
                <a:solidFill>
                  <a:srgbClr val="7F7F7F"/>
                </a:solidFill>
              </a:rPr>
              <a:t> state is a goal state</a:t>
            </a:r>
          </a:p>
          <a:p>
            <a:pPr marL="0" indent="0">
              <a:buFont typeface="Arial" charset="0"/>
              <a:buNone/>
              <a:defRPr/>
            </a:pPr>
            <a:r>
              <a:rPr lang="en-US" sz="2400" dirty="0"/>
              <a:t>        g = </a:t>
            </a:r>
            <a:r>
              <a:rPr lang="en-US" sz="2400" dirty="0" err="1"/>
              <a:t>self.goal</a:t>
            </a:r>
            <a:endParaRPr lang="en-US" sz="2400" dirty="0"/>
          </a:p>
          <a:p>
            <a:pPr marL="0" indent="0">
              <a:buFont typeface="Arial" charset="0"/>
              <a:buNone/>
              <a:defRPr/>
            </a:pPr>
            <a:r>
              <a:rPr lang="en-US" sz="2400" dirty="0"/>
              <a:t>        return (state[0] == g[0] or g[0] == -1 ) and </a:t>
            </a:r>
          </a:p>
          <a:p>
            <a:pPr marL="0" indent="0">
              <a:buFont typeface="Arial" charset="0"/>
              <a:buNone/>
              <a:defRPr/>
            </a:pPr>
            <a:r>
              <a:rPr lang="en-US" sz="2400" dirty="0"/>
              <a:t>                    (state[1] == g[1] or g[1] == -1)</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__</a:t>
            </a:r>
            <a:r>
              <a:rPr lang="en-US" sz="2400" dirty="0" err="1"/>
              <a:t>repr</a:t>
            </a:r>
            <a:r>
              <a:rPr lang="en-US" sz="2400" dirty="0"/>
              <a:t>__(self):     </a:t>
            </a:r>
            <a:r>
              <a:rPr lang="en-US" sz="2400" dirty="0">
                <a:solidFill>
                  <a:schemeClr val="tx1">
                    <a:lumMod val="50000"/>
                    <a:lumOff val="50000"/>
                  </a:schemeClr>
                </a:solidFill>
              </a:rPr>
              <a:t># returns string representing the object</a:t>
            </a:r>
          </a:p>
          <a:p>
            <a:pPr marL="0" indent="0">
              <a:buNone/>
              <a:defRPr/>
            </a:pPr>
            <a:r>
              <a:rPr lang="en-US" sz="2400" dirty="0"/>
              <a:t>        return </a:t>
            </a:r>
            <a:r>
              <a:rPr lang="en-US" sz="2400" dirty="0" err="1"/>
              <a:t>f"WJ</a:t>
            </a:r>
            <a:r>
              <a:rPr lang="en-US" sz="2400" dirty="0"/>
              <a:t>({</a:t>
            </a:r>
            <a:r>
              <a:rPr lang="en-US" sz="2400" dirty="0" err="1"/>
              <a:t>self.capacities</a:t>
            </a:r>
            <a:r>
              <a:rPr lang="en-US" sz="2400" dirty="0"/>
              <a:t>},{</a:t>
            </a:r>
            <a:r>
              <a:rPr lang="en-US" sz="2400" dirty="0" err="1"/>
              <a:t>self.initial</a:t>
            </a:r>
            <a:r>
              <a:rPr lang="en-US" sz="2400" dirty="0"/>
              <a:t>},{</a:t>
            </a:r>
            <a:r>
              <a:rPr lang="en-US" sz="2400" dirty="0" err="1"/>
              <a:t>self.goal</a:t>
            </a:r>
            <a:r>
              <a:rPr lang="en-US" sz="2400" dirty="0"/>
              <a:t>}"</a:t>
            </a:r>
          </a:p>
        </p:txBody>
      </p:sp>
      <p:grpSp>
        <p:nvGrpSpPr>
          <p:cNvPr id="6" name="Group 5">
            <a:extLst>
              <a:ext uri="{FF2B5EF4-FFF2-40B4-BE49-F238E27FC236}">
                <a16:creationId xmlns:a16="http://schemas.microsoft.com/office/drawing/2014/main" id="{AB5D6D37-C0DE-A040-AAAF-665DF6693D90}"/>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6B2C8530-F9A1-354C-A438-15FF687F5774}"/>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48B6C467-5F1B-B847-9DDE-85CE087A80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D33C3CC9-B038-1640-B1C4-88A8AE6C1C53}"/>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9B2071CE-1EE0-044D-A75E-CBBFDE34A824}"/>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3F8452D-2EB9-E84C-8C3E-B1A4440DF4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C7DB7D5E-3113-1941-AC62-D5F2075D907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
        <p:nvSpPr>
          <p:cNvPr id="2" name="TextBox 1">
            <a:extLst>
              <a:ext uri="{FF2B5EF4-FFF2-40B4-BE49-F238E27FC236}">
                <a16:creationId xmlns:a16="http://schemas.microsoft.com/office/drawing/2014/main" id="{9164C0E3-5D61-8047-B62D-579162CD0EA9}"/>
              </a:ext>
            </a:extLst>
          </p:cNvPr>
          <p:cNvSpPr txBox="1"/>
          <p:nvPr/>
        </p:nvSpPr>
        <p:spPr>
          <a:xfrm>
            <a:off x="7010400" y="6384795"/>
            <a:ext cx="1850186" cy="461665"/>
          </a:xfrm>
          <a:prstGeom prst="rect">
            <a:avLst/>
          </a:prstGeom>
          <a:noFill/>
        </p:spPr>
        <p:txBody>
          <a:bodyPr wrap="none" rtlCol="0">
            <a:spAutoFit/>
          </a:bodyPr>
          <a:lstStyle/>
          <a:p>
            <a:r>
              <a:rPr lang="en-US" dirty="0">
                <a:solidFill>
                  <a:schemeClr val="tx1">
                    <a:lumMod val="50000"/>
                    <a:lumOff val="50000"/>
                  </a:schemeClr>
                </a:solidFill>
              </a:rPr>
              <a:t>Note: f-string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actions(self, state):</a:t>
            </a:r>
          </a:p>
          <a:p>
            <a:pPr marL="0" indent="0">
              <a:buNone/>
            </a:pPr>
            <a:r>
              <a:rPr lang="en-US" dirty="0"/>
              <a:t>    """returns </a:t>
            </a:r>
            <a:r>
              <a:rPr lang="en-US" dirty="0" err="1"/>
              <a:t>iterable</a:t>
            </a:r>
            <a:r>
              <a:rPr lang="en-US" dirty="0"/>
              <a:t> with all state’s legal actions"""</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if J1&gt;0: yield ('dump', 1)</a:t>
            </a:r>
          </a:p>
          <a:p>
            <a:pPr marL="0" indent="0">
              <a:buNone/>
            </a:pPr>
            <a:r>
              <a:rPr lang="en-US" dirty="0"/>
              <a:t>    if J2&gt;0: yield ('dump', 2)</a:t>
            </a:r>
          </a:p>
          <a:p>
            <a:pPr marL="0" indent="0">
              <a:buNone/>
            </a:pPr>
            <a:r>
              <a:rPr lang="en-US" dirty="0"/>
              <a:t>    if J2&lt;C2 and J1&gt;0: yield ('pour', 1, 2)</a:t>
            </a:r>
          </a:p>
          <a:p>
            <a:pPr marL="0" indent="0">
              <a:buNone/>
            </a:pPr>
            <a:r>
              <a:rPr lang="en-US" dirty="0"/>
              <a:t>    if J1&lt;C1 and J2&gt;0: yield ('pour', 2, 1)</a:t>
            </a:r>
          </a:p>
        </p:txBody>
      </p:sp>
      <p:sp>
        <p:nvSpPr>
          <p:cNvPr id="3" name="TextBox 2">
            <a:extLst>
              <a:ext uri="{FF2B5EF4-FFF2-40B4-BE49-F238E27FC236}">
                <a16:creationId xmlns:a16="http://schemas.microsoft.com/office/drawing/2014/main" id="{ADF036CA-421E-EC44-9BFF-C2D4A6A4BEE7}"/>
              </a:ext>
            </a:extLst>
          </p:cNvPr>
          <p:cNvSpPr txBox="1"/>
          <p:nvPr/>
        </p:nvSpPr>
        <p:spPr>
          <a:xfrm>
            <a:off x="6496136" y="6243935"/>
            <a:ext cx="2138727" cy="461665"/>
          </a:xfrm>
          <a:prstGeom prst="rect">
            <a:avLst/>
          </a:prstGeom>
          <a:noFill/>
        </p:spPr>
        <p:txBody>
          <a:bodyPr wrap="none" rtlCol="0">
            <a:spAutoFit/>
          </a:bodyPr>
          <a:lstStyle/>
          <a:p>
            <a:r>
              <a:rPr lang="en-US" dirty="0"/>
              <a:t>yield?  See </a:t>
            </a:r>
            <a:r>
              <a:rPr lang="en-US" dirty="0">
                <a:hlinkClick r:id="rId2"/>
              </a:rPr>
              <a:t>here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23334</TotalTime>
  <Words>1901</Words>
  <Application>Microsoft Macintosh PowerPoint</Application>
  <PresentationFormat>On-screen Show (4:3)</PresentationFormat>
  <Paragraphs>202</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Search in Python</vt:lpstr>
      <vt:lpstr>Today’s topics</vt:lpstr>
      <vt:lpstr>Install AIMA Python ?</vt:lpstr>
      <vt:lpstr>Two Water Jugs Problem</vt:lpstr>
      <vt:lpstr>search.py</vt:lpstr>
      <vt:lpstr>Example: Water Jug Problem</vt:lpstr>
      <vt:lpstr>Two Water Jugs Problem</vt:lpstr>
      <vt:lpstr>Our WJ problem class</vt:lpstr>
      <vt:lpstr>Our WJ problem class</vt:lpstr>
      <vt:lpstr>Acytions returning a list</vt:lpstr>
      <vt:lpstr>WJ problem class</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256</cp:revision>
  <cp:lastPrinted>2009-09-21T21:09:25Z</cp:lastPrinted>
  <dcterms:created xsi:type="dcterms:W3CDTF">2009-09-18T23:34:15Z</dcterms:created>
  <dcterms:modified xsi:type="dcterms:W3CDTF">2020-02-11T20:32:51Z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