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296" r:id="rId4"/>
    <p:sldId id="258" r:id="rId5"/>
    <p:sldId id="304" r:id="rId6"/>
    <p:sldId id="305" r:id="rId7"/>
    <p:sldId id="259" r:id="rId8"/>
    <p:sldId id="260" r:id="rId9"/>
    <p:sldId id="290" r:id="rId10"/>
    <p:sldId id="287" r:id="rId11"/>
    <p:sldId id="289" r:id="rId12"/>
    <p:sldId id="288" r:id="rId13"/>
    <p:sldId id="306" r:id="rId14"/>
    <p:sldId id="261" r:id="rId15"/>
    <p:sldId id="262" r:id="rId16"/>
    <p:sldId id="307" r:id="rId17"/>
    <p:sldId id="263" r:id="rId18"/>
    <p:sldId id="264" r:id="rId19"/>
    <p:sldId id="266" r:id="rId20"/>
    <p:sldId id="267" r:id="rId21"/>
    <p:sldId id="268" r:id="rId22"/>
    <p:sldId id="269" r:id="rId23"/>
    <p:sldId id="270" r:id="rId24"/>
    <p:sldId id="271" r:id="rId25"/>
    <p:sldId id="301" r:id="rId26"/>
    <p:sldId id="272" r:id="rId27"/>
    <p:sldId id="297" r:id="rId28"/>
    <p:sldId id="274" r:id="rId29"/>
    <p:sldId id="275" r:id="rId30"/>
    <p:sldId id="276" r:id="rId31"/>
    <p:sldId id="277" r:id="rId32"/>
    <p:sldId id="278" r:id="rId33"/>
    <p:sldId id="279" r:id="rId34"/>
    <p:sldId id="286" r:id="rId35"/>
    <p:sldId id="281" r:id="rId36"/>
    <p:sldId id="302" r:id="rId37"/>
    <p:sldId id="282" r:id="rId38"/>
    <p:sldId id="283" r:id="rId39"/>
    <p:sldId id="285" r:id="rId40"/>
    <p:sldId id="284" r:id="rId41"/>
    <p:sldId id="298" r:id="rId42"/>
    <p:sldId id="299" r:id="rId43"/>
    <p:sldId id="291" r:id="rId44"/>
    <p:sldId id="292" r:id="rId45"/>
    <p:sldId id="293" r:id="rId46"/>
    <p:sldId id="294" r:id="rId47"/>
    <p:sldId id="295" r:id="rId4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33CCFF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744"/>
  </p:normalViewPr>
  <p:slideViewPr>
    <p:cSldViewPr showGuides="1">
      <p:cViewPr varScale="1">
        <p:scale>
          <a:sx n="125" d="100"/>
          <a:sy n="125" d="100"/>
        </p:scale>
        <p:origin x="392" y="160"/>
      </p:cViewPr>
      <p:guideLst>
        <p:guide orient="horz" pos="2016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760723-EA6E-BB4B-86B3-036967111B8E}" type="datetime1">
              <a:rPr lang="en-US"/>
              <a:pPr>
                <a:defRPr/>
              </a:pPr>
              <a:t>4/25/18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35E172-AB09-4848-AEAA-8EDFCEEC0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93D347-433A-3344-ACB2-982C39053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2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5B905C-8EDE-4E40-883E-CA70FF8A0D33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88EB0A-7405-9942-95CA-AF3DCAFC32AE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B9557A-7DDF-BB49-AC5F-F778AA8278B6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712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841983-4A03-3142-B0BA-8F1CD6437D5E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484FCB-71D6-414D-B64D-9CB3606475DD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31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69846EA-E43B-C345-B7A3-410A4363178B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Serum calcium is a blood test to measure the amount of calcium in the blood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Elevated levels of calcium in the blood is associated with some cancers.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F69D2C-FFCD-7D4D-8694-94B54C8B4F6B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</a:rPr>
              <a:t>Occam’s Razor : among competing hypotheses, the one with the fewest assumptions should be selected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A25922-5684-314A-B735-80BC9CA8341E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B989B-823F-CF4E-A29F-A6FC3A414C78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FCA5471-07E6-5449-9657-3CDD889B8E65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C67782-38D7-4F48-A4C5-8BF726C58288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84706A-31CC-BF47-8B2B-D21125287867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19ABD3-BFB1-EB48-8585-77051ADB8589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2033A5-6E09-7045-A1BB-A030D066645B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D55165A-0461-D048-BD56-63133BC856C3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D6DF0D-F8C4-A249-BFCF-59A8C16C94B4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D6FFD5-2079-C241-A026-B5E100F54B09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4EBCBA-19CE-B54D-97DB-2DE4B1B67210}" type="slidenum">
              <a:rPr lang="en-US" sz="1200"/>
              <a:pPr eaLnBrk="1" hangingPunct="1"/>
              <a:t>29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771EB2-0BD2-3449-A37A-404CCD70AAC9}" type="slidenum">
              <a:rPr lang="en-US" sz="1200"/>
              <a:pPr eaLnBrk="1" hangingPunct="1"/>
              <a:t>30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654173-0EAC-DD46-BD20-226410315373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0C889A-25EC-A644-AC3C-03071ED2FB49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C741F4-3615-FB43-8FBC-90D87804C563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FFF0BBE-8E58-5E4B-A627-410D6B0DF14F}" type="slidenum">
              <a:rPr lang="en-US" sz="1200"/>
              <a:pPr eaLnBrk="1" hangingPunct="1"/>
              <a:t>33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FAB43BA-6824-7E42-8FB2-AFE2F84457CF}" type="slidenum">
              <a:rPr lang="en-US" sz="1200"/>
              <a:pPr eaLnBrk="1" hangingPunct="1"/>
              <a:t>35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</a:rPr>
              <a:t>Dyspnea is</a:t>
            </a:r>
            <a:r>
              <a:rPr lang="en-US" sz="2800" baseline="0" dirty="0">
                <a:latin typeface="Arial" charset="0"/>
              </a:rPr>
              <a:t>  medical term for </a:t>
            </a:r>
            <a:r>
              <a:rPr lang="en-US" sz="2800" b="1" baseline="0" dirty="0">
                <a:latin typeface="Arial" charset="0"/>
              </a:rPr>
              <a:t>difficult or labored breathing</a:t>
            </a:r>
            <a:r>
              <a:rPr lang="en-US" sz="2800" baseline="0" dirty="0">
                <a:latin typeface="Arial" charset="0"/>
              </a:rPr>
              <a:t>.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Arial" charset="0"/>
              </a:rPr>
              <a:t>Dyspnoea</a:t>
            </a:r>
            <a:r>
              <a:rPr lang="en-US" dirty="0">
                <a:latin typeface="Arial" charset="0"/>
              </a:rPr>
              <a:t> is also a</a:t>
            </a:r>
            <a:r>
              <a:rPr lang="en-US" baseline="0" dirty="0">
                <a:latin typeface="Arial" charset="0"/>
              </a:rPr>
              <a:t>  medical term for difficult or labored breathing.</a:t>
            </a:r>
            <a:endParaRPr lang="en-US" dirty="0">
              <a:latin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93D347-433A-3344-ACB2-982C390538D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04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D84CEE-0B1E-814F-B6B1-F1C944C90DA2}" type="slidenum">
              <a:rPr lang="en-US" sz="1200"/>
              <a:pPr eaLnBrk="1" hangingPunct="1"/>
              <a:t>37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0B7BFD4-0186-0F41-86D0-55A134B798C7}" type="slidenum">
              <a:rPr lang="en-US" sz="1200"/>
              <a:pPr eaLnBrk="1" hangingPunct="1"/>
              <a:t>38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EE9F34-6025-1348-A460-4BCE68F360D9}" type="slidenum">
              <a:rPr lang="en-US" sz="1200"/>
              <a:pPr eaLnBrk="1" hangingPunct="1"/>
              <a:t>39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6D9BC5-3AF5-F143-8E59-DBCD4536E98B}" type="slidenum">
              <a:rPr lang="en-US" sz="1200"/>
              <a:pPr eaLnBrk="1" hangingPunct="1"/>
              <a:t>40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6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86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2A87D0-33C9-1B4F-9306-9D1235C4E037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E2CE242-36A0-3A4C-BDCA-EDC7506B3CD9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1B5E73-E859-0A41-91BD-8981546D5858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AB3AB4-48BD-DE43-8323-D30FB98B6289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C8CF3-987F-4341-A2E2-D491391FD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AA17-299B-A945-959F-CB22872C5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430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430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280D-30AD-0344-B70C-2DDBFF780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0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58051-D84B-2944-8147-49A1C163F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26F96-07EA-6340-9A46-B5C19E29A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A75C-0AD0-174D-82FD-686F41D1C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49B6-C2D5-5943-ABAC-3D54788BB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A9C51-E23B-C54C-8A7E-5348D6519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0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30A8-D318-464B-A76E-98C0915A7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4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5AB4E-64CE-8441-BD61-6E94A3ED8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F96A-D302-9E4E-AE30-0AC4A6891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2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EA6E-0542-CC4A-9087-7916A31C3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0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2884C3-DF60-384B-A80D-2A9FCA1E0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-112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2" charset="0"/>
        </a:defRPr>
      </a:lvl9pPr>
    </p:titleStyle>
    <p:bodyStyle>
      <a:lvl1pPr marL="227013" indent="-2270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pitchFamily="-112" charset="-128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112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12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pitchFamily="-112" charset="-128"/>
        </a:defRPr>
      </a:lvl5pPr>
      <a:lvl6pPr marL="20589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5161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29733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430588" indent="-23336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ive_Bayes_classifier#The_naive_Bayes_probabilistic_mode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ccam's_razo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acquisitio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yesian_networ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gin.com/" TargetMode="External"/><Relationship Id="rId2" Type="http://schemas.openxmlformats.org/officeDocument/2006/relationships/hyperlink" Target="http://www.norsys.com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6467475" cy="4267200"/>
          </a:xfrm>
        </p:spPr>
        <p:txBody>
          <a:bodyPr/>
          <a:lstStyle/>
          <a:p>
            <a:pPr eaLnBrk="1" hangingPunct="1"/>
            <a:r>
              <a:rPr lang="en-US" sz="6600" dirty="0"/>
              <a:t>Reasoning</a:t>
            </a:r>
            <a:br>
              <a:rPr lang="en-US" sz="6600" dirty="0"/>
            </a:br>
            <a:r>
              <a:rPr lang="en-US" sz="6600" dirty="0"/>
              <a:t>with Bayesian</a:t>
            </a:r>
            <a:br>
              <a:rPr lang="en-US" sz="6600" dirty="0"/>
            </a:br>
            <a:r>
              <a:rPr lang="en-US" sz="6600" dirty="0"/>
              <a:t>Belief Networks</a:t>
            </a:r>
          </a:p>
        </p:txBody>
      </p:sp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1676400"/>
            <a:ext cx="271303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1746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1747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1748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1756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1757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3810000" y="3962400"/>
            <a:ext cx="19050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5867400" y="4038600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condition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9698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9699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9700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9701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9709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17"/>
          <p:cNvSpPr>
            <a:spLocks noChangeArrowheads="1"/>
          </p:cNvSpPr>
          <p:nvPr/>
        </p:nvSpPr>
        <p:spPr bwMode="auto">
          <a:xfrm>
            <a:off x="2438400" y="1295400"/>
            <a:ext cx="4343400" cy="2743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781800" y="14478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predispositions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33794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33795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33804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33805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33806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2667000" y="5181600"/>
            <a:ext cx="4419600" cy="1143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5486400" y="4648200"/>
            <a:ext cx="315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observable symptoms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1E7A6100-E22C-3C47-8D10-A9966EE5F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706" y="1371600"/>
            <a:ext cx="270849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Model has 7 variables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Complete joint probability distribution will have 7 dimensions!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Too much data required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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BBN simplifies: a node has a CPT with data on itself &amp; parents in graph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12CBB785-73EC-0F41-A966-0BB18C12B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4" y="2647662"/>
            <a:ext cx="2667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Can we predict likelihood of </a:t>
            </a:r>
            <a:r>
              <a:rPr lang="en-US" b="1" dirty="0">
                <a:solidFill>
                  <a:srgbClr val="FF0000"/>
                </a:solidFill>
              </a:rPr>
              <a:t>lung tumor</a:t>
            </a:r>
            <a:r>
              <a:rPr lang="en-US" dirty="0">
                <a:solidFill>
                  <a:srgbClr val="FF0000"/>
                </a:solidFill>
              </a:rPr>
              <a:t> given values of other 6 variables?</a:t>
            </a:r>
          </a:p>
        </p:txBody>
      </p:sp>
    </p:spTree>
    <p:extLst>
      <p:ext uri="{BB962C8B-B14F-4D97-AF65-F5344CB8AC3E}">
        <p14:creationId xmlns:p14="http://schemas.microsoft.com/office/powerpoint/2010/main" val="159389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006850" y="1831975"/>
            <a:ext cx="4492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are </a:t>
            </a:r>
          </a:p>
          <a:p>
            <a:r>
              <a:rPr lang="en-US" sz="3200" dirty="0">
                <a:latin typeface="Calibri"/>
              </a:rPr>
              <a:t> independent.</a:t>
            </a:r>
            <a:endParaRPr lang="en-US" dirty="0">
              <a:latin typeface="Calibri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832225" y="4151313"/>
            <a:ext cx="23295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 |G) = P(A)    </a:t>
            </a:r>
          </a:p>
          <a:p>
            <a:r>
              <a:rPr lang="en-US" sz="2800" i="1" dirty="0">
                <a:latin typeface="Calibri"/>
              </a:rPr>
              <a:t>P(G |A) = P(G)    </a:t>
            </a:r>
            <a:endParaRPr lang="en-US" sz="2800" dirty="0">
              <a:latin typeface="Calibri"/>
            </a:endParaRPr>
          </a:p>
        </p:txBody>
      </p:sp>
      <p:sp>
        <p:nvSpPr>
          <p:cNvPr id="35844" name="Oval 5"/>
          <p:cNvSpPr>
            <a:spLocks noChangeArrowheads="1"/>
          </p:cNvSpPr>
          <p:nvPr/>
        </p:nvSpPr>
        <p:spPr bwMode="auto">
          <a:xfrm>
            <a:off x="23987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569913" y="222091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756025" y="5326063"/>
            <a:ext cx="4819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P(G|A) P(A) = P(G)P(A)</a:t>
            </a:r>
          </a:p>
          <a:p>
            <a:r>
              <a:rPr lang="en-US" sz="2800" i="1" dirty="0">
                <a:latin typeface="Calibri"/>
              </a:rPr>
              <a:t>P(A,G) = P(A|G) P(G) = P(A)P(G)</a:t>
            </a:r>
            <a:endParaRPr lang="en-US" sz="2800" dirty="0">
              <a:latin typeface="Calibri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851275" y="3255963"/>
            <a:ext cx="3055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P(A,G) = P(G) * P(A)</a:t>
            </a:r>
            <a:endParaRPr lang="en-US" sz="2800" dirty="0">
              <a:latin typeface="Calibri"/>
            </a:endParaRP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39659E05-2A7B-724D-80CB-F0D084AC3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6" y="3748088"/>
            <a:ext cx="29067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There is no path between them in the graph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038600" y="4724400"/>
            <a:ext cx="376944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3200" i="1" dirty="0">
                <a:latin typeface="Calibri"/>
              </a:rPr>
              <a:t>P(C | A,G,S) = P(C | S)</a:t>
            </a:r>
            <a:endParaRPr lang="en-US" sz="2800" dirty="0">
              <a:latin typeface="Calibri"/>
            </a:endParaRPr>
          </a:p>
        </p:txBody>
      </p:sp>
      <p:sp>
        <p:nvSpPr>
          <p:cNvPr id="12" name="Text Box 20">
            <a:extLst>
              <a:ext uri="{FF2B5EF4-FFF2-40B4-BE49-F238E27FC236}">
                <a16:creationId xmlns:a16="http://schemas.microsoft.com/office/drawing/2014/main" id="{81C76E63-C7C2-8F46-95FA-5C1B42B99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630" y="5685106"/>
            <a:ext cx="5448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If we know value of smoking, no need to know values of age or gender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37890" name="Oval 3"/>
          <p:cNvSpPr>
            <a:spLocks noChangeArrowheads="1"/>
          </p:cNvSpPr>
          <p:nvPr/>
        </p:nvSpPr>
        <p:spPr bwMode="auto">
          <a:xfrm>
            <a:off x="1684338" y="38401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6812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  <a:endParaRPr lang="en-US" sz="2400" dirty="0">
              <a:latin typeface="Calibri"/>
            </a:endParaRPr>
          </a:p>
        </p:txBody>
      </p:sp>
      <p:sp>
        <p:nvSpPr>
          <p:cNvPr id="37892" name="Oval 5"/>
          <p:cNvSpPr>
            <a:spLocks noChangeArrowheads="1"/>
          </p:cNvSpPr>
          <p:nvPr/>
        </p:nvSpPr>
        <p:spPr bwMode="auto">
          <a:xfrm>
            <a:off x="852488" y="2265363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  <a:endParaRPr lang="en-US" sz="2400" dirty="0">
              <a:latin typeface="Calibri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 flipH="1">
            <a:off x="2492375" y="2981325"/>
            <a:ext cx="798513" cy="873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1450975" y="2995613"/>
            <a:ext cx="746125" cy="857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8"/>
          <p:cNvSpPr>
            <a:spLocks noChangeArrowheads="1"/>
          </p:cNvSpPr>
          <p:nvPr/>
        </p:nvSpPr>
        <p:spPr bwMode="auto">
          <a:xfrm>
            <a:off x="1728788" y="5307013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>
            <a:off x="2319338" y="4576763"/>
            <a:ext cx="0" cy="723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633913" y="2089150"/>
            <a:ext cx="4016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i="1" dirty="0">
                <a:latin typeface="Calibri"/>
              </a:rPr>
              <a:t>Cancer</a:t>
            </a:r>
            <a:r>
              <a:rPr lang="en-US" sz="3200" dirty="0">
                <a:latin typeface="Calibri"/>
              </a:rPr>
              <a:t> is independent of </a:t>
            </a:r>
            <a:r>
              <a:rPr lang="en-US" sz="3200" i="1" dirty="0">
                <a:latin typeface="Calibri"/>
              </a:rPr>
              <a:t>Age</a:t>
            </a:r>
            <a:r>
              <a:rPr lang="en-US" sz="3200" dirty="0">
                <a:latin typeface="Calibri"/>
              </a:rPr>
              <a:t> and </a:t>
            </a:r>
            <a:r>
              <a:rPr lang="en-US" sz="3200" i="1" dirty="0">
                <a:latin typeface="Calibri"/>
              </a:rPr>
              <a:t>Gender</a:t>
            </a:r>
            <a:r>
              <a:rPr lang="en-US" sz="3200" dirty="0">
                <a:latin typeface="Calibri"/>
              </a:rPr>
              <a:t> given </a:t>
            </a:r>
            <a:r>
              <a:rPr lang="en-US" sz="3200" i="1" dirty="0">
                <a:latin typeface="Calibri"/>
              </a:rPr>
              <a:t>Smoking</a:t>
            </a:r>
            <a:endParaRPr lang="en-US" dirty="0">
              <a:latin typeface="Calibri"/>
            </a:endParaRP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06DF83A7-6F4F-3A41-A792-D7A1A7A07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976598"/>
            <a:ext cx="5031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Instead of one big CPT with 4 variables, we have two smaller CPTs with 3 and </a:t>
            </a:r>
            <a:r>
              <a:rPr lang="en-US">
                <a:solidFill>
                  <a:srgbClr val="FF0000"/>
                </a:solidFill>
              </a:rPr>
              <a:t>2 variables</a:t>
            </a:r>
          </a:p>
          <a:p>
            <a:pPr marL="236538" indent="-236538" eaLnBrk="1" hangingPunct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36538" indent="-236538" eaLnBrk="1" hangingPunct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If all variables binary: 12 models (2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+2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rather than 16 (2</a:t>
            </a:r>
            <a:r>
              <a:rPr lang="en-US" baseline="30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3572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Conditional Independence: Naïve Bayes </a:t>
            </a:r>
          </a:p>
        </p:txBody>
      </p:sp>
      <p:sp>
        <p:nvSpPr>
          <p:cNvPr id="39938" name="Oval 3"/>
          <p:cNvSpPr>
            <a:spLocks noChangeArrowheads="1"/>
          </p:cNvSpPr>
          <p:nvPr/>
        </p:nvSpPr>
        <p:spPr bwMode="auto">
          <a:xfrm>
            <a:off x="1612900" y="1905000"/>
            <a:ext cx="1295400" cy="6477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  <a:endParaRPr lang="en-US" sz="2400" dirty="0">
              <a:latin typeface="Calibri"/>
            </a:endParaRPr>
          </a:p>
        </p:txBody>
      </p:sp>
      <p:sp>
        <p:nvSpPr>
          <p:cNvPr id="39939" name="Line 4"/>
          <p:cNvSpPr>
            <a:spLocks noChangeShapeType="1"/>
          </p:cNvSpPr>
          <p:nvPr/>
        </p:nvSpPr>
        <p:spPr bwMode="auto">
          <a:xfrm>
            <a:off x="2547938" y="2522538"/>
            <a:ext cx="868362" cy="969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Line 5"/>
          <p:cNvSpPr>
            <a:spLocks noChangeShapeType="1"/>
          </p:cNvSpPr>
          <p:nvPr/>
        </p:nvSpPr>
        <p:spPr bwMode="auto">
          <a:xfrm flipH="1">
            <a:off x="1155700" y="2538413"/>
            <a:ext cx="863600" cy="928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6"/>
          <p:cNvSpPr>
            <a:spLocks noChangeArrowheads="1"/>
          </p:cNvSpPr>
          <p:nvPr/>
        </p:nvSpPr>
        <p:spPr bwMode="auto">
          <a:xfrm>
            <a:off x="2743200" y="3505200"/>
            <a:ext cx="1498600" cy="863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  <a:endParaRPr lang="en-US" sz="2400" dirty="0">
              <a:latin typeface="Calibri"/>
            </a:endParaRPr>
          </a:p>
        </p:txBody>
      </p:sp>
      <p:sp>
        <p:nvSpPr>
          <p:cNvPr id="39942" name="Oval 7"/>
          <p:cNvSpPr>
            <a:spLocks noChangeArrowheads="1"/>
          </p:cNvSpPr>
          <p:nvPr/>
        </p:nvSpPr>
        <p:spPr bwMode="auto">
          <a:xfrm>
            <a:off x="304800" y="3467100"/>
            <a:ext cx="1600200" cy="850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  <a:endParaRPr lang="en-US" sz="2400" dirty="0">
              <a:latin typeface="Calibri"/>
            </a:endParaRPr>
          </a:p>
        </p:txBody>
      </p:sp>
      <p:grpSp>
        <p:nvGrpSpPr>
          <p:cNvPr id="39943" name="Group 8"/>
          <p:cNvGrpSpPr>
            <a:grpSpLocks/>
          </p:cNvGrpSpPr>
          <p:nvPr/>
        </p:nvGrpSpPr>
        <p:grpSpPr bwMode="auto">
          <a:xfrm>
            <a:off x="4525963" y="2598738"/>
            <a:ext cx="4318000" cy="2671762"/>
            <a:chOff x="2851" y="2009"/>
            <a:chExt cx="2720" cy="1683"/>
          </a:xfrm>
        </p:grpSpPr>
        <p:sp>
          <p:nvSpPr>
            <p:cNvPr id="39946" name="Text Box 9"/>
            <p:cNvSpPr txBox="1">
              <a:spLocks noChangeArrowheads="1"/>
            </p:cNvSpPr>
            <p:nvPr/>
          </p:nvSpPr>
          <p:spPr bwMode="auto">
            <a:xfrm>
              <a:off x="2851" y="2009"/>
              <a:ext cx="2720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Serum Calcium</a:t>
              </a:r>
              <a:r>
                <a:rPr lang="en-US" sz="2800" dirty="0">
                  <a:latin typeface="Calibri"/>
                </a:rPr>
                <a:t> is </a:t>
              </a:r>
              <a:r>
                <a:rPr lang="en-US" sz="2800" dirty="0" err="1">
                  <a:latin typeface="Calibri"/>
                </a:rPr>
                <a:t>indepen</a:t>
              </a:r>
              <a:r>
                <a:rPr lang="en-US" sz="2800" dirty="0">
                  <a:latin typeface="Calibri"/>
                </a:rPr>
                <a:t>-dent of </a:t>
              </a:r>
              <a:r>
                <a:rPr lang="en-US" sz="2800" i="1" dirty="0">
                  <a:latin typeface="Calibri"/>
                </a:rPr>
                <a:t>Lung Tumor</a:t>
              </a:r>
              <a:r>
                <a:rPr lang="en-US" sz="2800" dirty="0">
                  <a:latin typeface="Calibri"/>
                </a:rPr>
                <a:t>, given </a:t>
              </a:r>
              <a:r>
                <a:rPr lang="en-US" sz="2800" i="1" dirty="0">
                  <a:latin typeface="Calibri"/>
                </a:rPr>
                <a:t>Cancer</a:t>
              </a:r>
              <a:endParaRPr lang="en-US" dirty="0">
                <a:latin typeface="Calibri"/>
              </a:endParaRPr>
            </a:p>
          </p:txBody>
        </p:sp>
        <p:sp>
          <p:nvSpPr>
            <p:cNvPr id="39947" name="Text Box 10"/>
            <p:cNvSpPr txBox="1">
              <a:spLocks noChangeArrowheads="1"/>
            </p:cNvSpPr>
            <p:nvPr/>
          </p:nvSpPr>
          <p:spPr bwMode="auto">
            <a:xfrm>
              <a:off x="3253" y="3091"/>
              <a:ext cx="2035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latin typeface="Calibri"/>
                </a:rPr>
                <a:t>P(L | SC,C) = P(L|C)</a:t>
              </a:r>
            </a:p>
            <a:p>
              <a:r>
                <a:rPr lang="en-US" sz="2800" i="1" dirty="0">
                  <a:latin typeface="Calibri"/>
                </a:rPr>
                <a:t>P(SC | L,C) = P(SC|C)</a:t>
              </a:r>
            </a:p>
          </p:txBody>
        </p:sp>
      </p:grpSp>
      <p:sp>
        <p:nvSpPr>
          <p:cNvPr id="39944" name="Text Box 11"/>
          <p:cNvSpPr txBox="1">
            <a:spLocks noChangeArrowheads="1"/>
          </p:cNvSpPr>
          <p:nvPr/>
        </p:nvSpPr>
        <p:spPr bwMode="auto">
          <a:xfrm>
            <a:off x="4597400" y="1524000"/>
            <a:ext cx="431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Serum Calcium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Lung Tumor</a:t>
            </a:r>
            <a:r>
              <a:rPr lang="en-US" sz="2800" dirty="0">
                <a:latin typeface="Calibri"/>
              </a:rPr>
              <a:t> are dependent</a:t>
            </a:r>
            <a:endParaRPr lang="en-US" dirty="0">
              <a:latin typeface="Calibri"/>
            </a:endParaRPr>
          </a:p>
        </p:txBody>
      </p:sp>
      <p:sp>
        <p:nvSpPr>
          <p:cNvPr id="39945" name="Text Box 15"/>
          <p:cNvSpPr txBox="1">
            <a:spLocks noChangeArrowheads="1"/>
          </p:cNvSpPr>
          <p:nvPr/>
        </p:nvSpPr>
        <p:spPr bwMode="auto">
          <a:xfrm>
            <a:off x="215900" y="5614988"/>
            <a:ext cx="876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hlinkClick r:id="rId3"/>
              </a:rPr>
              <a:t>Naïve Bayes </a:t>
            </a:r>
            <a:r>
              <a:rPr lang="en-US" sz="2800" dirty="0"/>
              <a:t>assumption: evidence (e.g., symptoms) independent given disease; easy to combine evidence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Explaining Away </a:t>
            </a: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962400" y="2057400"/>
            <a:ext cx="487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is </a:t>
            </a:r>
            <a:r>
              <a:rPr lang="en-US" sz="2800" b="1" dirty="0">
                <a:latin typeface="Calibri"/>
              </a:rPr>
              <a:t>dependent</a:t>
            </a:r>
            <a:r>
              <a:rPr lang="en-US" sz="2800" dirty="0">
                <a:latin typeface="Calibri"/>
              </a:rPr>
              <a:t> on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, given </a:t>
            </a:r>
            <a:r>
              <a:rPr lang="en-US" sz="2800" i="1" dirty="0">
                <a:latin typeface="Calibri"/>
              </a:rPr>
              <a:t>Cancer</a:t>
            </a:r>
            <a:endParaRPr lang="en-US" dirty="0">
              <a:latin typeface="Calibri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87800" y="990600"/>
            <a:ext cx="4699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latin typeface="Calibri"/>
              </a:rPr>
              <a:t>Smoking</a:t>
            </a:r>
            <a:r>
              <a:rPr lang="en-US" sz="2800" dirty="0">
                <a:latin typeface="Calibri"/>
              </a:rPr>
              <a:t> are independent</a:t>
            </a:r>
            <a:endParaRPr lang="en-US" dirty="0">
              <a:latin typeface="Calibri"/>
            </a:endParaRPr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297113" y="18542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1573213" y="30099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H="1">
            <a:off x="2425700" y="2578100"/>
            <a:ext cx="427038" cy="490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544513" y="1828800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1992" name="Line 9"/>
          <p:cNvSpPr>
            <a:spLocks noChangeShapeType="1"/>
          </p:cNvSpPr>
          <p:nvPr/>
        </p:nvSpPr>
        <p:spPr bwMode="auto">
          <a:xfrm>
            <a:off x="1509713" y="26543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14"/>
          <p:cNvSpPr txBox="1">
            <a:spLocks noChangeArrowheads="1"/>
          </p:cNvSpPr>
          <p:nvPr/>
        </p:nvSpPr>
        <p:spPr bwMode="auto">
          <a:xfrm>
            <a:off x="152400" y="4343400"/>
            <a:ext cx="8991600" cy="245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2800" i="1" dirty="0"/>
              <a:t>Explaining away: </a:t>
            </a:r>
            <a:r>
              <a:rPr lang="en-US" altLang="ja-JP" sz="2800" dirty="0"/>
              <a:t>reasoning pattern where </a:t>
            </a:r>
            <a:r>
              <a:rPr lang="en-US" altLang="ja-JP" sz="2800" dirty="0" err="1"/>
              <a:t>confirma-tion</a:t>
            </a:r>
            <a:r>
              <a:rPr lang="en-US" altLang="ja-JP" sz="2800" dirty="0"/>
              <a:t> of one cause reduces need to invoke alternatives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Essence of </a:t>
            </a:r>
            <a:r>
              <a:rPr lang="en-US" sz="2800" dirty="0">
                <a:hlinkClick r:id="rId3"/>
              </a:rPr>
              <a:t>Occam’s Razor</a:t>
            </a:r>
            <a:r>
              <a:rPr lang="en-US" sz="2800" dirty="0"/>
              <a:t> (prefer hypothesis with fewest assumptions)</a:t>
            </a:r>
          </a:p>
          <a:p>
            <a:pPr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2800" dirty="0"/>
              <a:t>Relies on independence of causes</a:t>
            </a:r>
          </a:p>
        </p:txBody>
      </p:sp>
      <p:sp>
        <p:nvSpPr>
          <p:cNvPr id="41994" name="TextBox 1"/>
          <p:cNvSpPr txBox="1">
            <a:spLocks noChangeArrowheads="1"/>
          </p:cNvSpPr>
          <p:nvPr/>
        </p:nvSpPr>
        <p:spPr bwMode="auto">
          <a:xfrm>
            <a:off x="3233738" y="3200400"/>
            <a:ext cx="59102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>
                <a:latin typeface="Calibri"/>
              </a:rPr>
              <a:t>P(E=heavy | C=malignant) &gt; P(E=heavy | C=malignant, S=heavy)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88925"/>
            <a:ext cx="7772400" cy="647700"/>
          </a:xfrm>
        </p:spPr>
        <p:txBody>
          <a:bodyPr/>
          <a:lstStyle/>
          <a:p>
            <a:pPr eaLnBrk="1" hangingPunct="1"/>
            <a:r>
              <a:rPr lang="en-US" dirty="0"/>
              <a:t>Conditional Independence</a:t>
            </a:r>
          </a:p>
        </p:txBody>
      </p:sp>
      <p:sp>
        <p:nvSpPr>
          <p:cNvPr id="44034" name="Oval 3"/>
          <p:cNvSpPr>
            <a:spLocks noChangeArrowheads="1"/>
          </p:cNvSpPr>
          <p:nvPr/>
        </p:nvSpPr>
        <p:spPr bwMode="auto">
          <a:xfrm>
            <a:off x="2409825" y="349885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4035" name="Oval 4"/>
          <p:cNvSpPr>
            <a:spLocks noChangeArrowheads="1"/>
          </p:cNvSpPr>
          <p:nvPr/>
        </p:nvSpPr>
        <p:spPr bwMode="auto">
          <a:xfrm>
            <a:off x="24352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4036" name="Oval 5"/>
          <p:cNvSpPr>
            <a:spLocks noChangeArrowheads="1"/>
          </p:cNvSpPr>
          <p:nvPr/>
        </p:nvSpPr>
        <p:spPr bwMode="auto">
          <a:xfrm>
            <a:off x="708025" y="226695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3057525" y="300355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>
            <a:off x="1812925" y="288925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1685925" y="465455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  <a:effectLst>
            <a:glow rad="177800">
              <a:srgbClr val="FFFF00">
                <a:alpha val="75000"/>
              </a:srgbClr>
            </a:glow>
            <a:softEdge rad="12700"/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H="1">
            <a:off x="2543175" y="424180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2613025" y="534035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 flipH="1">
            <a:off x="1470025" y="527685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2"/>
          <p:cNvSpPr>
            <a:spLocks noChangeArrowheads="1"/>
          </p:cNvSpPr>
          <p:nvPr/>
        </p:nvSpPr>
        <p:spPr bwMode="auto">
          <a:xfrm>
            <a:off x="2257425" y="586105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4046" name="Oval 13"/>
          <p:cNvSpPr>
            <a:spLocks noChangeArrowheads="1"/>
          </p:cNvSpPr>
          <p:nvPr/>
        </p:nvSpPr>
        <p:spPr bwMode="auto">
          <a:xfrm>
            <a:off x="606425" y="573405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4047" name="Oval 14"/>
          <p:cNvSpPr>
            <a:spLocks noChangeArrowheads="1"/>
          </p:cNvSpPr>
          <p:nvPr/>
        </p:nvSpPr>
        <p:spPr bwMode="auto">
          <a:xfrm>
            <a:off x="657225" y="347345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4048" name="Line 15"/>
          <p:cNvSpPr>
            <a:spLocks noChangeShapeType="1"/>
          </p:cNvSpPr>
          <p:nvPr/>
        </p:nvSpPr>
        <p:spPr bwMode="auto">
          <a:xfrm>
            <a:off x="1622425" y="429895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6"/>
          <p:cNvSpPr>
            <a:spLocks noChangeShapeType="1"/>
          </p:cNvSpPr>
          <p:nvPr/>
        </p:nvSpPr>
        <p:spPr bwMode="auto">
          <a:xfrm>
            <a:off x="1343025" y="297815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17"/>
          <p:cNvSpPr txBox="1">
            <a:spLocks noChangeArrowheads="1"/>
          </p:cNvSpPr>
          <p:nvPr/>
        </p:nvSpPr>
        <p:spPr bwMode="auto">
          <a:xfrm>
            <a:off x="5165725" y="3730625"/>
            <a:ext cx="34718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Gender</a:t>
            </a:r>
            <a:r>
              <a:rPr lang="en-US" sz="2800" dirty="0">
                <a:latin typeface="Calibri"/>
              </a:rPr>
              <a:t> 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 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r>
              <a:rPr lang="en-US" dirty="0">
                <a:latin typeface="Calibri"/>
              </a:rPr>
              <a:t>.</a:t>
            </a:r>
          </a:p>
        </p:txBody>
      </p:sp>
      <p:sp>
        <p:nvSpPr>
          <p:cNvPr id="44051" name="Text Box 18"/>
          <p:cNvSpPr txBox="1">
            <a:spLocks noChangeArrowheads="1"/>
          </p:cNvSpPr>
          <p:nvPr/>
        </p:nvSpPr>
        <p:spPr bwMode="auto">
          <a:xfrm>
            <a:off x="4108450" y="6080125"/>
            <a:ext cx="1786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Descendants</a:t>
            </a:r>
          </a:p>
        </p:txBody>
      </p:sp>
      <p:sp>
        <p:nvSpPr>
          <p:cNvPr id="44052" name="Text Box 19"/>
          <p:cNvSpPr txBox="1">
            <a:spLocks noChangeArrowheads="1"/>
          </p:cNvSpPr>
          <p:nvPr/>
        </p:nvSpPr>
        <p:spPr bwMode="auto">
          <a:xfrm>
            <a:off x="3981450" y="3679825"/>
            <a:ext cx="11366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Parents</a:t>
            </a:r>
          </a:p>
        </p:txBody>
      </p:sp>
      <p:sp>
        <p:nvSpPr>
          <p:cNvPr id="44053" name="Text Box 20"/>
          <p:cNvSpPr txBox="1">
            <a:spLocks noChangeArrowheads="1"/>
          </p:cNvSpPr>
          <p:nvPr/>
        </p:nvSpPr>
        <p:spPr bwMode="auto">
          <a:xfrm>
            <a:off x="4070350" y="2422525"/>
            <a:ext cx="2403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Non-Descendants</a:t>
            </a:r>
          </a:p>
        </p:txBody>
      </p:sp>
      <p:sp>
        <p:nvSpPr>
          <p:cNvPr id="44054" name="AutoShape 21"/>
          <p:cNvSpPr>
            <a:spLocks/>
          </p:cNvSpPr>
          <p:nvPr/>
        </p:nvSpPr>
        <p:spPr bwMode="auto">
          <a:xfrm>
            <a:off x="3933825" y="5975350"/>
            <a:ext cx="228600" cy="685800"/>
          </a:xfrm>
          <a:prstGeom prst="rightBrace">
            <a:avLst>
              <a:gd name="adj1" fmla="val 25000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AutoShape 22"/>
          <p:cNvSpPr>
            <a:spLocks/>
          </p:cNvSpPr>
          <p:nvPr/>
        </p:nvSpPr>
        <p:spPr bwMode="auto">
          <a:xfrm>
            <a:off x="3781425" y="3587750"/>
            <a:ext cx="241300" cy="685800"/>
          </a:xfrm>
          <a:prstGeom prst="rightBrace">
            <a:avLst>
              <a:gd name="adj1" fmla="val 23684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AutoShape 23"/>
          <p:cNvSpPr>
            <a:spLocks/>
          </p:cNvSpPr>
          <p:nvPr/>
        </p:nvSpPr>
        <p:spPr bwMode="auto">
          <a:xfrm>
            <a:off x="3844925" y="2368550"/>
            <a:ext cx="165100" cy="685800"/>
          </a:xfrm>
          <a:prstGeom prst="rightBrace">
            <a:avLst>
              <a:gd name="adj1" fmla="val 34615"/>
              <a:gd name="adj2" fmla="val 4814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Text Box 24"/>
          <p:cNvSpPr txBox="1">
            <a:spLocks noChangeArrowheads="1"/>
          </p:cNvSpPr>
          <p:nvPr/>
        </p:nvSpPr>
        <p:spPr bwMode="auto">
          <a:xfrm>
            <a:off x="523875" y="1066800"/>
            <a:ext cx="8077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(node)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Overview 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51800" cy="4608513"/>
          </a:xfrm>
        </p:spPr>
        <p:txBody>
          <a:bodyPr/>
          <a:lstStyle/>
          <a:p>
            <a:pPr eaLnBrk="1" hangingPunct="1"/>
            <a:r>
              <a:rPr lang="en-US" dirty="0"/>
              <a:t>Bayesian Belief Networks (BBNs) can reason with networks of propositions and associated probabilities</a:t>
            </a:r>
          </a:p>
          <a:p>
            <a:pPr eaLnBrk="1" hangingPunct="1"/>
            <a:r>
              <a:rPr lang="en-US" dirty="0"/>
              <a:t>Useful for many AI problems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Diagnosis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Expert systems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Planning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Learning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Another non-descendant </a:t>
            </a:r>
          </a:p>
        </p:txBody>
      </p:sp>
      <p:sp>
        <p:nvSpPr>
          <p:cNvPr id="46082" name="Oval 3"/>
          <p:cNvSpPr>
            <a:spLocks noChangeArrowheads="1"/>
          </p:cNvSpPr>
          <p:nvPr/>
        </p:nvSpPr>
        <p:spPr bwMode="auto">
          <a:xfrm>
            <a:off x="301625" y="4173538"/>
            <a:ext cx="1460500" cy="8763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Diet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5257800" y="4330700"/>
            <a:ext cx="35909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800" i="1" dirty="0">
                <a:solidFill>
                  <a:schemeClr val="accent2"/>
                </a:solidFill>
                <a:latin typeface="Calibri"/>
              </a:rPr>
              <a:t>Cancer</a:t>
            </a:r>
            <a:r>
              <a:rPr lang="en-US" sz="2800" dirty="0">
                <a:latin typeface="Calibri"/>
              </a:rPr>
              <a:t> is independent of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Diet</a:t>
            </a:r>
            <a:r>
              <a:rPr lang="en-US" sz="2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2800" dirty="0">
                <a:latin typeface="Calibri"/>
              </a:rPr>
              <a:t>given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Exposure to</a:t>
            </a:r>
            <a:r>
              <a:rPr lang="en-US" sz="2800" i="1" dirty="0">
                <a:solidFill>
                  <a:srgbClr val="33CCCC"/>
                </a:solidFill>
                <a:latin typeface="Calibri"/>
              </a:rPr>
              <a:t>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Toxics</a:t>
            </a:r>
            <a:r>
              <a:rPr lang="en-US" sz="2800" dirty="0">
                <a:latin typeface="Calibri"/>
              </a:rPr>
              <a:t> and </a:t>
            </a:r>
            <a:r>
              <a:rPr lang="en-US" sz="2800" i="1" dirty="0">
                <a:solidFill>
                  <a:schemeClr val="folHlink"/>
                </a:solidFill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46084" name="Oval 5"/>
          <p:cNvSpPr>
            <a:spLocks noChangeArrowheads="1"/>
          </p:cNvSpPr>
          <p:nvPr/>
        </p:nvSpPr>
        <p:spPr bwMode="auto">
          <a:xfrm>
            <a:off x="3254375" y="3022600"/>
            <a:ext cx="1270000" cy="7239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46085" name="Oval 6"/>
          <p:cNvSpPr>
            <a:spLocks noChangeArrowheads="1"/>
          </p:cNvSpPr>
          <p:nvPr/>
        </p:nvSpPr>
        <p:spPr bwMode="auto">
          <a:xfrm>
            <a:off x="32797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1552575" y="17907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 flipH="1">
            <a:off x="3902075" y="25273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>
            <a:off x="2657475" y="24130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2530475" y="4178300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 flipH="1">
            <a:off x="3387725" y="37655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2"/>
          <p:cNvSpPr>
            <a:spLocks noChangeShapeType="1"/>
          </p:cNvSpPr>
          <p:nvPr/>
        </p:nvSpPr>
        <p:spPr bwMode="auto">
          <a:xfrm>
            <a:off x="3457575" y="48641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 flipH="1">
            <a:off x="2314575" y="48006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3101975" y="5384800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1450975" y="52578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46095" name="Oval 16"/>
          <p:cNvSpPr>
            <a:spLocks noChangeArrowheads="1"/>
          </p:cNvSpPr>
          <p:nvPr/>
        </p:nvSpPr>
        <p:spPr bwMode="auto">
          <a:xfrm>
            <a:off x="1501775" y="2997200"/>
            <a:ext cx="1371600" cy="876300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2466975" y="38227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8"/>
          <p:cNvSpPr>
            <a:spLocks noChangeShapeType="1"/>
          </p:cNvSpPr>
          <p:nvPr/>
        </p:nvSpPr>
        <p:spPr bwMode="auto">
          <a:xfrm>
            <a:off x="2187575" y="25019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 flipH="1">
            <a:off x="901700" y="2338388"/>
            <a:ext cx="728663" cy="1839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935038" y="5018088"/>
            <a:ext cx="558800" cy="573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Text Box 24"/>
          <p:cNvSpPr txBox="1">
            <a:spLocks noChangeArrowheads="1"/>
          </p:cNvSpPr>
          <p:nvPr/>
        </p:nvSpPr>
        <p:spPr bwMode="auto">
          <a:xfrm>
            <a:off x="5562600" y="1619250"/>
            <a:ext cx="3276600" cy="231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latin typeface="Calibri"/>
              </a:rPr>
              <a:t>A variable is conditionally independent of its non-descendants given its parents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BBN Construction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The </a:t>
            </a:r>
            <a:r>
              <a:rPr lang="en-US" b="1" dirty="0">
                <a:hlinkClick r:id="rId3"/>
              </a:rPr>
              <a:t>knowledge acquisition</a:t>
            </a:r>
            <a:r>
              <a:rPr lang="en-US" dirty="0"/>
              <a:t> process for a BBN involves three steps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KA1</a:t>
            </a:r>
            <a:r>
              <a:rPr lang="en-US" sz="3200" dirty="0">
                <a:ea typeface="ＭＳ Ｐゴシック" charset="0"/>
              </a:rPr>
              <a:t>: Choosing appropriate variables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KA2</a:t>
            </a:r>
            <a:r>
              <a:rPr lang="en-US" sz="3200" dirty="0">
                <a:ea typeface="ＭＳ Ｐゴシック" charset="0"/>
              </a:rPr>
              <a:t>: Deciding on the network structure</a:t>
            </a:r>
          </a:p>
          <a:p>
            <a:pPr marL="1366838" lvl="1" indent="-1027113" eaLnBrk="1" hangingPunct="1">
              <a:buFontTx/>
              <a:buNone/>
            </a:pPr>
            <a:r>
              <a:rPr lang="en-US" sz="3200" b="1" dirty="0">
                <a:ea typeface="ＭＳ Ｐゴシック" charset="0"/>
              </a:rPr>
              <a:t>KA3</a:t>
            </a:r>
            <a:r>
              <a:rPr lang="en-US" sz="3200" dirty="0">
                <a:ea typeface="ＭＳ Ｐゴシック" charset="0"/>
              </a:rPr>
              <a:t>: Obtaining data for the conditional probability tables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/>
          <p:cNvSpPr>
            <a:spLocks noChangeArrowheads="1"/>
          </p:cNvSpPr>
          <p:nvPr/>
        </p:nvSpPr>
        <p:spPr bwMode="auto">
          <a:xfrm>
            <a:off x="684213" y="4926013"/>
            <a:ext cx="77724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33363" indent="-233363">
              <a:spcBef>
                <a:spcPct val="50000"/>
              </a:spcBef>
              <a:buFont typeface="Arial" charset="0"/>
              <a:buChar char="•"/>
            </a:pPr>
            <a:r>
              <a:rPr lang="en-US" sz="3200" dirty="0">
                <a:latin typeface="Calibri"/>
              </a:rPr>
              <a:t>They should be values, not probabilities</a:t>
            </a:r>
          </a:p>
        </p:txBody>
      </p:sp>
      <p:sp>
        <p:nvSpPr>
          <p:cNvPr id="501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KA1: Choosing variables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1600200"/>
          </a:xfrm>
        </p:spPr>
        <p:txBody>
          <a:bodyPr/>
          <a:lstStyle/>
          <a:p>
            <a:pPr eaLnBrk="1" hangingPunct="1"/>
            <a:r>
              <a:rPr lang="en-US" dirty="0"/>
              <a:t>Variable values: integers, reals or enumerations</a:t>
            </a:r>
          </a:p>
          <a:p>
            <a:pPr eaLnBrk="1" hangingPunct="1"/>
            <a:r>
              <a:rPr lang="en-US" dirty="0"/>
              <a:t>Variable should have collectively </a:t>
            </a:r>
            <a:r>
              <a:rPr lang="en-US" i="1" dirty="0"/>
              <a:t>exhaustive</a:t>
            </a:r>
            <a:r>
              <a:rPr lang="en-US" dirty="0"/>
              <a:t>, </a:t>
            </a:r>
            <a:r>
              <a:rPr lang="en-US" i="1" dirty="0"/>
              <a:t>mutually exclusive</a:t>
            </a:r>
            <a:r>
              <a:rPr lang="en-US" dirty="0"/>
              <a:t> values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791763"/>
              </p:ext>
            </p:extLst>
          </p:nvPr>
        </p:nvGraphicFramePr>
        <p:xfrm>
          <a:off x="2463800" y="3290887"/>
          <a:ext cx="26416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0" name="Equation" r:id="rId4" imgW="990600" imgH="228600" progId="Equation.3">
                  <p:embed/>
                </p:oleObj>
              </mc:Choice>
              <mc:Fallback>
                <p:oleObj name="Equation" r:id="rId4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290887"/>
                        <a:ext cx="26416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3"/>
          <p:cNvGraphicFramePr>
            <a:graphicFrameLocks noChangeAspect="1"/>
          </p:cNvGraphicFramePr>
          <p:nvPr/>
        </p:nvGraphicFramePr>
        <p:xfrm>
          <a:off x="2095500" y="4094163"/>
          <a:ext cx="2944813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1" name="Equation" r:id="rId6" imgW="1104900" imgH="241300" progId="Equation.3">
                  <p:embed/>
                </p:oleObj>
              </mc:Choice>
              <mc:Fallback>
                <p:oleObj name="Equation" r:id="rId6" imgW="11049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4094163"/>
                        <a:ext cx="2944813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182" name="Group 1"/>
          <p:cNvGrpSpPr>
            <a:grpSpLocks/>
          </p:cNvGrpSpPr>
          <p:nvPr/>
        </p:nvGrpSpPr>
        <p:grpSpPr bwMode="auto">
          <a:xfrm>
            <a:off x="5778500" y="2921000"/>
            <a:ext cx="2781300" cy="1651000"/>
            <a:chOff x="5778500" y="2743200"/>
            <a:chExt cx="2781300" cy="1651000"/>
          </a:xfrm>
        </p:grpSpPr>
        <p:sp>
          <p:nvSpPr>
            <p:cNvPr id="50188" name="Oval 11"/>
            <p:cNvSpPr>
              <a:spLocks noChangeArrowheads="1"/>
            </p:cNvSpPr>
            <p:nvPr/>
          </p:nvSpPr>
          <p:spPr bwMode="auto">
            <a:xfrm>
              <a:off x="5778500" y="28448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Error Occurred</a:t>
              </a:r>
            </a:p>
          </p:txBody>
        </p:sp>
        <p:sp>
          <p:nvSpPr>
            <p:cNvPr id="50189" name="Oval 12"/>
            <p:cNvSpPr>
              <a:spLocks noChangeArrowheads="1"/>
            </p:cNvSpPr>
            <p:nvPr/>
          </p:nvSpPr>
          <p:spPr bwMode="auto">
            <a:xfrm>
              <a:off x="6591300" y="3657600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No Error </a:t>
              </a:r>
            </a:p>
          </p:txBody>
        </p:sp>
        <p:grpSp>
          <p:nvGrpSpPr>
            <p:cNvPr id="50190" name="Group 13"/>
            <p:cNvGrpSpPr>
              <a:grpSpLocks/>
            </p:cNvGrpSpPr>
            <p:nvPr/>
          </p:nvGrpSpPr>
          <p:grpSpPr bwMode="auto">
            <a:xfrm>
              <a:off x="6248400" y="2743200"/>
              <a:ext cx="1576387" cy="1589087"/>
              <a:chOff x="3832" y="3136"/>
              <a:chExt cx="632" cy="640"/>
            </a:xfrm>
          </p:grpSpPr>
          <p:sp>
            <p:nvSpPr>
              <p:cNvPr id="50191" name="Line 14"/>
              <p:cNvSpPr>
                <a:spLocks noChangeShapeType="1"/>
              </p:cNvSpPr>
              <p:nvPr/>
            </p:nvSpPr>
            <p:spPr bwMode="auto">
              <a:xfrm>
                <a:off x="3832" y="3136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Line 15"/>
              <p:cNvSpPr>
                <a:spLocks noChangeShapeType="1"/>
              </p:cNvSpPr>
              <p:nvPr/>
            </p:nvSpPr>
            <p:spPr bwMode="auto">
              <a:xfrm flipH="1">
                <a:off x="3840" y="3152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0183" name="Group 2"/>
          <p:cNvGrpSpPr>
            <a:grpSpLocks/>
          </p:cNvGrpSpPr>
          <p:nvPr/>
        </p:nvGrpSpPr>
        <p:grpSpPr bwMode="auto">
          <a:xfrm>
            <a:off x="609600" y="5638800"/>
            <a:ext cx="4610100" cy="1030288"/>
            <a:chOff x="3863975" y="5545138"/>
            <a:chExt cx="4610100" cy="1030287"/>
          </a:xfrm>
        </p:grpSpPr>
        <p:sp>
          <p:nvSpPr>
            <p:cNvPr id="50184" name="Oval 3"/>
            <p:cNvSpPr>
              <a:spLocks noChangeArrowheads="1"/>
            </p:cNvSpPr>
            <p:nvPr/>
          </p:nvSpPr>
          <p:spPr bwMode="auto">
            <a:xfrm>
              <a:off x="3863975" y="5741988"/>
              <a:ext cx="2222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Risk of Smoking</a:t>
              </a:r>
            </a:p>
          </p:txBody>
        </p:sp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6505575" y="5838825"/>
              <a:ext cx="1968500" cy="736600"/>
            </a:xfrm>
            <a:prstGeom prst="ellipse">
              <a:avLst/>
            </a:prstGeom>
            <a:solidFill>
              <a:schemeClr val="hlink"/>
            </a:solidFill>
            <a:ln w="25400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Smoking </a:t>
              </a:r>
            </a:p>
          </p:txBody>
        </p:sp>
        <p:sp>
          <p:nvSpPr>
            <p:cNvPr id="50186" name="Line 17"/>
            <p:cNvSpPr>
              <a:spLocks noChangeShapeType="1"/>
            </p:cNvSpPr>
            <p:nvPr/>
          </p:nvSpPr>
          <p:spPr bwMode="auto">
            <a:xfrm>
              <a:off x="4392613" y="55451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7" name="Line 18"/>
            <p:cNvSpPr>
              <a:spLocks noChangeShapeType="1"/>
            </p:cNvSpPr>
            <p:nvPr/>
          </p:nvSpPr>
          <p:spPr bwMode="auto">
            <a:xfrm flipH="1">
              <a:off x="4405313" y="5570538"/>
              <a:ext cx="990600" cy="990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4500"/>
            <a:ext cx="8686800" cy="1309688"/>
          </a:xfrm>
        </p:spPr>
        <p:txBody>
          <a:bodyPr/>
          <a:lstStyle/>
          <a:p>
            <a:pPr eaLnBrk="1" hangingPunct="1"/>
            <a:r>
              <a:rPr lang="en-US" dirty="0"/>
              <a:t>Heuristic: Knowable in Principle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936750"/>
            <a:ext cx="8445500" cy="3930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3600" dirty="0"/>
              <a:t>Example of good variables</a:t>
            </a:r>
          </a:p>
          <a:p>
            <a:pPr marL="0" indent="0" eaLnBrk="1" hangingPunct="1">
              <a:buFontTx/>
              <a:buNone/>
            </a:pPr>
            <a:endParaRPr lang="en-US" sz="1400" dirty="0"/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Weather:  {Sunny, Cloudy, Rain, Snow}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Gasoline: Cents per gallon {0,1,2…}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Temperature: { </a:t>
            </a:r>
            <a:r>
              <a:rPr lang="en-US" sz="3200" dirty="0">
                <a:ea typeface="ＭＳ Ｐゴシック" charset="0"/>
                <a:sym typeface="Symbol" charset="0"/>
              </a:rPr>
              <a:t></a:t>
            </a:r>
            <a:r>
              <a:rPr lang="en-US" sz="3200" dirty="0">
                <a:ea typeface="ＭＳ Ｐゴシック" charset="0"/>
              </a:rPr>
              <a:t> 100°F , &lt; 100°F}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 needs help on Excel Charts: {Yes, No}</a:t>
            </a:r>
          </a:p>
          <a:p>
            <a:pPr marL="463550" lvl="1" indent="-349250" eaLnBrk="1" hangingPunct="1"/>
            <a:r>
              <a:rPr lang="en-US" sz="3200" dirty="0">
                <a:ea typeface="ＭＳ Ｐゴシック" charset="0"/>
              </a:rPr>
              <a:t>User’</a:t>
            </a:r>
            <a:r>
              <a:rPr lang="en-US" altLang="ja-JP" sz="3200" dirty="0">
                <a:ea typeface="ＭＳ Ｐゴシック" charset="0"/>
              </a:rPr>
              <a:t>s personality: {dominant, submissive}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KA2: Structuring</a:t>
            </a:r>
          </a:p>
        </p:txBody>
      </p:sp>
      <p:sp>
        <p:nvSpPr>
          <p:cNvPr id="54274" name="Oval 3"/>
          <p:cNvSpPr>
            <a:spLocks noChangeArrowheads="1"/>
          </p:cNvSpPr>
          <p:nvPr/>
        </p:nvSpPr>
        <p:spPr bwMode="auto">
          <a:xfrm>
            <a:off x="1441450" y="561022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grpSp>
        <p:nvGrpSpPr>
          <p:cNvPr id="54275" name="Group 4"/>
          <p:cNvGrpSpPr>
            <a:grpSpLocks/>
          </p:cNvGrpSpPr>
          <p:nvPr/>
        </p:nvGrpSpPr>
        <p:grpSpPr bwMode="auto">
          <a:xfrm>
            <a:off x="603250" y="3248025"/>
            <a:ext cx="3022600" cy="1231900"/>
            <a:chOff x="380" y="2046"/>
            <a:chExt cx="1904" cy="776"/>
          </a:xfrm>
        </p:grpSpPr>
        <p:sp>
          <p:nvSpPr>
            <p:cNvPr id="54290" name="Oval 5"/>
            <p:cNvSpPr>
              <a:spLocks noChangeArrowheads="1"/>
            </p:cNvSpPr>
            <p:nvPr/>
          </p:nvSpPr>
          <p:spPr bwMode="auto">
            <a:xfrm>
              <a:off x="1484" y="2078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  <p:sp>
          <p:nvSpPr>
            <p:cNvPr id="54291" name="Line 6"/>
            <p:cNvSpPr>
              <a:spLocks noChangeShapeType="1"/>
            </p:cNvSpPr>
            <p:nvPr/>
          </p:nvSpPr>
          <p:spPr bwMode="auto">
            <a:xfrm flipH="1">
              <a:off x="1511" y="2528"/>
              <a:ext cx="288" cy="2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Oval 7"/>
            <p:cNvSpPr>
              <a:spLocks noChangeArrowheads="1"/>
            </p:cNvSpPr>
            <p:nvPr/>
          </p:nvSpPr>
          <p:spPr bwMode="auto">
            <a:xfrm>
              <a:off x="380" y="2046"/>
              <a:ext cx="928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Exposure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to Toxic</a:t>
              </a:r>
            </a:p>
          </p:txBody>
        </p:sp>
        <p:sp>
          <p:nvSpPr>
            <p:cNvPr id="54293" name="Line 8"/>
            <p:cNvSpPr>
              <a:spLocks noChangeShapeType="1"/>
            </p:cNvSpPr>
            <p:nvPr/>
          </p:nvSpPr>
          <p:spPr bwMode="auto">
            <a:xfrm>
              <a:off x="970" y="2577"/>
              <a:ext cx="255" cy="2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276" name="Group 9"/>
          <p:cNvGrpSpPr>
            <a:grpSpLocks/>
          </p:cNvGrpSpPr>
          <p:nvPr/>
        </p:nvGrpSpPr>
        <p:grpSpPr bwMode="auto">
          <a:xfrm>
            <a:off x="641350" y="2041525"/>
            <a:ext cx="2997200" cy="1346200"/>
            <a:chOff x="404" y="1286"/>
            <a:chExt cx="1888" cy="848"/>
          </a:xfrm>
        </p:grpSpPr>
        <p:sp>
          <p:nvSpPr>
            <p:cNvPr id="54284" name="Oval 10"/>
            <p:cNvSpPr>
              <a:spLocks noChangeArrowheads="1"/>
            </p:cNvSpPr>
            <p:nvPr/>
          </p:nvSpPr>
          <p:spPr bwMode="auto">
            <a:xfrm>
              <a:off x="1492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Gender</a:t>
              </a:r>
            </a:p>
          </p:txBody>
        </p:sp>
        <p:sp>
          <p:nvSpPr>
            <p:cNvPr id="54285" name="Oval 11"/>
            <p:cNvSpPr>
              <a:spLocks noChangeArrowheads="1"/>
            </p:cNvSpPr>
            <p:nvPr/>
          </p:nvSpPr>
          <p:spPr bwMode="auto">
            <a:xfrm>
              <a:off x="404" y="1286"/>
              <a:ext cx="800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Age</a:t>
              </a:r>
            </a:p>
          </p:txBody>
        </p:sp>
        <p:grpSp>
          <p:nvGrpSpPr>
            <p:cNvPr id="54286" name="Group 12"/>
            <p:cNvGrpSpPr>
              <a:grpSpLocks/>
            </p:cNvGrpSpPr>
            <p:nvPr/>
          </p:nvGrpSpPr>
          <p:grpSpPr bwMode="auto">
            <a:xfrm>
              <a:off x="1100" y="1678"/>
              <a:ext cx="784" cy="456"/>
              <a:chOff x="1208" y="1416"/>
              <a:chExt cx="784" cy="456"/>
            </a:xfrm>
          </p:grpSpPr>
          <p:sp>
            <p:nvSpPr>
              <p:cNvPr id="54288" name="Line 13"/>
              <p:cNvSpPr>
                <a:spLocks noChangeShapeType="1"/>
              </p:cNvSpPr>
              <p:nvPr/>
            </p:nvSpPr>
            <p:spPr bwMode="auto">
              <a:xfrm flipH="1">
                <a:off x="1992" y="1488"/>
                <a:ext cx="0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Line 14"/>
              <p:cNvSpPr>
                <a:spLocks noChangeShapeType="1"/>
              </p:cNvSpPr>
              <p:nvPr/>
            </p:nvSpPr>
            <p:spPr bwMode="auto">
              <a:xfrm>
                <a:off x="1208" y="1416"/>
                <a:ext cx="568" cy="4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7" name="Line 15"/>
            <p:cNvSpPr>
              <a:spLocks noChangeShapeType="1"/>
            </p:cNvSpPr>
            <p:nvPr/>
          </p:nvSpPr>
          <p:spPr bwMode="auto">
            <a:xfrm>
              <a:off x="804" y="1734"/>
              <a:ext cx="0" cy="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7" name="Text Box 17"/>
          <p:cNvSpPr txBox="1">
            <a:spLocks noChangeArrowheads="1"/>
          </p:cNvSpPr>
          <p:nvPr/>
        </p:nvSpPr>
        <p:spPr bwMode="auto">
          <a:xfrm>
            <a:off x="3870325" y="2357438"/>
            <a:ext cx="505779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Network structure corresponding</a:t>
            </a:r>
          </a:p>
          <a:p>
            <a:r>
              <a:rPr lang="en-US" sz="2800" dirty="0">
                <a:latin typeface="Calibri"/>
              </a:rPr>
              <a:t>to </a:t>
            </a:r>
            <a:r>
              <a:rPr lang="ja-JP" altLang="en-US" sz="2800" dirty="0">
                <a:latin typeface="Calibri"/>
              </a:rPr>
              <a:t>“</a:t>
            </a:r>
            <a:r>
              <a:rPr lang="en-US" altLang="ja-JP" sz="2800" dirty="0">
                <a:latin typeface="Calibri"/>
              </a:rPr>
              <a:t>causality</a:t>
            </a:r>
            <a:r>
              <a:rPr lang="ja-JP" altLang="en-US" sz="2800" dirty="0">
                <a:latin typeface="Calibri"/>
              </a:rPr>
              <a:t>”</a:t>
            </a:r>
            <a:r>
              <a:rPr lang="en-US" altLang="ja-JP" sz="2800" dirty="0">
                <a:latin typeface="Calibri"/>
              </a:rPr>
              <a:t> is usually good.</a:t>
            </a:r>
            <a:endParaRPr lang="en-US" sz="2800" dirty="0">
              <a:latin typeface="Calibri"/>
            </a:endParaRPr>
          </a:p>
        </p:txBody>
      </p:sp>
      <p:grpSp>
        <p:nvGrpSpPr>
          <p:cNvPr id="54278" name="Group 18"/>
          <p:cNvGrpSpPr>
            <a:grpSpLocks/>
          </p:cNvGrpSpPr>
          <p:nvPr/>
        </p:nvGrpSpPr>
        <p:grpSpPr bwMode="auto">
          <a:xfrm>
            <a:off x="1619250" y="4341813"/>
            <a:ext cx="2933700" cy="1343025"/>
            <a:chOff x="1020" y="2735"/>
            <a:chExt cx="1848" cy="846"/>
          </a:xfrm>
        </p:grpSpPr>
        <p:sp>
          <p:nvSpPr>
            <p:cNvPr id="54280" name="Oval 19"/>
            <p:cNvSpPr>
              <a:spLocks noChangeArrowheads="1"/>
            </p:cNvSpPr>
            <p:nvPr/>
          </p:nvSpPr>
          <p:spPr bwMode="auto">
            <a:xfrm>
              <a:off x="1020" y="2790"/>
              <a:ext cx="744" cy="456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4281" name="Line 20"/>
            <p:cNvSpPr>
              <a:spLocks noChangeShapeType="1"/>
            </p:cNvSpPr>
            <p:nvPr/>
          </p:nvSpPr>
          <p:spPr bwMode="auto">
            <a:xfrm flipH="1">
              <a:off x="1372" y="3246"/>
              <a:ext cx="8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Oval 21"/>
            <p:cNvSpPr>
              <a:spLocks noChangeArrowheads="1"/>
            </p:cNvSpPr>
            <p:nvPr/>
          </p:nvSpPr>
          <p:spPr bwMode="auto">
            <a:xfrm>
              <a:off x="1948" y="2735"/>
              <a:ext cx="920" cy="552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Genetic</a:t>
              </a:r>
            </a:p>
            <a:p>
              <a:pPr algn="ctr" eaLnBrk="0" hangingPunct="0"/>
              <a:r>
                <a:rPr lang="en-US" sz="2400" i="1" dirty="0">
                  <a:latin typeface="Calibri"/>
                </a:rPr>
                <a:t>Damage</a:t>
              </a:r>
            </a:p>
          </p:txBody>
        </p:sp>
        <p:sp>
          <p:nvSpPr>
            <p:cNvPr id="54283" name="Line 22"/>
            <p:cNvSpPr>
              <a:spLocks noChangeShapeType="1"/>
            </p:cNvSpPr>
            <p:nvPr/>
          </p:nvSpPr>
          <p:spPr bwMode="auto">
            <a:xfrm flipH="1">
              <a:off x="1641" y="3220"/>
              <a:ext cx="480" cy="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279" name="Text Box 23"/>
          <p:cNvSpPr txBox="1">
            <a:spLocks noChangeArrowheads="1"/>
          </p:cNvSpPr>
          <p:nvPr/>
        </p:nvSpPr>
        <p:spPr bwMode="auto">
          <a:xfrm>
            <a:off x="3962400" y="5257800"/>
            <a:ext cx="4800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"/>
              </a:rPr>
              <a:t>Initially this uses the designer’s</a:t>
            </a:r>
            <a:endParaRPr lang="en-US" altLang="ja-JP" sz="2800" dirty="0">
              <a:latin typeface="Calibri"/>
            </a:endParaRPr>
          </a:p>
          <a:p>
            <a:r>
              <a:rPr lang="en-US" sz="2800" dirty="0">
                <a:latin typeface="Calibri"/>
              </a:rPr>
              <a:t>knowledge but can be checked with data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04800" y="3462338"/>
          <a:ext cx="29527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7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62338"/>
                        <a:ext cx="29527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04800" y="3995738"/>
          <a:ext cx="42402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8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95738"/>
                        <a:ext cx="4240213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5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6327" name="Group 8"/>
          <p:cNvGrpSpPr>
            <a:grpSpLocks/>
          </p:cNvGrpSpPr>
          <p:nvPr/>
        </p:nvGrpSpPr>
        <p:grpSpPr bwMode="auto">
          <a:xfrm>
            <a:off x="4724400" y="3581400"/>
            <a:ext cx="4000500" cy="723900"/>
            <a:chOff x="4724400" y="1828800"/>
            <a:chExt cx="4000500" cy="723900"/>
          </a:xfrm>
        </p:grpSpPr>
        <p:sp>
          <p:nvSpPr>
            <p:cNvPr id="56331" name="Oval 3"/>
            <p:cNvSpPr>
              <a:spLocks noChangeArrowheads="1"/>
            </p:cNvSpPr>
            <p:nvPr/>
          </p:nvSpPr>
          <p:spPr bwMode="auto">
            <a:xfrm>
              <a:off x="7543800" y="1828800"/>
              <a:ext cx="11811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Cancer</a:t>
              </a:r>
            </a:p>
          </p:txBody>
        </p:sp>
        <p:sp>
          <p:nvSpPr>
            <p:cNvPr id="56332" name="Oval 4"/>
            <p:cNvSpPr>
              <a:spLocks noChangeArrowheads="1"/>
            </p:cNvSpPr>
            <p:nvPr/>
          </p:nvSpPr>
          <p:spPr bwMode="auto">
            <a:xfrm>
              <a:off x="4724400" y="1828800"/>
              <a:ext cx="1270000" cy="723900"/>
            </a:xfrm>
            <a:prstGeom prst="ellipse">
              <a:avLst/>
            </a:prstGeom>
            <a:solidFill>
              <a:srgbClr val="33CCCC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" name="Straight Arrow Connector 3"/>
            <p:cNvCxnSpPr>
              <a:stCxn id="56332" idx="6"/>
              <a:endCxn id="56331" idx="2"/>
            </p:cNvCxnSpPr>
            <p:nvPr/>
          </p:nvCxnSpPr>
          <p:spPr>
            <a:xfrm>
              <a:off x="5994400" y="2190750"/>
              <a:ext cx="1549400" cy="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800600"/>
          <a:ext cx="2057400" cy="15849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000" b="1" dirty="0">
                          <a:latin typeface="Calibri"/>
                        </a:rPr>
                        <a:t>smoking priors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heavy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4572000"/>
          <a:ext cx="4191000" cy="210312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{775DCB02-9BB8-47FD-8907-85C794F793BA}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smoking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/>
                        </a:rPr>
                        <a:t>heavy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benign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malignant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330" name="TextBox 9"/>
          <p:cNvSpPr txBox="1">
            <a:spLocks noChangeArrowheads="1"/>
          </p:cNvSpPr>
          <p:nvPr/>
        </p:nvSpPr>
        <p:spPr bwMode="auto">
          <a:xfrm>
            <a:off x="457200" y="1377950"/>
            <a:ext cx="8229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 dirty="0"/>
              <a:t>For each variable we have a table of probability of its value for values of its</a:t>
            </a:r>
            <a:r>
              <a:rPr lang="en-US" sz="2800" b="1" dirty="0"/>
              <a:t> parents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dirty="0"/>
              <a:t>For variables w/o parents, we have </a:t>
            </a:r>
            <a:r>
              <a:rPr lang="en-US" sz="2800" b="1" dirty="0"/>
              <a:t>prior probabilities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0400"/>
          </a:xfrm>
        </p:spPr>
        <p:txBody>
          <a:bodyPr/>
          <a:lstStyle/>
          <a:p>
            <a:pPr eaLnBrk="1" hangingPunct="1"/>
            <a:r>
              <a:rPr lang="en-US" dirty="0"/>
              <a:t>KA3: The numbers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68825"/>
            <a:ext cx="8229600" cy="2074863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457200" y="44196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Zeros and ones are often enough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Order of magnitude is typical: 10</a:t>
            </a:r>
            <a:r>
              <a:rPr lang="en-US" sz="3200" baseline="30000" dirty="0">
                <a:latin typeface="Calibri"/>
              </a:rPr>
              <a:t>-9</a:t>
            </a:r>
            <a:r>
              <a:rPr lang="en-US" sz="3200" dirty="0">
                <a:latin typeface="Calibri"/>
              </a:rPr>
              <a:t> </a:t>
            </a:r>
            <a:r>
              <a:rPr lang="en-US" sz="3200" dirty="0" err="1">
                <a:latin typeface="Calibri"/>
              </a:rPr>
              <a:t>vs</a:t>
            </a:r>
            <a:r>
              <a:rPr lang="en-US" sz="3200" dirty="0">
                <a:latin typeface="Calibri"/>
              </a:rPr>
              <a:t> 10</a:t>
            </a:r>
            <a:r>
              <a:rPr lang="en-US" sz="3200" baseline="30000" dirty="0">
                <a:latin typeface="Calibri"/>
              </a:rPr>
              <a:t>-6</a:t>
            </a: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Sensitivity analysis can be used to decide accuracy needed</a:t>
            </a:r>
          </a:p>
        </p:txBody>
      </p:sp>
      <p:pic>
        <p:nvPicPr>
          <p:cNvPr id="583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63754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</p:pic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457200" y="1066800"/>
            <a:ext cx="77724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Second decimal usually doesn’</a:t>
            </a:r>
            <a:r>
              <a:rPr lang="en-US" altLang="ja-JP" sz="3200" dirty="0">
                <a:latin typeface="Calibri"/>
              </a:rPr>
              <a:t>t matter</a:t>
            </a:r>
            <a:endParaRPr lang="en-US" altLang="ja-JP" sz="3200" baseline="30000" dirty="0">
              <a:latin typeface="Calibri"/>
            </a:endParaRPr>
          </a:p>
          <a:p>
            <a:pPr marL="227013" indent="-227013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Relative probabilities are important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kinds of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400" dirty="0"/>
              <a:t>BBNs support three main kinds of reasoning:</a:t>
            </a:r>
          </a:p>
          <a:p>
            <a:pPr marL="341313" indent="-233363">
              <a:defRPr/>
            </a:pPr>
            <a:r>
              <a:rPr lang="en-US" b="1" dirty="0"/>
              <a:t>Predicting</a:t>
            </a:r>
            <a:r>
              <a:rPr lang="en-US" dirty="0"/>
              <a:t> conditions given predispositions</a:t>
            </a:r>
          </a:p>
          <a:p>
            <a:pPr marL="341313" indent="-233363">
              <a:defRPr/>
            </a:pPr>
            <a:r>
              <a:rPr lang="en-US" b="1" dirty="0"/>
              <a:t>Diagnosing</a:t>
            </a:r>
            <a:r>
              <a:rPr lang="en-US" dirty="0"/>
              <a:t> conditions given symptoms (and predisposing)</a:t>
            </a:r>
          </a:p>
          <a:p>
            <a:pPr marL="341313" indent="-233363">
              <a:defRPr/>
            </a:pPr>
            <a:r>
              <a:rPr lang="en-US" b="1" dirty="0"/>
              <a:t>Explaining</a:t>
            </a:r>
            <a:r>
              <a:rPr lang="en-US" dirty="0"/>
              <a:t> a condition by one or more predispositions</a:t>
            </a:r>
          </a:p>
          <a:p>
            <a:pPr marL="107950" indent="0">
              <a:buFontTx/>
              <a:buNone/>
              <a:defRPr/>
            </a:pPr>
            <a:r>
              <a:rPr lang="en-US" dirty="0"/>
              <a:t>To which we can add a fourth:</a:t>
            </a:r>
          </a:p>
          <a:p>
            <a:pPr marL="403225" indent="-295275">
              <a:defRPr/>
            </a:pPr>
            <a:r>
              <a:rPr lang="en-US" b="1" dirty="0"/>
              <a:t>Deciding</a:t>
            </a:r>
            <a:r>
              <a:rPr lang="en-US" dirty="0"/>
              <a:t> on an action based on probabilities of the conditions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28700"/>
          </a:xfrm>
        </p:spPr>
        <p:txBody>
          <a:bodyPr/>
          <a:lstStyle/>
          <a:p>
            <a:pPr eaLnBrk="1" hangingPunct="1"/>
            <a:r>
              <a:rPr lang="en-US" dirty="0"/>
              <a:t>Predictive Inference</a:t>
            </a:r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4035425" y="2101850"/>
            <a:ext cx="48303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are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males</a:t>
            </a:r>
            <a:endParaRPr lang="en-US" sz="3200" dirty="0">
              <a:latin typeface="Calibri"/>
            </a:endParaRPr>
          </a:p>
          <a:p>
            <a:r>
              <a:rPr lang="en-US" sz="3200" dirty="0">
                <a:latin typeface="Calibri"/>
              </a:rPr>
              <a:t>to get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2773363" y="3895725"/>
            <a:ext cx="6929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Gender=male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1444" name="Oval 5"/>
          <p:cNvSpPr>
            <a:spLocks noChangeArrowheads="1"/>
          </p:cNvSpPr>
          <p:nvPr/>
        </p:nvSpPr>
        <p:spPr bwMode="auto">
          <a:xfrm>
            <a:off x="2030413" y="27447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1445" name="Oval 6"/>
          <p:cNvSpPr>
            <a:spLocks noChangeArrowheads="1"/>
          </p:cNvSpPr>
          <p:nvPr/>
        </p:nvSpPr>
        <p:spPr bwMode="auto">
          <a:xfrm>
            <a:off x="20558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328613" y="15128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 flipH="1">
            <a:off x="2678113" y="22494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9"/>
          <p:cNvSpPr>
            <a:spLocks noChangeShapeType="1"/>
          </p:cNvSpPr>
          <p:nvPr/>
        </p:nvSpPr>
        <p:spPr bwMode="auto">
          <a:xfrm>
            <a:off x="1433513" y="21351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Oval 10"/>
          <p:cNvSpPr>
            <a:spLocks noChangeArrowheads="1"/>
          </p:cNvSpPr>
          <p:nvPr/>
        </p:nvSpPr>
        <p:spPr bwMode="auto">
          <a:xfrm>
            <a:off x="1306513" y="39004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1450" name="Line 11"/>
          <p:cNvSpPr>
            <a:spLocks noChangeShapeType="1"/>
          </p:cNvSpPr>
          <p:nvPr/>
        </p:nvSpPr>
        <p:spPr bwMode="auto">
          <a:xfrm flipH="1">
            <a:off x="2163763" y="34877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2"/>
          <p:cNvSpPr>
            <a:spLocks noChangeShapeType="1"/>
          </p:cNvSpPr>
          <p:nvPr/>
        </p:nvSpPr>
        <p:spPr bwMode="auto">
          <a:xfrm>
            <a:off x="2233613" y="45862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3"/>
          <p:cNvSpPr>
            <a:spLocks noChangeShapeType="1"/>
          </p:cNvSpPr>
          <p:nvPr/>
        </p:nvSpPr>
        <p:spPr bwMode="auto">
          <a:xfrm flipH="1">
            <a:off x="1090613" y="45227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1878013" y="5106988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1454" name="Oval 15"/>
          <p:cNvSpPr>
            <a:spLocks noChangeArrowheads="1"/>
          </p:cNvSpPr>
          <p:nvPr/>
        </p:nvSpPr>
        <p:spPr bwMode="auto">
          <a:xfrm>
            <a:off x="227013" y="4979988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1455" name="Oval 16"/>
          <p:cNvSpPr>
            <a:spLocks noChangeArrowheads="1"/>
          </p:cNvSpPr>
          <p:nvPr/>
        </p:nvSpPr>
        <p:spPr bwMode="auto">
          <a:xfrm>
            <a:off x="277813" y="27193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1456" name="Line 17"/>
          <p:cNvSpPr>
            <a:spLocks noChangeShapeType="1"/>
          </p:cNvSpPr>
          <p:nvPr/>
        </p:nvSpPr>
        <p:spPr bwMode="auto">
          <a:xfrm>
            <a:off x="1243013" y="35448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8"/>
          <p:cNvSpPr>
            <a:spLocks noChangeShapeType="1"/>
          </p:cNvSpPr>
          <p:nvPr/>
        </p:nvSpPr>
        <p:spPr bwMode="auto">
          <a:xfrm>
            <a:off x="963613" y="22240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9"/>
          <p:cNvSpPr>
            <a:spLocks noChangeShapeType="1"/>
          </p:cNvSpPr>
          <p:nvPr/>
        </p:nvSpPr>
        <p:spPr bwMode="auto">
          <a:xfrm flipH="1">
            <a:off x="1331913" y="21097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19100"/>
            <a:ext cx="8686800" cy="814388"/>
          </a:xfrm>
        </p:spPr>
        <p:txBody>
          <a:bodyPr/>
          <a:lstStyle/>
          <a:p>
            <a:pPr eaLnBrk="1" hangingPunct="1"/>
            <a:r>
              <a:rPr lang="en-US" dirty="0"/>
              <a:t>Predictive and diagnostic combined</a:t>
            </a:r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4311650" y="1500188"/>
            <a:ext cx="43418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How likely is an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elderly male</a:t>
            </a:r>
            <a:r>
              <a:rPr lang="en-US" sz="3200" dirty="0">
                <a:latin typeface="Calibri"/>
              </a:rPr>
              <a:t> patient with high </a:t>
            </a:r>
            <a:r>
              <a:rPr lang="en-US" sz="3200" dirty="0">
                <a:solidFill>
                  <a:srgbClr val="FF0000"/>
                </a:solidFill>
                <a:latin typeface="Calibri"/>
              </a:rPr>
              <a:t>Serum Calcium</a:t>
            </a:r>
            <a:r>
              <a:rPr lang="en-US" sz="3200" dirty="0">
                <a:solidFill>
                  <a:schemeClr val="accent1"/>
                </a:solidFill>
                <a:latin typeface="Calibri"/>
              </a:rPr>
              <a:t> </a:t>
            </a:r>
            <a:r>
              <a:rPr lang="en-US" sz="3200" dirty="0">
                <a:latin typeface="Calibri"/>
              </a:rPr>
              <a:t>to have </a:t>
            </a:r>
            <a:r>
              <a:rPr lang="en-US" sz="3200" dirty="0">
                <a:solidFill>
                  <a:schemeClr val="accent2"/>
                </a:solidFill>
                <a:latin typeface="Calibri"/>
              </a:rPr>
              <a:t>malignant cancer</a:t>
            </a:r>
            <a:r>
              <a:rPr lang="en-US" sz="3200" dirty="0">
                <a:latin typeface="Calibri"/>
              </a:rPr>
              <a:t>?</a:t>
            </a:r>
            <a:endParaRPr lang="en-US" dirty="0">
              <a:latin typeface="Calibri"/>
            </a:endParaRPr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2803525" y="3894138"/>
            <a:ext cx="61048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P(</a:t>
            </a:r>
            <a:r>
              <a:rPr lang="en-US" sz="2800" i="1" dirty="0">
                <a:solidFill>
                  <a:schemeClr val="accent2"/>
                </a:solidFill>
                <a:latin typeface="Calibri"/>
              </a:rPr>
              <a:t>C=malignant</a:t>
            </a:r>
            <a:r>
              <a:rPr lang="en-US" sz="2800" i="1" dirty="0">
                <a:solidFill>
                  <a:schemeClr val="hlink"/>
                </a:solidFill>
                <a:latin typeface="Calibri"/>
              </a:rPr>
              <a:t> </a:t>
            </a:r>
            <a:r>
              <a:rPr lang="en-US" sz="2800" i="1" dirty="0">
                <a:latin typeface="Calibri"/>
              </a:rPr>
              <a:t>| </a:t>
            </a:r>
            <a:r>
              <a:rPr lang="en-US" sz="2800" i="1" dirty="0">
                <a:solidFill>
                  <a:srgbClr val="FF0000"/>
                </a:solidFill>
                <a:latin typeface="Calibri"/>
              </a:rPr>
              <a:t>Age&gt;60, </a:t>
            </a:r>
          </a:p>
          <a:p>
            <a:r>
              <a:rPr lang="en-US" sz="2800" i="1" dirty="0">
                <a:solidFill>
                  <a:srgbClr val="FF0000"/>
                </a:solidFill>
                <a:latin typeface="Calibri"/>
              </a:rPr>
              <a:t>   Gender= male, Serum Calcium  = high</a:t>
            </a:r>
            <a:r>
              <a:rPr lang="en-US" sz="2800" i="1" dirty="0">
                <a:latin typeface="Calibri"/>
              </a:rPr>
              <a:t>)</a:t>
            </a:r>
          </a:p>
        </p:txBody>
      </p:sp>
      <p:sp>
        <p:nvSpPr>
          <p:cNvPr id="63492" name="Oval 5"/>
          <p:cNvSpPr>
            <a:spLocks noChangeArrowheads="1"/>
          </p:cNvSpPr>
          <p:nvPr/>
        </p:nvSpPr>
        <p:spPr bwMode="auto">
          <a:xfrm>
            <a:off x="2120900" y="2693988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3493" name="Oval 6"/>
          <p:cNvSpPr>
            <a:spLocks noChangeArrowheads="1"/>
          </p:cNvSpPr>
          <p:nvPr/>
        </p:nvSpPr>
        <p:spPr bwMode="auto">
          <a:xfrm>
            <a:off x="21463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419100" y="1462088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 flipH="1">
            <a:off x="2768600" y="2198688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9"/>
          <p:cNvSpPr>
            <a:spLocks noChangeShapeType="1"/>
          </p:cNvSpPr>
          <p:nvPr/>
        </p:nvSpPr>
        <p:spPr bwMode="auto">
          <a:xfrm>
            <a:off x="1524000" y="2084388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0"/>
          <p:cNvSpPr>
            <a:spLocks noChangeArrowheads="1"/>
          </p:cNvSpPr>
          <p:nvPr/>
        </p:nvSpPr>
        <p:spPr bwMode="auto">
          <a:xfrm>
            <a:off x="1397000" y="3849688"/>
            <a:ext cx="11811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3498" name="Line 11"/>
          <p:cNvSpPr>
            <a:spLocks noChangeShapeType="1"/>
          </p:cNvSpPr>
          <p:nvPr/>
        </p:nvSpPr>
        <p:spPr bwMode="auto">
          <a:xfrm flipH="1">
            <a:off x="2254250" y="3436938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2"/>
          <p:cNvSpPr>
            <a:spLocks noChangeShapeType="1"/>
          </p:cNvSpPr>
          <p:nvPr/>
        </p:nvSpPr>
        <p:spPr bwMode="auto">
          <a:xfrm>
            <a:off x="2324100" y="4535488"/>
            <a:ext cx="450850" cy="509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Line 13"/>
          <p:cNvSpPr>
            <a:spLocks noChangeShapeType="1"/>
          </p:cNvSpPr>
          <p:nvPr/>
        </p:nvSpPr>
        <p:spPr bwMode="auto">
          <a:xfrm flipH="1">
            <a:off x="1181100" y="4471988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Oval 14"/>
          <p:cNvSpPr>
            <a:spLocks noChangeArrowheads="1"/>
          </p:cNvSpPr>
          <p:nvPr/>
        </p:nvSpPr>
        <p:spPr bwMode="auto">
          <a:xfrm>
            <a:off x="1968500" y="5056188"/>
            <a:ext cx="1498600" cy="7366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3502" name="Oval 15"/>
          <p:cNvSpPr>
            <a:spLocks noChangeArrowheads="1"/>
          </p:cNvSpPr>
          <p:nvPr/>
        </p:nvSpPr>
        <p:spPr bwMode="auto">
          <a:xfrm>
            <a:off x="317500" y="4929188"/>
            <a:ext cx="1422400" cy="8255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3503" name="Oval 16"/>
          <p:cNvSpPr>
            <a:spLocks noChangeArrowheads="1"/>
          </p:cNvSpPr>
          <p:nvPr/>
        </p:nvSpPr>
        <p:spPr bwMode="auto">
          <a:xfrm>
            <a:off x="368300" y="2668588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1333500" y="3494088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>
            <a:off x="1054100" y="2173288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Line 19"/>
          <p:cNvSpPr>
            <a:spLocks noChangeShapeType="1"/>
          </p:cNvSpPr>
          <p:nvPr/>
        </p:nvSpPr>
        <p:spPr bwMode="auto">
          <a:xfrm flipH="1">
            <a:off x="1422400" y="2058988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BBN Definition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r>
              <a:rPr lang="en-US" dirty="0"/>
              <a:t>AKA Bayesian Network, Bayes Net</a:t>
            </a:r>
          </a:p>
          <a:p>
            <a:r>
              <a:rPr lang="en-US" dirty="0"/>
              <a:t>A graphical model (as a DAG) of probabilistic relationships among a set of random variables</a:t>
            </a:r>
          </a:p>
          <a:p>
            <a:r>
              <a:rPr lang="en-US" dirty="0"/>
              <a:t>Nodes are variables, links represent direct influence of one variable on another</a:t>
            </a:r>
          </a:p>
          <a:p>
            <a:r>
              <a:rPr lang="en-US" dirty="0"/>
              <a:t>Nodes have associated prior probabilities or Conditional </a:t>
            </a:r>
            <a:r>
              <a:rPr lang="en-US" dirty="0" err="1"/>
              <a:t>Proability</a:t>
            </a:r>
            <a:br>
              <a:rPr lang="en-US" dirty="0"/>
            </a:br>
            <a:r>
              <a:rPr lang="en-US" dirty="0"/>
              <a:t>Tables (CPTs)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337195"/>
            <a:ext cx="4343400" cy="245519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/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96200" y="6248400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hlinkClick r:id="rId3"/>
              </a:rPr>
              <a:t>source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Explaining away</a:t>
            </a:r>
          </a:p>
        </p:txBody>
      </p:sp>
      <p:sp>
        <p:nvSpPr>
          <p:cNvPr id="65538" name="Oval 3"/>
          <p:cNvSpPr>
            <a:spLocks noChangeArrowheads="1"/>
          </p:cNvSpPr>
          <p:nvPr/>
        </p:nvSpPr>
        <p:spPr bwMode="auto">
          <a:xfrm>
            <a:off x="2376488" y="2959100"/>
            <a:ext cx="1270000" cy="7239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65539" name="Oval 4"/>
          <p:cNvSpPr>
            <a:spLocks noChangeArrowheads="1"/>
          </p:cNvSpPr>
          <p:nvPr/>
        </p:nvSpPr>
        <p:spPr bwMode="auto">
          <a:xfrm>
            <a:off x="24082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65540" name="Oval 5"/>
          <p:cNvSpPr>
            <a:spLocks noChangeArrowheads="1"/>
          </p:cNvSpPr>
          <p:nvPr/>
        </p:nvSpPr>
        <p:spPr bwMode="auto">
          <a:xfrm>
            <a:off x="681038" y="1727200"/>
            <a:ext cx="1270000" cy="7239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65541" name="Line 6"/>
          <p:cNvSpPr>
            <a:spLocks noChangeShapeType="1"/>
          </p:cNvSpPr>
          <p:nvPr/>
        </p:nvSpPr>
        <p:spPr bwMode="auto">
          <a:xfrm flipH="1">
            <a:off x="3030538" y="2463800"/>
            <a:ext cx="0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Line 7"/>
          <p:cNvSpPr>
            <a:spLocks noChangeShapeType="1"/>
          </p:cNvSpPr>
          <p:nvPr/>
        </p:nvSpPr>
        <p:spPr bwMode="auto">
          <a:xfrm>
            <a:off x="1785938" y="2349500"/>
            <a:ext cx="835025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8"/>
          <p:cNvSpPr>
            <a:spLocks noChangeArrowheads="1"/>
          </p:cNvSpPr>
          <p:nvPr/>
        </p:nvSpPr>
        <p:spPr bwMode="auto">
          <a:xfrm>
            <a:off x="1658938" y="41148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65544" name="Line 9"/>
          <p:cNvSpPr>
            <a:spLocks noChangeShapeType="1"/>
          </p:cNvSpPr>
          <p:nvPr/>
        </p:nvSpPr>
        <p:spPr bwMode="auto">
          <a:xfrm flipH="1">
            <a:off x="2516188" y="3702050"/>
            <a:ext cx="495300" cy="479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Line 10"/>
          <p:cNvSpPr>
            <a:spLocks noChangeShapeType="1"/>
          </p:cNvSpPr>
          <p:nvPr/>
        </p:nvSpPr>
        <p:spPr bwMode="auto">
          <a:xfrm>
            <a:off x="2586038" y="4800600"/>
            <a:ext cx="450850" cy="509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H="1">
            <a:off x="1443038" y="4737100"/>
            <a:ext cx="406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Oval 12"/>
          <p:cNvSpPr>
            <a:spLocks noChangeArrowheads="1"/>
          </p:cNvSpPr>
          <p:nvPr/>
        </p:nvSpPr>
        <p:spPr bwMode="auto">
          <a:xfrm>
            <a:off x="2230438" y="5321300"/>
            <a:ext cx="1498600" cy="736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65548" name="Oval 13"/>
          <p:cNvSpPr>
            <a:spLocks noChangeArrowheads="1"/>
          </p:cNvSpPr>
          <p:nvPr/>
        </p:nvSpPr>
        <p:spPr bwMode="auto">
          <a:xfrm>
            <a:off x="579438" y="5194300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65549" name="Oval 14"/>
          <p:cNvSpPr>
            <a:spLocks noChangeArrowheads="1"/>
          </p:cNvSpPr>
          <p:nvPr/>
        </p:nvSpPr>
        <p:spPr bwMode="auto">
          <a:xfrm>
            <a:off x="630238" y="2933700"/>
            <a:ext cx="1371600" cy="876300"/>
          </a:xfrm>
          <a:prstGeom prst="ellipse">
            <a:avLst/>
          </a:prstGeom>
          <a:solidFill>
            <a:srgbClr val="33CC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65550" name="Line 15"/>
          <p:cNvSpPr>
            <a:spLocks noChangeShapeType="1"/>
          </p:cNvSpPr>
          <p:nvPr/>
        </p:nvSpPr>
        <p:spPr bwMode="auto">
          <a:xfrm>
            <a:off x="1595438" y="3759200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>
            <a:off x="1316038" y="2438400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7"/>
          <p:cNvSpPr>
            <a:spLocks noChangeShapeType="1"/>
          </p:cNvSpPr>
          <p:nvPr/>
        </p:nvSpPr>
        <p:spPr bwMode="auto">
          <a:xfrm flipH="1">
            <a:off x="1684338" y="2324100"/>
            <a:ext cx="876300" cy="673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4160838" y="1863725"/>
            <a:ext cx="4362450" cy="1946275"/>
          </a:xfrm>
        </p:spPr>
        <p:txBody>
          <a:bodyPr/>
          <a:lstStyle/>
          <a:p>
            <a:pPr eaLnBrk="1" hangingPunct="1"/>
            <a:r>
              <a:rPr lang="en-US" sz="2800" dirty="0"/>
              <a:t>If we see a </a:t>
            </a:r>
            <a:r>
              <a:rPr lang="en-US" sz="2800" dirty="0">
                <a:solidFill>
                  <a:srgbClr val="FF0000"/>
                </a:solidFill>
              </a:rPr>
              <a:t>lung tumor</a:t>
            </a:r>
            <a:r>
              <a:rPr lang="en-US" sz="2800" dirty="0"/>
              <a:t>, the probability of </a:t>
            </a:r>
            <a:r>
              <a:rPr lang="en-US" sz="2800" dirty="0">
                <a:solidFill>
                  <a:schemeClr val="accent2"/>
                </a:solidFill>
              </a:rPr>
              <a:t>heavy smoking</a:t>
            </a:r>
            <a:r>
              <a:rPr lang="en-US" sz="2800" dirty="0"/>
              <a:t> and of </a:t>
            </a:r>
            <a:r>
              <a:rPr lang="en-US" sz="2800" dirty="0">
                <a:solidFill>
                  <a:schemeClr val="accent2"/>
                </a:solidFill>
              </a:rPr>
              <a:t>exposure to toxics</a:t>
            </a:r>
            <a:r>
              <a:rPr lang="en-US" sz="2800" dirty="0"/>
              <a:t> both go up</a:t>
            </a:r>
          </a:p>
        </p:txBody>
      </p:sp>
      <p:sp>
        <p:nvSpPr>
          <p:cNvPr id="65554" name="Rectangle 19"/>
          <p:cNvSpPr>
            <a:spLocks noChangeArrowheads="1"/>
          </p:cNvSpPr>
          <p:nvPr/>
        </p:nvSpPr>
        <p:spPr bwMode="auto">
          <a:xfrm>
            <a:off x="4462463" y="606425"/>
            <a:ext cx="4295775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27013" indent="-227013">
              <a:spcBef>
                <a:spcPct val="20000"/>
              </a:spcBef>
              <a:buFontTx/>
              <a:buChar char="•"/>
            </a:pPr>
            <a:endParaRPr lang="en-US" sz="2800" dirty="0">
              <a:latin typeface="Calibri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376488" y="2957513"/>
            <a:ext cx="6165850" cy="3154362"/>
            <a:chOff x="1497" y="1863"/>
            <a:chExt cx="3884" cy="1987"/>
          </a:xfrm>
        </p:grpSpPr>
        <p:sp>
          <p:nvSpPr>
            <p:cNvPr id="65556" name="Rectangle 21"/>
            <p:cNvSpPr>
              <a:spLocks noChangeArrowheads="1"/>
            </p:cNvSpPr>
            <p:nvPr/>
          </p:nvSpPr>
          <p:spPr bwMode="auto">
            <a:xfrm>
              <a:off x="2675" y="2633"/>
              <a:ext cx="2706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/>
            <a:p>
              <a:pPr marL="227013" indent="-227013">
                <a:spcBef>
                  <a:spcPct val="20000"/>
                </a:spcBef>
                <a:buFontTx/>
                <a:buChar char="•"/>
              </a:pPr>
              <a:r>
                <a:rPr lang="en-US" sz="2800" dirty="0">
                  <a:latin typeface="Calibri"/>
                </a:rPr>
                <a:t>If we then observe </a:t>
              </a:r>
              <a:r>
                <a:rPr lang="en-US" sz="2800" dirty="0">
                  <a:solidFill>
                    <a:srgbClr val="FF0000"/>
                  </a:solidFill>
                  <a:latin typeface="Calibri"/>
                </a:rPr>
                <a:t>heavy smoking</a:t>
              </a:r>
              <a:r>
                <a:rPr lang="en-US" sz="2800" dirty="0">
                  <a:latin typeface="Calibri"/>
                </a:rPr>
                <a:t>, the probability of </a:t>
              </a:r>
              <a:r>
                <a:rPr lang="en-US" sz="2800" dirty="0">
                  <a:solidFill>
                    <a:schemeClr val="accent2"/>
                  </a:solidFill>
                  <a:latin typeface="Calibri"/>
                </a:rPr>
                <a:t>exposure to toxics</a:t>
              </a:r>
              <a:r>
                <a:rPr lang="en-US" sz="2800" dirty="0">
                  <a:latin typeface="Calibri"/>
                </a:rPr>
                <a:t> goes back down</a:t>
              </a:r>
            </a:p>
          </p:txBody>
        </p:sp>
        <p:sp>
          <p:nvSpPr>
            <p:cNvPr id="65557" name="Oval 22"/>
            <p:cNvSpPr>
              <a:spLocks noChangeArrowheads="1"/>
            </p:cNvSpPr>
            <p:nvPr/>
          </p:nvSpPr>
          <p:spPr bwMode="auto">
            <a:xfrm>
              <a:off x="1497" y="1863"/>
              <a:ext cx="800" cy="45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i="1" dirty="0">
                  <a:latin typeface="Calibri"/>
                </a:rPr>
                <a:t>Smoking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Decision making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657350"/>
            <a:ext cx="8267700" cy="4895850"/>
          </a:xfrm>
        </p:spPr>
        <p:txBody>
          <a:bodyPr/>
          <a:lstStyle/>
          <a:p>
            <a:pPr eaLnBrk="1" hangingPunct="1"/>
            <a:r>
              <a:rPr lang="en-US" dirty="0"/>
              <a:t>A decision is a medical domain might be a choice of treatment (e.g., radiation or chemotherapy)</a:t>
            </a:r>
          </a:p>
          <a:p>
            <a:pPr eaLnBrk="1" hangingPunct="1"/>
            <a:r>
              <a:rPr lang="en-US" dirty="0"/>
              <a:t>Decisions should be made to maximize expected utility</a:t>
            </a:r>
          </a:p>
          <a:p>
            <a:pPr eaLnBrk="1" hangingPunct="1"/>
            <a:r>
              <a:rPr lang="en-US" dirty="0"/>
              <a:t>View decision making in terms of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Beliefs/Uncertainties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Alternatives/Decisions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Objectives/Utilities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214313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dirty="0"/>
              <a:t>Decision Problem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642962" y="1244154"/>
            <a:ext cx="44624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Should I have my party</a:t>
            </a:r>
            <a:br>
              <a:rPr lang="en-US" sz="3200" dirty="0">
                <a:latin typeface="Calibri"/>
              </a:rPr>
            </a:br>
            <a:r>
              <a:rPr lang="en-US" sz="3200" dirty="0">
                <a:latin typeface="Calibri"/>
              </a:rPr>
              <a:t>inside or outside?</a:t>
            </a:r>
          </a:p>
        </p:txBody>
      </p:sp>
      <p:grpSp>
        <p:nvGrpSpPr>
          <p:cNvPr id="69635" name="Group 4"/>
          <p:cNvGrpSpPr>
            <a:grpSpLocks/>
          </p:cNvGrpSpPr>
          <p:nvPr/>
        </p:nvGrpSpPr>
        <p:grpSpPr bwMode="auto">
          <a:xfrm>
            <a:off x="2422525" y="3200400"/>
            <a:ext cx="4740275" cy="3286125"/>
            <a:chOff x="1524" y="1556"/>
            <a:chExt cx="2986" cy="207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1524" y="2601"/>
              <a:ext cx="145" cy="163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 type="none" w="sm" len="sm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1665" y="2764"/>
              <a:ext cx="158" cy="4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39" name="Line 7"/>
            <p:cNvSpPr>
              <a:spLocks noChangeShapeType="1"/>
            </p:cNvSpPr>
            <p:nvPr/>
          </p:nvSpPr>
          <p:spPr bwMode="auto">
            <a:xfrm flipV="1">
              <a:off x="1834" y="3228"/>
              <a:ext cx="6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668" y="2135"/>
              <a:ext cx="178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Line 9"/>
            <p:cNvSpPr>
              <a:spLocks noChangeShapeType="1"/>
            </p:cNvSpPr>
            <p:nvPr/>
          </p:nvSpPr>
          <p:spPr bwMode="auto">
            <a:xfrm>
              <a:off x="1844" y="2142"/>
              <a:ext cx="6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1842" y="184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in</a:t>
              </a: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1878" y="2928"/>
              <a:ext cx="4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latin typeface="Calibri"/>
                </a:rPr>
                <a:t>out</a:t>
              </a: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3521" y="1585"/>
              <a:ext cx="78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Regret</a:t>
              </a: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529" y="2184"/>
              <a:ext cx="94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Relieved</a:t>
              </a: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495" y="2699"/>
              <a:ext cx="89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Perfect!</a:t>
              </a: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3580" y="3273"/>
              <a:ext cx="93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800" i="1" dirty="0">
                  <a:latin typeface="Calibri"/>
                </a:rPr>
                <a:t>Disaster </a:t>
              </a:r>
            </a:p>
          </p:txBody>
        </p:sp>
        <p:grpSp>
          <p:nvGrpSpPr>
            <p:cNvPr id="69648" name="Group 16"/>
            <p:cNvGrpSpPr>
              <a:grpSpLocks/>
            </p:cNvGrpSpPr>
            <p:nvPr/>
          </p:nvGrpSpPr>
          <p:grpSpPr bwMode="auto">
            <a:xfrm>
              <a:off x="2390" y="1556"/>
              <a:ext cx="1065" cy="1000"/>
              <a:chOff x="2390" y="1556"/>
              <a:chExt cx="1065" cy="1000"/>
            </a:xfrm>
          </p:grpSpPr>
          <p:sp>
            <p:nvSpPr>
              <p:cNvPr id="69659" name="Line 1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0" name="Line 1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1" name="Line 1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2" name="Line 2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3" name="Oval 2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64" name="Text Box 2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65" name="Text Box 2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66" name="Rectangle 2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67" name="Rectangle 2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  <p:grpSp>
          <p:nvGrpSpPr>
            <p:cNvPr id="69649" name="Group 26"/>
            <p:cNvGrpSpPr>
              <a:grpSpLocks/>
            </p:cNvGrpSpPr>
            <p:nvPr/>
          </p:nvGrpSpPr>
          <p:grpSpPr bwMode="auto">
            <a:xfrm>
              <a:off x="2377" y="2626"/>
              <a:ext cx="1065" cy="1000"/>
              <a:chOff x="2390" y="1556"/>
              <a:chExt cx="1065" cy="1000"/>
            </a:xfrm>
          </p:grpSpPr>
          <p:sp>
            <p:nvSpPr>
              <p:cNvPr id="69650" name="Line 27"/>
              <p:cNvSpPr>
                <a:spLocks noChangeShapeType="1"/>
              </p:cNvSpPr>
              <p:nvPr/>
            </p:nvSpPr>
            <p:spPr bwMode="auto">
              <a:xfrm>
                <a:off x="2633" y="2236"/>
                <a:ext cx="184" cy="2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1" name="Line 28"/>
              <p:cNvSpPr>
                <a:spLocks noChangeShapeType="1"/>
              </p:cNvSpPr>
              <p:nvPr/>
            </p:nvSpPr>
            <p:spPr bwMode="auto">
              <a:xfrm flipV="1">
                <a:off x="2821" y="2459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2" name="Line 29"/>
              <p:cNvSpPr>
                <a:spLocks noChangeShapeType="1"/>
              </p:cNvSpPr>
              <p:nvPr/>
            </p:nvSpPr>
            <p:spPr bwMode="auto">
              <a:xfrm flipV="1">
                <a:off x="2626" y="1837"/>
                <a:ext cx="159" cy="22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3" name="Line 30"/>
              <p:cNvSpPr>
                <a:spLocks noChangeShapeType="1"/>
              </p:cNvSpPr>
              <p:nvPr/>
            </p:nvSpPr>
            <p:spPr bwMode="auto">
              <a:xfrm>
                <a:off x="2789" y="1843"/>
                <a:ext cx="63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4" name="Oval 31"/>
              <p:cNvSpPr>
                <a:spLocks noChangeArrowheads="1"/>
              </p:cNvSpPr>
              <p:nvPr/>
            </p:nvSpPr>
            <p:spPr bwMode="auto">
              <a:xfrm>
                <a:off x="2492" y="2062"/>
                <a:ext cx="172" cy="180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round/>
                <a:headEnd type="none" w="sm" len="sm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5" name="Text Box 32"/>
              <p:cNvSpPr txBox="1">
                <a:spLocks noChangeArrowheads="1"/>
              </p:cNvSpPr>
              <p:nvPr/>
            </p:nvSpPr>
            <p:spPr bwMode="auto">
              <a:xfrm>
                <a:off x="2847" y="1556"/>
                <a:ext cx="6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dry</a:t>
                </a:r>
              </a:p>
            </p:txBody>
          </p:sp>
          <p:sp>
            <p:nvSpPr>
              <p:cNvPr id="69656" name="Text Box 33"/>
              <p:cNvSpPr txBox="1">
                <a:spLocks noChangeArrowheads="1"/>
              </p:cNvSpPr>
              <p:nvPr/>
            </p:nvSpPr>
            <p:spPr bwMode="auto">
              <a:xfrm>
                <a:off x="2916" y="2184"/>
                <a:ext cx="5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i="1" dirty="0">
                    <a:latin typeface="Calibri"/>
                  </a:rPr>
                  <a:t>wet</a:t>
                </a:r>
              </a:p>
            </p:txBody>
          </p:sp>
          <p:sp>
            <p:nvSpPr>
              <p:cNvPr id="69657" name="Rectangle 34"/>
              <p:cNvSpPr>
                <a:spLocks noChangeArrowheads="1"/>
              </p:cNvSpPr>
              <p:nvPr/>
            </p:nvSpPr>
            <p:spPr bwMode="auto">
              <a:xfrm>
                <a:off x="2390" y="175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  <p:sp>
            <p:nvSpPr>
              <p:cNvPr id="69658" name="Rectangle 35"/>
              <p:cNvSpPr>
                <a:spLocks noChangeArrowheads="1"/>
              </p:cNvSpPr>
              <p:nvPr/>
            </p:nvSpPr>
            <p:spPr bwMode="auto">
              <a:xfrm>
                <a:off x="2398" y="2268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2400" i="1" dirty="0">
                  <a:latin typeface="Calibri"/>
                </a:endParaRPr>
              </a:p>
            </p:txBody>
          </p:sp>
        </p:grpSp>
      </p:grpSp>
      <p:pic>
        <p:nvPicPr>
          <p:cNvPr id="696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8600"/>
            <a:ext cx="23495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Value Function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080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/>
              <a:t>A numerical score over all possible states allows a BBN to be used to make decisions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711476"/>
              </p:ext>
            </p:extLst>
          </p:nvPr>
        </p:nvGraphicFramePr>
        <p:xfrm>
          <a:off x="1752600" y="2895600"/>
          <a:ext cx="58674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7" name="Document" r:id="rId4" imgW="5867400" imgH="2705100" progId="Word.Document.8">
                  <p:embed/>
                </p:oleObj>
              </mc:Choice>
              <mc:Fallback>
                <p:oleObj name="Document" r:id="rId4" imgW="5867400" imgH="270510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895600"/>
                        <a:ext cx="5867400" cy="269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8ECF7172-7973-B24F-A6E6-166015E4E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591126"/>
            <a:ext cx="38862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2pPr>
            <a:lvl3pPr marL="914400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3pPr>
            <a:lvl4pPr marL="12541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4pPr>
            <a:lvl5pPr marL="16017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/>
                <a:ea typeface="ＭＳ Ｐゴシック" pitchFamily="-112" charset="-128"/>
              </a:defRPr>
            </a:lvl5pPr>
            <a:lvl6pPr marL="20589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5161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29733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430588" indent="-233363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US" kern="0" dirty="0"/>
              <a:t>Using $ for the value helps our intuition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Some software tools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800600"/>
          </a:xfrm>
        </p:spPr>
        <p:txBody>
          <a:bodyPr/>
          <a:lstStyle/>
          <a:p>
            <a:pPr eaLnBrk="1" hangingPunct="1"/>
            <a:r>
              <a:rPr lang="en-US" dirty="0">
                <a:hlinkClick r:id="rId2"/>
              </a:rPr>
              <a:t>Netica</a:t>
            </a:r>
            <a:r>
              <a:rPr lang="en-US" dirty="0"/>
              <a:t>: Windows app for working with Bayes-</a:t>
            </a:r>
            <a:r>
              <a:rPr lang="en-US" dirty="0" err="1"/>
              <a:t>ian</a:t>
            </a:r>
            <a:r>
              <a:rPr lang="en-US" dirty="0"/>
              <a:t> belief networks and influence diagrams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A commercial product, free for small networks</a:t>
            </a:r>
          </a:p>
          <a:p>
            <a:pPr lvl="1" eaLnBrk="1" hangingPunct="1"/>
            <a:r>
              <a:rPr lang="en-US" dirty="0">
                <a:ea typeface="ＭＳ Ｐゴシック" charset="0"/>
              </a:rPr>
              <a:t>Includes graphical editor, compiler, inference engine, etc.</a:t>
            </a:r>
          </a:p>
          <a:p>
            <a:pPr eaLnBrk="1" hangingPunct="1"/>
            <a:r>
              <a:rPr lang="en-US" dirty="0">
                <a:hlinkClick r:id="rId3"/>
              </a:rPr>
              <a:t>Hugin</a:t>
            </a:r>
            <a:r>
              <a:rPr lang="en-US" dirty="0"/>
              <a:t>: free demo version for </a:t>
            </a:r>
            <a:r>
              <a:rPr lang="en-US" dirty="0" err="1"/>
              <a:t>linux</a:t>
            </a:r>
            <a:r>
              <a:rPr lang="en-US" dirty="0"/>
              <a:t>, mac, windows is available</a:t>
            </a:r>
          </a:p>
          <a:p>
            <a:pPr eaLnBrk="1" hangingPunct="1"/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47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Same BBN model in Hugin app</a:t>
            </a:r>
          </a:p>
        </p:txBody>
      </p:sp>
      <p:pic>
        <p:nvPicPr>
          <p:cNvPr id="6" name="Picture 5" descr="Screen Shot 2017-04-24 at 2.59.5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90600"/>
            <a:ext cx="8209503" cy="649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913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68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-228600" y="1295400"/>
            <a:ext cx="8610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Text Box 6"/>
          <p:cNvSpPr txBox="1">
            <a:spLocks noChangeArrowheads="1"/>
          </p:cNvSpPr>
          <p:nvPr/>
        </p:nvSpPr>
        <p:spPr bwMode="auto">
          <a:xfrm>
            <a:off x="1447800" y="685800"/>
            <a:ext cx="58737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Predispositions or causes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788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5"/>
          <p:cNvSpPr>
            <a:spLocks noChangeArrowheads="1"/>
          </p:cNvSpPr>
          <p:nvPr/>
        </p:nvSpPr>
        <p:spPr bwMode="auto">
          <a:xfrm>
            <a:off x="-304800" y="2705100"/>
            <a:ext cx="9448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Text Box 7"/>
          <p:cNvSpPr txBox="1">
            <a:spLocks noChangeArrowheads="1"/>
          </p:cNvSpPr>
          <p:nvPr/>
        </p:nvSpPr>
        <p:spPr bwMode="auto">
          <a:xfrm>
            <a:off x="1965325" y="1981200"/>
            <a:ext cx="5213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Conditions or diseases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219200" y="3886200"/>
            <a:ext cx="40386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6"/>
          <p:cNvSpPr txBox="1">
            <a:spLocks noChangeArrowheads="1"/>
          </p:cNvSpPr>
          <p:nvPr/>
        </p:nvSpPr>
        <p:spPr bwMode="auto">
          <a:xfrm>
            <a:off x="1339850" y="3168650"/>
            <a:ext cx="37655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Functional Node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Recall Bayes Rule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01713" y="1600200"/>
          <a:ext cx="70754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1600200"/>
                        <a:ext cx="70754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443163" y="3157537"/>
            <a:ext cx="4584700" cy="11985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2509838" y="3194050"/>
          <a:ext cx="445135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Equation" r:id="rId6" imgW="1638300" imgH="419100" progId="Equation.3">
                  <p:embed/>
                </p:oleObj>
              </mc:Choice>
              <mc:Fallback>
                <p:oleObj name="Equation" r:id="rId6" imgW="16383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3194050"/>
                        <a:ext cx="445135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685800" y="4876800"/>
            <a:ext cx="7696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/>
              <a:t>Note symmetry: can compute probability of a </a:t>
            </a:r>
            <a:r>
              <a:rPr lang="en-US" sz="3000" b="1" i="1" dirty="0"/>
              <a:t>hypothesis given its evidence</a:t>
            </a:r>
            <a:r>
              <a:rPr lang="en-US" sz="3000" dirty="0"/>
              <a:t> as well as probability of </a:t>
            </a:r>
            <a:r>
              <a:rPr lang="en-US" sz="3000" b="1" i="1" dirty="0"/>
              <a:t>evidence given hypothesis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29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8" name="Rectangle 5"/>
          <p:cNvSpPr>
            <a:spLocks noChangeArrowheads="1"/>
          </p:cNvSpPr>
          <p:nvPr/>
        </p:nvSpPr>
        <p:spPr bwMode="auto">
          <a:xfrm>
            <a:off x="-304800" y="5257800"/>
            <a:ext cx="7162800" cy="144780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914400" y="4572000"/>
            <a:ext cx="4705350" cy="641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</a:rPr>
              <a:t>Symptoms or effects</a:t>
            </a:r>
          </a:p>
        </p:txBody>
      </p:sp>
      <p:sp>
        <p:nvSpPr>
          <p:cNvPr id="82950" name="TextBox 8"/>
          <p:cNvSpPr txBox="1">
            <a:spLocks noChangeArrowheads="1"/>
          </p:cNvSpPr>
          <p:nvPr/>
        </p:nvSpPr>
        <p:spPr bwMode="auto">
          <a:xfrm>
            <a:off x="7086600" y="5638800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FF0000"/>
                </a:solidFill>
              </a:rPr>
              <a:t>Dyspnea is shortness of breath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Today’s weather forecast might be either sunny, cloudy or rainy</a:t>
            </a:r>
          </a:p>
          <a:p>
            <a:r>
              <a:rPr lang="en-US" dirty="0"/>
              <a:t>Should you take an umbrella when you leave?</a:t>
            </a:r>
          </a:p>
          <a:p>
            <a:r>
              <a:rPr lang="en-US" dirty="0"/>
              <a:t>Your decision depends only on the forecast</a:t>
            </a:r>
          </a:p>
          <a:p>
            <a:pPr lvl="1"/>
            <a:r>
              <a:rPr lang="en-US" dirty="0">
                <a:ea typeface="ＭＳ Ｐゴシック" charset="0"/>
              </a:rPr>
              <a:t>The forecast “depends on” the actual weather</a:t>
            </a:r>
          </a:p>
          <a:p>
            <a:r>
              <a:rPr lang="en-US" dirty="0"/>
              <a:t>Your satisfaction depends on your decision and the weather</a:t>
            </a:r>
          </a:p>
          <a:p>
            <a:pPr lvl="1"/>
            <a:r>
              <a:rPr lang="en-US" dirty="0">
                <a:ea typeface="ＭＳ Ｐゴシック" charset="0"/>
              </a:rPr>
              <a:t>Assign a utility to each of four situations: (</a:t>
            </a:r>
            <a:r>
              <a:rPr lang="en-US" dirty="0" err="1">
                <a:ea typeface="ＭＳ Ｐゴシック" charset="0"/>
              </a:rPr>
              <a:t>rain|no</a:t>
            </a:r>
            <a:r>
              <a:rPr lang="en-US" dirty="0">
                <a:ea typeface="ＭＳ Ｐゴシック" charset="0"/>
              </a:rPr>
              <a:t> rain) x (umbrella, no umbrella)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/>
              <a:t>Decision Making with BBNs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Extend BBN framework to include two new kinds of nodes: </a:t>
            </a:r>
            <a:r>
              <a:rPr lang="en-US" b="1" dirty="0"/>
              <a:t>decision</a:t>
            </a:r>
            <a:r>
              <a:rPr lang="en-US" dirty="0"/>
              <a:t> and </a:t>
            </a:r>
            <a:r>
              <a:rPr lang="en-US" b="1" dirty="0"/>
              <a:t>utility</a:t>
            </a:r>
          </a:p>
          <a:p>
            <a:r>
              <a:rPr lang="en-US" b="1" dirty="0"/>
              <a:t>Decision</a:t>
            </a:r>
            <a:r>
              <a:rPr lang="en-US" dirty="0"/>
              <a:t> node computes the expected utility of a decision given its parent(s) (e.g., forecast) and a valuation</a:t>
            </a:r>
          </a:p>
          <a:p>
            <a:r>
              <a:rPr lang="en-US" b="1" dirty="0"/>
              <a:t>Utility</a:t>
            </a:r>
            <a:r>
              <a:rPr lang="en-US" dirty="0"/>
              <a:t> node computes utility value given its parents, e.g. a decision and weather</a:t>
            </a:r>
          </a:p>
          <a:p>
            <a:pPr marL="566738" lvl="2" indent="-227013"/>
            <a:r>
              <a:rPr lang="en-US" sz="2800" dirty="0">
                <a:ea typeface="ＭＳ Ｐゴシック" charset="0"/>
              </a:rPr>
              <a:t>Assign utility to each situations: (</a:t>
            </a:r>
            <a:r>
              <a:rPr lang="en-US" sz="2800" dirty="0" err="1">
                <a:ea typeface="ＭＳ Ｐゴシック" charset="0"/>
              </a:rPr>
              <a:t>rain|no</a:t>
            </a:r>
            <a:r>
              <a:rPr lang="en-US" sz="2800" dirty="0">
                <a:ea typeface="ＭＳ Ｐゴシック" charset="0"/>
              </a:rPr>
              <a:t> rain) x (umbrella, no umbrella)</a:t>
            </a:r>
          </a:p>
          <a:p>
            <a:pPr marL="566738" lvl="2" indent="-227013"/>
            <a:r>
              <a:rPr lang="en-US" sz="2800" dirty="0">
                <a:ea typeface="ＭＳ Ｐゴシック" charset="0"/>
              </a:rPr>
              <a:t>Utility value assigned to each is probably subjective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70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80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890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Oval 5"/>
          <p:cNvSpPr>
            <a:spLocks noChangeArrowheads="1"/>
          </p:cNvSpPr>
          <p:nvPr/>
        </p:nvSpPr>
        <p:spPr bwMode="auto">
          <a:xfrm>
            <a:off x="2362200" y="24384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3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01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Oval 5"/>
          <p:cNvSpPr>
            <a:spLocks noChangeArrowheads="1"/>
          </p:cNvSpPr>
          <p:nvPr/>
        </p:nvSpPr>
        <p:spPr bwMode="auto">
          <a:xfrm>
            <a:off x="2362200" y="27432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Oval 6"/>
          <p:cNvSpPr>
            <a:spLocks noChangeArrowheads="1"/>
          </p:cNvSpPr>
          <p:nvPr/>
        </p:nvSpPr>
        <p:spPr bwMode="auto">
          <a:xfrm>
            <a:off x="2057400" y="42672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pic>
        <p:nvPicPr>
          <p:cNvPr id="911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362200" y="2933700"/>
            <a:ext cx="19050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Oval 6"/>
          <p:cNvSpPr>
            <a:spLocks noChangeArrowheads="1"/>
          </p:cNvSpPr>
          <p:nvPr/>
        </p:nvSpPr>
        <p:spPr bwMode="auto">
          <a:xfrm>
            <a:off x="2133600" y="4343400"/>
            <a:ext cx="1600200" cy="838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9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0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3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3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235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64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235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Text Box 20">
            <a:extLst>
              <a:ext uri="{FF2B5EF4-FFF2-40B4-BE49-F238E27FC236}">
                <a16:creationId xmlns:a16="http://schemas.microsoft.com/office/drawing/2014/main" id="{FC7CFF0E-486B-F646-A6F2-5E4811D77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448929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variables</a:t>
            </a:r>
          </a:p>
        </p:txBody>
      </p:sp>
      <p:sp>
        <p:nvSpPr>
          <p:cNvPr id="148" name="Text Box 18">
            <a:extLst>
              <a:ext uri="{FF2B5EF4-FFF2-40B4-BE49-F238E27FC236}">
                <a16:creationId xmlns:a16="http://schemas.microsoft.com/office/drawing/2014/main" id="{A76D20AC-F89D-564F-9311-25A7CE03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4975" y="3806116"/>
            <a:ext cx="2586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Links represent</a:t>
            </a:r>
          </a:p>
          <a:p>
            <a:pPr eaLnBrk="1" hangingPunct="1"/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 dirty="0">
                <a:solidFill>
                  <a:srgbClr val="FF0000"/>
                </a:solidFill>
              </a:rPr>
              <a:t>causal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altLang="ja-JP" i="1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relations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7ECF7D8-62A7-B24A-B6EE-5DC4B22ECF56}"/>
              </a:ext>
            </a:extLst>
          </p:cNvPr>
          <p:cNvCxnSpPr>
            <a:endCxn id="23555" idx="3"/>
          </p:cNvCxnSpPr>
          <p:nvPr/>
        </p:nvCxnSpPr>
        <p:spPr>
          <a:xfrm flipV="1">
            <a:off x="2159000" y="2141887"/>
            <a:ext cx="1379787" cy="1900767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5ED358FB-4615-544D-8824-D5139E6D9705}"/>
              </a:ext>
            </a:extLst>
          </p:cNvPr>
          <p:cNvCxnSpPr>
            <a:cxnSpLocks/>
            <a:stCxn id="148" idx="0"/>
          </p:cNvCxnSpPr>
          <p:nvPr/>
        </p:nvCxnSpPr>
        <p:spPr>
          <a:xfrm flipH="1" flipV="1">
            <a:off x="5514975" y="1908885"/>
            <a:ext cx="1293019" cy="1897231"/>
          </a:xfrm>
          <a:prstGeom prst="line">
            <a:avLst/>
          </a:prstGeom>
          <a:ln>
            <a:solidFill>
              <a:srgbClr val="FF0000"/>
            </a:solidFill>
            <a:tailEnd type="arrow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82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857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Simple Bayesian Network</a:t>
            </a:r>
          </a:p>
        </p:txBody>
      </p:sp>
      <p:sp>
        <p:nvSpPr>
          <p:cNvPr id="23554" name="Oval 3"/>
          <p:cNvSpPr>
            <a:spLocks noChangeArrowheads="1"/>
          </p:cNvSpPr>
          <p:nvPr/>
        </p:nvSpPr>
        <p:spPr bwMode="auto">
          <a:xfrm>
            <a:off x="6604000" y="1549400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352800" y="1524000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  <a:endParaRPr lang="en-US" sz="2400" dirty="0">
              <a:latin typeface="Calibri"/>
            </a:endParaRP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48200" y="1879600"/>
            <a:ext cx="19304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647010"/>
              </p:ext>
            </p:extLst>
          </p:nvPr>
        </p:nvGraphicFramePr>
        <p:xfrm>
          <a:off x="339725" y="1603375"/>
          <a:ext cx="29527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8" name="Equation" r:id="rId4" imgW="1282700" imgH="215900" progId="Equation.3">
                  <p:embed/>
                </p:oleObj>
              </mc:Choice>
              <mc:Fallback>
                <p:oleObj name="Equation" r:id="rId4" imgW="1282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1603375"/>
                        <a:ext cx="29527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07767"/>
              </p:ext>
            </p:extLst>
          </p:nvPr>
        </p:nvGraphicFramePr>
        <p:xfrm>
          <a:off x="4687888" y="2441575"/>
          <a:ext cx="424021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9" name="Equation" r:id="rId6" imgW="1841500" imgH="215900" progId="Equation.3">
                  <p:embed/>
                </p:oleObj>
              </mc:Choice>
              <mc:Fallback>
                <p:oleObj name="Equation" r:id="rId6" imgW="18415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888" y="2441575"/>
                        <a:ext cx="424021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366491" y="2809179"/>
            <a:ext cx="3078163" cy="1501776"/>
            <a:chOff x="770" y="1656"/>
            <a:chExt cx="1939" cy="946"/>
          </a:xfrm>
        </p:grpSpPr>
        <p:sp>
          <p:nvSpPr>
            <p:cNvPr id="23652" name="Rectangle 9"/>
            <p:cNvSpPr>
              <a:spLocks noChangeArrowheads="1"/>
            </p:cNvSpPr>
            <p:nvPr/>
          </p:nvSpPr>
          <p:spPr bwMode="auto">
            <a:xfrm>
              <a:off x="818" y="1679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3" name="Rectangle 10"/>
            <p:cNvSpPr>
              <a:spLocks noChangeArrowheads="1"/>
            </p:cNvSpPr>
            <p:nvPr/>
          </p:nvSpPr>
          <p:spPr bwMode="auto">
            <a:xfrm>
              <a:off x="1060" y="1679"/>
              <a:ext cx="60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S=no)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54" name="Rectangle 11"/>
            <p:cNvSpPr>
              <a:spLocks noChangeArrowheads="1"/>
            </p:cNvSpPr>
            <p:nvPr/>
          </p:nvSpPr>
          <p:spPr bwMode="auto">
            <a:xfrm>
              <a:off x="2207" y="1679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0.80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55" name="Rectangle 12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3"/>
            <p:cNvSpPr>
              <a:spLocks noChangeArrowheads="1"/>
            </p:cNvSpPr>
            <p:nvPr/>
          </p:nvSpPr>
          <p:spPr bwMode="auto">
            <a:xfrm>
              <a:off x="770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4"/>
            <p:cNvSpPr>
              <a:spLocks noChangeArrowheads="1"/>
            </p:cNvSpPr>
            <p:nvPr/>
          </p:nvSpPr>
          <p:spPr bwMode="auto">
            <a:xfrm>
              <a:off x="781" y="1656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5"/>
            <p:cNvSpPr>
              <a:spLocks noChangeArrowheads="1"/>
            </p:cNvSpPr>
            <p:nvPr/>
          </p:nvSpPr>
          <p:spPr bwMode="auto">
            <a:xfrm>
              <a:off x="2159" y="1668"/>
              <a:ext cx="11" cy="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6"/>
            <p:cNvSpPr>
              <a:spLocks noChangeArrowheads="1"/>
            </p:cNvSpPr>
            <p:nvPr/>
          </p:nvSpPr>
          <p:spPr bwMode="auto">
            <a:xfrm>
              <a:off x="2159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7"/>
            <p:cNvSpPr>
              <a:spLocks noChangeArrowheads="1"/>
            </p:cNvSpPr>
            <p:nvPr/>
          </p:nvSpPr>
          <p:spPr bwMode="auto">
            <a:xfrm>
              <a:off x="2170" y="1656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8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9"/>
            <p:cNvSpPr>
              <a:spLocks noChangeArrowheads="1"/>
            </p:cNvSpPr>
            <p:nvPr/>
          </p:nvSpPr>
          <p:spPr bwMode="auto">
            <a:xfrm>
              <a:off x="2698" y="1656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20"/>
            <p:cNvSpPr>
              <a:spLocks noChangeArrowheads="1"/>
            </p:cNvSpPr>
            <p:nvPr/>
          </p:nvSpPr>
          <p:spPr bwMode="auto">
            <a:xfrm>
              <a:off x="770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21"/>
            <p:cNvSpPr>
              <a:spLocks noChangeArrowheads="1"/>
            </p:cNvSpPr>
            <p:nvPr/>
          </p:nvSpPr>
          <p:spPr bwMode="auto">
            <a:xfrm>
              <a:off x="2159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22"/>
            <p:cNvSpPr>
              <a:spLocks noChangeArrowheads="1"/>
            </p:cNvSpPr>
            <p:nvPr/>
          </p:nvSpPr>
          <p:spPr bwMode="auto">
            <a:xfrm>
              <a:off x="2698" y="1668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23"/>
            <p:cNvSpPr>
              <a:spLocks noChangeArrowheads="1"/>
            </p:cNvSpPr>
            <p:nvPr/>
          </p:nvSpPr>
          <p:spPr bwMode="auto">
            <a:xfrm>
              <a:off x="818" y="1985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7" name="Rectangle 24"/>
            <p:cNvSpPr>
              <a:spLocks noChangeArrowheads="1"/>
            </p:cNvSpPr>
            <p:nvPr/>
          </p:nvSpPr>
          <p:spPr bwMode="auto">
            <a:xfrm>
              <a:off x="1060" y="1985"/>
              <a:ext cx="81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S=light)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68" name="Rectangle 25"/>
            <p:cNvSpPr>
              <a:spLocks noChangeArrowheads="1"/>
            </p:cNvSpPr>
            <p:nvPr/>
          </p:nvSpPr>
          <p:spPr bwMode="auto">
            <a:xfrm>
              <a:off x="2207" y="1985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69" name="Rectangle 26"/>
            <p:cNvSpPr>
              <a:spLocks noChangeArrowheads="1"/>
            </p:cNvSpPr>
            <p:nvPr/>
          </p:nvSpPr>
          <p:spPr bwMode="auto">
            <a:xfrm>
              <a:off x="770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27"/>
            <p:cNvSpPr>
              <a:spLocks noChangeArrowheads="1"/>
            </p:cNvSpPr>
            <p:nvPr/>
          </p:nvSpPr>
          <p:spPr bwMode="auto">
            <a:xfrm>
              <a:off x="781" y="1962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28"/>
            <p:cNvSpPr>
              <a:spLocks noChangeArrowheads="1"/>
            </p:cNvSpPr>
            <p:nvPr/>
          </p:nvSpPr>
          <p:spPr bwMode="auto">
            <a:xfrm>
              <a:off x="2159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29"/>
            <p:cNvSpPr>
              <a:spLocks noChangeArrowheads="1"/>
            </p:cNvSpPr>
            <p:nvPr/>
          </p:nvSpPr>
          <p:spPr bwMode="auto">
            <a:xfrm>
              <a:off x="2170" y="1962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30"/>
            <p:cNvSpPr>
              <a:spLocks noChangeArrowheads="1"/>
            </p:cNvSpPr>
            <p:nvPr/>
          </p:nvSpPr>
          <p:spPr bwMode="auto">
            <a:xfrm>
              <a:off x="2698" y="1962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31"/>
            <p:cNvSpPr>
              <a:spLocks noChangeArrowheads="1"/>
            </p:cNvSpPr>
            <p:nvPr/>
          </p:nvSpPr>
          <p:spPr bwMode="auto">
            <a:xfrm>
              <a:off x="770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32"/>
            <p:cNvSpPr>
              <a:spLocks noChangeArrowheads="1"/>
            </p:cNvSpPr>
            <p:nvPr/>
          </p:nvSpPr>
          <p:spPr bwMode="auto">
            <a:xfrm>
              <a:off x="2159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33"/>
            <p:cNvSpPr>
              <a:spLocks noChangeArrowheads="1"/>
            </p:cNvSpPr>
            <p:nvPr/>
          </p:nvSpPr>
          <p:spPr bwMode="auto">
            <a:xfrm>
              <a:off x="2698" y="1975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7" name="Rectangle 34"/>
            <p:cNvSpPr>
              <a:spLocks noChangeArrowheads="1"/>
            </p:cNvSpPr>
            <p:nvPr/>
          </p:nvSpPr>
          <p:spPr bwMode="auto">
            <a:xfrm>
              <a:off x="818" y="2292"/>
              <a:ext cx="23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P(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78" name="Rectangle 35"/>
            <p:cNvSpPr>
              <a:spLocks noChangeArrowheads="1"/>
            </p:cNvSpPr>
            <p:nvPr/>
          </p:nvSpPr>
          <p:spPr bwMode="auto">
            <a:xfrm>
              <a:off x="1060" y="2292"/>
              <a:ext cx="95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S=heavy)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79" name="Rectangle 36"/>
            <p:cNvSpPr>
              <a:spLocks noChangeArrowheads="1"/>
            </p:cNvSpPr>
            <p:nvPr/>
          </p:nvSpPr>
          <p:spPr bwMode="auto">
            <a:xfrm>
              <a:off x="2207" y="22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0.05</a:t>
              </a:r>
              <a:endParaRPr lang="en-US" sz="2400" dirty="0">
                <a:latin typeface="Calibri"/>
              </a:endParaRPr>
            </a:p>
          </p:txBody>
        </p:sp>
        <p:sp>
          <p:nvSpPr>
            <p:cNvPr id="23680" name="Rectangle 37"/>
            <p:cNvSpPr>
              <a:spLocks noChangeArrowheads="1"/>
            </p:cNvSpPr>
            <p:nvPr/>
          </p:nvSpPr>
          <p:spPr bwMode="auto">
            <a:xfrm>
              <a:off x="770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Rectangle 38"/>
            <p:cNvSpPr>
              <a:spLocks noChangeArrowheads="1"/>
            </p:cNvSpPr>
            <p:nvPr/>
          </p:nvSpPr>
          <p:spPr bwMode="auto">
            <a:xfrm>
              <a:off x="781" y="2268"/>
              <a:ext cx="137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Rectangle 39"/>
            <p:cNvSpPr>
              <a:spLocks noChangeArrowheads="1"/>
            </p:cNvSpPr>
            <p:nvPr/>
          </p:nvSpPr>
          <p:spPr bwMode="auto">
            <a:xfrm>
              <a:off x="2159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Rectangle 40"/>
            <p:cNvSpPr>
              <a:spLocks noChangeArrowheads="1"/>
            </p:cNvSpPr>
            <p:nvPr/>
          </p:nvSpPr>
          <p:spPr bwMode="auto">
            <a:xfrm>
              <a:off x="2170" y="2268"/>
              <a:ext cx="528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Rectangle 41"/>
            <p:cNvSpPr>
              <a:spLocks noChangeArrowheads="1"/>
            </p:cNvSpPr>
            <p:nvPr/>
          </p:nvSpPr>
          <p:spPr bwMode="auto">
            <a:xfrm>
              <a:off x="2698" y="2268"/>
              <a:ext cx="11" cy="1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Rectangle 42"/>
            <p:cNvSpPr>
              <a:spLocks noChangeArrowheads="1"/>
            </p:cNvSpPr>
            <p:nvPr/>
          </p:nvSpPr>
          <p:spPr bwMode="auto">
            <a:xfrm>
              <a:off x="770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Rectangle 43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Rectangle 44"/>
            <p:cNvSpPr>
              <a:spLocks noChangeArrowheads="1"/>
            </p:cNvSpPr>
            <p:nvPr/>
          </p:nvSpPr>
          <p:spPr bwMode="auto">
            <a:xfrm>
              <a:off x="770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Rectangle 45"/>
            <p:cNvSpPr>
              <a:spLocks noChangeArrowheads="1"/>
            </p:cNvSpPr>
            <p:nvPr/>
          </p:nvSpPr>
          <p:spPr bwMode="auto">
            <a:xfrm>
              <a:off x="781" y="2575"/>
              <a:ext cx="137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Rectangle 46"/>
            <p:cNvSpPr>
              <a:spLocks noChangeArrowheads="1"/>
            </p:cNvSpPr>
            <p:nvPr/>
          </p:nvSpPr>
          <p:spPr bwMode="auto">
            <a:xfrm>
              <a:off x="2159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Rectangle 47"/>
            <p:cNvSpPr>
              <a:spLocks noChangeArrowheads="1"/>
            </p:cNvSpPr>
            <p:nvPr/>
          </p:nvSpPr>
          <p:spPr bwMode="auto">
            <a:xfrm>
              <a:off x="2159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Rectangle 48"/>
            <p:cNvSpPr>
              <a:spLocks noChangeArrowheads="1"/>
            </p:cNvSpPr>
            <p:nvPr/>
          </p:nvSpPr>
          <p:spPr bwMode="auto">
            <a:xfrm>
              <a:off x="2170" y="2575"/>
              <a:ext cx="528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Rectangle 49"/>
            <p:cNvSpPr>
              <a:spLocks noChangeArrowheads="1"/>
            </p:cNvSpPr>
            <p:nvPr/>
          </p:nvSpPr>
          <p:spPr bwMode="auto">
            <a:xfrm>
              <a:off x="2698" y="2281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Rectangle 50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4" name="Rectangle 51"/>
            <p:cNvSpPr>
              <a:spLocks noChangeArrowheads="1"/>
            </p:cNvSpPr>
            <p:nvPr/>
          </p:nvSpPr>
          <p:spPr bwMode="auto">
            <a:xfrm>
              <a:off x="2698" y="2575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0" name="Rectangle 52"/>
          <p:cNvSpPr>
            <a:spLocks noChangeArrowheads="1"/>
          </p:cNvSpPr>
          <p:nvPr/>
        </p:nvSpPr>
        <p:spPr bwMode="auto">
          <a:xfrm>
            <a:off x="5210175" y="4386263"/>
            <a:ext cx="17463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6237288" y="4386263"/>
            <a:ext cx="17462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Rectangle 54"/>
          <p:cNvSpPr>
            <a:spLocks noChangeArrowheads="1"/>
          </p:cNvSpPr>
          <p:nvPr/>
        </p:nvSpPr>
        <p:spPr bwMode="auto">
          <a:xfrm>
            <a:off x="7435850" y="4386263"/>
            <a:ext cx="19050" cy="1587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63" name="Group 55"/>
          <p:cNvGrpSpPr>
            <a:grpSpLocks/>
          </p:cNvGrpSpPr>
          <p:nvPr/>
        </p:nvGrpSpPr>
        <p:grpSpPr bwMode="auto">
          <a:xfrm>
            <a:off x="3078162" y="4797424"/>
            <a:ext cx="5989638" cy="1984376"/>
            <a:chOff x="1786" y="2752"/>
            <a:chExt cx="3773" cy="1250"/>
          </a:xfrm>
        </p:grpSpPr>
        <p:sp>
          <p:nvSpPr>
            <p:cNvPr id="23564" name="Rectangle 56"/>
            <p:cNvSpPr>
              <a:spLocks noChangeArrowheads="1"/>
            </p:cNvSpPr>
            <p:nvPr/>
          </p:nvSpPr>
          <p:spPr bwMode="auto">
            <a:xfrm>
              <a:off x="2190" y="2775"/>
              <a:ext cx="10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Smoking=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5" name="Rectangle 57"/>
            <p:cNvSpPr>
              <a:spLocks noChangeArrowheads="1"/>
            </p:cNvSpPr>
            <p:nvPr/>
          </p:nvSpPr>
          <p:spPr bwMode="auto">
            <a:xfrm>
              <a:off x="3330" y="2775"/>
              <a:ext cx="2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no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6" name="Rectangle 58"/>
            <p:cNvSpPr>
              <a:spLocks noChangeArrowheads="1"/>
            </p:cNvSpPr>
            <p:nvPr/>
          </p:nvSpPr>
          <p:spPr bwMode="auto">
            <a:xfrm>
              <a:off x="3978" y="2775"/>
              <a:ext cx="49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light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7" name="Rectangle 59"/>
            <p:cNvSpPr>
              <a:spLocks noChangeArrowheads="1"/>
            </p:cNvSpPr>
            <p:nvPr/>
          </p:nvSpPr>
          <p:spPr bwMode="auto">
            <a:xfrm>
              <a:off x="4733" y="2775"/>
              <a:ext cx="63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heavy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68" name="Rectangle 60"/>
            <p:cNvSpPr>
              <a:spLocks noChangeArrowheads="1"/>
            </p:cNvSpPr>
            <p:nvPr/>
          </p:nvSpPr>
          <p:spPr bwMode="auto">
            <a:xfrm>
              <a:off x="1786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Rectangle 61"/>
            <p:cNvSpPr>
              <a:spLocks noChangeArrowheads="1"/>
            </p:cNvSpPr>
            <p:nvPr/>
          </p:nvSpPr>
          <p:spPr bwMode="auto">
            <a:xfrm>
              <a:off x="1786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Rectangle 62"/>
            <p:cNvSpPr>
              <a:spLocks noChangeArrowheads="1"/>
            </p:cNvSpPr>
            <p:nvPr/>
          </p:nvSpPr>
          <p:spPr bwMode="auto">
            <a:xfrm>
              <a:off x="1797" y="2752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Rectangle 63"/>
            <p:cNvSpPr>
              <a:spLocks noChangeArrowheads="1"/>
            </p:cNvSpPr>
            <p:nvPr/>
          </p:nvSpPr>
          <p:spPr bwMode="auto">
            <a:xfrm>
              <a:off x="3282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Rectangle 64"/>
            <p:cNvSpPr>
              <a:spLocks noChangeArrowheads="1"/>
            </p:cNvSpPr>
            <p:nvPr/>
          </p:nvSpPr>
          <p:spPr bwMode="auto">
            <a:xfrm>
              <a:off x="3293" y="2752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Rectangle 65"/>
            <p:cNvSpPr>
              <a:spLocks noChangeArrowheads="1"/>
            </p:cNvSpPr>
            <p:nvPr/>
          </p:nvSpPr>
          <p:spPr bwMode="auto">
            <a:xfrm>
              <a:off x="3929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Rectangle 66"/>
            <p:cNvSpPr>
              <a:spLocks noChangeArrowheads="1"/>
            </p:cNvSpPr>
            <p:nvPr/>
          </p:nvSpPr>
          <p:spPr bwMode="auto">
            <a:xfrm>
              <a:off x="3940" y="2752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5" name="Rectangle 67"/>
            <p:cNvSpPr>
              <a:spLocks noChangeArrowheads="1"/>
            </p:cNvSpPr>
            <p:nvPr/>
          </p:nvSpPr>
          <p:spPr bwMode="auto">
            <a:xfrm>
              <a:off x="4684" y="2752"/>
              <a:ext cx="1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Rectangle 68"/>
            <p:cNvSpPr>
              <a:spLocks noChangeArrowheads="1"/>
            </p:cNvSpPr>
            <p:nvPr/>
          </p:nvSpPr>
          <p:spPr bwMode="auto">
            <a:xfrm>
              <a:off x="4696" y="2752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7" name="Rectangle 69"/>
            <p:cNvSpPr>
              <a:spLocks noChangeArrowheads="1"/>
            </p:cNvSpPr>
            <p:nvPr/>
          </p:nvSpPr>
          <p:spPr bwMode="auto">
            <a:xfrm>
              <a:off x="5548" y="2752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Rectangle 70"/>
            <p:cNvSpPr>
              <a:spLocks noChangeArrowheads="1"/>
            </p:cNvSpPr>
            <p:nvPr/>
          </p:nvSpPr>
          <p:spPr bwMode="auto">
            <a:xfrm>
              <a:off x="5548" y="2752"/>
              <a:ext cx="11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Rectangle 71"/>
            <p:cNvSpPr>
              <a:spLocks noChangeArrowheads="1"/>
            </p:cNvSpPr>
            <p:nvPr/>
          </p:nvSpPr>
          <p:spPr bwMode="auto">
            <a:xfrm>
              <a:off x="1786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Rectangle 72"/>
            <p:cNvSpPr>
              <a:spLocks noChangeArrowheads="1"/>
            </p:cNvSpPr>
            <p:nvPr/>
          </p:nvSpPr>
          <p:spPr bwMode="auto">
            <a:xfrm>
              <a:off x="3282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Rectangle 73"/>
            <p:cNvSpPr>
              <a:spLocks noChangeArrowheads="1"/>
            </p:cNvSpPr>
            <p:nvPr/>
          </p:nvSpPr>
          <p:spPr bwMode="auto">
            <a:xfrm>
              <a:off x="3929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Rectangle 74"/>
            <p:cNvSpPr>
              <a:spLocks noChangeArrowheads="1"/>
            </p:cNvSpPr>
            <p:nvPr/>
          </p:nvSpPr>
          <p:spPr bwMode="auto">
            <a:xfrm>
              <a:off x="4684" y="2764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3" name="Rectangle 75"/>
            <p:cNvSpPr>
              <a:spLocks noChangeArrowheads="1"/>
            </p:cNvSpPr>
            <p:nvPr/>
          </p:nvSpPr>
          <p:spPr bwMode="auto">
            <a:xfrm>
              <a:off x="5548" y="2764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4" name="Rectangle 76"/>
            <p:cNvSpPr>
              <a:spLocks noChangeArrowheads="1"/>
            </p:cNvSpPr>
            <p:nvPr/>
          </p:nvSpPr>
          <p:spPr bwMode="auto">
            <a:xfrm>
              <a:off x="1834" y="3080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5" name="Rectangle 77"/>
            <p:cNvSpPr>
              <a:spLocks noChangeArrowheads="1"/>
            </p:cNvSpPr>
            <p:nvPr/>
          </p:nvSpPr>
          <p:spPr bwMode="auto">
            <a:xfrm>
              <a:off x="1892" y="3073"/>
              <a:ext cx="78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C=none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6" name="Rectangle 78"/>
            <p:cNvSpPr>
              <a:spLocks noChangeArrowheads="1"/>
            </p:cNvSpPr>
            <p:nvPr/>
          </p:nvSpPr>
          <p:spPr bwMode="auto">
            <a:xfrm>
              <a:off x="3330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0.96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7" name="Rectangle 79"/>
            <p:cNvSpPr>
              <a:spLocks noChangeArrowheads="1"/>
            </p:cNvSpPr>
            <p:nvPr/>
          </p:nvSpPr>
          <p:spPr bwMode="auto">
            <a:xfrm>
              <a:off x="3978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0.88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8" name="Rectangle 80"/>
            <p:cNvSpPr>
              <a:spLocks noChangeArrowheads="1"/>
            </p:cNvSpPr>
            <p:nvPr/>
          </p:nvSpPr>
          <p:spPr bwMode="auto">
            <a:xfrm>
              <a:off x="4733" y="3080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0.60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589" name="Rectangle 81"/>
            <p:cNvSpPr>
              <a:spLocks noChangeArrowheads="1"/>
            </p:cNvSpPr>
            <p:nvPr/>
          </p:nvSpPr>
          <p:spPr bwMode="auto">
            <a:xfrm>
              <a:off x="1786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82"/>
            <p:cNvSpPr>
              <a:spLocks noChangeArrowheads="1"/>
            </p:cNvSpPr>
            <p:nvPr/>
          </p:nvSpPr>
          <p:spPr bwMode="auto">
            <a:xfrm>
              <a:off x="1797" y="3058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83"/>
            <p:cNvSpPr>
              <a:spLocks noChangeArrowheads="1"/>
            </p:cNvSpPr>
            <p:nvPr/>
          </p:nvSpPr>
          <p:spPr bwMode="auto">
            <a:xfrm>
              <a:off x="3282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Rectangle 84"/>
            <p:cNvSpPr>
              <a:spLocks noChangeArrowheads="1"/>
            </p:cNvSpPr>
            <p:nvPr/>
          </p:nvSpPr>
          <p:spPr bwMode="auto">
            <a:xfrm>
              <a:off x="3293" y="3058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85"/>
            <p:cNvSpPr>
              <a:spLocks noChangeArrowheads="1"/>
            </p:cNvSpPr>
            <p:nvPr/>
          </p:nvSpPr>
          <p:spPr bwMode="auto">
            <a:xfrm>
              <a:off x="3929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Rectangle 86"/>
            <p:cNvSpPr>
              <a:spLocks noChangeArrowheads="1"/>
            </p:cNvSpPr>
            <p:nvPr/>
          </p:nvSpPr>
          <p:spPr bwMode="auto">
            <a:xfrm>
              <a:off x="3940" y="3058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87"/>
            <p:cNvSpPr>
              <a:spLocks noChangeArrowheads="1"/>
            </p:cNvSpPr>
            <p:nvPr/>
          </p:nvSpPr>
          <p:spPr bwMode="auto">
            <a:xfrm>
              <a:off x="4684" y="3058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88"/>
            <p:cNvSpPr>
              <a:spLocks noChangeArrowheads="1"/>
            </p:cNvSpPr>
            <p:nvPr/>
          </p:nvSpPr>
          <p:spPr bwMode="auto">
            <a:xfrm>
              <a:off x="4696" y="3058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Rectangle 89"/>
            <p:cNvSpPr>
              <a:spLocks noChangeArrowheads="1"/>
            </p:cNvSpPr>
            <p:nvPr/>
          </p:nvSpPr>
          <p:spPr bwMode="auto">
            <a:xfrm>
              <a:off x="5548" y="3058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Rectangle 90"/>
            <p:cNvSpPr>
              <a:spLocks noChangeArrowheads="1"/>
            </p:cNvSpPr>
            <p:nvPr/>
          </p:nvSpPr>
          <p:spPr bwMode="auto">
            <a:xfrm>
              <a:off x="1786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91"/>
            <p:cNvSpPr>
              <a:spLocks noChangeArrowheads="1"/>
            </p:cNvSpPr>
            <p:nvPr/>
          </p:nvSpPr>
          <p:spPr bwMode="auto">
            <a:xfrm>
              <a:off x="3282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92"/>
            <p:cNvSpPr>
              <a:spLocks noChangeArrowheads="1"/>
            </p:cNvSpPr>
            <p:nvPr/>
          </p:nvSpPr>
          <p:spPr bwMode="auto">
            <a:xfrm>
              <a:off x="3929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93"/>
            <p:cNvSpPr>
              <a:spLocks noChangeArrowheads="1"/>
            </p:cNvSpPr>
            <p:nvPr/>
          </p:nvSpPr>
          <p:spPr bwMode="auto">
            <a:xfrm>
              <a:off x="4684" y="3070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94"/>
            <p:cNvSpPr>
              <a:spLocks noChangeArrowheads="1"/>
            </p:cNvSpPr>
            <p:nvPr/>
          </p:nvSpPr>
          <p:spPr bwMode="auto">
            <a:xfrm>
              <a:off x="5548" y="3070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Rectangle 95"/>
            <p:cNvSpPr>
              <a:spLocks noChangeArrowheads="1"/>
            </p:cNvSpPr>
            <p:nvPr/>
          </p:nvSpPr>
          <p:spPr bwMode="auto">
            <a:xfrm>
              <a:off x="1834" y="3386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4" name="Rectangle 96"/>
            <p:cNvSpPr>
              <a:spLocks noChangeArrowheads="1"/>
            </p:cNvSpPr>
            <p:nvPr/>
          </p:nvSpPr>
          <p:spPr bwMode="auto">
            <a:xfrm>
              <a:off x="1869" y="3367"/>
              <a:ext cx="9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C=benign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5" name="Rectangle 97"/>
            <p:cNvSpPr>
              <a:spLocks noChangeArrowheads="1"/>
            </p:cNvSpPr>
            <p:nvPr/>
          </p:nvSpPr>
          <p:spPr bwMode="auto">
            <a:xfrm>
              <a:off x="3330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0.03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6" name="Rectangle 98"/>
            <p:cNvSpPr>
              <a:spLocks noChangeArrowheads="1"/>
            </p:cNvSpPr>
            <p:nvPr/>
          </p:nvSpPr>
          <p:spPr bwMode="auto">
            <a:xfrm>
              <a:off x="3978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0.08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07" name="Rectangle 99"/>
            <p:cNvSpPr>
              <a:spLocks noChangeArrowheads="1"/>
            </p:cNvSpPr>
            <p:nvPr/>
          </p:nvSpPr>
          <p:spPr bwMode="auto">
            <a:xfrm>
              <a:off x="4733" y="3386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0.25</a:t>
              </a:r>
            </a:p>
          </p:txBody>
        </p:sp>
        <p:sp>
          <p:nvSpPr>
            <p:cNvPr id="23608" name="Rectangle 100"/>
            <p:cNvSpPr>
              <a:spLocks noChangeArrowheads="1"/>
            </p:cNvSpPr>
            <p:nvPr/>
          </p:nvSpPr>
          <p:spPr bwMode="auto">
            <a:xfrm>
              <a:off x="1786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101"/>
            <p:cNvSpPr>
              <a:spLocks noChangeArrowheads="1"/>
            </p:cNvSpPr>
            <p:nvPr/>
          </p:nvSpPr>
          <p:spPr bwMode="auto">
            <a:xfrm>
              <a:off x="1797" y="3363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Rectangle 102"/>
            <p:cNvSpPr>
              <a:spLocks noChangeArrowheads="1"/>
            </p:cNvSpPr>
            <p:nvPr/>
          </p:nvSpPr>
          <p:spPr bwMode="auto">
            <a:xfrm>
              <a:off x="3282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103"/>
            <p:cNvSpPr>
              <a:spLocks noChangeArrowheads="1"/>
            </p:cNvSpPr>
            <p:nvPr/>
          </p:nvSpPr>
          <p:spPr bwMode="auto">
            <a:xfrm>
              <a:off x="3293" y="3363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Rectangle 104"/>
            <p:cNvSpPr>
              <a:spLocks noChangeArrowheads="1"/>
            </p:cNvSpPr>
            <p:nvPr/>
          </p:nvSpPr>
          <p:spPr bwMode="auto">
            <a:xfrm>
              <a:off x="3929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105"/>
            <p:cNvSpPr>
              <a:spLocks noChangeArrowheads="1"/>
            </p:cNvSpPr>
            <p:nvPr/>
          </p:nvSpPr>
          <p:spPr bwMode="auto">
            <a:xfrm>
              <a:off x="3940" y="3363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106"/>
            <p:cNvSpPr>
              <a:spLocks noChangeArrowheads="1"/>
            </p:cNvSpPr>
            <p:nvPr/>
          </p:nvSpPr>
          <p:spPr bwMode="auto">
            <a:xfrm>
              <a:off x="4684" y="3363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107"/>
            <p:cNvSpPr>
              <a:spLocks noChangeArrowheads="1"/>
            </p:cNvSpPr>
            <p:nvPr/>
          </p:nvSpPr>
          <p:spPr bwMode="auto">
            <a:xfrm>
              <a:off x="4696" y="3363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Rectangle 108"/>
            <p:cNvSpPr>
              <a:spLocks noChangeArrowheads="1"/>
            </p:cNvSpPr>
            <p:nvPr/>
          </p:nvSpPr>
          <p:spPr bwMode="auto">
            <a:xfrm>
              <a:off x="5548" y="3363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Rectangle 109"/>
            <p:cNvSpPr>
              <a:spLocks noChangeArrowheads="1"/>
            </p:cNvSpPr>
            <p:nvPr/>
          </p:nvSpPr>
          <p:spPr bwMode="auto">
            <a:xfrm>
              <a:off x="1786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110"/>
            <p:cNvSpPr>
              <a:spLocks noChangeArrowheads="1"/>
            </p:cNvSpPr>
            <p:nvPr/>
          </p:nvSpPr>
          <p:spPr bwMode="auto">
            <a:xfrm>
              <a:off x="3282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111"/>
            <p:cNvSpPr>
              <a:spLocks noChangeArrowheads="1"/>
            </p:cNvSpPr>
            <p:nvPr/>
          </p:nvSpPr>
          <p:spPr bwMode="auto">
            <a:xfrm>
              <a:off x="3929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112"/>
            <p:cNvSpPr>
              <a:spLocks noChangeArrowheads="1"/>
            </p:cNvSpPr>
            <p:nvPr/>
          </p:nvSpPr>
          <p:spPr bwMode="auto">
            <a:xfrm>
              <a:off x="4684" y="3375"/>
              <a:ext cx="12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113"/>
            <p:cNvSpPr>
              <a:spLocks noChangeArrowheads="1"/>
            </p:cNvSpPr>
            <p:nvPr/>
          </p:nvSpPr>
          <p:spPr bwMode="auto">
            <a:xfrm>
              <a:off x="5548" y="3375"/>
              <a:ext cx="11" cy="294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Rectangle 114"/>
            <p:cNvSpPr>
              <a:spLocks noChangeArrowheads="1"/>
            </p:cNvSpPr>
            <p:nvPr/>
          </p:nvSpPr>
          <p:spPr bwMode="auto">
            <a:xfrm>
              <a:off x="1834" y="3692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3" name="Rectangle 115"/>
            <p:cNvSpPr>
              <a:spLocks noChangeArrowheads="1"/>
            </p:cNvSpPr>
            <p:nvPr/>
          </p:nvSpPr>
          <p:spPr bwMode="auto">
            <a:xfrm>
              <a:off x="1863" y="3686"/>
              <a:ext cx="133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i="1" dirty="0">
                  <a:solidFill>
                    <a:schemeClr val="tx2"/>
                  </a:solidFill>
                  <a:latin typeface="Calibri"/>
                </a:rPr>
                <a:t>C=malignant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4" name="Rectangle 116"/>
            <p:cNvSpPr>
              <a:spLocks noChangeArrowheads="1"/>
            </p:cNvSpPr>
            <p:nvPr/>
          </p:nvSpPr>
          <p:spPr bwMode="auto">
            <a:xfrm>
              <a:off x="3330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0.01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5" name="Rectangle 117"/>
            <p:cNvSpPr>
              <a:spLocks noChangeArrowheads="1"/>
            </p:cNvSpPr>
            <p:nvPr/>
          </p:nvSpPr>
          <p:spPr bwMode="auto">
            <a:xfrm>
              <a:off x="3978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0.04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6" name="Rectangle 118"/>
            <p:cNvSpPr>
              <a:spLocks noChangeArrowheads="1"/>
            </p:cNvSpPr>
            <p:nvPr/>
          </p:nvSpPr>
          <p:spPr bwMode="auto">
            <a:xfrm>
              <a:off x="4733" y="3692"/>
              <a:ext cx="4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3200" dirty="0">
                  <a:solidFill>
                    <a:schemeClr val="tx2"/>
                  </a:solidFill>
                  <a:latin typeface="Calibri"/>
                </a:rPr>
                <a:t>0.15</a:t>
              </a:r>
              <a:endParaRPr lang="en-US" sz="2400" dirty="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3627" name="Rectangle 119"/>
            <p:cNvSpPr>
              <a:spLocks noChangeArrowheads="1"/>
            </p:cNvSpPr>
            <p:nvPr/>
          </p:nvSpPr>
          <p:spPr bwMode="auto">
            <a:xfrm>
              <a:off x="1786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Rectangle 120"/>
            <p:cNvSpPr>
              <a:spLocks noChangeArrowheads="1"/>
            </p:cNvSpPr>
            <p:nvPr/>
          </p:nvSpPr>
          <p:spPr bwMode="auto">
            <a:xfrm>
              <a:off x="1797" y="3669"/>
              <a:ext cx="1485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Rectangle 121"/>
            <p:cNvSpPr>
              <a:spLocks noChangeArrowheads="1"/>
            </p:cNvSpPr>
            <p:nvPr/>
          </p:nvSpPr>
          <p:spPr bwMode="auto">
            <a:xfrm>
              <a:off x="3282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122"/>
            <p:cNvSpPr>
              <a:spLocks noChangeArrowheads="1"/>
            </p:cNvSpPr>
            <p:nvPr/>
          </p:nvSpPr>
          <p:spPr bwMode="auto">
            <a:xfrm>
              <a:off x="3293" y="3669"/>
              <a:ext cx="636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123"/>
            <p:cNvSpPr>
              <a:spLocks noChangeArrowheads="1"/>
            </p:cNvSpPr>
            <p:nvPr/>
          </p:nvSpPr>
          <p:spPr bwMode="auto">
            <a:xfrm>
              <a:off x="3929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Rectangle 124"/>
            <p:cNvSpPr>
              <a:spLocks noChangeArrowheads="1"/>
            </p:cNvSpPr>
            <p:nvPr/>
          </p:nvSpPr>
          <p:spPr bwMode="auto">
            <a:xfrm>
              <a:off x="3940" y="3669"/>
              <a:ext cx="744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125"/>
            <p:cNvSpPr>
              <a:spLocks noChangeArrowheads="1"/>
            </p:cNvSpPr>
            <p:nvPr/>
          </p:nvSpPr>
          <p:spPr bwMode="auto">
            <a:xfrm>
              <a:off x="4684" y="3669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Rectangle 126"/>
            <p:cNvSpPr>
              <a:spLocks noChangeArrowheads="1"/>
            </p:cNvSpPr>
            <p:nvPr/>
          </p:nvSpPr>
          <p:spPr bwMode="auto">
            <a:xfrm>
              <a:off x="4696" y="3669"/>
              <a:ext cx="852" cy="11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127"/>
            <p:cNvSpPr>
              <a:spLocks noChangeArrowheads="1"/>
            </p:cNvSpPr>
            <p:nvPr/>
          </p:nvSpPr>
          <p:spPr bwMode="auto">
            <a:xfrm>
              <a:off x="5548" y="3669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6" name="Rectangle 128"/>
            <p:cNvSpPr>
              <a:spLocks noChangeArrowheads="1"/>
            </p:cNvSpPr>
            <p:nvPr/>
          </p:nvSpPr>
          <p:spPr bwMode="auto">
            <a:xfrm>
              <a:off x="1786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7" name="Rectangle 129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Rectangle 130"/>
            <p:cNvSpPr>
              <a:spLocks noChangeArrowheads="1"/>
            </p:cNvSpPr>
            <p:nvPr/>
          </p:nvSpPr>
          <p:spPr bwMode="auto">
            <a:xfrm>
              <a:off x="1786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Rectangle 131"/>
            <p:cNvSpPr>
              <a:spLocks noChangeArrowheads="1"/>
            </p:cNvSpPr>
            <p:nvPr/>
          </p:nvSpPr>
          <p:spPr bwMode="auto">
            <a:xfrm>
              <a:off x="1797" y="3974"/>
              <a:ext cx="1485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Rectangle 132"/>
            <p:cNvSpPr>
              <a:spLocks noChangeArrowheads="1"/>
            </p:cNvSpPr>
            <p:nvPr/>
          </p:nvSpPr>
          <p:spPr bwMode="auto">
            <a:xfrm>
              <a:off x="3282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133"/>
            <p:cNvSpPr>
              <a:spLocks noChangeArrowheads="1"/>
            </p:cNvSpPr>
            <p:nvPr/>
          </p:nvSpPr>
          <p:spPr bwMode="auto">
            <a:xfrm>
              <a:off x="3282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134"/>
            <p:cNvSpPr>
              <a:spLocks noChangeArrowheads="1"/>
            </p:cNvSpPr>
            <p:nvPr/>
          </p:nvSpPr>
          <p:spPr bwMode="auto">
            <a:xfrm>
              <a:off x="3293" y="3974"/>
              <a:ext cx="636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135"/>
            <p:cNvSpPr>
              <a:spLocks noChangeArrowheads="1"/>
            </p:cNvSpPr>
            <p:nvPr/>
          </p:nvSpPr>
          <p:spPr bwMode="auto">
            <a:xfrm>
              <a:off x="3929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136"/>
            <p:cNvSpPr>
              <a:spLocks noChangeArrowheads="1"/>
            </p:cNvSpPr>
            <p:nvPr/>
          </p:nvSpPr>
          <p:spPr bwMode="auto">
            <a:xfrm>
              <a:off x="3929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Rectangle 137"/>
            <p:cNvSpPr>
              <a:spLocks noChangeArrowheads="1"/>
            </p:cNvSpPr>
            <p:nvPr/>
          </p:nvSpPr>
          <p:spPr bwMode="auto">
            <a:xfrm>
              <a:off x="3940" y="3974"/>
              <a:ext cx="744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Rectangle 138"/>
            <p:cNvSpPr>
              <a:spLocks noChangeArrowheads="1"/>
            </p:cNvSpPr>
            <p:nvPr/>
          </p:nvSpPr>
          <p:spPr bwMode="auto">
            <a:xfrm>
              <a:off x="4684" y="3681"/>
              <a:ext cx="12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Rectangle 139"/>
            <p:cNvSpPr>
              <a:spLocks noChangeArrowheads="1"/>
            </p:cNvSpPr>
            <p:nvPr/>
          </p:nvSpPr>
          <p:spPr bwMode="auto">
            <a:xfrm>
              <a:off x="4684" y="3974"/>
              <a:ext cx="1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140"/>
            <p:cNvSpPr>
              <a:spLocks noChangeArrowheads="1"/>
            </p:cNvSpPr>
            <p:nvPr/>
          </p:nvSpPr>
          <p:spPr bwMode="auto">
            <a:xfrm>
              <a:off x="4696" y="3974"/>
              <a:ext cx="852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141"/>
            <p:cNvSpPr>
              <a:spLocks noChangeArrowheads="1"/>
            </p:cNvSpPr>
            <p:nvPr/>
          </p:nvSpPr>
          <p:spPr bwMode="auto">
            <a:xfrm>
              <a:off x="5548" y="3681"/>
              <a:ext cx="11" cy="293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142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143"/>
            <p:cNvSpPr>
              <a:spLocks noChangeArrowheads="1"/>
            </p:cNvSpPr>
            <p:nvPr/>
          </p:nvSpPr>
          <p:spPr bwMode="auto">
            <a:xfrm>
              <a:off x="5548" y="3974"/>
              <a:ext cx="11" cy="12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522B18-6E72-5C44-9C00-88E83CA6382A}"/>
              </a:ext>
            </a:extLst>
          </p:cNvPr>
          <p:cNvSpPr txBox="1"/>
          <p:nvPr/>
        </p:nvSpPr>
        <p:spPr>
          <a:xfrm>
            <a:off x="339725" y="2438400"/>
            <a:ext cx="3165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Prior probability of 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3B530A7-BF5F-6848-973C-FAB9C03409A0}"/>
              </a:ext>
            </a:extLst>
          </p:cNvPr>
          <p:cNvSpPr txBox="1"/>
          <p:nvPr/>
        </p:nvSpPr>
        <p:spPr>
          <a:xfrm>
            <a:off x="3040062" y="4386263"/>
            <a:ext cx="60277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Joint distribution of S and C</a:t>
            </a:r>
          </a:p>
        </p:txBody>
      </p:sp>
      <p:sp>
        <p:nvSpPr>
          <p:cNvPr id="152" name="Text Box 20">
            <a:extLst>
              <a:ext uri="{FF2B5EF4-FFF2-40B4-BE49-F238E27FC236}">
                <a16:creationId xmlns:a16="http://schemas.microsoft.com/office/drawing/2014/main" id="{FC15E637-FD99-564F-8816-59FD1B416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868" y="3106192"/>
            <a:ext cx="31477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>
                <a:solidFill>
                  <a:srgbClr val="FF0000"/>
                </a:solidFill>
              </a:rPr>
              <a:t>Nodes with no in-links have prior probabilities</a:t>
            </a:r>
          </a:p>
        </p:txBody>
      </p:sp>
      <p:sp>
        <p:nvSpPr>
          <p:cNvPr id="153" name="Text Box 20">
            <a:extLst>
              <a:ext uri="{FF2B5EF4-FFF2-40B4-BE49-F238E27FC236}">
                <a16:creationId xmlns:a16="http://schemas.microsoft.com/office/drawing/2014/main" id="{047D1A99-C7C6-5F45-ABFC-001DE1729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105400"/>
            <a:ext cx="296386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200" dirty="0">
                <a:solidFill>
                  <a:srgbClr val="FF0000"/>
                </a:solidFill>
              </a:rPr>
              <a:t>Nodes with in-links have joint probability distributions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5602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5612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5613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More Complex Bayesian Network</a:t>
            </a:r>
          </a:p>
        </p:txBody>
      </p:sp>
      <p:sp>
        <p:nvSpPr>
          <p:cNvPr id="27650" name="Oval 3"/>
          <p:cNvSpPr>
            <a:spLocks noChangeArrowheads="1"/>
          </p:cNvSpPr>
          <p:nvPr/>
        </p:nvSpPr>
        <p:spPr bwMode="auto">
          <a:xfrm>
            <a:off x="4845050" y="30257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Smoking</a:t>
            </a:r>
          </a:p>
        </p:txBody>
      </p:sp>
      <p:sp>
        <p:nvSpPr>
          <p:cNvPr id="27651" name="Oval 4"/>
          <p:cNvSpPr>
            <a:spLocks noChangeArrowheads="1"/>
          </p:cNvSpPr>
          <p:nvPr/>
        </p:nvSpPr>
        <p:spPr bwMode="auto">
          <a:xfrm>
            <a:off x="48704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Gender</a:t>
            </a: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3143250" y="1793875"/>
            <a:ext cx="12700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Age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H="1">
            <a:off x="5492750" y="25304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4248150" y="2416175"/>
            <a:ext cx="839788" cy="693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8"/>
          <p:cNvSpPr>
            <a:spLocks noChangeArrowheads="1"/>
          </p:cNvSpPr>
          <p:nvPr/>
        </p:nvSpPr>
        <p:spPr bwMode="auto">
          <a:xfrm>
            <a:off x="4121150" y="4181475"/>
            <a:ext cx="1181100" cy="7239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Cancer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H="1">
            <a:off x="4959350" y="3749675"/>
            <a:ext cx="381000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5056188" y="4824413"/>
            <a:ext cx="468312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H="1">
            <a:off x="3886200" y="4803775"/>
            <a:ext cx="42545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2"/>
          <p:cNvSpPr>
            <a:spLocks noChangeArrowheads="1"/>
          </p:cNvSpPr>
          <p:nvPr/>
        </p:nvSpPr>
        <p:spPr bwMode="auto">
          <a:xfrm>
            <a:off x="4826000" y="5362575"/>
            <a:ext cx="1498600" cy="7366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Lung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Tumor</a:t>
            </a:r>
          </a:p>
        </p:txBody>
      </p:sp>
      <p:sp>
        <p:nvSpPr>
          <p:cNvPr id="27660" name="Oval 13"/>
          <p:cNvSpPr>
            <a:spLocks noChangeArrowheads="1"/>
          </p:cNvSpPr>
          <p:nvPr/>
        </p:nvSpPr>
        <p:spPr bwMode="auto">
          <a:xfrm>
            <a:off x="3092450" y="5299075"/>
            <a:ext cx="1422400" cy="8255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Serum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Calcium</a:t>
            </a:r>
          </a:p>
        </p:txBody>
      </p:sp>
      <p:sp>
        <p:nvSpPr>
          <p:cNvPr id="27661" name="Oval 14"/>
          <p:cNvSpPr>
            <a:spLocks noChangeArrowheads="1"/>
          </p:cNvSpPr>
          <p:nvPr/>
        </p:nvSpPr>
        <p:spPr bwMode="auto">
          <a:xfrm>
            <a:off x="3092450" y="3000375"/>
            <a:ext cx="1371600" cy="876300"/>
          </a:xfrm>
          <a:prstGeom prst="ellipse">
            <a:avLst/>
          </a:prstGeom>
          <a:solidFill>
            <a:srgbClr val="33CC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i="1" dirty="0">
                <a:latin typeface="Calibri"/>
              </a:rPr>
              <a:t>Exposure</a:t>
            </a:r>
          </a:p>
          <a:p>
            <a:pPr algn="ctr" eaLnBrk="0" hangingPunct="0"/>
            <a:r>
              <a:rPr lang="en-US" sz="2400" i="1" dirty="0">
                <a:latin typeface="Calibri"/>
              </a:rPr>
              <a:t>to Toxics</a:t>
            </a:r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4057650" y="3825875"/>
            <a:ext cx="406400" cy="40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3778250" y="2505075"/>
            <a:ext cx="0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17"/>
          <p:cNvSpPr>
            <a:spLocks noChangeArrowheads="1"/>
          </p:cNvSpPr>
          <p:nvPr/>
        </p:nvSpPr>
        <p:spPr bwMode="auto">
          <a:xfrm rot="-3006626">
            <a:off x="4572000" y="3733800"/>
            <a:ext cx="12192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5638800" y="3962400"/>
            <a:ext cx="2586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Links represent</a:t>
            </a:r>
          </a:p>
          <a:p>
            <a:pPr eaLnBrk="1" hangingPunct="1"/>
            <a:r>
              <a:rPr lang="ja-JP" altLang="en-US" i="1">
                <a:solidFill>
                  <a:srgbClr val="FF0000"/>
                </a:solidFill>
              </a:rPr>
              <a:t>“</a:t>
            </a:r>
            <a:r>
              <a:rPr lang="en-US" altLang="ja-JP" i="1" dirty="0">
                <a:solidFill>
                  <a:srgbClr val="FF0000"/>
                </a:solidFill>
              </a:rPr>
              <a:t>causal</a:t>
            </a:r>
            <a:r>
              <a:rPr lang="en-US" i="1" dirty="0">
                <a:solidFill>
                  <a:srgbClr val="FF0000"/>
                </a:solidFill>
              </a:rPr>
              <a:t>”</a:t>
            </a:r>
            <a:r>
              <a:rPr lang="en-US" altLang="ja-JP" i="1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relations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666" name="Rectangle 19"/>
          <p:cNvSpPr>
            <a:spLocks noChangeArrowheads="1"/>
          </p:cNvSpPr>
          <p:nvPr/>
        </p:nvSpPr>
        <p:spPr bwMode="auto">
          <a:xfrm>
            <a:off x="2667000" y="1524000"/>
            <a:ext cx="2133600" cy="1219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914400" y="1524000"/>
            <a:ext cx="147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Nodes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represent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variables</a:t>
            </a:r>
          </a:p>
        </p:txBody>
      </p:sp>
      <p:sp>
        <p:nvSpPr>
          <p:cNvPr id="27668" name="TextBox 1"/>
          <p:cNvSpPr txBox="1">
            <a:spLocks noChangeArrowheads="1"/>
          </p:cNvSpPr>
          <p:nvPr/>
        </p:nvSpPr>
        <p:spPr bwMode="auto">
          <a:xfrm>
            <a:off x="152400" y="3657600"/>
            <a:ext cx="2895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07950" indent="-1079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Does gender cause smoking?</a:t>
            </a:r>
          </a:p>
          <a:p>
            <a:pPr marL="236538" indent="-236538" eaLnBrk="1" hangingPunct="1">
              <a:buFont typeface="Arial" charset="0"/>
              <a:buChar char="•"/>
            </a:pPr>
            <a:endParaRPr lang="en-US" dirty="0"/>
          </a:p>
          <a:p>
            <a:pPr marL="236538" indent="-236538" eaLnBrk="1" hangingPunct="1">
              <a:buFont typeface="Arial" charset="0"/>
              <a:buChar char="•"/>
            </a:pPr>
            <a:r>
              <a:rPr lang="en-US" dirty="0"/>
              <a:t>Influence might be a better term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3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13079</TotalTime>
  <Words>1669</Words>
  <Application>Microsoft Macintosh PowerPoint</Application>
  <PresentationFormat>On-screen Show (4:3)</PresentationFormat>
  <Paragraphs>430</Paragraphs>
  <Slides>47</Slides>
  <Notes>37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6" baseType="lpstr">
      <vt:lpstr>ＭＳ Ｐゴシック</vt:lpstr>
      <vt:lpstr>Arial</vt:lpstr>
      <vt:lpstr>Calibri</vt:lpstr>
      <vt:lpstr>Symbol</vt:lpstr>
      <vt:lpstr>Times New Roman</vt:lpstr>
      <vt:lpstr>Wingdings</vt:lpstr>
      <vt:lpstr>Default Design</vt:lpstr>
      <vt:lpstr>Equation</vt:lpstr>
      <vt:lpstr>Document</vt:lpstr>
      <vt:lpstr>Reasoning with Bayesian Belief Networks</vt:lpstr>
      <vt:lpstr>Overview </vt:lpstr>
      <vt:lpstr>BBN Definition</vt:lpstr>
      <vt:lpstr>Recall Bayes Rule</vt:lpstr>
      <vt:lpstr>Simple Bayesian Network</vt:lpstr>
      <vt:lpstr>Simple Bayesian Network</vt:lpstr>
      <vt:lpstr>Simple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More Complex Bayesian Network</vt:lpstr>
      <vt:lpstr>Independence</vt:lpstr>
      <vt:lpstr>Conditional Independence</vt:lpstr>
      <vt:lpstr>Conditional Independence</vt:lpstr>
      <vt:lpstr>Conditional Independence: Naïve Bayes </vt:lpstr>
      <vt:lpstr>Explaining Away </vt:lpstr>
      <vt:lpstr>Conditional Independence</vt:lpstr>
      <vt:lpstr>Another non-descendant </vt:lpstr>
      <vt:lpstr>BBN Construction</vt:lpstr>
      <vt:lpstr>KA1: Choosing variables</vt:lpstr>
      <vt:lpstr>Heuristic: Knowable in Principle</vt:lpstr>
      <vt:lpstr>KA2: Structuring</vt:lpstr>
      <vt:lpstr>KA3: The Numbers</vt:lpstr>
      <vt:lpstr>KA3: The numbers</vt:lpstr>
      <vt:lpstr>Three kinds of reasoning</vt:lpstr>
      <vt:lpstr>Predictive Inference</vt:lpstr>
      <vt:lpstr>Predictive and diagnostic combined</vt:lpstr>
      <vt:lpstr>Explaining away</vt:lpstr>
      <vt:lpstr>Decision making</vt:lpstr>
      <vt:lpstr>Decision Problem</vt:lpstr>
      <vt:lpstr>Value Function</vt:lpstr>
      <vt:lpstr>Some software tools</vt:lpstr>
      <vt:lpstr>PowerPoint Presentation</vt:lpstr>
      <vt:lpstr>Same BBN model in Hugin app</vt:lpstr>
      <vt:lpstr>PowerPoint Presentation</vt:lpstr>
      <vt:lpstr>PowerPoint Presentation</vt:lpstr>
      <vt:lpstr>PowerPoint Presentation</vt:lpstr>
      <vt:lpstr>PowerPoint Presentation</vt:lpstr>
      <vt:lpstr>Decision Making with BBNs</vt:lpstr>
      <vt:lpstr>Decision Making with BBNs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umbc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with Bayesian Networks</dc:title>
  <dc:creator> tim finin</dc:creator>
  <cp:lastModifiedBy>Tim Finin</cp:lastModifiedBy>
  <cp:revision>60</cp:revision>
  <cp:lastPrinted>2018-04-25T03:32:07Z</cp:lastPrinted>
  <dcterms:created xsi:type="dcterms:W3CDTF">2009-12-02T04:52:13Z</dcterms:created>
  <dcterms:modified xsi:type="dcterms:W3CDTF">2018-04-29T21:31:07Z</dcterms:modified>
</cp:coreProperties>
</file>