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69" r:id="rId2"/>
    <p:sldId id="378" r:id="rId3"/>
    <p:sldId id="390" r:id="rId4"/>
    <p:sldId id="391" r:id="rId5"/>
    <p:sldId id="411" r:id="rId6"/>
    <p:sldId id="389" r:id="rId7"/>
    <p:sldId id="388" r:id="rId8"/>
    <p:sldId id="379" r:id="rId9"/>
    <p:sldId id="412" r:id="rId10"/>
    <p:sldId id="392" r:id="rId11"/>
    <p:sldId id="399" r:id="rId12"/>
    <p:sldId id="409" r:id="rId13"/>
    <p:sldId id="402" r:id="rId14"/>
    <p:sldId id="410" r:id="rId15"/>
    <p:sldId id="401" r:id="rId16"/>
    <p:sldId id="380" r:id="rId17"/>
    <p:sldId id="393" r:id="rId18"/>
    <p:sldId id="403" r:id="rId19"/>
    <p:sldId id="404" r:id="rId20"/>
    <p:sldId id="405" r:id="rId21"/>
    <p:sldId id="406" r:id="rId22"/>
    <p:sldId id="368" r:id="rId23"/>
    <p:sldId id="407" r:id="rId24"/>
    <p:sldId id="408" r:id="rId25"/>
    <p:sldId id="381" r:id="rId26"/>
    <p:sldId id="398" r:id="rId27"/>
    <p:sldId id="382" r:id="rId28"/>
    <p:sldId id="383" r:id="rId29"/>
    <p:sldId id="384" r:id="rId30"/>
    <p:sldId id="385" r:id="rId31"/>
    <p:sldId id="386" r:id="rId32"/>
    <p:sldId id="396" r:id="rId33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24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E2E2E2"/>
    <a:srgbClr val="66CCFF"/>
    <a:srgbClr val="99CCFF"/>
    <a:srgbClr val="DDDDD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25"/>
    <p:restoredTop sz="91497"/>
  </p:normalViewPr>
  <p:slideViewPr>
    <p:cSldViewPr showGuides="1">
      <p:cViewPr>
        <p:scale>
          <a:sx n="95" d="100"/>
          <a:sy n="95" d="100"/>
        </p:scale>
        <p:origin x="1600" y="544"/>
      </p:cViewPr>
      <p:guideLst>
        <p:guide orient="horz" pos="1824"/>
        <p:guide pos="360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86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8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245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32563"/>
            <a:ext cx="3986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245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532563"/>
            <a:ext cx="398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256FC17-21EF-E449-AA94-CCE1C205E0FC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842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86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8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08288" y="508000"/>
            <a:ext cx="3451225" cy="25892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2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95388" y="3265488"/>
            <a:ext cx="67786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12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32563"/>
            <a:ext cx="3986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32563"/>
            <a:ext cx="398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pPr>
              <a:defRPr/>
            </a:pPr>
            <a:fld id="{075DCB75-4FB3-2F4B-AA2F-CCAEEBEECD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8378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sz="1800" dirty="0"/>
              <a:t>p(smart) = .432 + .16 + .048 + .16  = 0.8</a:t>
            </a:r>
          </a:p>
          <a:p>
            <a:pPr marL="171450" indent="-171450">
              <a:buFontTx/>
              <a:buChar char="•"/>
            </a:pPr>
            <a:r>
              <a:rPr lang="en-US" sz="1800" dirty="0"/>
              <a:t>p(study) = .432 + .048 + .084 + .036 = 0.6</a:t>
            </a:r>
          </a:p>
          <a:p>
            <a:pPr marL="171450" indent="-171450">
              <a:buFontTx/>
              <a:buChar char="•"/>
            </a:pPr>
            <a:r>
              <a:rPr lang="en-US" sz="1800" dirty="0"/>
              <a:t>p(prepared | smart, study) =  p(prepared, smart, study) / p(smart, study) = .432 / (.432 + .048) = 0.9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E6A0980-70C1-3342-A869-3C4B1A71AB10}" type="slidenum">
              <a:rPr lang="en-US" sz="1200">
                <a:latin typeface="Calibri"/>
              </a:rPr>
              <a:pPr/>
              <a:t>10</a:t>
            </a:fld>
            <a:endParaRPr lang="en-US" sz="1200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dirty="0"/>
              <a:t>Q1 is true </a:t>
            </a:r>
            <a:r>
              <a:rPr lang="en-US" dirty="0" err="1"/>
              <a:t>iff</a:t>
            </a:r>
            <a:r>
              <a:rPr lang="en-US" dirty="0"/>
              <a:t> p(smart | study) == p(smart)</a:t>
            </a:r>
            <a:br>
              <a:rPr lang="en-US" dirty="0"/>
            </a:br>
            <a:r>
              <a:rPr lang="en-US" dirty="0"/>
              <a:t>p(smart | study) = p(smart, study) / p(study) = (.432 + .048) / .6 = 0.8</a:t>
            </a:r>
            <a:br>
              <a:rPr lang="en-US" dirty="0"/>
            </a:br>
            <a:r>
              <a:rPr lang="en-US" dirty="0"/>
              <a:t>0.8 == 0.8, so smart is independent of study</a:t>
            </a:r>
          </a:p>
          <a:p>
            <a:pPr marL="171450" indent="-171450">
              <a:buFontTx/>
              <a:buChar char="•"/>
            </a:pPr>
            <a:r>
              <a:rPr lang="en-US" dirty="0"/>
              <a:t>Q2 is true </a:t>
            </a:r>
            <a:r>
              <a:rPr lang="en-US" dirty="0" err="1"/>
              <a:t>iff</a:t>
            </a:r>
            <a:r>
              <a:rPr lang="en-US" dirty="0"/>
              <a:t> p(prepared | study) == p(prepared)</a:t>
            </a:r>
            <a:br>
              <a:rPr lang="en-US" dirty="0"/>
            </a:br>
            <a:r>
              <a:rPr lang="en-US" dirty="0"/>
              <a:t>p(prepared | study) = p(prepared, study) / p(study) = (.432 + .084) / .6 = .86</a:t>
            </a:r>
            <a:br>
              <a:rPr lang="en-US" dirty="0"/>
            </a:br>
            <a:r>
              <a:rPr lang="en-US" dirty="0"/>
              <a:t>0.86 =/= 0.8, so prepared is not independent of study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8646C3B-45E0-194C-B81E-F1414368CF55}" type="slidenum">
              <a:rPr lang="en-US" sz="1200">
                <a:latin typeface="Calibri"/>
              </a:rPr>
              <a:pPr/>
              <a:t>20</a:t>
            </a:fld>
            <a:endParaRPr lang="en-US" sz="1200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dirty="0"/>
              <a:t>Q1 is true </a:t>
            </a:r>
            <a:r>
              <a:rPr lang="en-US" dirty="0" err="1"/>
              <a:t>iff</a:t>
            </a:r>
            <a:r>
              <a:rPr lang="en-US" dirty="0"/>
              <a:t> p(smart | study) == p(smart)</a:t>
            </a:r>
            <a:br>
              <a:rPr lang="en-US" dirty="0"/>
            </a:br>
            <a:r>
              <a:rPr lang="en-US" dirty="0"/>
              <a:t>p(smart | study) = p(smart, study) / p(study) = (.432 + .048) / .6 = 0.8</a:t>
            </a:r>
            <a:br>
              <a:rPr lang="en-US" dirty="0"/>
            </a:br>
            <a:r>
              <a:rPr lang="en-US" dirty="0"/>
              <a:t>0.8 == 0.8, so smart is independent of study</a:t>
            </a:r>
          </a:p>
          <a:p>
            <a:pPr marL="171450" indent="-171450">
              <a:buFontTx/>
              <a:buChar char="•"/>
            </a:pPr>
            <a:r>
              <a:rPr lang="en-US" dirty="0"/>
              <a:t>Q2 is true </a:t>
            </a:r>
            <a:r>
              <a:rPr lang="en-US" dirty="0" err="1"/>
              <a:t>iff</a:t>
            </a:r>
            <a:r>
              <a:rPr lang="en-US" dirty="0"/>
              <a:t> p(prepared | study) == p(prepared)</a:t>
            </a:r>
            <a:br>
              <a:rPr lang="en-US" dirty="0"/>
            </a:br>
            <a:r>
              <a:rPr lang="en-US" dirty="0"/>
              <a:t>p(prepared | study) = p(prepared, study) / p(study) = (.432 + .084) / .6 = .86</a:t>
            </a:r>
            <a:br>
              <a:rPr lang="en-US" dirty="0"/>
            </a:br>
            <a:r>
              <a:rPr lang="en-US" dirty="0"/>
              <a:t>0.86 =/= 0.8, so prepared is not independent of study</a:t>
            </a: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63F41DC-7799-9446-A613-D935CFD1B312}" type="slidenum">
              <a:rPr lang="en-US" sz="1200">
                <a:latin typeface="Calibri"/>
              </a:rPr>
              <a:pPr/>
              <a:t>21</a:t>
            </a:fld>
            <a:endParaRPr lang="en-US" sz="1200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We can also do this w/o p(S) if we know p(S|~M)</a:t>
            </a:r>
            <a:br>
              <a:rPr lang="en-US" sz="1200" dirty="0"/>
            </a:br>
            <a:r>
              <a:rPr lang="en-US" sz="1200" dirty="0"/>
              <a:t>    </a:t>
            </a:r>
            <a:r>
              <a:rPr lang="sv-SE" sz="1200" dirty="0"/>
              <a:t>α </a:t>
            </a:r>
            <a:r>
              <a:rPr lang="sv-SE" sz="1200" b="1" dirty="0"/>
              <a:t>&lt;</a:t>
            </a:r>
            <a:r>
              <a:rPr lang="sv-SE" sz="1200" dirty="0"/>
              <a:t>p(S|M)*P</a:t>
            </a:r>
            <a:r>
              <a:rPr lang="sv-SE" sz="1200" b="1" dirty="0"/>
              <a:t>(</a:t>
            </a:r>
            <a:r>
              <a:rPr lang="sv-SE" sz="1200" dirty="0"/>
              <a:t>m</a:t>
            </a:r>
            <a:r>
              <a:rPr lang="sv-SE" sz="1200" b="1" dirty="0"/>
              <a:t>)</a:t>
            </a:r>
            <a:r>
              <a:rPr lang="sv-SE" sz="1200" dirty="0"/>
              <a:t>, p(S|~M)*p(~M)&gt;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5DCB75-4FB3-2F4B-AA2F-CCAEEBEECD4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294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sz="1800" dirty="0"/>
              <a:t>p(smart) = .432 + .16 + .048 + .16  = 0.8</a:t>
            </a:r>
          </a:p>
          <a:p>
            <a:pPr marL="171450" indent="-171450">
              <a:buFontTx/>
              <a:buChar char="•"/>
            </a:pPr>
            <a:r>
              <a:rPr lang="en-US" sz="1800" dirty="0"/>
              <a:t>p(study) = .432 + .048 + .084 + .036 = 0.6</a:t>
            </a:r>
          </a:p>
          <a:p>
            <a:pPr marL="171450" indent="-171450">
              <a:buFontTx/>
              <a:buChar char="•"/>
            </a:pPr>
            <a:r>
              <a:rPr lang="en-US" sz="1800" dirty="0"/>
              <a:t>p(prepared | smart, study) =  p(prepared, smart, study) / p(smart, study) = .432 / (.432 + .048) = 0.9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D5B8217-0E7A-5B42-91E8-F44DE51CF744}" type="slidenum">
              <a:rPr lang="en-US" sz="1200">
                <a:latin typeface="Calibri"/>
              </a:rPr>
              <a:pPr/>
              <a:t>11</a:t>
            </a:fld>
            <a:endParaRPr lang="en-US" sz="1200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sz="1800" dirty="0"/>
              <a:t>p(smart) = .432 + .16 + .048 + .16  = 0.8</a:t>
            </a:r>
          </a:p>
          <a:p>
            <a:pPr marL="171450" indent="-171450">
              <a:buFontTx/>
              <a:buChar char="•"/>
            </a:pPr>
            <a:r>
              <a:rPr lang="en-US" sz="1800" dirty="0"/>
              <a:t>p(study) = .432 + .048 + .084 + .036 = 0.6</a:t>
            </a:r>
          </a:p>
          <a:p>
            <a:pPr marL="171450" indent="-171450">
              <a:buFontTx/>
              <a:buChar char="•"/>
            </a:pPr>
            <a:r>
              <a:rPr lang="en-US" sz="1800" dirty="0"/>
              <a:t>p(prepared | smart, study) =  p(prepared, smart, study) / p(smart, study) = .432 / (.432 + .048) = 0.9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E6A0980-70C1-3342-A869-3C4B1A71AB10}" type="slidenum">
              <a:rPr lang="en-US" sz="1200">
                <a:latin typeface="Calibri"/>
              </a:rPr>
              <a:pPr/>
              <a:t>12</a:t>
            </a:fld>
            <a:endParaRPr lang="en-US" sz="1200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sz="1800" dirty="0"/>
              <a:t>p(smart) = .432 + .16 + .048 + .16  = 0.8</a:t>
            </a:r>
          </a:p>
          <a:p>
            <a:pPr marL="171450" indent="-171450">
              <a:buFontTx/>
              <a:buChar char="•"/>
            </a:pPr>
            <a:r>
              <a:rPr lang="en-US" sz="1800" dirty="0"/>
              <a:t>p(study) = .432 + .048 + .084 + .036 = 0.6</a:t>
            </a:r>
          </a:p>
          <a:p>
            <a:pPr marL="171450" indent="-171450">
              <a:buFontTx/>
              <a:buChar char="•"/>
            </a:pPr>
            <a:r>
              <a:rPr lang="en-US" sz="1800" dirty="0"/>
              <a:t>p(prepared | smart, study) =  p(prepared, smart, study) / p(smart, study) = .432 / (.432 + .048) = 0.9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914B006-9A79-FB49-BA37-3E0298CCBBB0}" type="slidenum">
              <a:rPr lang="en-US" sz="1200">
                <a:latin typeface="Calibri"/>
              </a:rPr>
              <a:pPr/>
              <a:t>13</a:t>
            </a:fld>
            <a:endParaRPr lang="en-US" sz="1200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sz="1800" dirty="0"/>
              <a:t>p(smart) = .432 + .16 + .048 + .16  = 0.8</a:t>
            </a:r>
          </a:p>
          <a:p>
            <a:pPr marL="171450" indent="-171450">
              <a:buFontTx/>
              <a:buChar char="•"/>
            </a:pPr>
            <a:r>
              <a:rPr lang="en-US" sz="1800" dirty="0"/>
              <a:t>p(study) = .432 + .048 + .084 + .036 = 0.6</a:t>
            </a:r>
          </a:p>
          <a:p>
            <a:pPr marL="171450" indent="-171450">
              <a:buFontTx/>
              <a:buChar char="•"/>
            </a:pPr>
            <a:r>
              <a:rPr lang="en-US" sz="1800" dirty="0"/>
              <a:t>p(prepared | smart, study) =  p(prepared, smart, study) / p(smart, study) = .432 / (.432 + .048) = 0.9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E6A0980-70C1-3342-A869-3C4B1A71AB10}" type="slidenum">
              <a:rPr lang="en-US" sz="1200">
                <a:latin typeface="Calibri"/>
              </a:rPr>
              <a:pPr/>
              <a:t>14</a:t>
            </a:fld>
            <a:endParaRPr lang="en-US" sz="1200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sz="1800" dirty="0"/>
              <a:t>p(smart) = .432 + .16 + .048 + .16  = 0.8</a:t>
            </a:r>
          </a:p>
          <a:p>
            <a:pPr marL="171450" indent="-171450">
              <a:buFontTx/>
              <a:buChar char="•"/>
            </a:pPr>
            <a:r>
              <a:rPr lang="en-US" sz="1800" dirty="0"/>
              <a:t>p(study) = .432 + .048 + .084 + .036 = 0.6</a:t>
            </a:r>
          </a:p>
          <a:p>
            <a:pPr marL="171450" indent="-171450">
              <a:buFontTx/>
              <a:buChar char="•"/>
            </a:pPr>
            <a:r>
              <a:rPr lang="en-US" sz="1800" dirty="0"/>
              <a:t>p(prepared | smart, study) =  p(prepared, smart, study) / p(smart, study) = .432 / (.432 + .048) = 0.9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634099-AC4B-6648-A68B-BD018353D001}" type="slidenum">
              <a:rPr lang="en-US" sz="1200">
                <a:latin typeface="Calibri"/>
              </a:rPr>
              <a:pPr/>
              <a:t>15</a:t>
            </a:fld>
            <a:endParaRPr lang="en-US" sz="1200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dirty="0"/>
              <a:t>Q1 is true </a:t>
            </a:r>
            <a:r>
              <a:rPr lang="en-US" dirty="0" err="1"/>
              <a:t>iff</a:t>
            </a:r>
            <a:r>
              <a:rPr lang="en-US" dirty="0"/>
              <a:t> p(smart | study) == p(smart)</a:t>
            </a:r>
            <a:br>
              <a:rPr lang="en-US" dirty="0"/>
            </a:br>
            <a:r>
              <a:rPr lang="en-US" dirty="0"/>
              <a:t>p(smart | study) = p(smart, study) / p(study) = (.432 + .048) / .6 = 0.8</a:t>
            </a:r>
            <a:br>
              <a:rPr lang="en-US" dirty="0"/>
            </a:br>
            <a:r>
              <a:rPr lang="en-US" dirty="0"/>
              <a:t>0.8 == 0.8, so smart is independent of study</a:t>
            </a:r>
          </a:p>
          <a:p>
            <a:pPr marL="171450" indent="-171450">
              <a:buFontTx/>
              <a:buChar char="•"/>
            </a:pPr>
            <a:r>
              <a:rPr lang="en-US" dirty="0"/>
              <a:t>Q2 is true </a:t>
            </a:r>
            <a:r>
              <a:rPr lang="en-US" dirty="0" err="1"/>
              <a:t>iff</a:t>
            </a:r>
            <a:r>
              <a:rPr lang="en-US" dirty="0"/>
              <a:t> p(prepared | study) == p(prepared)</a:t>
            </a:r>
            <a:br>
              <a:rPr lang="en-US" dirty="0"/>
            </a:br>
            <a:r>
              <a:rPr lang="en-US" dirty="0"/>
              <a:t>p(prepared | study) = p(prepared, study) / p(study) = (.432 + .084) / .6 = .86</a:t>
            </a:r>
            <a:br>
              <a:rPr lang="en-US" dirty="0"/>
            </a:br>
            <a:r>
              <a:rPr lang="en-US" dirty="0"/>
              <a:t>0.86 =/= 0.8, so prepared is not independent of study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423BCF5-829C-0A49-AC19-37584B95D970}" type="slidenum">
              <a:rPr lang="en-US" sz="1200">
                <a:latin typeface="Calibri"/>
              </a:rPr>
              <a:pPr/>
              <a:t>17</a:t>
            </a:fld>
            <a:endParaRPr lang="en-US" sz="1200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dirty="0"/>
              <a:t>Q1 is true </a:t>
            </a:r>
            <a:r>
              <a:rPr lang="en-US" dirty="0" err="1"/>
              <a:t>iff</a:t>
            </a:r>
            <a:r>
              <a:rPr lang="en-US" dirty="0"/>
              <a:t> p(smart | study) == p(smart)</a:t>
            </a:r>
            <a:br>
              <a:rPr lang="en-US" dirty="0"/>
            </a:br>
            <a:r>
              <a:rPr lang="en-US" dirty="0"/>
              <a:t>p(smart | study) = p(smart, study) / p(study) = (.432 + .048) / .6 = 0.8</a:t>
            </a:r>
            <a:br>
              <a:rPr lang="en-US" dirty="0"/>
            </a:br>
            <a:r>
              <a:rPr lang="en-US" dirty="0"/>
              <a:t>0.8 == 0.8, so smart is independent of study</a:t>
            </a:r>
          </a:p>
          <a:p>
            <a:pPr marL="171450" indent="-171450">
              <a:buFontTx/>
              <a:buChar char="•"/>
            </a:pPr>
            <a:r>
              <a:rPr lang="en-US" dirty="0"/>
              <a:t>Q2 is true </a:t>
            </a:r>
            <a:r>
              <a:rPr lang="en-US" dirty="0" err="1"/>
              <a:t>iff</a:t>
            </a:r>
            <a:r>
              <a:rPr lang="en-US" dirty="0"/>
              <a:t> p(prepared | study) == p(prepared)</a:t>
            </a:r>
            <a:br>
              <a:rPr lang="en-US" dirty="0"/>
            </a:br>
            <a:r>
              <a:rPr lang="en-US" dirty="0"/>
              <a:t>p(prepared | study) = p(prepared, study) / p(study) = (.432 + .084) / .6 = .86</a:t>
            </a:r>
            <a:br>
              <a:rPr lang="en-US" dirty="0"/>
            </a:br>
            <a:r>
              <a:rPr lang="en-US" dirty="0"/>
              <a:t>0.86 =/= 0.8, so prepared is not independent of study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F30509C-C363-154D-A835-DBC38C79FBF2}" type="slidenum">
              <a:rPr lang="en-US" sz="1200">
                <a:latin typeface="Calibri"/>
              </a:rPr>
              <a:pPr/>
              <a:t>18</a:t>
            </a:fld>
            <a:endParaRPr lang="en-US" sz="1200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dirty="0"/>
              <a:t>Q1 is true </a:t>
            </a:r>
            <a:r>
              <a:rPr lang="en-US" dirty="0" err="1"/>
              <a:t>iff</a:t>
            </a:r>
            <a:r>
              <a:rPr lang="en-US" dirty="0"/>
              <a:t> p(smart | study) == p(smart)</a:t>
            </a:r>
            <a:br>
              <a:rPr lang="en-US" dirty="0"/>
            </a:br>
            <a:r>
              <a:rPr lang="en-US" dirty="0"/>
              <a:t>p(smart | study) = p(smart, study) / p(study) = (.432 + .048) / .6 = 0.8</a:t>
            </a:r>
            <a:br>
              <a:rPr lang="en-US" dirty="0"/>
            </a:br>
            <a:r>
              <a:rPr lang="en-US" dirty="0"/>
              <a:t>0.8 == 0.8, so smart is independent of study</a:t>
            </a:r>
          </a:p>
          <a:p>
            <a:pPr marL="171450" indent="-171450">
              <a:buFontTx/>
              <a:buChar char="•"/>
            </a:pPr>
            <a:r>
              <a:rPr lang="en-US" dirty="0"/>
              <a:t>Q2 is true </a:t>
            </a:r>
            <a:r>
              <a:rPr lang="en-US" dirty="0" err="1"/>
              <a:t>iff</a:t>
            </a:r>
            <a:r>
              <a:rPr lang="en-US" dirty="0"/>
              <a:t> p(prepared | study) == p(prepared)</a:t>
            </a:r>
            <a:br>
              <a:rPr lang="en-US" dirty="0"/>
            </a:br>
            <a:r>
              <a:rPr lang="en-US" dirty="0"/>
              <a:t>p(prepared | study) = p(prepared, study) / p(study) = (.432 + .084) / .6 = .86</a:t>
            </a:r>
            <a:br>
              <a:rPr lang="en-US" dirty="0"/>
            </a:br>
            <a:r>
              <a:rPr lang="en-US" dirty="0"/>
              <a:t>0.86 =/= 0.8, so prepared is not independent of study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0A6F955-1579-9D41-8145-E8A8F3CA0BBF}" type="slidenum">
              <a:rPr lang="en-US" sz="1200">
                <a:latin typeface="Calibri"/>
              </a:rPr>
              <a:pPr/>
              <a:t>19</a:t>
            </a:fld>
            <a:endParaRPr lang="en-US" sz="1200" dirty="0"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36D62-D06D-8C46-8525-5F181B929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28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CBAC8-2216-0341-AD6A-012C3C9F2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0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2CE66-E3B9-8A4A-A8D6-FA88C84F5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31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C53E7-1905-8A44-AFAB-45934B419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54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AD640-5EE4-914F-BEE5-98BE92BA5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814C7-87F8-3A4B-BA18-B3AFB67EB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78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B3260-CFAD-424F-B220-31095BC19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648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3D9CB-6A75-CF46-BE61-EC4ABD945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83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E5405-ABD7-FD43-A234-17DE9D162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04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6111A-D0CA-8A46-8B57-3F3E18FB3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905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930C6-F1C9-8948-BC88-4A4F04ADE3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30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14AAA-1255-B245-95E2-783A88A25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6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pitchFamily="-112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pitchFamily="-112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pitchFamily="-112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pitchFamily="-112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12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12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12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en.wikipedia.org/wiki/Thomas_Baye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0.emf"/><Relationship Id="rId4" Type="http://schemas.openxmlformats.org/officeDocument/2006/relationships/image" Target="../media/image7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2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Naive_Bayes_classifier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A5982A8-A802-1247-856C-156D86737CD8}" type="slidenum">
              <a:rPr lang="en-US" sz="1000">
                <a:latin typeface="Calibri"/>
              </a:rPr>
              <a:pPr/>
              <a:t>1</a:t>
            </a:fld>
            <a:endParaRPr lang="en-US" sz="1000" dirty="0">
              <a:latin typeface="Calibri"/>
            </a:endParaRPr>
          </a:p>
        </p:txBody>
      </p:sp>
      <p:sp>
        <p:nvSpPr>
          <p:cNvPr id="306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23900"/>
            <a:ext cx="5486400" cy="3886200"/>
          </a:xfrm>
        </p:spPr>
        <p:txBody>
          <a:bodyPr/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Bayesian</a:t>
            </a:r>
            <a:br>
              <a:rPr lang="en-US" sz="6600" dirty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66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Reasoning</a:t>
            </a:r>
            <a:endParaRPr lang="en-US" sz="66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3810000"/>
            <a:ext cx="6400800" cy="990600"/>
          </a:xfrm>
        </p:spPr>
        <p:txBody>
          <a:bodyPr/>
          <a:lstStyle/>
          <a:p>
            <a:r>
              <a:rPr lang="en-US" sz="4000" dirty="0"/>
              <a:t>Chapter 13</a:t>
            </a:r>
          </a:p>
        </p:txBody>
      </p:sp>
      <p:pic>
        <p:nvPicPr>
          <p:cNvPr id="16388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000"/>
            <a:ext cx="28575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2"/>
          <p:cNvSpPr txBox="1">
            <a:spLocks noChangeArrowheads="1"/>
          </p:cNvSpPr>
          <p:nvPr/>
        </p:nvSpPr>
        <p:spPr bwMode="auto">
          <a:xfrm>
            <a:off x="5638800" y="4648200"/>
            <a:ext cx="304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>
                <a:latin typeface="Calibri"/>
                <a:hlinkClick r:id="rId2"/>
              </a:rPr>
              <a:t>Thomas Bayes, 1701-1761</a:t>
            </a:r>
            <a:endParaRPr lang="en-US" sz="2000" dirty="0"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D0E8E88-FEB4-394C-ABCA-63784FC865C4}" type="slidenum">
              <a:rPr lang="en-US" sz="1000">
                <a:latin typeface="Calibri"/>
              </a:rPr>
              <a:pPr/>
              <a:t>10</a:t>
            </a:fld>
            <a:endParaRPr lang="en-US" sz="1000" dirty="0">
              <a:latin typeface="Calibri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Exercise:</a:t>
            </a:r>
            <a:br>
              <a:rPr lang="en-US" dirty="0"/>
            </a:br>
            <a:r>
              <a:rPr lang="en-US" dirty="0"/>
              <a:t>Inference from the joint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962400"/>
            <a:ext cx="7848600" cy="2057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/>
              <a:t>Queries: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ea typeface="ＭＳ Ｐゴシック" charset="0"/>
              </a:rPr>
              <a:t>What is the prior probability of </a:t>
            </a:r>
            <a:r>
              <a:rPr lang="en-US" sz="2400" b="1" i="1" dirty="0">
                <a:ea typeface="ＭＳ Ｐゴシック" charset="0"/>
              </a:rPr>
              <a:t>smart</a:t>
            </a:r>
            <a:r>
              <a:rPr lang="en-US" sz="2400" b="1" dirty="0">
                <a:ea typeface="ＭＳ Ｐゴシック" charset="0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What is the prior probability of </a:t>
            </a:r>
            <a:r>
              <a:rPr lang="en-US" sz="2400" i="1" dirty="0">
                <a:ea typeface="ＭＳ Ｐゴシック" charset="0"/>
              </a:rPr>
              <a:t>study</a:t>
            </a:r>
            <a:r>
              <a:rPr lang="en-US" sz="2400" dirty="0">
                <a:ea typeface="ＭＳ Ｐゴシック" charset="0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What is the conditional probability of </a:t>
            </a:r>
            <a:r>
              <a:rPr lang="en-US" sz="2400" i="1" dirty="0">
                <a:ea typeface="ＭＳ Ｐゴシック" charset="0"/>
              </a:rPr>
              <a:t>prepared</a:t>
            </a:r>
            <a:r>
              <a:rPr lang="en-US" sz="2400" dirty="0">
                <a:ea typeface="ＭＳ Ｐゴシック" charset="0"/>
              </a:rPr>
              <a:t>, given </a:t>
            </a:r>
            <a:r>
              <a:rPr lang="en-US" sz="2400" i="1" dirty="0">
                <a:ea typeface="ＭＳ Ｐゴシック" charset="0"/>
              </a:rPr>
              <a:t>study</a:t>
            </a:r>
            <a:r>
              <a:rPr lang="en-US" sz="2400" dirty="0">
                <a:ea typeface="ＭＳ Ｐゴシック" charset="0"/>
              </a:rPr>
              <a:t> and </a:t>
            </a:r>
            <a:r>
              <a:rPr lang="en-US" sz="2400" i="1" dirty="0">
                <a:ea typeface="ＭＳ Ｐゴシック" charset="0"/>
              </a:rPr>
              <a:t>smart</a:t>
            </a:r>
            <a:r>
              <a:rPr lang="en-US" sz="2400" dirty="0">
                <a:ea typeface="ＭＳ Ｐゴシック" charset="0"/>
              </a:rPr>
              <a:t>?</a:t>
            </a:r>
          </a:p>
        </p:txBody>
      </p:sp>
      <p:graphicFrame>
        <p:nvGraphicFramePr>
          <p:cNvPr id="342073" name="Group 57"/>
          <p:cNvGraphicFramePr>
            <a:graphicFrameLocks noGrp="1"/>
          </p:cNvGraphicFramePr>
          <p:nvPr/>
        </p:nvGraphicFramePr>
        <p:xfrm>
          <a:off x="990600" y="1676400"/>
          <a:ext cx="7162800" cy="206375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2196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1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p(smart   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</a:b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        study  prep)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.432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458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149225"/>
            <a:ext cx="21971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0738A7A-21D8-1644-91BE-F9DD48F7CE6A}" type="slidenum">
              <a:rPr lang="en-US" sz="1000">
                <a:latin typeface="Calibri"/>
              </a:rPr>
              <a:pPr/>
              <a:t>11</a:t>
            </a:fld>
            <a:endParaRPr lang="en-US" sz="1000" dirty="0">
              <a:latin typeface="Calibri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Exercise:</a:t>
            </a:r>
            <a:br>
              <a:rPr lang="en-US" dirty="0"/>
            </a:br>
            <a:r>
              <a:rPr lang="en-US" dirty="0"/>
              <a:t>Inference from the joint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962400"/>
            <a:ext cx="7848600" cy="2057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/>
              <a:t>Queries: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ea typeface="ＭＳ Ｐゴシック" charset="0"/>
              </a:rPr>
              <a:t>What is the prior probability of </a:t>
            </a:r>
            <a:r>
              <a:rPr lang="en-US" sz="2400" b="1" i="1" dirty="0">
                <a:ea typeface="ＭＳ Ｐゴシック" charset="0"/>
              </a:rPr>
              <a:t>smart</a:t>
            </a:r>
            <a:r>
              <a:rPr lang="en-US" sz="2400" b="1" dirty="0">
                <a:ea typeface="ＭＳ Ｐゴシック" charset="0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What is the prior probability of </a:t>
            </a:r>
            <a:r>
              <a:rPr lang="en-US" sz="2400" i="1" dirty="0">
                <a:ea typeface="ＭＳ Ｐゴシック" charset="0"/>
              </a:rPr>
              <a:t>study</a:t>
            </a:r>
            <a:r>
              <a:rPr lang="en-US" sz="2400" dirty="0">
                <a:ea typeface="ＭＳ Ｐゴシック" charset="0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What is the conditional probability of </a:t>
            </a:r>
            <a:r>
              <a:rPr lang="en-US" sz="2400" i="1" dirty="0">
                <a:ea typeface="ＭＳ Ｐゴシック" charset="0"/>
              </a:rPr>
              <a:t>prepared</a:t>
            </a:r>
            <a:r>
              <a:rPr lang="en-US" sz="2400" dirty="0">
                <a:ea typeface="ＭＳ Ｐゴシック" charset="0"/>
              </a:rPr>
              <a:t>, given </a:t>
            </a:r>
            <a:r>
              <a:rPr lang="en-US" sz="2400" i="1" dirty="0">
                <a:ea typeface="ＭＳ Ｐゴシック" charset="0"/>
              </a:rPr>
              <a:t>study</a:t>
            </a:r>
            <a:r>
              <a:rPr lang="en-US" sz="2400" dirty="0">
                <a:ea typeface="ＭＳ Ｐゴシック" charset="0"/>
              </a:rPr>
              <a:t> and </a:t>
            </a:r>
            <a:r>
              <a:rPr lang="en-US" sz="2400" i="1" dirty="0">
                <a:ea typeface="ＭＳ Ｐゴシック" charset="0"/>
              </a:rPr>
              <a:t>smart</a:t>
            </a:r>
            <a:r>
              <a:rPr lang="en-US" sz="2400" dirty="0">
                <a:ea typeface="ＭＳ Ｐゴシック" charset="0"/>
              </a:rPr>
              <a:t>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solidFill>
                  <a:srgbClr val="FF0000"/>
                </a:solidFill>
              </a:rPr>
              <a:t>p(smart) = .432 + .16 + .048 + .16  =</a:t>
            </a:r>
            <a:r>
              <a:rPr lang="en-US" sz="2800" b="1" dirty="0">
                <a:solidFill>
                  <a:srgbClr val="FF0000"/>
                </a:solidFill>
              </a:rPr>
              <a:t> 0.8</a:t>
            </a:r>
          </a:p>
        </p:txBody>
      </p:sp>
      <p:graphicFrame>
        <p:nvGraphicFramePr>
          <p:cNvPr id="342073" name="Group 57"/>
          <p:cNvGraphicFramePr>
            <a:graphicFrameLocks noGrp="1"/>
          </p:cNvGraphicFramePr>
          <p:nvPr/>
        </p:nvGraphicFramePr>
        <p:xfrm>
          <a:off x="990600" y="1676400"/>
          <a:ext cx="7162800" cy="206375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2196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1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p(smart   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</a:b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        study  prep)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.432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662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149225"/>
            <a:ext cx="21971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Rectangle 1"/>
          <p:cNvSpPr>
            <a:spLocks noChangeArrowheads="1"/>
          </p:cNvSpPr>
          <p:nvPr/>
        </p:nvSpPr>
        <p:spPr bwMode="auto">
          <a:xfrm>
            <a:off x="3200400" y="1676400"/>
            <a:ext cx="2362200" cy="2057400"/>
          </a:xfrm>
          <a:prstGeom prst="rect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D0E8E88-FEB4-394C-ABCA-63784FC865C4}" type="slidenum">
              <a:rPr lang="en-US" sz="1000">
                <a:latin typeface="Calibri"/>
              </a:rPr>
              <a:pPr/>
              <a:t>12</a:t>
            </a:fld>
            <a:endParaRPr lang="en-US" sz="1000" dirty="0">
              <a:latin typeface="Calibri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Exercise:</a:t>
            </a:r>
            <a:br>
              <a:rPr lang="en-US" dirty="0"/>
            </a:br>
            <a:r>
              <a:rPr lang="en-US" dirty="0"/>
              <a:t>Inference from the joint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962400"/>
            <a:ext cx="7848600" cy="2057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/>
              <a:t>Queries: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What is the prior probability of </a:t>
            </a:r>
            <a:r>
              <a:rPr lang="en-US" sz="2400" i="1" dirty="0">
                <a:ea typeface="ＭＳ Ｐゴシック" charset="0"/>
              </a:rPr>
              <a:t>smart</a:t>
            </a:r>
            <a:r>
              <a:rPr lang="en-US" sz="2400" dirty="0">
                <a:ea typeface="ＭＳ Ｐゴシック" charset="0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ea typeface="ＭＳ Ｐゴシック" charset="0"/>
              </a:rPr>
              <a:t>What is the prior probability of </a:t>
            </a:r>
            <a:r>
              <a:rPr lang="en-US" sz="2400" b="1" i="1" dirty="0">
                <a:ea typeface="ＭＳ Ｐゴシック" charset="0"/>
              </a:rPr>
              <a:t>study</a:t>
            </a:r>
            <a:r>
              <a:rPr lang="en-US" sz="2400" b="1" dirty="0">
                <a:ea typeface="ＭＳ Ｐゴシック" charset="0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What is the conditional probability of </a:t>
            </a:r>
            <a:r>
              <a:rPr lang="en-US" sz="2400" i="1" dirty="0">
                <a:ea typeface="ＭＳ Ｐゴシック" charset="0"/>
              </a:rPr>
              <a:t>prepared</a:t>
            </a:r>
            <a:r>
              <a:rPr lang="en-US" sz="2400" dirty="0">
                <a:ea typeface="ＭＳ Ｐゴシック" charset="0"/>
              </a:rPr>
              <a:t>, given </a:t>
            </a:r>
            <a:r>
              <a:rPr lang="en-US" sz="2400" i="1" dirty="0">
                <a:ea typeface="ＭＳ Ｐゴシック" charset="0"/>
              </a:rPr>
              <a:t>study</a:t>
            </a:r>
            <a:r>
              <a:rPr lang="en-US" sz="2400" dirty="0">
                <a:ea typeface="ＭＳ Ｐゴシック" charset="0"/>
              </a:rPr>
              <a:t> and </a:t>
            </a:r>
            <a:r>
              <a:rPr lang="en-US" sz="2400" i="1" dirty="0">
                <a:ea typeface="ＭＳ Ｐゴシック" charset="0"/>
              </a:rPr>
              <a:t>smart</a:t>
            </a:r>
            <a:r>
              <a:rPr lang="en-US" sz="2400" dirty="0">
                <a:ea typeface="ＭＳ Ｐゴシック" charset="0"/>
              </a:rPr>
              <a:t>?</a:t>
            </a:r>
          </a:p>
        </p:txBody>
      </p:sp>
      <p:graphicFrame>
        <p:nvGraphicFramePr>
          <p:cNvPr id="342073" name="Group 57"/>
          <p:cNvGraphicFramePr>
            <a:graphicFrameLocks noGrp="1"/>
          </p:cNvGraphicFramePr>
          <p:nvPr/>
        </p:nvGraphicFramePr>
        <p:xfrm>
          <a:off x="990600" y="1676400"/>
          <a:ext cx="7162800" cy="206375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2196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1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p(smart   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</a:b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        study  prep)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.432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458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149225"/>
            <a:ext cx="21971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415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71ECC37-A874-F342-80E9-F53159E65BCB}" type="slidenum">
              <a:rPr lang="en-US" sz="1000">
                <a:latin typeface="Calibri"/>
              </a:rPr>
              <a:pPr/>
              <a:t>13</a:t>
            </a:fld>
            <a:endParaRPr lang="en-US" sz="1000" dirty="0">
              <a:latin typeface="Calibri"/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Exercise:</a:t>
            </a:r>
            <a:br>
              <a:rPr lang="en-US" dirty="0"/>
            </a:br>
            <a:r>
              <a:rPr lang="en-US" dirty="0"/>
              <a:t>Inference from the joint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962400"/>
            <a:ext cx="7924800" cy="27432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/>
              <a:t>Queries: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What is the prior probability of </a:t>
            </a:r>
            <a:r>
              <a:rPr lang="en-US" sz="2400" i="1" dirty="0">
                <a:ea typeface="ＭＳ Ｐゴシック" charset="0"/>
              </a:rPr>
              <a:t>smart</a:t>
            </a:r>
            <a:r>
              <a:rPr lang="en-US" sz="2400" dirty="0">
                <a:ea typeface="ＭＳ Ｐゴシック" charset="0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ea typeface="ＭＳ Ｐゴシック" charset="0"/>
              </a:rPr>
              <a:t>What is the prior probability of </a:t>
            </a:r>
            <a:r>
              <a:rPr lang="en-US" sz="2400" b="1" i="1" dirty="0">
                <a:ea typeface="ＭＳ Ｐゴシック" charset="0"/>
              </a:rPr>
              <a:t>study</a:t>
            </a:r>
            <a:r>
              <a:rPr lang="en-US" sz="2400" b="1" dirty="0">
                <a:ea typeface="ＭＳ Ｐゴシック" charset="0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What is the conditional probability of </a:t>
            </a:r>
            <a:r>
              <a:rPr lang="en-US" sz="2400" i="1" dirty="0">
                <a:ea typeface="ＭＳ Ｐゴシック" charset="0"/>
              </a:rPr>
              <a:t>prepared</a:t>
            </a:r>
            <a:r>
              <a:rPr lang="en-US" sz="2400" dirty="0">
                <a:ea typeface="ＭＳ Ｐゴシック" charset="0"/>
              </a:rPr>
              <a:t>, given </a:t>
            </a:r>
            <a:r>
              <a:rPr lang="en-US" sz="2400" i="1" dirty="0">
                <a:ea typeface="ＭＳ Ｐゴシック" charset="0"/>
              </a:rPr>
              <a:t>study</a:t>
            </a:r>
            <a:r>
              <a:rPr lang="en-US" sz="2400" dirty="0">
                <a:ea typeface="ＭＳ Ｐゴシック" charset="0"/>
              </a:rPr>
              <a:t> and </a:t>
            </a:r>
            <a:r>
              <a:rPr lang="en-US" sz="2400" i="1" dirty="0">
                <a:ea typeface="ＭＳ Ｐゴシック" charset="0"/>
              </a:rPr>
              <a:t>smart</a:t>
            </a:r>
            <a:r>
              <a:rPr lang="en-US" sz="2400" dirty="0">
                <a:ea typeface="ＭＳ Ｐゴシック" charset="0"/>
              </a:rPr>
              <a:t>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solidFill>
                  <a:srgbClr val="FF0000"/>
                </a:solidFill>
              </a:rPr>
              <a:t>p(study) = .432 + .048 + .084 + .036 = </a:t>
            </a:r>
            <a:r>
              <a:rPr lang="en-US" sz="2800" b="1" dirty="0">
                <a:solidFill>
                  <a:srgbClr val="FF0000"/>
                </a:solidFill>
              </a:rPr>
              <a:t>0.6</a:t>
            </a:r>
          </a:p>
        </p:txBody>
      </p:sp>
      <p:graphicFrame>
        <p:nvGraphicFramePr>
          <p:cNvPr id="342073" name="Group 57"/>
          <p:cNvGraphicFramePr>
            <a:graphicFrameLocks noGrp="1"/>
          </p:cNvGraphicFramePr>
          <p:nvPr/>
        </p:nvGraphicFramePr>
        <p:xfrm>
          <a:off x="990600" y="1676400"/>
          <a:ext cx="7162800" cy="206375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2196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1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p(smart   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</a:b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        study  prep)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.432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867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149225"/>
            <a:ext cx="21971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Rectangle 1"/>
          <p:cNvSpPr>
            <a:spLocks noChangeArrowheads="1"/>
          </p:cNvSpPr>
          <p:nvPr/>
        </p:nvSpPr>
        <p:spPr bwMode="auto">
          <a:xfrm>
            <a:off x="3200400" y="2209800"/>
            <a:ext cx="990600" cy="1600200"/>
          </a:xfrm>
          <a:prstGeom prst="rect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5562600" y="2209800"/>
            <a:ext cx="1219200" cy="1600200"/>
          </a:xfrm>
          <a:prstGeom prst="rect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D0E8E88-FEB4-394C-ABCA-63784FC865C4}" type="slidenum">
              <a:rPr lang="en-US" sz="1000">
                <a:latin typeface="Calibri"/>
              </a:rPr>
              <a:pPr/>
              <a:t>14</a:t>
            </a:fld>
            <a:endParaRPr lang="en-US" sz="1000" dirty="0">
              <a:latin typeface="Calibri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Exercise:</a:t>
            </a:r>
            <a:br>
              <a:rPr lang="en-US" dirty="0"/>
            </a:br>
            <a:r>
              <a:rPr lang="en-US" dirty="0"/>
              <a:t>Inference from the joint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962400"/>
            <a:ext cx="7848600" cy="2057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/>
              <a:t>Queries: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What is the prior probability of </a:t>
            </a:r>
            <a:r>
              <a:rPr lang="en-US" sz="2400" i="1" dirty="0">
                <a:ea typeface="ＭＳ Ｐゴシック" charset="0"/>
              </a:rPr>
              <a:t>smart</a:t>
            </a:r>
            <a:r>
              <a:rPr lang="en-US" sz="2400" dirty="0">
                <a:ea typeface="ＭＳ Ｐゴシック" charset="0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What is the prior probability of </a:t>
            </a:r>
            <a:r>
              <a:rPr lang="en-US" sz="2400" i="1" dirty="0">
                <a:ea typeface="ＭＳ Ｐゴシック" charset="0"/>
              </a:rPr>
              <a:t>study</a:t>
            </a:r>
            <a:r>
              <a:rPr lang="en-US" sz="2400" dirty="0">
                <a:ea typeface="ＭＳ Ｐゴシック" charset="0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ea typeface="ＭＳ Ｐゴシック" charset="0"/>
              </a:rPr>
              <a:t>What is the conditional probability of </a:t>
            </a:r>
            <a:r>
              <a:rPr lang="en-US" sz="2400" b="1" i="1" dirty="0">
                <a:ea typeface="ＭＳ Ｐゴシック" charset="0"/>
              </a:rPr>
              <a:t>prepared</a:t>
            </a:r>
            <a:r>
              <a:rPr lang="en-US" sz="2400" b="1" dirty="0">
                <a:ea typeface="ＭＳ Ｐゴシック" charset="0"/>
              </a:rPr>
              <a:t>, given </a:t>
            </a:r>
            <a:r>
              <a:rPr lang="en-US" sz="2400" b="1" i="1" dirty="0">
                <a:ea typeface="ＭＳ Ｐゴシック" charset="0"/>
              </a:rPr>
              <a:t>study</a:t>
            </a:r>
            <a:r>
              <a:rPr lang="en-US" sz="2400" b="1" dirty="0">
                <a:ea typeface="ＭＳ Ｐゴシック" charset="0"/>
              </a:rPr>
              <a:t> and </a:t>
            </a:r>
            <a:r>
              <a:rPr lang="en-US" sz="2400" b="1" i="1" dirty="0">
                <a:ea typeface="ＭＳ Ｐゴシック" charset="0"/>
              </a:rPr>
              <a:t>smart</a:t>
            </a:r>
            <a:r>
              <a:rPr lang="en-US" sz="2400" b="1" dirty="0">
                <a:ea typeface="ＭＳ Ｐゴシック" charset="0"/>
              </a:rPr>
              <a:t>?</a:t>
            </a:r>
          </a:p>
        </p:txBody>
      </p:sp>
      <p:graphicFrame>
        <p:nvGraphicFramePr>
          <p:cNvPr id="342073" name="Group 57"/>
          <p:cNvGraphicFramePr>
            <a:graphicFrameLocks noGrp="1"/>
          </p:cNvGraphicFramePr>
          <p:nvPr/>
        </p:nvGraphicFramePr>
        <p:xfrm>
          <a:off x="990600" y="1676400"/>
          <a:ext cx="7162800" cy="206375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2196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1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p(smart   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</a:b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        study  prep)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.432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458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149225"/>
            <a:ext cx="21971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180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A6941F4-60FC-134C-B549-359C4453122E}" type="slidenum">
              <a:rPr lang="en-US" sz="1000">
                <a:latin typeface="Calibri"/>
              </a:rPr>
              <a:pPr/>
              <a:t>15</a:t>
            </a:fld>
            <a:endParaRPr lang="en-US" sz="1000" dirty="0">
              <a:latin typeface="Calibri"/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Exercise:</a:t>
            </a:r>
            <a:br>
              <a:rPr lang="en-US" dirty="0"/>
            </a:br>
            <a:r>
              <a:rPr lang="en-US" dirty="0"/>
              <a:t>Inference from the joint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962400"/>
            <a:ext cx="8305800" cy="2057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/>
              <a:t>Queries:</a:t>
            </a:r>
          </a:p>
          <a:p>
            <a:pPr marL="225425" lvl="1" indent="-225425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What is the prior probability of </a:t>
            </a:r>
            <a:r>
              <a:rPr lang="en-US" sz="2400" i="1" dirty="0">
                <a:ea typeface="ＭＳ Ｐゴシック" charset="0"/>
              </a:rPr>
              <a:t>smart</a:t>
            </a:r>
            <a:r>
              <a:rPr lang="en-US" sz="2400" dirty="0">
                <a:ea typeface="ＭＳ Ｐゴシック" charset="0"/>
              </a:rPr>
              <a:t>?</a:t>
            </a:r>
          </a:p>
          <a:p>
            <a:pPr marL="225425" lvl="1" indent="-225425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What is the prior probability of </a:t>
            </a:r>
            <a:r>
              <a:rPr lang="en-US" sz="2400" i="1" dirty="0">
                <a:ea typeface="ＭＳ Ｐゴシック" charset="0"/>
              </a:rPr>
              <a:t>study</a:t>
            </a:r>
            <a:r>
              <a:rPr lang="en-US" sz="2400" dirty="0">
                <a:ea typeface="ＭＳ Ｐゴシック" charset="0"/>
              </a:rPr>
              <a:t>?</a:t>
            </a:r>
          </a:p>
          <a:p>
            <a:pPr marL="225425" lvl="1" indent="-225425">
              <a:lnSpc>
                <a:spcPct val="90000"/>
              </a:lnSpc>
            </a:pPr>
            <a:r>
              <a:rPr lang="en-US" sz="2400" b="1" dirty="0">
                <a:ea typeface="ＭＳ Ｐゴシック" charset="0"/>
              </a:rPr>
              <a:t>What is the conditional probability of </a:t>
            </a:r>
            <a:r>
              <a:rPr lang="en-US" sz="2400" b="1" i="1" dirty="0">
                <a:ea typeface="ＭＳ Ｐゴシック" charset="0"/>
              </a:rPr>
              <a:t>prepared</a:t>
            </a:r>
            <a:r>
              <a:rPr lang="en-US" sz="2400" b="1" dirty="0">
                <a:ea typeface="ＭＳ Ｐゴシック" charset="0"/>
              </a:rPr>
              <a:t>, given </a:t>
            </a:r>
            <a:r>
              <a:rPr lang="en-US" sz="2400" b="1" i="1" dirty="0">
                <a:ea typeface="ＭＳ Ｐゴシック" charset="0"/>
              </a:rPr>
              <a:t>study</a:t>
            </a:r>
            <a:r>
              <a:rPr lang="en-US" sz="2400" b="1" dirty="0">
                <a:ea typeface="ＭＳ Ｐゴシック" charset="0"/>
              </a:rPr>
              <a:t> and </a:t>
            </a:r>
            <a:r>
              <a:rPr lang="en-US" sz="2400" b="1" i="1" dirty="0">
                <a:ea typeface="ＭＳ Ｐゴシック" charset="0"/>
              </a:rPr>
              <a:t>smart</a:t>
            </a:r>
            <a:r>
              <a:rPr lang="en-US" sz="2400" b="1" dirty="0">
                <a:ea typeface="ＭＳ Ｐゴシック" charset="0"/>
              </a:rPr>
              <a:t>?</a:t>
            </a:r>
          </a:p>
          <a:p>
            <a:pPr marL="0" indent="-341313">
              <a:lnSpc>
                <a:spcPct val="90000"/>
              </a:lnSpc>
              <a:buNone/>
            </a:pPr>
            <a:r>
              <a:rPr lang="en-US" sz="2200" dirty="0">
                <a:solidFill>
                  <a:srgbClr val="FF0000"/>
                </a:solidFill>
                <a:ea typeface="ＭＳ Ｐゴシック" charset="0"/>
              </a:rPr>
              <a:t>p(</a:t>
            </a:r>
            <a:r>
              <a:rPr lang="en-US" sz="2200" dirty="0" err="1">
                <a:solidFill>
                  <a:srgbClr val="FF0000"/>
                </a:solidFill>
                <a:ea typeface="ＭＳ Ｐゴシック" charset="0"/>
              </a:rPr>
              <a:t>prepared|smart,study</a:t>
            </a:r>
            <a:r>
              <a:rPr lang="en-US" sz="2200" dirty="0">
                <a:solidFill>
                  <a:srgbClr val="FF0000"/>
                </a:solidFill>
                <a:ea typeface="ＭＳ Ｐゴシック" charset="0"/>
              </a:rPr>
              <a:t>)= p(</a:t>
            </a:r>
            <a:r>
              <a:rPr lang="en-US" sz="2200" dirty="0" err="1">
                <a:solidFill>
                  <a:srgbClr val="FF0000"/>
                </a:solidFill>
                <a:ea typeface="ＭＳ Ｐゴシック" charset="0"/>
              </a:rPr>
              <a:t>prepared,smart,study</a:t>
            </a:r>
            <a:r>
              <a:rPr lang="en-US" sz="2200" dirty="0">
                <a:solidFill>
                  <a:srgbClr val="FF0000"/>
                </a:solidFill>
                <a:ea typeface="ＭＳ Ｐゴシック" charset="0"/>
              </a:rPr>
              <a:t>)/</a:t>
            </a:r>
            <a:r>
              <a:rPr lang="en-US" sz="2200" dirty="0">
                <a:solidFill>
                  <a:srgbClr val="008000"/>
                </a:solidFill>
                <a:ea typeface="ＭＳ Ｐゴシック" charset="0"/>
              </a:rPr>
              <a:t>p(smart, study)</a:t>
            </a:r>
            <a:r>
              <a:rPr lang="en-US" sz="2200" dirty="0">
                <a:solidFill>
                  <a:srgbClr val="FF0000"/>
                </a:solidFill>
                <a:ea typeface="ＭＳ Ｐゴシック" charset="0"/>
              </a:rPr>
              <a:t> </a:t>
            </a:r>
            <a:br>
              <a:rPr lang="en-US" sz="2200" dirty="0">
                <a:solidFill>
                  <a:srgbClr val="FF0000"/>
                </a:solidFill>
                <a:ea typeface="ＭＳ Ｐゴシック" charset="0"/>
              </a:rPr>
            </a:br>
            <a:r>
              <a:rPr lang="en-US" sz="2200" dirty="0">
                <a:solidFill>
                  <a:srgbClr val="FF0000"/>
                </a:solidFill>
                <a:ea typeface="ＭＳ Ｐゴシック" charset="0"/>
              </a:rPr>
              <a:t>= .432 / (.432 + .048) </a:t>
            </a:r>
            <a:br>
              <a:rPr lang="en-US" sz="2200" dirty="0">
                <a:solidFill>
                  <a:srgbClr val="FF0000"/>
                </a:solidFill>
                <a:ea typeface="ＭＳ Ｐゴシック" charset="0"/>
              </a:rPr>
            </a:br>
            <a:r>
              <a:rPr lang="en-US" sz="2200" dirty="0">
                <a:solidFill>
                  <a:srgbClr val="FF0000"/>
                </a:solidFill>
                <a:ea typeface="ＭＳ Ｐゴシック" charset="0"/>
              </a:rPr>
              <a:t>= </a:t>
            </a:r>
            <a:r>
              <a:rPr lang="en-US" sz="2200" b="1" dirty="0">
                <a:solidFill>
                  <a:srgbClr val="FF0000"/>
                </a:solidFill>
                <a:ea typeface="ＭＳ Ｐゴシック" charset="0"/>
              </a:rPr>
              <a:t>0.9</a:t>
            </a:r>
          </a:p>
          <a:p>
            <a:pPr lvl="1">
              <a:lnSpc>
                <a:spcPct val="90000"/>
              </a:lnSpc>
            </a:pPr>
            <a:endParaRPr lang="en-US" sz="2400" b="1" dirty="0">
              <a:ea typeface="ＭＳ Ｐゴシック" charset="0"/>
            </a:endParaRPr>
          </a:p>
        </p:txBody>
      </p:sp>
      <p:graphicFrame>
        <p:nvGraphicFramePr>
          <p:cNvPr id="342073" name="Group 57"/>
          <p:cNvGraphicFramePr>
            <a:graphicFrameLocks noGrp="1"/>
          </p:cNvGraphicFramePr>
          <p:nvPr/>
        </p:nvGraphicFramePr>
        <p:xfrm>
          <a:off x="990600" y="1676400"/>
          <a:ext cx="7162800" cy="206375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2196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1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p(smart   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</a:b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        study  prep)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.432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072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149225"/>
            <a:ext cx="21971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3352800" y="2743200"/>
            <a:ext cx="838200" cy="533400"/>
          </a:xfrm>
          <a:prstGeom prst="rect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200400" y="2667000"/>
            <a:ext cx="1066800" cy="1143000"/>
          </a:xfrm>
          <a:prstGeom prst="rect">
            <a:avLst/>
          </a:prstGeom>
          <a:noFill/>
          <a:ln w="508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-30163"/>
            <a:ext cx="1371600" cy="137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50C4715-6906-4E47-9592-DA74547AE186}" type="slidenum">
              <a:rPr lang="en-US" sz="1000">
                <a:latin typeface="Calibri"/>
              </a:rPr>
              <a:pPr/>
              <a:t>16</a:t>
            </a:fld>
            <a:endParaRPr lang="en-US" sz="1000" dirty="0">
              <a:latin typeface="Calibri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924800" cy="990600"/>
          </a:xfrm>
        </p:spPr>
        <p:txBody>
          <a:bodyPr/>
          <a:lstStyle/>
          <a:p>
            <a:r>
              <a:rPr lang="en-US" dirty="0"/>
              <a:t>Independence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143000"/>
            <a:ext cx="8115300" cy="5638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/>
              <a:t>When variables don’t affect each others’ </a:t>
            </a:r>
            <a:r>
              <a:rPr lang="en-US" altLang="ja-JP" sz="2800" dirty="0" err="1"/>
              <a:t>probabil-ities</a:t>
            </a:r>
            <a:r>
              <a:rPr lang="en-US" altLang="ja-JP" sz="2800" dirty="0"/>
              <a:t>, they are </a:t>
            </a:r>
            <a:r>
              <a:rPr lang="en-US" altLang="ja-JP" sz="2800" b="1" dirty="0">
                <a:solidFill>
                  <a:schemeClr val="accent2"/>
                </a:solidFill>
              </a:rPr>
              <a:t>independent;</a:t>
            </a:r>
            <a:r>
              <a:rPr lang="en-US" altLang="ja-JP" sz="2800" dirty="0"/>
              <a:t> we can easily compute their joint &amp; conditional probability:</a:t>
            </a:r>
          </a:p>
          <a:p>
            <a:pPr marL="284163" lvl="1" indent="0">
              <a:lnSpc>
                <a:spcPct val="90000"/>
              </a:lnSpc>
              <a:buFontTx/>
              <a:buNone/>
              <a:defRPr/>
            </a:pPr>
            <a:r>
              <a:rPr lang="en-US" sz="2200" dirty="0">
                <a:ea typeface="ＭＳ Ｐゴシック" charset="0"/>
              </a:rPr>
              <a:t>Independent(A, B)  </a:t>
            </a:r>
            <a:r>
              <a:rPr lang="en-US" sz="2200" dirty="0">
                <a:ea typeface="ＭＳ Ｐゴシック" charset="0"/>
                <a:cs typeface="Calibri"/>
              </a:rPr>
              <a:t>→  P(A</a:t>
            </a:r>
            <a:r>
              <a:rPr lang="en-US" sz="2200" dirty="0">
                <a:ea typeface="ＭＳ Ｐゴシック" charset="0"/>
                <a:cs typeface="Calibri"/>
                <a:sym typeface="Symbol" charset="0"/>
              </a:rPr>
              <a:t>B) = P(A) * P(B) or P(A|B) = P(A)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{</a:t>
            </a:r>
            <a:r>
              <a:rPr lang="en-US" sz="2800" dirty="0" err="1"/>
              <a:t>moonPhase</a:t>
            </a:r>
            <a:r>
              <a:rPr lang="en-US" sz="2800" dirty="0"/>
              <a:t>, </a:t>
            </a:r>
            <a:r>
              <a:rPr lang="en-US" sz="2800" dirty="0" err="1"/>
              <a:t>lightLevel</a:t>
            </a:r>
            <a:r>
              <a:rPr lang="en-US" sz="2800" dirty="0"/>
              <a:t>} </a:t>
            </a:r>
            <a:r>
              <a:rPr lang="en-US" sz="2800" i="1" dirty="0"/>
              <a:t>might</a:t>
            </a:r>
            <a:r>
              <a:rPr lang="en-US" sz="2800" dirty="0"/>
              <a:t> be independent of {burglary, alarm, earthquake}</a:t>
            </a:r>
          </a:p>
          <a:p>
            <a:pPr marL="458788" lvl="1" indent="-236538">
              <a:lnSpc>
                <a:spcPct val="90000"/>
              </a:lnSpc>
              <a:defRPr/>
            </a:pPr>
            <a:r>
              <a:rPr lang="en-US" sz="2500" dirty="0">
                <a:ea typeface="ＭＳ Ｐゴシック" charset="0"/>
              </a:rPr>
              <a:t>Maybe not: burglars may be more active during </a:t>
            </a:r>
            <a:r>
              <a:rPr lang="en-US" altLang="ja-JP" sz="2500" dirty="0">
                <a:ea typeface="ＭＳ Ｐゴシック" charset="0"/>
              </a:rPr>
              <a:t>a new moon because darkness hides their activity</a:t>
            </a:r>
          </a:p>
          <a:p>
            <a:pPr marL="458788" lvl="1" indent="-236538">
              <a:lnSpc>
                <a:spcPct val="90000"/>
              </a:lnSpc>
              <a:defRPr/>
            </a:pPr>
            <a:r>
              <a:rPr lang="en-US" sz="2500" dirty="0">
                <a:ea typeface="ＭＳ Ｐゴシック" charset="0"/>
              </a:rPr>
              <a:t>But if we know light level, moon phase doesn’</a:t>
            </a:r>
            <a:r>
              <a:rPr lang="en-US" altLang="ja-JP" sz="2500" dirty="0">
                <a:ea typeface="ＭＳ Ｐゴシック" charset="0"/>
              </a:rPr>
              <a:t>t affect whether we are burglarized</a:t>
            </a:r>
          </a:p>
          <a:p>
            <a:pPr marL="458788" lvl="1" indent="-236538">
              <a:lnSpc>
                <a:spcPct val="90000"/>
              </a:lnSpc>
              <a:defRPr/>
            </a:pPr>
            <a:r>
              <a:rPr lang="en-US" sz="2500" dirty="0">
                <a:ea typeface="ＭＳ Ｐゴシック" charset="0"/>
              </a:rPr>
              <a:t>If</a:t>
            </a:r>
            <a:r>
              <a:rPr lang="en-US" altLang="ja-JP" sz="2500" dirty="0">
                <a:ea typeface="ＭＳ Ｐゴシック" charset="0"/>
              </a:rPr>
              <a:t> burglarized, light level doesn’t affect if alarm goes off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Need a more complex notion of independence and methods for reasoning about the relationships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3323EBD-5B7C-0146-88DA-E15E1F017009}" type="slidenum">
              <a:rPr lang="en-US" sz="1000">
                <a:latin typeface="Calibri"/>
              </a:rPr>
              <a:pPr/>
              <a:t>17</a:t>
            </a:fld>
            <a:endParaRPr lang="en-US" sz="1000" dirty="0">
              <a:latin typeface="Calibri"/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Exercise: Independence</a:t>
            </a:r>
          </a:p>
        </p:txBody>
      </p:sp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685800" y="4191000"/>
            <a:ext cx="7772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atin typeface="Calibri"/>
              </a:rPr>
              <a:t>Queries:</a:t>
            </a:r>
          </a:p>
          <a:p>
            <a:pPr marL="566738" lvl="1" indent="-227013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 b="1" dirty="0">
                <a:latin typeface="Calibri"/>
              </a:rPr>
              <a:t>Q1: Is </a:t>
            </a:r>
            <a:r>
              <a:rPr lang="en-US" sz="2800" b="1" i="1" dirty="0">
                <a:latin typeface="Calibri"/>
              </a:rPr>
              <a:t>smart</a:t>
            </a:r>
            <a:r>
              <a:rPr lang="en-US" sz="2800" b="1" dirty="0">
                <a:latin typeface="Calibri"/>
              </a:rPr>
              <a:t> independent of </a:t>
            </a:r>
            <a:r>
              <a:rPr lang="en-US" sz="2800" b="1" i="1" dirty="0">
                <a:latin typeface="Calibri"/>
              </a:rPr>
              <a:t>study</a:t>
            </a:r>
            <a:r>
              <a:rPr lang="en-US" sz="2800" b="1" dirty="0">
                <a:latin typeface="Calibri"/>
              </a:rPr>
              <a:t>?</a:t>
            </a:r>
          </a:p>
          <a:p>
            <a:pPr marL="566738" lvl="1" indent="-227013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 b="1" dirty="0">
                <a:latin typeface="Calibri"/>
              </a:rPr>
              <a:t>Q2: Is </a:t>
            </a:r>
            <a:r>
              <a:rPr lang="en-US" sz="2800" b="1" i="1" dirty="0">
                <a:latin typeface="Calibri"/>
              </a:rPr>
              <a:t>prepared</a:t>
            </a:r>
            <a:r>
              <a:rPr lang="en-US" sz="2800" b="1" dirty="0">
                <a:latin typeface="Calibri"/>
              </a:rPr>
              <a:t> independent of </a:t>
            </a:r>
            <a:r>
              <a:rPr lang="en-US" sz="2800" b="1" i="1" dirty="0">
                <a:latin typeface="Calibri"/>
              </a:rPr>
              <a:t>study</a:t>
            </a:r>
            <a:r>
              <a:rPr lang="en-US" sz="2800" b="1" dirty="0">
                <a:latin typeface="Calibri"/>
              </a:rPr>
              <a:t>?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atin typeface="Calibri"/>
                <a:sym typeface="Wingdings" charset="0"/>
              </a:rPr>
              <a:t>How can we tell? </a:t>
            </a:r>
            <a:endParaRPr lang="en-US" sz="2800" b="1" dirty="0">
              <a:latin typeface="Calibri"/>
            </a:endParaRPr>
          </a:p>
        </p:txBody>
      </p:sp>
      <p:graphicFrame>
        <p:nvGraphicFramePr>
          <p:cNvPr id="6" name="Group 57"/>
          <p:cNvGraphicFramePr>
            <a:graphicFrameLocks noGrp="1"/>
          </p:cNvGraphicFramePr>
          <p:nvPr/>
        </p:nvGraphicFramePr>
        <p:xfrm>
          <a:off x="990600" y="1898650"/>
          <a:ext cx="7162800" cy="206375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2196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1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p(smart   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</a:b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        study  prep)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.432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379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149225"/>
            <a:ext cx="21971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292FAD9-E849-714A-AD49-D47194EA8501}" type="slidenum">
              <a:rPr lang="en-US" sz="1000">
                <a:latin typeface="Calibri"/>
              </a:rPr>
              <a:pPr/>
              <a:t>18</a:t>
            </a:fld>
            <a:endParaRPr lang="en-US" sz="1000" dirty="0">
              <a:latin typeface="Calibri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Exercise: Independence</a:t>
            </a: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685800" y="4191000"/>
            <a:ext cx="7772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-117475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>
                <a:latin typeface="Calibri"/>
              </a:rPr>
              <a:t>Q1: Is </a:t>
            </a:r>
            <a:r>
              <a:rPr lang="en-US" sz="2800" b="1" i="1" dirty="0">
                <a:latin typeface="Calibri"/>
              </a:rPr>
              <a:t>smart</a:t>
            </a:r>
            <a:r>
              <a:rPr lang="en-US" sz="2800" b="1" dirty="0">
                <a:latin typeface="Calibri"/>
              </a:rPr>
              <a:t> independent of </a:t>
            </a:r>
            <a:r>
              <a:rPr lang="en-US" sz="2800" b="1" i="1" dirty="0">
                <a:latin typeface="Calibri"/>
              </a:rPr>
              <a:t>study</a:t>
            </a:r>
            <a:r>
              <a:rPr lang="en-US" sz="2800" b="1" dirty="0">
                <a:latin typeface="Calibri"/>
              </a:rPr>
              <a:t>?</a:t>
            </a:r>
          </a:p>
          <a:p>
            <a:pPr marL="457200" indent="-179388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2800" dirty="0">
                <a:latin typeface="Calibri"/>
              </a:rPr>
              <a:t>You might have some intuitive beliefs based on your experience</a:t>
            </a:r>
          </a:p>
          <a:p>
            <a:pPr marL="457200" indent="-179388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2800" dirty="0">
                <a:latin typeface="Calibri"/>
              </a:rPr>
              <a:t>You can also check the data</a:t>
            </a:r>
            <a:endParaRPr lang="en-US" dirty="0">
              <a:latin typeface="Calibri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dirty="0">
                <a:latin typeface="Calibri"/>
              </a:rPr>
              <a:t>Which way to answer this is better?</a:t>
            </a:r>
          </a:p>
        </p:txBody>
      </p:sp>
      <p:graphicFrame>
        <p:nvGraphicFramePr>
          <p:cNvPr id="6" name="Group 57"/>
          <p:cNvGraphicFramePr>
            <a:graphicFrameLocks noGrp="1"/>
          </p:cNvGraphicFramePr>
          <p:nvPr/>
        </p:nvGraphicFramePr>
        <p:xfrm>
          <a:off x="990600" y="1898650"/>
          <a:ext cx="7162800" cy="206375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2196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1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p(smart   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</a:b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        study  prep)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.432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584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149225"/>
            <a:ext cx="21971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A0E3E22-0A4E-1141-B9D3-6395B8D04B45}" type="slidenum">
              <a:rPr lang="en-US" sz="1000">
                <a:latin typeface="Calibri"/>
              </a:rPr>
              <a:pPr/>
              <a:t>19</a:t>
            </a:fld>
            <a:endParaRPr lang="en-US" sz="1000" dirty="0">
              <a:latin typeface="Calibri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Exercise: Independence</a:t>
            </a: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685800" y="4191000"/>
            <a:ext cx="8458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-117475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>
                <a:latin typeface="Calibri"/>
              </a:rPr>
              <a:t>Q1: Is </a:t>
            </a:r>
            <a:r>
              <a:rPr lang="en-US" sz="2800" b="1" i="1" dirty="0">
                <a:latin typeface="Calibri"/>
              </a:rPr>
              <a:t>smart</a:t>
            </a:r>
            <a:r>
              <a:rPr lang="en-US" sz="2800" b="1" dirty="0">
                <a:latin typeface="Calibri"/>
              </a:rPr>
              <a:t> independent of </a:t>
            </a:r>
            <a:r>
              <a:rPr lang="en-US" sz="2800" b="1" i="1" dirty="0">
                <a:latin typeface="Calibri"/>
              </a:rPr>
              <a:t>study</a:t>
            </a:r>
            <a:r>
              <a:rPr lang="en-US" sz="2800" b="1" dirty="0">
                <a:latin typeface="Calibri"/>
              </a:rPr>
              <a:t>?</a:t>
            </a:r>
          </a:p>
          <a:p>
            <a:pPr marL="277812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2800" dirty="0">
                <a:latin typeface="Calibri"/>
              </a:rPr>
              <a:t>Q1 true </a:t>
            </a:r>
            <a:r>
              <a:rPr lang="en-US" sz="2800" dirty="0" err="1">
                <a:latin typeface="Calibri"/>
              </a:rPr>
              <a:t>iff</a:t>
            </a:r>
            <a:r>
              <a:rPr lang="en-US" sz="2800" dirty="0">
                <a:latin typeface="Calibri"/>
              </a:rPr>
              <a:t> p(</a:t>
            </a:r>
            <a:r>
              <a:rPr lang="en-US" sz="2800" dirty="0" err="1">
                <a:latin typeface="Calibri"/>
              </a:rPr>
              <a:t>smart|study</a:t>
            </a:r>
            <a:r>
              <a:rPr lang="en-US" sz="2800" dirty="0">
                <a:latin typeface="Calibri"/>
              </a:rPr>
              <a:t>) == p(smart)</a:t>
            </a:r>
          </a:p>
          <a:p>
            <a:pPr marL="277812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2800" dirty="0">
                <a:latin typeface="Calibri"/>
              </a:rPr>
              <a:t>p(</a:t>
            </a:r>
            <a:r>
              <a:rPr lang="en-US" sz="2800" dirty="0" err="1">
                <a:latin typeface="Calibri"/>
              </a:rPr>
              <a:t>smart|study</a:t>
            </a:r>
            <a:r>
              <a:rPr lang="en-US" sz="2800" dirty="0">
                <a:latin typeface="Calibri"/>
              </a:rPr>
              <a:t>) = p(</a:t>
            </a:r>
            <a:r>
              <a:rPr lang="en-US" sz="2800" dirty="0" err="1">
                <a:latin typeface="Calibri"/>
              </a:rPr>
              <a:t>smart,study</a:t>
            </a:r>
            <a:r>
              <a:rPr lang="en-US" sz="2800" dirty="0">
                <a:latin typeface="Calibri"/>
              </a:rPr>
              <a:t>)/p(study) </a:t>
            </a:r>
            <a:br>
              <a:rPr lang="en-US" sz="2800" dirty="0">
                <a:latin typeface="Calibri"/>
              </a:rPr>
            </a:br>
            <a:r>
              <a:rPr lang="en-US" sz="2800" dirty="0">
                <a:latin typeface="Calibri"/>
              </a:rPr>
              <a:t>   = (.432 + .048) / .6   =  0.8</a:t>
            </a:r>
            <a:br>
              <a:rPr lang="en-US" sz="2800" dirty="0">
                <a:latin typeface="Calibri"/>
              </a:rPr>
            </a:br>
            <a:r>
              <a:rPr lang="en-US" sz="2800" dirty="0">
                <a:latin typeface="Calibri"/>
              </a:rPr>
              <a:t>0.8 == 0.8, so smart is independent of study</a:t>
            </a:r>
          </a:p>
        </p:txBody>
      </p:sp>
      <p:graphicFrame>
        <p:nvGraphicFramePr>
          <p:cNvPr id="6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412388"/>
              </p:ext>
            </p:extLst>
          </p:nvPr>
        </p:nvGraphicFramePr>
        <p:xfrm>
          <a:off x="990600" y="1898650"/>
          <a:ext cx="7162800" cy="206375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2196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1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p(smart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</a:b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        study  prep)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.432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789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149225"/>
            <a:ext cx="21971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352800" y="2895600"/>
            <a:ext cx="838200" cy="990600"/>
          </a:xfrm>
          <a:prstGeom prst="rect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00400" y="2819400"/>
            <a:ext cx="2362200" cy="1143000"/>
          </a:xfrm>
          <a:prstGeom prst="rect">
            <a:avLst/>
          </a:prstGeom>
          <a:noFill/>
          <a:ln w="508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4708A62-088C-274A-830F-234A3C8B97C1}" type="slidenum">
              <a:rPr lang="en-US" sz="1000">
                <a:latin typeface="Calibri"/>
              </a:rPr>
              <a:pPr/>
              <a:t>2</a:t>
            </a:fld>
            <a:endParaRPr lang="en-US" sz="1000" dirty="0">
              <a:latin typeface="Calibri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Today’</a:t>
            </a:r>
            <a:r>
              <a:rPr lang="en-US" altLang="ja-JP" sz="5400" dirty="0"/>
              <a:t>s topics</a:t>
            </a:r>
            <a:endParaRPr lang="en-US" sz="54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/>
              <a:t>Review probability theory</a:t>
            </a:r>
          </a:p>
          <a:p>
            <a:r>
              <a:rPr lang="en-US" sz="3600" dirty="0"/>
              <a:t>Bayesian inference</a:t>
            </a:r>
          </a:p>
          <a:p>
            <a:pPr lvl="1"/>
            <a:r>
              <a:rPr lang="en-US" sz="3200" dirty="0">
                <a:ea typeface="ＭＳ Ｐゴシック" charset="0"/>
              </a:rPr>
              <a:t>From the joint distribution</a:t>
            </a:r>
          </a:p>
          <a:p>
            <a:pPr lvl="1"/>
            <a:r>
              <a:rPr lang="en-US" sz="3200" dirty="0">
                <a:ea typeface="ＭＳ Ｐゴシック" charset="0"/>
              </a:rPr>
              <a:t>Using independence/factoring</a:t>
            </a:r>
          </a:p>
          <a:p>
            <a:pPr lvl="1"/>
            <a:r>
              <a:rPr lang="en-US" sz="3200" dirty="0">
                <a:ea typeface="ＭＳ Ｐゴシック" charset="0"/>
              </a:rPr>
              <a:t>From sources of evidence</a:t>
            </a:r>
          </a:p>
          <a:p>
            <a:r>
              <a:rPr lang="en-US" sz="3200" dirty="0"/>
              <a:t>Naïve Bayes algorithm for inference and classification tasks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32AA17C-F655-7E43-B0BE-74F621900A2B}" type="slidenum">
              <a:rPr lang="en-US" sz="1000">
                <a:latin typeface="Calibri"/>
              </a:rPr>
              <a:pPr/>
              <a:t>20</a:t>
            </a:fld>
            <a:endParaRPr lang="en-US" sz="1000" dirty="0">
              <a:latin typeface="Calibri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Exercise: Independence</a:t>
            </a: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685800" y="4191000"/>
            <a:ext cx="7772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-117475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>
                <a:latin typeface="Calibri"/>
              </a:rPr>
              <a:t>Q2: Is </a:t>
            </a:r>
            <a:r>
              <a:rPr lang="en-US" sz="2800" b="1" i="1" dirty="0">
                <a:latin typeface="Calibri"/>
              </a:rPr>
              <a:t>prepared</a:t>
            </a:r>
            <a:r>
              <a:rPr lang="en-US" sz="2800" b="1" dirty="0">
                <a:latin typeface="Calibri"/>
              </a:rPr>
              <a:t> independent of </a:t>
            </a:r>
            <a:r>
              <a:rPr lang="en-US" sz="2800" b="1" i="1" dirty="0">
                <a:latin typeface="Calibri"/>
              </a:rPr>
              <a:t>study</a:t>
            </a:r>
            <a:r>
              <a:rPr lang="en-US" sz="2800" b="1" dirty="0">
                <a:latin typeface="Calibri"/>
              </a:rPr>
              <a:t>?</a:t>
            </a:r>
          </a:p>
          <a:p>
            <a:pPr marL="339725" indent="-169863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2800" dirty="0">
                <a:latin typeface="Calibri"/>
              </a:rPr>
              <a:t>What is prepared?</a:t>
            </a:r>
          </a:p>
          <a:p>
            <a:pPr marL="339725" indent="-169863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2800" dirty="0">
                <a:latin typeface="Calibri"/>
              </a:rPr>
              <a:t>Q2 true </a:t>
            </a:r>
            <a:r>
              <a:rPr lang="en-US" sz="2800" dirty="0" err="1">
                <a:latin typeface="Calibri"/>
              </a:rPr>
              <a:t>iff</a:t>
            </a:r>
            <a:r>
              <a:rPr lang="en-US" sz="2800" dirty="0">
                <a:latin typeface="Calibri"/>
              </a:rPr>
              <a:t> </a:t>
            </a:r>
          </a:p>
        </p:txBody>
      </p:sp>
      <p:graphicFrame>
        <p:nvGraphicFramePr>
          <p:cNvPr id="6" name="Group 57"/>
          <p:cNvGraphicFramePr>
            <a:graphicFrameLocks noGrp="1"/>
          </p:cNvGraphicFramePr>
          <p:nvPr/>
        </p:nvGraphicFramePr>
        <p:xfrm>
          <a:off x="990600" y="1898650"/>
          <a:ext cx="7162800" cy="206375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2196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1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p(smart   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</a:b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        study  prep)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.432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994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149225"/>
            <a:ext cx="21971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Exercise: Independence</a:t>
            </a: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685800" y="4191000"/>
            <a:ext cx="7772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-117475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>
                <a:latin typeface="Calibri"/>
              </a:rPr>
              <a:t>Q2: Is </a:t>
            </a:r>
            <a:r>
              <a:rPr lang="en-US" sz="2800" b="1" i="1" dirty="0">
                <a:latin typeface="Calibri"/>
              </a:rPr>
              <a:t>prepared</a:t>
            </a:r>
            <a:r>
              <a:rPr lang="en-US" sz="2800" b="1" dirty="0">
                <a:latin typeface="Calibri"/>
              </a:rPr>
              <a:t> independent of </a:t>
            </a:r>
            <a:r>
              <a:rPr lang="en-US" sz="2800" b="1" i="1" dirty="0">
                <a:latin typeface="Calibri"/>
              </a:rPr>
              <a:t>study</a:t>
            </a:r>
            <a:r>
              <a:rPr lang="en-US" sz="2800" b="1" dirty="0">
                <a:latin typeface="Calibri"/>
              </a:rPr>
              <a:t>?</a:t>
            </a:r>
          </a:p>
          <a:p>
            <a:pPr marL="169862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dirty="0">
                <a:latin typeface="Calibri"/>
              </a:rPr>
              <a:t>Q2 true </a:t>
            </a:r>
            <a:r>
              <a:rPr lang="en-US" sz="2800" dirty="0" err="1">
                <a:latin typeface="Calibri"/>
              </a:rPr>
              <a:t>iff</a:t>
            </a:r>
            <a:r>
              <a:rPr lang="en-US" sz="2800" dirty="0">
                <a:latin typeface="Calibri"/>
              </a:rPr>
              <a:t> p(</a:t>
            </a:r>
            <a:r>
              <a:rPr lang="en-US" sz="2800" dirty="0" err="1">
                <a:latin typeface="Calibri"/>
              </a:rPr>
              <a:t>prepared|study</a:t>
            </a:r>
            <a:r>
              <a:rPr lang="en-US" sz="2800" dirty="0">
                <a:latin typeface="Calibri"/>
              </a:rPr>
              <a:t>) == p(prepared)</a:t>
            </a:r>
            <a:br>
              <a:rPr lang="en-US" sz="2800" dirty="0">
                <a:latin typeface="Calibri"/>
              </a:rPr>
            </a:br>
            <a:r>
              <a:rPr lang="en-US" sz="2800" dirty="0">
                <a:latin typeface="Calibri"/>
              </a:rPr>
              <a:t>p(</a:t>
            </a:r>
            <a:r>
              <a:rPr lang="en-US" sz="2800" dirty="0" err="1">
                <a:latin typeface="Calibri"/>
              </a:rPr>
              <a:t>prepared|study</a:t>
            </a:r>
            <a:r>
              <a:rPr lang="en-US" sz="2800" dirty="0">
                <a:latin typeface="Calibri"/>
              </a:rPr>
              <a:t>) = p(</a:t>
            </a:r>
            <a:r>
              <a:rPr lang="en-US" sz="2800" dirty="0" err="1">
                <a:latin typeface="Calibri"/>
              </a:rPr>
              <a:t>prepared,study</a:t>
            </a:r>
            <a:r>
              <a:rPr lang="en-US" sz="2800" dirty="0">
                <a:latin typeface="Calibri"/>
              </a:rPr>
              <a:t>)/p(study)</a:t>
            </a:r>
            <a:br>
              <a:rPr lang="en-US" sz="2800" dirty="0">
                <a:latin typeface="Calibri"/>
              </a:rPr>
            </a:br>
            <a:r>
              <a:rPr lang="en-US" sz="2800" dirty="0">
                <a:latin typeface="Calibri"/>
              </a:rPr>
              <a:t>   = (.432 + .084) / .6 = .86</a:t>
            </a:r>
            <a:br>
              <a:rPr lang="en-US" sz="2800" dirty="0">
                <a:latin typeface="Calibri"/>
              </a:rPr>
            </a:br>
            <a:r>
              <a:rPr lang="en-US" sz="2800" dirty="0">
                <a:latin typeface="Calibri"/>
              </a:rPr>
              <a:t>0.86 ≠ 0.8, so prepared not independent of study</a:t>
            </a:r>
          </a:p>
        </p:txBody>
      </p:sp>
      <p:graphicFrame>
        <p:nvGraphicFramePr>
          <p:cNvPr id="6" name="Group 57"/>
          <p:cNvGraphicFramePr>
            <a:graphicFrameLocks noGrp="1"/>
          </p:cNvGraphicFramePr>
          <p:nvPr/>
        </p:nvGraphicFramePr>
        <p:xfrm>
          <a:off x="990600" y="1898650"/>
          <a:ext cx="7162800" cy="206375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2196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1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p(smart   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</a:b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        study  prep)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.432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198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149225"/>
            <a:ext cx="21971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dirty="0"/>
              <a:t>Absolute &amp; conditional independence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447800"/>
            <a:ext cx="79629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Absolute independence: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A and B are </a:t>
            </a:r>
            <a:r>
              <a:rPr lang="en-US" sz="2400" b="1" dirty="0">
                <a:solidFill>
                  <a:schemeClr val="accent2"/>
                </a:solidFill>
                <a:ea typeface="ＭＳ Ｐゴシック" charset="0"/>
              </a:rPr>
              <a:t>independent</a:t>
            </a:r>
            <a:r>
              <a:rPr lang="en-US" sz="2400" dirty="0">
                <a:ea typeface="ＭＳ Ｐゴシック" charset="0"/>
              </a:rPr>
              <a:t> if P(A </a:t>
            </a:r>
            <a:r>
              <a:rPr lang="en-US" sz="2400" dirty="0">
                <a:ea typeface="ＭＳ Ｐゴシック" charset="0"/>
                <a:sym typeface="Symbol" charset="0"/>
              </a:rPr>
              <a:t> B) = P(A) * P(B); equivalently, P(A) = P(A | B) and P(B)  = P(B | A)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ym typeface="Symbol" charset="0"/>
              </a:rPr>
              <a:t>A and B are </a:t>
            </a:r>
            <a:r>
              <a:rPr lang="en-US" sz="2800" b="1" dirty="0">
                <a:solidFill>
                  <a:schemeClr val="accent2"/>
                </a:solidFill>
                <a:sym typeface="Symbol" charset="0"/>
              </a:rPr>
              <a:t>conditionally independent</a:t>
            </a:r>
            <a:r>
              <a:rPr lang="en-US" sz="2800" dirty="0">
                <a:sym typeface="Symbol" charset="0"/>
              </a:rPr>
              <a:t> given C if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  <a:sym typeface="Symbol" charset="0"/>
              </a:rPr>
              <a:t>P(A  B | C) = P(A | C) * P(B | C)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ym typeface="Symbol" charset="0"/>
              </a:rPr>
              <a:t>This lets us decompose the joint distribution: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  <a:sym typeface="Symbol" charset="0"/>
              </a:rPr>
              <a:t>P(A  B  C) = P(A | C) * P(B | C) * P(C)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ym typeface="Symbol" charset="0"/>
              </a:rPr>
              <a:t>Moon-Phase and Burglary are </a:t>
            </a:r>
            <a:r>
              <a:rPr lang="en-US" sz="2800" b="1" i="1" dirty="0">
                <a:solidFill>
                  <a:schemeClr val="accent2"/>
                </a:solidFill>
                <a:sym typeface="Symbol" charset="0"/>
              </a:rPr>
              <a:t>conditionally independent given</a:t>
            </a:r>
            <a:r>
              <a:rPr lang="en-US" sz="2800" dirty="0">
                <a:sym typeface="Symbol" charset="0"/>
              </a:rPr>
              <a:t> Light-Level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ym typeface="Symbol" charset="0"/>
              </a:rPr>
              <a:t>Conditional independence is weaker than absolute independence, but useful in decomposing full joint probability distribution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Conditional independence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0550" y="1066800"/>
            <a:ext cx="7962900" cy="4724400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n-US" sz="3200" dirty="0">
                <a:sym typeface="Symbol" charset="0"/>
              </a:rPr>
              <a:t>Intuitive understanding: conditional </a:t>
            </a:r>
            <a:r>
              <a:rPr lang="en-US" sz="3200" dirty="0" err="1">
                <a:sym typeface="Symbol" charset="0"/>
              </a:rPr>
              <a:t>indepen-dence</a:t>
            </a:r>
            <a:r>
              <a:rPr lang="en-US" sz="3200" dirty="0">
                <a:sym typeface="Symbol" charset="0"/>
              </a:rPr>
              <a:t> often comes from </a:t>
            </a:r>
            <a:r>
              <a:rPr lang="en-US" sz="3200" b="1" dirty="0">
                <a:sym typeface="Symbol" charset="0"/>
              </a:rPr>
              <a:t>causal relations</a:t>
            </a:r>
          </a:p>
          <a:p>
            <a:pPr lvl="1">
              <a:lnSpc>
                <a:spcPct val="114000"/>
              </a:lnSpc>
            </a:pPr>
            <a:r>
              <a:rPr lang="en-US" sz="2800" dirty="0">
                <a:ea typeface="ＭＳ Ｐゴシック" charset="0"/>
                <a:sym typeface="Symbol" charset="0"/>
              </a:rPr>
              <a:t>Moon phase causally effects light level at night</a:t>
            </a:r>
          </a:p>
          <a:p>
            <a:pPr lvl="1">
              <a:lnSpc>
                <a:spcPct val="114000"/>
              </a:lnSpc>
            </a:pPr>
            <a:r>
              <a:rPr lang="en-US" sz="2800" dirty="0">
                <a:ea typeface="ＭＳ Ｐゴシック" charset="0"/>
                <a:sym typeface="Symbol" charset="0"/>
              </a:rPr>
              <a:t>Other things do too, e.g., street lights</a:t>
            </a:r>
          </a:p>
          <a:p>
            <a:pPr>
              <a:lnSpc>
                <a:spcPct val="114000"/>
              </a:lnSpc>
            </a:pPr>
            <a:r>
              <a:rPr lang="en-US" sz="3200" dirty="0">
                <a:sym typeface="Symbol" charset="0"/>
              </a:rPr>
              <a:t>For our burglary scenario, moon phase doesn’t effect anything else</a:t>
            </a:r>
          </a:p>
          <a:p>
            <a:pPr>
              <a:lnSpc>
                <a:spcPct val="114000"/>
              </a:lnSpc>
            </a:pPr>
            <a:r>
              <a:rPr lang="en-US" sz="3200" dirty="0">
                <a:sym typeface="Symbol" charset="0"/>
              </a:rPr>
              <a:t>Knowing </a:t>
            </a:r>
            <a:r>
              <a:rPr lang="en-US" sz="3200" i="1" dirty="0">
                <a:sym typeface="Symbol" charset="0"/>
              </a:rPr>
              <a:t>light level </a:t>
            </a:r>
            <a:r>
              <a:rPr lang="en-US" sz="3200" dirty="0">
                <a:sym typeface="Symbol" charset="0"/>
              </a:rPr>
              <a:t>means we can ignore </a:t>
            </a:r>
            <a:r>
              <a:rPr lang="en-US" sz="3200" i="1" dirty="0">
                <a:sym typeface="Symbol" charset="0"/>
              </a:rPr>
              <a:t>moon phase </a:t>
            </a:r>
            <a:r>
              <a:rPr lang="en-US" sz="3200" dirty="0">
                <a:sym typeface="Symbol" charset="0"/>
              </a:rPr>
              <a:t>in predicting whether or not alarm suggests we had a burglary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2C68CFA-9E4E-AC42-919E-F7CBB85A89A7}" type="slidenum">
              <a:rPr lang="en-US" sz="1000">
                <a:latin typeface="Calibri"/>
              </a:rPr>
              <a:pPr/>
              <a:t>24</a:t>
            </a:fld>
            <a:endParaRPr lang="en-US" sz="1000" dirty="0">
              <a:latin typeface="Calibri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algn="l"/>
            <a:r>
              <a:rPr lang="en-US" sz="4800" dirty="0"/>
              <a:t>Bayes’</a:t>
            </a:r>
            <a:r>
              <a:rPr lang="en-US" altLang="ja-JP" sz="4800" dirty="0"/>
              <a:t> rule</a:t>
            </a:r>
            <a:endParaRPr lang="en-US" sz="4800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229600" cy="5257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ja-JP" sz="3200" dirty="0"/>
              <a:t>Derived from the product rule:</a:t>
            </a:r>
          </a:p>
          <a:p>
            <a:pPr lvl="1">
              <a:defRPr/>
            </a:pPr>
            <a:r>
              <a:rPr lang="en-US" altLang="ja-JP" sz="2800" dirty="0"/>
              <a:t>P(A, B) = P(A|B) * P(B) </a:t>
            </a:r>
            <a:r>
              <a:rPr lang="en-US" altLang="ja-JP" dirty="0"/>
              <a:t> </a:t>
            </a:r>
            <a:r>
              <a:rPr lang="en-US" altLang="ja-JP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 from definition of conditional probability</a:t>
            </a:r>
            <a:endParaRPr lang="en-US" altLang="ja-JP" sz="2800" dirty="0"/>
          </a:p>
          <a:p>
            <a:pPr lvl="1">
              <a:defRPr/>
            </a:pPr>
            <a:r>
              <a:rPr lang="en-US" altLang="ja-JP" sz="2800" dirty="0"/>
              <a:t>P(B, A) = P(B|A) * P(A) </a:t>
            </a:r>
            <a:r>
              <a:rPr lang="en-US" altLang="ja-JP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 from definition of conditional probability</a:t>
            </a:r>
            <a:endParaRPr lang="en-US" altLang="ja-JP" sz="2800" dirty="0"/>
          </a:p>
          <a:p>
            <a:pPr lvl="1">
              <a:defRPr/>
            </a:pPr>
            <a:r>
              <a:rPr lang="en-US" altLang="ja-JP" sz="2800" dirty="0"/>
              <a:t>P(A, B) = P(B, A)            </a:t>
            </a:r>
            <a:r>
              <a:rPr lang="en-US" altLang="ja-JP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ja-JP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 since order is not important</a:t>
            </a:r>
            <a:endParaRPr lang="en-US" altLang="ja-JP" sz="28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39725" lvl="1" indent="0">
              <a:buNone/>
              <a:defRPr/>
            </a:pPr>
            <a:endParaRPr lang="en-US" altLang="ja-JP" sz="1400" dirty="0"/>
          </a:p>
          <a:p>
            <a:pPr marL="339725" lvl="1" indent="0">
              <a:buFontTx/>
              <a:buNone/>
              <a:defRPr/>
            </a:pPr>
            <a:r>
              <a:rPr lang="en-US" altLang="ja-JP" sz="2800" dirty="0"/>
              <a:t>So…</a:t>
            </a:r>
          </a:p>
          <a:p>
            <a:pPr marL="339725" lvl="1" indent="0">
              <a:buFontTx/>
              <a:buNone/>
              <a:defRPr/>
            </a:pPr>
            <a:endParaRPr lang="en-US" altLang="ja-JP" sz="1800" dirty="0"/>
          </a:p>
          <a:p>
            <a:pPr marL="339725" lvl="1" indent="0">
              <a:buNone/>
              <a:defRPr/>
            </a:pPr>
            <a:r>
              <a:rPr lang="en-US" sz="3600" b="1" dirty="0">
                <a:ea typeface="ＭＳ Ｐゴシック" charset="0"/>
              </a:rPr>
              <a:t>P(A|B) = P(B|A) * P(A)</a:t>
            </a:r>
          </a:p>
          <a:p>
            <a:pPr marL="339725" lvl="1" indent="0">
              <a:buNone/>
              <a:defRPr/>
            </a:pPr>
            <a:r>
              <a:rPr lang="en-US" sz="3600" b="1" dirty="0">
                <a:ea typeface="ＭＳ Ｐゴシック" charset="0"/>
              </a:rPr>
              <a:t>                        P(B)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304800"/>
            <a:ext cx="2514600" cy="1773238"/>
          </a:xfrm>
          <a:prstGeom prst="rect">
            <a:avLst/>
          </a:prstGeom>
          <a:ln w="127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8A6AB1B-8C47-0241-9886-3E8CC63CB9C8}"/>
              </a:ext>
            </a:extLst>
          </p:cNvPr>
          <p:cNvCxnSpPr>
            <a:cxnSpLocks/>
          </p:cNvCxnSpPr>
          <p:nvPr/>
        </p:nvCxnSpPr>
        <p:spPr bwMode="auto">
          <a:xfrm>
            <a:off x="2743200" y="5486400"/>
            <a:ext cx="2667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A1D04C4-377F-504B-94FE-F551B63D2743}" type="slidenum">
              <a:rPr lang="en-US" sz="1000">
                <a:latin typeface="Calibri"/>
              </a:rPr>
              <a:pPr/>
              <a:t>25</a:t>
            </a:fld>
            <a:endParaRPr lang="en-US" sz="1000" dirty="0">
              <a:latin typeface="Calibri"/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algn="l"/>
            <a:r>
              <a:rPr lang="en-US" sz="4800" dirty="0">
                <a:cs typeface="Calibri"/>
                <a:sym typeface="Symbol" charset="0"/>
              </a:rPr>
              <a:t>Useful for diagnosis!</a:t>
            </a:r>
            <a:endParaRPr lang="en-US" sz="4800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382000" cy="5257800"/>
          </a:xfrm>
        </p:spPr>
        <p:txBody>
          <a:bodyPr/>
          <a:lstStyle/>
          <a:p>
            <a:pPr>
              <a:defRPr/>
            </a:pPr>
            <a:r>
              <a:rPr lang="en-US" altLang="ja-JP" sz="3200" i="1" dirty="0"/>
              <a:t>C is a cause, E is an effect</a:t>
            </a:r>
            <a:r>
              <a:rPr lang="en-US" altLang="ja-JP" sz="3200" dirty="0"/>
              <a:t>:</a:t>
            </a:r>
          </a:p>
          <a:p>
            <a:pPr lvl="1">
              <a:defRPr/>
            </a:pPr>
            <a:r>
              <a:rPr lang="en-US" sz="2700" dirty="0">
                <a:ea typeface="ＭＳ Ｐゴシック" charset="0"/>
              </a:rPr>
              <a:t>P(C|E) = P(E|C) * P(C) / P(E)</a:t>
            </a:r>
          </a:p>
          <a:p>
            <a:pPr>
              <a:defRPr/>
            </a:pPr>
            <a:r>
              <a:rPr lang="en-US" sz="3200" b="1" dirty="0">
                <a:cs typeface="Calibri"/>
                <a:sym typeface="Symbol" charset="0"/>
              </a:rPr>
              <a:t>Useful for diagnosis</a:t>
            </a:r>
            <a:r>
              <a:rPr lang="en-US" sz="3200" dirty="0">
                <a:cs typeface="Calibri"/>
                <a:sym typeface="Symbol" charset="0"/>
              </a:rPr>
              <a:t>: </a:t>
            </a:r>
          </a:p>
          <a:p>
            <a:pPr marL="344488" lvl="1" indent="-225425">
              <a:defRPr/>
            </a:pPr>
            <a:r>
              <a:rPr lang="en-US" sz="2700" dirty="0">
                <a:ea typeface="ＭＳ Ｐゴシック" charset="0"/>
                <a:cs typeface="Calibri"/>
                <a:sym typeface="Symbol" charset="0"/>
              </a:rPr>
              <a:t>E are (observed) effects and C are (hidden) causes, </a:t>
            </a:r>
          </a:p>
          <a:p>
            <a:pPr marL="344488" lvl="1" indent="-225425">
              <a:defRPr/>
            </a:pPr>
            <a:r>
              <a:rPr lang="en-US" sz="2700" dirty="0">
                <a:ea typeface="ＭＳ Ｐゴシック" charset="0"/>
                <a:cs typeface="Calibri"/>
                <a:sym typeface="Symbol" charset="0"/>
              </a:rPr>
              <a:t>Often have model for how causes lead to effects P(E|C)</a:t>
            </a:r>
          </a:p>
          <a:p>
            <a:pPr marL="344488" lvl="1" indent="-225425">
              <a:defRPr/>
            </a:pPr>
            <a:r>
              <a:rPr lang="en-US" sz="2700" dirty="0">
                <a:ea typeface="ＭＳ Ｐゴシック" charset="0"/>
                <a:cs typeface="Calibri"/>
                <a:sym typeface="Symbol" charset="0"/>
              </a:rPr>
              <a:t>May also have info (based on experience) on frequency of causes (P(C))</a:t>
            </a:r>
          </a:p>
          <a:p>
            <a:pPr marL="344488" lvl="1" indent="-225425">
              <a:defRPr/>
            </a:pPr>
            <a:r>
              <a:rPr lang="en-US" sz="2700" dirty="0">
                <a:ea typeface="ＭＳ Ｐゴシック" charset="0"/>
                <a:cs typeface="Calibri"/>
                <a:sym typeface="Symbol" charset="0"/>
              </a:rPr>
              <a:t>Which allows us to reason </a:t>
            </a:r>
            <a:r>
              <a:rPr lang="en-US" sz="2700" dirty="0" err="1">
                <a:ea typeface="ＭＳ Ｐゴシック" charset="0"/>
                <a:cs typeface="Calibri"/>
                <a:sym typeface="Symbol" charset="0"/>
              </a:rPr>
              <a:t>abductively</a:t>
            </a:r>
            <a:r>
              <a:rPr lang="en-US" sz="2700" dirty="0">
                <a:ea typeface="ＭＳ Ｐゴシック" charset="0"/>
                <a:cs typeface="Calibri"/>
                <a:sym typeface="Symbol" charset="0"/>
              </a:rPr>
              <a:t> from effects to causes (P(C|E))</a:t>
            </a:r>
            <a:endParaRPr lang="el-GR" sz="2700" dirty="0">
              <a:ea typeface="ＭＳ Ｐゴシック" charset="0"/>
              <a:cs typeface="Calibri"/>
              <a:sym typeface="Symbo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304800"/>
            <a:ext cx="2514600" cy="1773238"/>
          </a:xfrm>
          <a:prstGeom prst="rect">
            <a:avLst/>
          </a:prstGeom>
          <a:ln w="127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4400" dirty="0"/>
              <a:t>Ex: meningitis and stiff neck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305800" cy="4876800"/>
          </a:xfrm>
        </p:spPr>
        <p:txBody>
          <a:bodyPr/>
          <a:lstStyle/>
          <a:p>
            <a:r>
              <a:rPr lang="en-US" sz="3200" dirty="0"/>
              <a:t>Meningitis (M) can cause stiff neck (S), though there are other causes too</a:t>
            </a:r>
          </a:p>
          <a:p>
            <a:r>
              <a:rPr lang="en-US" sz="3200" dirty="0"/>
              <a:t>Use S as a diagnostic symptom and estimate </a:t>
            </a:r>
            <a:r>
              <a:rPr lang="en-US" sz="3200" b="1" dirty="0"/>
              <a:t>p(M|S)</a:t>
            </a:r>
          </a:p>
          <a:p>
            <a:r>
              <a:rPr lang="en-US" sz="3200" dirty="0"/>
              <a:t>Studies can estimate p(M), p(S) &amp; p(S|M), e.g.      p(M)=0.7, p(S)=0.01, p(M)=0.00002</a:t>
            </a:r>
          </a:p>
          <a:p>
            <a:r>
              <a:rPr lang="en-US" sz="3200" dirty="0"/>
              <a:t>Harder to directly gather data on p(M|S)</a:t>
            </a:r>
          </a:p>
          <a:p>
            <a:r>
              <a:rPr lang="en-US" sz="3200" dirty="0"/>
              <a:t>Applying Bayes’ Rule:</a:t>
            </a:r>
            <a:br>
              <a:rPr lang="en-US" sz="3200" dirty="0"/>
            </a:br>
            <a:r>
              <a:rPr lang="en-US" sz="3200" dirty="0"/>
              <a:t>     p(M|S) = p(S|M) * p(M) / p(S) = 0.0014</a:t>
            </a: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DD2B873-C225-7349-9767-F982990DEAA9}" type="slidenum">
              <a:rPr lang="en-US" sz="1000">
                <a:latin typeface="Calibri"/>
              </a:rPr>
              <a:pPr/>
              <a:t>26</a:t>
            </a:fld>
            <a:endParaRPr lang="en-US" sz="1000" dirty="0">
              <a:latin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609600"/>
          </a:xfrm>
        </p:spPr>
        <p:txBody>
          <a:bodyPr/>
          <a:lstStyle/>
          <a:p>
            <a:r>
              <a:rPr lang="en-US" sz="4400" dirty="0"/>
              <a:t>Reasoning from evidence to a cause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1371600"/>
            <a:ext cx="8229600" cy="48577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800" dirty="0"/>
              <a:t>In the setting of diagnostic/evidential reasoning</a:t>
            </a:r>
          </a:p>
          <a:p>
            <a:pPr>
              <a:spcBef>
                <a:spcPct val="0"/>
              </a:spcBef>
            </a:pPr>
            <a:endParaRPr lang="en-US" sz="2800" dirty="0"/>
          </a:p>
          <a:p>
            <a:pPr>
              <a:spcBef>
                <a:spcPct val="0"/>
              </a:spcBef>
            </a:pPr>
            <a:endParaRPr lang="en-US" sz="2800" dirty="0"/>
          </a:p>
          <a:p>
            <a:pPr>
              <a:spcBef>
                <a:spcPct val="0"/>
              </a:spcBef>
            </a:pPr>
            <a:endParaRPr lang="en-US" sz="2800" dirty="0"/>
          </a:p>
          <a:p>
            <a:pPr>
              <a:spcBef>
                <a:spcPct val="0"/>
              </a:spcBef>
            </a:pPr>
            <a:endParaRPr lang="en-US" sz="2800" dirty="0"/>
          </a:p>
          <a:p>
            <a:pPr>
              <a:spcBef>
                <a:spcPct val="0"/>
              </a:spcBef>
            </a:pPr>
            <a:endParaRPr lang="en-US" sz="2800" dirty="0"/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sz="2400" dirty="0">
                <a:ea typeface="ＭＳ Ｐゴシック" charset="0"/>
              </a:rPr>
              <a:t>Know prior probability of hypothesis	 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sz="2400" i="1" dirty="0">
                <a:ea typeface="ＭＳ Ｐゴシック" charset="0"/>
              </a:rPr>
              <a:t>		      </a:t>
            </a:r>
            <a:r>
              <a:rPr lang="en-US" sz="2400" dirty="0">
                <a:ea typeface="ＭＳ Ｐゴシック" charset="0"/>
              </a:rPr>
              <a:t>conditional probability 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sz="2400" dirty="0">
                <a:ea typeface="ＭＳ Ｐゴシック" charset="0"/>
              </a:rPr>
              <a:t>Want to compute the </a:t>
            </a:r>
            <a:r>
              <a:rPr lang="en-US" sz="2400" i="1" dirty="0">
                <a:ea typeface="ＭＳ Ｐゴシック" charset="0"/>
              </a:rPr>
              <a:t>posterior probability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800" dirty="0"/>
              <a:t>Bayes</a:t>
            </a:r>
            <a:r>
              <a:rPr lang="ja-JP" altLang="en-US" sz="2800" dirty="0"/>
              <a:t>’</a:t>
            </a:r>
            <a:r>
              <a:rPr lang="en-US" altLang="ja-JP" sz="2800" dirty="0"/>
              <a:t>s theorem:</a:t>
            </a:r>
            <a:endParaRPr lang="en-US" sz="2800" dirty="0"/>
          </a:p>
        </p:txBody>
      </p:sp>
      <p:graphicFrame>
        <p:nvGraphicFramePr>
          <p:cNvPr id="49156" name="Object 2"/>
          <p:cNvGraphicFramePr>
            <a:graphicFrameLocks noChangeAspect="1"/>
          </p:cNvGraphicFramePr>
          <p:nvPr/>
        </p:nvGraphicFramePr>
        <p:xfrm>
          <a:off x="1895475" y="1987550"/>
          <a:ext cx="6815138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9" name="Equation" r:id="rId3" imgW="3479800" imgH="736600" progId="Equation.3">
                  <p:embed/>
                </p:oleObj>
              </mc:Choice>
              <mc:Fallback>
                <p:oleObj name="Equation" r:id="rId3" imgW="3479800" imgH="736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5475" y="1987550"/>
                        <a:ext cx="6815138" cy="144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7" name="Line 5"/>
          <p:cNvSpPr>
            <a:spLocks noChangeShapeType="1"/>
          </p:cNvSpPr>
          <p:nvPr/>
        </p:nvSpPr>
        <p:spPr bwMode="auto">
          <a:xfrm flipH="1">
            <a:off x="2171700" y="2336800"/>
            <a:ext cx="1271588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 flipH="1">
            <a:off x="3557588" y="236537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>
            <a:off x="3686175" y="2341563"/>
            <a:ext cx="971550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aphicFrame>
        <p:nvGraphicFramePr>
          <p:cNvPr id="49160" name="Object 3"/>
          <p:cNvGraphicFramePr>
            <a:graphicFrameLocks noChangeAspect="1"/>
          </p:cNvGraphicFramePr>
          <p:nvPr/>
        </p:nvGraphicFramePr>
        <p:xfrm>
          <a:off x="1143000" y="6019800"/>
          <a:ext cx="70104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60" name="Equation" r:id="rId5" imgW="2324100" imgH="228600" progId="Equation.3">
                  <p:embed/>
                </p:oleObj>
              </mc:Choice>
              <mc:Fallback>
                <p:oleObj name="Equation" r:id="rId5" imgW="23241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6019800"/>
                        <a:ext cx="701040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897241"/>
              </p:ext>
            </p:extLst>
          </p:nvPr>
        </p:nvGraphicFramePr>
        <p:xfrm>
          <a:off x="6532563" y="3987145"/>
          <a:ext cx="8001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61" name="Equation" r:id="rId7" imgW="457200" imgH="228600" progId="Equation.3">
                  <p:embed/>
                </p:oleObj>
              </mc:Choice>
              <mc:Fallback>
                <p:oleObj name="Equation" r:id="rId7" imgW="4572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2563" y="3987145"/>
                        <a:ext cx="80010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97100"/>
              </p:ext>
            </p:extLst>
          </p:nvPr>
        </p:nvGraphicFramePr>
        <p:xfrm>
          <a:off x="6532563" y="4429079"/>
          <a:ext cx="12446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62" name="Equation" r:id="rId9" imgW="711200" imgH="241300" progId="Equation.3">
                  <p:embed/>
                </p:oleObj>
              </mc:Choice>
              <mc:Fallback>
                <p:oleObj name="Equation" r:id="rId9" imgW="711200" imgH="241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2563" y="4429079"/>
                        <a:ext cx="124460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3" name="Object 6"/>
          <p:cNvGraphicFramePr>
            <a:graphicFrameLocks noChangeAspect="1"/>
          </p:cNvGraphicFramePr>
          <p:nvPr/>
        </p:nvGraphicFramePr>
        <p:xfrm>
          <a:off x="1968500" y="2363788"/>
          <a:ext cx="1144588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63" name="Equation" r:id="rId11" imgW="711200" imgH="241300" progId="Equation.3">
                  <p:embed/>
                </p:oleObj>
              </mc:Choice>
              <mc:Fallback>
                <p:oleObj name="Equation" r:id="rId11" imgW="711200" imgH="2413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500" y="2363788"/>
                        <a:ext cx="1144588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6448562"/>
              </p:ext>
            </p:extLst>
          </p:nvPr>
        </p:nvGraphicFramePr>
        <p:xfrm>
          <a:off x="6532563" y="4884737"/>
          <a:ext cx="12446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64" name="Equation" r:id="rId13" imgW="711200" imgH="241300" progId="Equation.3">
                  <p:embed/>
                </p:oleObj>
              </mc:Choice>
              <mc:Fallback>
                <p:oleObj name="Equation" r:id="rId13" imgW="711200" imgH="2413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2563" y="4884737"/>
                        <a:ext cx="124460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5" name="Object 8"/>
          <p:cNvGraphicFramePr>
            <a:graphicFrameLocks noChangeAspect="1"/>
          </p:cNvGraphicFramePr>
          <p:nvPr/>
        </p:nvGraphicFramePr>
        <p:xfrm>
          <a:off x="3790950" y="2027238"/>
          <a:ext cx="72866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65" name="Equation" r:id="rId15" imgW="457200" imgH="228600" progId="Equation.3">
                  <p:embed/>
                </p:oleObj>
              </mc:Choice>
              <mc:Fallback>
                <p:oleObj name="Equation" r:id="rId15" imgW="45720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0950" y="2027238"/>
                        <a:ext cx="728663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19FC36E-A788-9443-A33C-EAA556A0EFD2}" type="slidenum">
              <a:rPr lang="en-US" sz="1000">
                <a:latin typeface="Calibri"/>
              </a:rPr>
              <a:pPr/>
              <a:t>28</a:t>
            </a:fld>
            <a:endParaRPr lang="en-US" sz="1000" dirty="0">
              <a:latin typeface="Calibri"/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r>
              <a:rPr lang="en-US" dirty="0"/>
              <a:t>Simple Bayesian diagnostic reasoning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hlinkClick r:id="rId2"/>
              </a:rPr>
              <a:t>Naive Bayes classifier</a:t>
            </a:r>
            <a:endParaRPr lang="en-US" sz="2800" b="1" dirty="0"/>
          </a:p>
          <a:p>
            <a:pPr>
              <a:defRPr/>
            </a:pPr>
            <a:r>
              <a:rPr lang="en-US" sz="2800" dirty="0"/>
              <a:t>Knowledge base:</a:t>
            </a:r>
          </a:p>
          <a:p>
            <a:pPr marL="458788" lvl="1" indent="-228600">
              <a:defRPr/>
            </a:pPr>
            <a:r>
              <a:rPr lang="en-US" sz="2400" dirty="0">
                <a:ea typeface="ＭＳ Ｐゴシック" charset="0"/>
              </a:rPr>
              <a:t>Evidence / manifestations: E</a:t>
            </a:r>
            <a:r>
              <a:rPr lang="en-US" sz="2400" baseline="-25000" dirty="0">
                <a:ea typeface="ＭＳ Ｐゴシック" charset="0"/>
              </a:rPr>
              <a:t>1</a:t>
            </a:r>
            <a:r>
              <a:rPr lang="en-US" sz="2400" dirty="0">
                <a:ea typeface="ＭＳ Ｐゴシック" charset="0"/>
              </a:rPr>
              <a:t>, … </a:t>
            </a:r>
            <a:r>
              <a:rPr lang="en-US" sz="2400" dirty="0" err="1">
                <a:ea typeface="ＭＳ Ｐゴシック" charset="0"/>
              </a:rPr>
              <a:t>E</a:t>
            </a:r>
            <a:r>
              <a:rPr lang="en-US" sz="2400" baseline="-25000" dirty="0" err="1">
                <a:ea typeface="ＭＳ Ｐゴシック" charset="0"/>
              </a:rPr>
              <a:t>m</a:t>
            </a:r>
            <a:endParaRPr lang="en-US" sz="2400" baseline="-25000" dirty="0">
              <a:ea typeface="ＭＳ Ｐゴシック" charset="0"/>
            </a:endParaRPr>
          </a:p>
          <a:p>
            <a:pPr marL="458788" lvl="1" indent="-228600">
              <a:defRPr/>
            </a:pPr>
            <a:r>
              <a:rPr lang="en-US" sz="2400" dirty="0">
                <a:ea typeface="ＭＳ Ｐゴシック" charset="0"/>
              </a:rPr>
              <a:t>Hypotheses / disorders: H</a:t>
            </a:r>
            <a:r>
              <a:rPr lang="en-US" sz="2400" baseline="-25000" dirty="0">
                <a:ea typeface="ＭＳ Ｐゴシック" charset="0"/>
              </a:rPr>
              <a:t>1</a:t>
            </a:r>
            <a:r>
              <a:rPr lang="en-US" sz="2400" dirty="0">
                <a:ea typeface="ＭＳ Ｐゴシック" charset="0"/>
              </a:rPr>
              <a:t>, … </a:t>
            </a:r>
            <a:r>
              <a:rPr lang="en-US" sz="2400" dirty="0" err="1">
                <a:ea typeface="ＭＳ Ｐゴシック" charset="0"/>
              </a:rPr>
              <a:t>H</a:t>
            </a:r>
            <a:r>
              <a:rPr lang="en-US" sz="2400" baseline="-25000" dirty="0" err="1">
                <a:ea typeface="ＭＳ Ｐゴシック" charset="0"/>
              </a:rPr>
              <a:t>n</a:t>
            </a:r>
            <a:endParaRPr lang="en-US" sz="2400" baseline="-25000" dirty="0">
              <a:ea typeface="ＭＳ Ｐゴシック" charset="0"/>
            </a:endParaRPr>
          </a:p>
          <a:p>
            <a:pPr marL="681037" lvl="2" indent="0">
              <a:buFontTx/>
              <a:buNone/>
              <a:defRPr/>
            </a:pPr>
            <a:r>
              <a:rPr lang="en-US" sz="2400" dirty="0">
                <a:ea typeface="ＭＳ Ｐゴシック" charset="0"/>
              </a:rPr>
              <a:t>Note: </a:t>
            </a:r>
            <a:r>
              <a:rPr lang="en-US" sz="2400" dirty="0" err="1">
                <a:ea typeface="ＭＳ Ｐゴシック" charset="0"/>
              </a:rPr>
              <a:t>E</a:t>
            </a:r>
            <a:r>
              <a:rPr lang="en-US" sz="2400" baseline="-25000" dirty="0" err="1">
                <a:ea typeface="ＭＳ Ｐゴシック" charset="0"/>
              </a:rPr>
              <a:t>j</a:t>
            </a:r>
            <a:r>
              <a:rPr lang="en-US" sz="2400" dirty="0">
                <a:ea typeface="ＭＳ Ｐゴシック" charset="0"/>
              </a:rPr>
              <a:t> and H</a:t>
            </a:r>
            <a:r>
              <a:rPr lang="en-US" sz="2400" baseline="-25000" dirty="0">
                <a:ea typeface="ＭＳ Ｐゴシック" charset="0"/>
              </a:rPr>
              <a:t>i</a:t>
            </a:r>
            <a:r>
              <a:rPr lang="en-US" sz="2400" dirty="0">
                <a:ea typeface="ＭＳ Ｐゴシック" charset="0"/>
              </a:rPr>
              <a:t> are </a:t>
            </a:r>
            <a:r>
              <a:rPr lang="en-US" sz="2400" b="1" dirty="0">
                <a:ea typeface="ＭＳ Ｐゴシック" charset="0"/>
              </a:rPr>
              <a:t>binary</a:t>
            </a:r>
            <a:r>
              <a:rPr lang="en-US" sz="2400" dirty="0">
                <a:ea typeface="ＭＳ Ｐゴシック" charset="0"/>
              </a:rPr>
              <a:t>; hypotheses are </a:t>
            </a:r>
            <a:r>
              <a:rPr lang="en-US" sz="2400" b="1" dirty="0">
                <a:ea typeface="ＭＳ Ｐゴシック" charset="0"/>
              </a:rPr>
              <a:t>mutually exclusive</a:t>
            </a:r>
            <a:r>
              <a:rPr lang="en-US" sz="2400" dirty="0">
                <a:ea typeface="ＭＳ Ｐゴシック" charset="0"/>
              </a:rPr>
              <a:t> (non-overlapping) and </a:t>
            </a:r>
            <a:r>
              <a:rPr lang="en-US" sz="2400" b="1" dirty="0">
                <a:ea typeface="ＭＳ Ｐゴシック" charset="0"/>
              </a:rPr>
              <a:t>exhaustive</a:t>
            </a:r>
            <a:r>
              <a:rPr lang="en-US" sz="2400" dirty="0">
                <a:ea typeface="ＭＳ Ｐゴシック" charset="0"/>
              </a:rPr>
              <a:t> (cover all possible cases)</a:t>
            </a:r>
          </a:p>
          <a:p>
            <a:pPr lvl="1">
              <a:defRPr/>
            </a:pPr>
            <a:r>
              <a:rPr lang="en-US" sz="2400" dirty="0">
                <a:ea typeface="ＭＳ Ｐゴシック" charset="0"/>
              </a:rPr>
              <a:t>Conditional probabilities: P(</a:t>
            </a:r>
            <a:r>
              <a:rPr lang="en-US" sz="2400" dirty="0" err="1">
                <a:ea typeface="ＭＳ Ｐゴシック" charset="0"/>
              </a:rPr>
              <a:t>E</a:t>
            </a:r>
            <a:r>
              <a:rPr lang="en-US" sz="2400" baseline="-25000" dirty="0" err="1">
                <a:ea typeface="ＭＳ Ｐゴシック" charset="0"/>
              </a:rPr>
              <a:t>j</a:t>
            </a:r>
            <a:r>
              <a:rPr lang="en-US" sz="2400" dirty="0">
                <a:ea typeface="ＭＳ Ｐゴシック" charset="0"/>
              </a:rPr>
              <a:t> | H</a:t>
            </a:r>
            <a:r>
              <a:rPr lang="en-US" sz="2400" baseline="-25000" dirty="0">
                <a:ea typeface="ＭＳ Ｐゴシック" charset="0"/>
              </a:rPr>
              <a:t>i</a:t>
            </a:r>
            <a:r>
              <a:rPr lang="en-US" sz="2400" dirty="0">
                <a:ea typeface="ＭＳ Ｐゴシック" charset="0"/>
              </a:rPr>
              <a:t>), </a:t>
            </a:r>
            <a:r>
              <a:rPr lang="en-US" sz="2400" dirty="0" err="1">
                <a:ea typeface="ＭＳ Ｐゴシック" charset="0"/>
              </a:rPr>
              <a:t>i</a:t>
            </a:r>
            <a:r>
              <a:rPr lang="en-US" sz="2400" dirty="0">
                <a:ea typeface="ＭＳ Ｐゴシック" charset="0"/>
              </a:rPr>
              <a:t> = 1, … n; j = 1, … m</a:t>
            </a:r>
          </a:p>
          <a:p>
            <a:pPr>
              <a:defRPr/>
            </a:pPr>
            <a:r>
              <a:rPr lang="en-US" sz="2800" dirty="0"/>
              <a:t>Cases (evidence for a particular instance): E</a:t>
            </a:r>
            <a:r>
              <a:rPr lang="en-US" sz="2800" baseline="-25000" dirty="0"/>
              <a:t>1</a:t>
            </a:r>
            <a:r>
              <a:rPr lang="en-US" sz="2800" dirty="0"/>
              <a:t>, …, E</a:t>
            </a:r>
            <a:r>
              <a:rPr lang="en-US" sz="2800" baseline="-25000" dirty="0"/>
              <a:t>l</a:t>
            </a:r>
          </a:p>
          <a:p>
            <a:pPr>
              <a:defRPr/>
            </a:pPr>
            <a:r>
              <a:rPr lang="en-US" sz="2800" dirty="0"/>
              <a:t>Goal: Find the hypothesis H</a:t>
            </a:r>
            <a:r>
              <a:rPr lang="en-US" sz="2800" baseline="-25000" dirty="0"/>
              <a:t>i</a:t>
            </a:r>
            <a:r>
              <a:rPr lang="en-US" sz="2800" dirty="0"/>
              <a:t> with highest posterior</a:t>
            </a:r>
          </a:p>
          <a:p>
            <a:pPr lvl="1">
              <a:defRPr/>
            </a:pPr>
            <a:r>
              <a:rPr lang="en-US" sz="2400" dirty="0">
                <a:ea typeface="ＭＳ Ｐゴシック" charset="0"/>
              </a:rPr>
              <a:t>Max</a:t>
            </a:r>
            <a:r>
              <a:rPr lang="en-US" sz="2400" baseline="-25000" dirty="0">
                <a:ea typeface="ＭＳ Ｐゴシック" charset="0"/>
              </a:rPr>
              <a:t>i</a:t>
            </a:r>
            <a:r>
              <a:rPr lang="en-US" sz="2400" dirty="0">
                <a:ea typeface="ＭＳ Ｐゴシック" charset="0"/>
              </a:rPr>
              <a:t> P(H</a:t>
            </a:r>
            <a:r>
              <a:rPr lang="en-US" sz="2400" baseline="-25000" dirty="0">
                <a:ea typeface="ＭＳ Ｐゴシック" charset="0"/>
              </a:rPr>
              <a:t>i</a:t>
            </a:r>
            <a:r>
              <a:rPr lang="en-US" sz="2400" dirty="0">
                <a:ea typeface="ＭＳ Ｐゴシック" charset="0"/>
              </a:rPr>
              <a:t> | E</a:t>
            </a:r>
            <a:r>
              <a:rPr lang="en-US" sz="2400" baseline="-25000" dirty="0">
                <a:ea typeface="ＭＳ Ｐゴシック" charset="0"/>
              </a:rPr>
              <a:t>1</a:t>
            </a:r>
            <a:r>
              <a:rPr lang="en-US" sz="2400" dirty="0">
                <a:ea typeface="ＭＳ Ｐゴシック" charset="0"/>
              </a:rPr>
              <a:t>, …, E</a:t>
            </a:r>
            <a:r>
              <a:rPr lang="en-US" sz="2400" baseline="-25000" dirty="0">
                <a:ea typeface="ＭＳ Ｐゴシック" charset="0"/>
              </a:rPr>
              <a:t>l</a:t>
            </a:r>
            <a:r>
              <a:rPr lang="en-US" sz="2400" dirty="0">
                <a:ea typeface="ＭＳ Ｐゴシック" charset="0"/>
              </a:rPr>
              <a:t>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35137AC-3C89-C04A-9C4F-F2C77768CF1E}" type="slidenum">
              <a:rPr lang="en-US" sz="1000">
                <a:latin typeface="Calibri"/>
              </a:rPr>
              <a:pPr/>
              <a:t>29</a:t>
            </a:fld>
            <a:endParaRPr lang="en-US" sz="1000" dirty="0">
              <a:latin typeface="Calibri"/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r>
              <a:rPr lang="en-US" dirty="0"/>
              <a:t>Simple Bayesian diagnostic reasoning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24800" cy="5181600"/>
          </a:xfrm>
        </p:spPr>
        <p:txBody>
          <a:bodyPr/>
          <a:lstStyle/>
          <a:p>
            <a:pPr>
              <a:lnSpc>
                <a:spcPts val="3860"/>
              </a:lnSpc>
              <a:defRPr/>
            </a:pPr>
            <a:r>
              <a:rPr lang="en-US" sz="2800" dirty="0"/>
              <a:t>Bayes’ </a:t>
            </a:r>
            <a:r>
              <a:rPr lang="en-US" altLang="ja-JP" sz="2800" dirty="0"/>
              <a:t>rule:</a:t>
            </a:r>
          </a:p>
          <a:p>
            <a:pPr marL="339725" lvl="1" indent="0">
              <a:lnSpc>
                <a:spcPts val="3860"/>
              </a:lnSpc>
              <a:buFontTx/>
              <a:buNone/>
              <a:defRPr/>
            </a:pPr>
            <a:r>
              <a:rPr lang="en-US" sz="2800" dirty="0">
                <a:ea typeface="ＭＳ Ｐゴシック" charset="0"/>
              </a:rPr>
              <a:t>P(H</a:t>
            </a:r>
            <a:r>
              <a:rPr lang="en-US" sz="2800" baseline="-25000" dirty="0">
                <a:ea typeface="ＭＳ Ｐゴシック" charset="0"/>
              </a:rPr>
              <a:t>i</a:t>
            </a:r>
            <a:r>
              <a:rPr lang="en-US" sz="2800" dirty="0">
                <a:ea typeface="ＭＳ Ｐゴシック" charset="0"/>
              </a:rPr>
              <a:t> | E</a:t>
            </a:r>
            <a:r>
              <a:rPr lang="en-US" sz="2800" baseline="-25000" dirty="0">
                <a:ea typeface="ＭＳ Ｐゴシック" charset="0"/>
              </a:rPr>
              <a:t>1</a:t>
            </a:r>
            <a:r>
              <a:rPr lang="en-US" sz="2800" dirty="0">
                <a:ea typeface="ＭＳ Ｐゴシック" charset="0"/>
              </a:rPr>
              <a:t>… </a:t>
            </a:r>
            <a:r>
              <a:rPr lang="en-US" sz="2800" dirty="0" err="1">
                <a:ea typeface="ＭＳ Ｐゴシック" charset="0"/>
              </a:rPr>
              <a:t>E</a:t>
            </a:r>
            <a:r>
              <a:rPr lang="en-US" sz="2800" baseline="-25000" dirty="0" err="1">
                <a:ea typeface="ＭＳ Ｐゴシック" charset="0"/>
              </a:rPr>
              <a:t>m</a:t>
            </a:r>
            <a:r>
              <a:rPr lang="en-US" sz="2800" dirty="0">
                <a:ea typeface="ＭＳ Ｐゴシック" charset="0"/>
              </a:rPr>
              <a:t>) = P(E</a:t>
            </a:r>
            <a:r>
              <a:rPr lang="en-US" sz="2800" baseline="-25000" dirty="0">
                <a:ea typeface="ＭＳ Ｐゴシック" charset="0"/>
              </a:rPr>
              <a:t>1</a:t>
            </a:r>
            <a:r>
              <a:rPr lang="en-US" sz="2800" dirty="0">
                <a:ea typeface="ＭＳ Ｐゴシック" charset="0"/>
              </a:rPr>
              <a:t>…</a:t>
            </a:r>
            <a:r>
              <a:rPr lang="en-US" sz="2800" dirty="0" err="1">
                <a:ea typeface="ＭＳ Ｐゴシック" charset="0"/>
              </a:rPr>
              <a:t>E</a:t>
            </a:r>
            <a:r>
              <a:rPr lang="en-US" sz="2800" baseline="-25000" dirty="0" err="1">
                <a:ea typeface="ＭＳ Ｐゴシック" charset="0"/>
              </a:rPr>
              <a:t>m</a:t>
            </a:r>
            <a:r>
              <a:rPr lang="en-US" sz="2800" dirty="0">
                <a:ea typeface="ＭＳ Ｐゴシック" charset="0"/>
              </a:rPr>
              <a:t> | H</a:t>
            </a:r>
            <a:r>
              <a:rPr lang="en-US" sz="2800" baseline="-25000" dirty="0">
                <a:ea typeface="ＭＳ Ｐゴシック" charset="0"/>
              </a:rPr>
              <a:t>i</a:t>
            </a:r>
            <a:r>
              <a:rPr lang="en-US" sz="2800" dirty="0">
                <a:ea typeface="ＭＳ Ｐゴシック" charset="0"/>
              </a:rPr>
              <a:t>) P(H</a:t>
            </a:r>
            <a:r>
              <a:rPr lang="en-US" sz="2800" baseline="-25000" dirty="0">
                <a:ea typeface="ＭＳ Ｐゴシック" charset="0"/>
              </a:rPr>
              <a:t>i</a:t>
            </a:r>
            <a:r>
              <a:rPr lang="en-US" sz="2800" dirty="0">
                <a:ea typeface="ＭＳ Ｐゴシック" charset="0"/>
              </a:rPr>
              <a:t>) / P(E</a:t>
            </a:r>
            <a:r>
              <a:rPr lang="en-US" sz="2800" baseline="-25000" dirty="0">
                <a:ea typeface="ＭＳ Ｐゴシック" charset="0"/>
              </a:rPr>
              <a:t>1</a:t>
            </a:r>
            <a:r>
              <a:rPr lang="en-US" sz="2800" dirty="0">
                <a:ea typeface="ＭＳ Ｐゴシック" charset="0"/>
              </a:rPr>
              <a:t>… </a:t>
            </a:r>
            <a:r>
              <a:rPr lang="en-US" sz="2800" dirty="0" err="1">
                <a:ea typeface="ＭＳ Ｐゴシック" charset="0"/>
              </a:rPr>
              <a:t>E</a:t>
            </a:r>
            <a:r>
              <a:rPr lang="en-US" sz="2800" baseline="-25000" dirty="0" err="1">
                <a:ea typeface="ＭＳ Ｐゴシック" charset="0"/>
              </a:rPr>
              <a:t>m</a:t>
            </a:r>
            <a:r>
              <a:rPr lang="en-US" sz="2800" dirty="0">
                <a:ea typeface="ＭＳ Ｐゴシック" charset="0"/>
              </a:rPr>
              <a:t>)</a:t>
            </a:r>
          </a:p>
          <a:p>
            <a:pPr>
              <a:lnSpc>
                <a:spcPts val="3860"/>
              </a:lnSpc>
              <a:defRPr/>
            </a:pPr>
            <a:r>
              <a:rPr lang="en-US" sz="2800" dirty="0"/>
              <a:t>Assume each evidence </a:t>
            </a:r>
            <a:r>
              <a:rPr lang="en-US" sz="2800" dirty="0" err="1"/>
              <a:t>E</a:t>
            </a:r>
            <a:r>
              <a:rPr lang="en-US" sz="2800" baseline="-25000" dirty="0" err="1"/>
              <a:t>i</a:t>
            </a:r>
            <a:r>
              <a:rPr lang="en-US" sz="2800" dirty="0"/>
              <a:t> is conditionally </a:t>
            </a:r>
            <a:r>
              <a:rPr lang="en-US" sz="2800" dirty="0" err="1"/>
              <a:t>indepen</a:t>
            </a:r>
            <a:r>
              <a:rPr lang="en-US" sz="2800" dirty="0"/>
              <a:t>-dent of the others, </a:t>
            </a:r>
            <a:r>
              <a:rPr lang="en-US" sz="2800" i="1" dirty="0"/>
              <a:t>given</a:t>
            </a:r>
            <a:r>
              <a:rPr lang="en-US" sz="2800" dirty="0"/>
              <a:t> a hypothesis H</a:t>
            </a:r>
            <a:r>
              <a:rPr lang="en-US" sz="2800" baseline="-25000" dirty="0"/>
              <a:t>i</a:t>
            </a:r>
            <a:r>
              <a:rPr lang="en-US" sz="2800" dirty="0"/>
              <a:t>, then:</a:t>
            </a:r>
          </a:p>
          <a:p>
            <a:pPr marL="338138" lvl="1" indent="0">
              <a:lnSpc>
                <a:spcPts val="3860"/>
              </a:lnSpc>
              <a:buFontTx/>
              <a:buNone/>
              <a:defRPr/>
            </a:pPr>
            <a:r>
              <a:rPr lang="en-US" sz="2800" dirty="0">
                <a:ea typeface="ＭＳ Ｐゴシック" charset="0"/>
              </a:rPr>
              <a:t>P(E</a:t>
            </a:r>
            <a:r>
              <a:rPr lang="en-US" sz="2800" baseline="-25000" dirty="0">
                <a:ea typeface="ＭＳ Ｐゴシック" charset="0"/>
              </a:rPr>
              <a:t>1</a:t>
            </a:r>
            <a:r>
              <a:rPr lang="en-US" sz="2800" dirty="0">
                <a:ea typeface="ＭＳ Ｐゴシック" charset="0"/>
              </a:rPr>
              <a:t>…</a:t>
            </a:r>
            <a:r>
              <a:rPr lang="en-US" sz="2800" dirty="0" err="1">
                <a:ea typeface="ＭＳ Ｐゴシック" charset="0"/>
              </a:rPr>
              <a:t>E</a:t>
            </a:r>
            <a:r>
              <a:rPr lang="en-US" sz="2800" baseline="-25000" dirty="0" err="1">
                <a:ea typeface="ＭＳ Ｐゴシック" charset="0"/>
              </a:rPr>
              <a:t>m</a:t>
            </a:r>
            <a:r>
              <a:rPr lang="en-US" sz="2800" dirty="0">
                <a:ea typeface="ＭＳ Ｐゴシック" charset="0"/>
              </a:rPr>
              <a:t> | H</a:t>
            </a:r>
            <a:r>
              <a:rPr lang="en-US" sz="2800" baseline="-25000" dirty="0">
                <a:ea typeface="ＭＳ Ｐゴシック" charset="0"/>
              </a:rPr>
              <a:t>i</a:t>
            </a:r>
            <a:r>
              <a:rPr lang="en-US" sz="2800" dirty="0">
                <a:ea typeface="ＭＳ Ｐゴシック" charset="0"/>
              </a:rPr>
              <a:t>) = </a:t>
            </a:r>
            <a:r>
              <a:rPr lang="en-US" sz="2800" dirty="0">
                <a:ea typeface="ＭＳ Ｐゴシック" charset="0"/>
                <a:sym typeface="Symbol" charset="0"/>
              </a:rPr>
              <a:t></a:t>
            </a:r>
            <a:r>
              <a:rPr lang="en-US" sz="2800" baseline="30000" dirty="0" err="1">
                <a:ea typeface="ＭＳ Ｐゴシック" charset="0"/>
                <a:sym typeface="Symbol" charset="0"/>
              </a:rPr>
              <a:t>m</a:t>
            </a:r>
            <a:r>
              <a:rPr lang="en-US" sz="2800" baseline="-25000" dirty="0" err="1">
                <a:ea typeface="ＭＳ Ｐゴシック" charset="0"/>
                <a:sym typeface="Symbol" charset="0"/>
              </a:rPr>
              <a:t>j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=1</a:t>
            </a:r>
            <a:r>
              <a:rPr lang="en-US" sz="2800" dirty="0">
                <a:ea typeface="ＭＳ Ｐゴシック" charset="0"/>
                <a:sym typeface="Symbol" charset="0"/>
              </a:rPr>
              <a:t> P(</a:t>
            </a:r>
            <a:r>
              <a:rPr lang="en-US" sz="2800" dirty="0" err="1">
                <a:ea typeface="ＭＳ Ｐゴシック" charset="0"/>
                <a:sym typeface="Symbol" charset="0"/>
              </a:rPr>
              <a:t>E</a:t>
            </a:r>
            <a:r>
              <a:rPr lang="en-US" sz="2800" baseline="-25000" dirty="0" err="1">
                <a:ea typeface="ＭＳ Ｐゴシック" charset="0"/>
                <a:sym typeface="Symbol" charset="0"/>
              </a:rPr>
              <a:t>j</a:t>
            </a:r>
            <a:r>
              <a:rPr lang="en-US" sz="2800" dirty="0">
                <a:ea typeface="ＭＳ Ｐゴシック" charset="0"/>
                <a:sym typeface="Symbol" charset="0"/>
              </a:rPr>
              <a:t> | 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i</a:t>
            </a:r>
            <a:r>
              <a:rPr lang="en-US" sz="2800" dirty="0">
                <a:ea typeface="ＭＳ Ｐゴシック" charset="0"/>
                <a:sym typeface="Symbol" charset="0"/>
              </a:rPr>
              <a:t>)</a:t>
            </a:r>
          </a:p>
          <a:p>
            <a:pPr>
              <a:lnSpc>
                <a:spcPts val="3860"/>
              </a:lnSpc>
              <a:defRPr/>
            </a:pPr>
            <a:r>
              <a:rPr lang="en-US" sz="2800" dirty="0">
                <a:sym typeface="Symbol" charset="0"/>
              </a:rPr>
              <a:t>If only care about relative probabilities for H</a:t>
            </a:r>
            <a:r>
              <a:rPr lang="en-US" sz="2800" baseline="-25000" dirty="0">
                <a:sym typeface="Symbol" charset="0"/>
              </a:rPr>
              <a:t>i</a:t>
            </a:r>
            <a:r>
              <a:rPr lang="en-US" sz="2800" dirty="0">
                <a:sym typeface="Symbol" charset="0"/>
              </a:rPr>
              <a:t>, then:</a:t>
            </a:r>
          </a:p>
          <a:p>
            <a:pPr marL="338138" lvl="1" indent="0">
              <a:lnSpc>
                <a:spcPts val="3860"/>
              </a:lnSpc>
              <a:buFontTx/>
              <a:buNone/>
              <a:defRPr/>
            </a:pPr>
            <a:r>
              <a:rPr lang="en-US" sz="2800" dirty="0">
                <a:ea typeface="ＭＳ Ｐゴシック" charset="0"/>
              </a:rPr>
              <a:t>P(H</a:t>
            </a:r>
            <a:r>
              <a:rPr lang="en-US" sz="2800" baseline="-25000" dirty="0">
                <a:ea typeface="ＭＳ Ｐゴシック" charset="0"/>
              </a:rPr>
              <a:t>i</a:t>
            </a:r>
            <a:r>
              <a:rPr lang="en-US" sz="2800" dirty="0">
                <a:ea typeface="ＭＳ Ｐゴシック" charset="0"/>
              </a:rPr>
              <a:t> | E</a:t>
            </a:r>
            <a:r>
              <a:rPr lang="en-US" sz="2800" baseline="-25000" dirty="0">
                <a:ea typeface="ＭＳ Ｐゴシック" charset="0"/>
              </a:rPr>
              <a:t>1</a:t>
            </a:r>
            <a:r>
              <a:rPr lang="en-US" sz="2800" dirty="0">
                <a:ea typeface="ＭＳ Ｐゴシック" charset="0"/>
              </a:rPr>
              <a:t>…</a:t>
            </a:r>
            <a:r>
              <a:rPr lang="en-US" sz="2800" dirty="0" err="1">
                <a:ea typeface="ＭＳ Ｐゴシック" charset="0"/>
              </a:rPr>
              <a:t>E</a:t>
            </a:r>
            <a:r>
              <a:rPr lang="en-US" sz="2800" baseline="-25000" dirty="0" err="1">
                <a:ea typeface="ＭＳ Ｐゴシック" charset="0"/>
              </a:rPr>
              <a:t>m</a:t>
            </a:r>
            <a:r>
              <a:rPr lang="en-US" sz="2800" dirty="0">
                <a:ea typeface="ＭＳ Ｐゴシック" charset="0"/>
              </a:rPr>
              <a:t>) = </a:t>
            </a:r>
            <a:r>
              <a:rPr lang="el-GR" sz="2800" dirty="0">
                <a:ea typeface="ＭＳ Ｐゴシック" charset="0"/>
                <a:cs typeface="Calibri"/>
              </a:rPr>
              <a:t>α</a:t>
            </a:r>
            <a:r>
              <a:rPr lang="en-US" sz="2800" dirty="0">
                <a:ea typeface="ＭＳ Ｐゴシック" charset="0"/>
                <a:cs typeface="Calibri"/>
              </a:rPr>
              <a:t> </a:t>
            </a:r>
            <a:r>
              <a:rPr lang="en-US" sz="2800" dirty="0">
                <a:ea typeface="ＭＳ Ｐゴシック" charset="0"/>
              </a:rPr>
              <a:t>P(H</a:t>
            </a:r>
            <a:r>
              <a:rPr lang="en-US" sz="2800" baseline="-25000" dirty="0">
                <a:ea typeface="ＭＳ Ｐゴシック" charset="0"/>
              </a:rPr>
              <a:t>i</a:t>
            </a:r>
            <a:r>
              <a:rPr lang="en-US" sz="2800" dirty="0">
                <a:ea typeface="ＭＳ Ｐゴシック" charset="0"/>
              </a:rPr>
              <a:t>) </a:t>
            </a:r>
            <a:r>
              <a:rPr lang="en-US" sz="2800" dirty="0">
                <a:ea typeface="ＭＳ Ｐゴシック" charset="0"/>
                <a:sym typeface="Symbol" charset="0"/>
              </a:rPr>
              <a:t></a:t>
            </a:r>
            <a:r>
              <a:rPr lang="en-US" sz="2800" baseline="30000" dirty="0" err="1">
                <a:ea typeface="ＭＳ Ｐゴシック" charset="0"/>
                <a:sym typeface="Symbol" charset="0"/>
              </a:rPr>
              <a:t>m</a:t>
            </a:r>
            <a:r>
              <a:rPr lang="en-US" sz="2800" baseline="-25000" dirty="0" err="1">
                <a:ea typeface="ＭＳ Ｐゴシック" charset="0"/>
                <a:sym typeface="Symbol" charset="0"/>
              </a:rPr>
              <a:t>j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=1</a:t>
            </a:r>
            <a:r>
              <a:rPr lang="en-US" sz="2800" dirty="0">
                <a:ea typeface="ＭＳ Ｐゴシック" charset="0"/>
                <a:sym typeface="Symbol" charset="0"/>
              </a:rPr>
              <a:t> P(</a:t>
            </a:r>
            <a:r>
              <a:rPr lang="en-US" sz="2800" dirty="0" err="1">
                <a:ea typeface="ＭＳ Ｐゴシック" charset="0"/>
                <a:sym typeface="Symbol" charset="0"/>
              </a:rPr>
              <a:t>E</a:t>
            </a:r>
            <a:r>
              <a:rPr lang="en-US" sz="2800" baseline="-25000" dirty="0" err="1">
                <a:ea typeface="ＭＳ Ｐゴシック" charset="0"/>
                <a:sym typeface="Symbol" charset="0"/>
              </a:rPr>
              <a:t>j</a:t>
            </a:r>
            <a:r>
              <a:rPr lang="en-US" sz="2800" dirty="0">
                <a:ea typeface="ＭＳ Ｐゴシック" charset="0"/>
                <a:sym typeface="Symbol" charset="0"/>
              </a:rPr>
              <a:t> | 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i</a:t>
            </a:r>
            <a:r>
              <a:rPr lang="en-US" sz="2800" dirty="0">
                <a:ea typeface="ＭＳ Ｐゴシック" charset="0"/>
                <a:sym typeface="Symbol" charset="0"/>
              </a:rPr>
              <a:t>)</a:t>
            </a:r>
          </a:p>
          <a:p>
            <a:pPr>
              <a:lnSpc>
                <a:spcPts val="3860"/>
              </a:lnSpc>
              <a:buFontTx/>
              <a:buNone/>
              <a:defRPr/>
            </a:pPr>
            <a:endParaRPr lang="en-US" sz="2800" dirty="0">
              <a:sym typeface="Symbo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4BA1002-FCA0-B648-B598-F538270D1FEE}" type="slidenum">
              <a:rPr lang="en-US" sz="1000">
                <a:latin typeface="Calibri"/>
              </a:rPr>
              <a:pPr/>
              <a:t>3</a:t>
            </a:fld>
            <a:endParaRPr lang="en-US" sz="1000" dirty="0">
              <a:latin typeface="Calibri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304800"/>
            <a:ext cx="7772400" cy="609600"/>
          </a:xfrm>
        </p:spPr>
        <p:txBody>
          <a:bodyPr/>
          <a:lstStyle/>
          <a:p>
            <a:r>
              <a:rPr lang="en-US" sz="4400" dirty="0"/>
              <a:t>Many Sources of Uncertainty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229600" cy="55626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2800" dirty="0"/>
              <a:t>Uncertain </a:t>
            </a:r>
            <a:r>
              <a:rPr lang="en-US" sz="2800" b="1" dirty="0">
                <a:solidFill>
                  <a:schemeClr val="accent2"/>
                </a:solidFill>
              </a:rPr>
              <a:t>inputs -- </a:t>
            </a:r>
            <a:r>
              <a:rPr lang="en-US" sz="2800" dirty="0"/>
              <a:t>missing and/or noisy data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2800" dirty="0"/>
              <a:t>Uncertain </a:t>
            </a:r>
            <a:r>
              <a:rPr lang="en-US" sz="2800" b="1" dirty="0">
                <a:solidFill>
                  <a:schemeClr val="accent2"/>
                </a:solidFill>
              </a:rPr>
              <a:t>knowledge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sz="2800" dirty="0">
                <a:ea typeface="ＭＳ Ｐゴシック" charset="0"/>
              </a:rPr>
              <a:t>Multiple causes lead to multiple effects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sz="2800" dirty="0">
                <a:ea typeface="ＭＳ Ｐゴシック" charset="0"/>
              </a:rPr>
              <a:t>Incomplete enumeration of conditions or effects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sz="2800" dirty="0">
                <a:ea typeface="ＭＳ Ｐゴシック" charset="0"/>
              </a:rPr>
              <a:t>Incomplete knowledge of causality in the domain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sz="2800" dirty="0">
                <a:ea typeface="ＭＳ Ｐゴシック" charset="0"/>
              </a:rPr>
              <a:t>Probabilistic/stochastic effects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2800" dirty="0"/>
              <a:t>Uncertain </a:t>
            </a:r>
            <a:r>
              <a:rPr lang="en-US" sz="2800" b="1" dirty="0">
                <a:solidFill>
                  <a:schemeClr val="accent2"/>
                </a:solidFill>
              </a:rPr>
              <a:t>outputs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sz="2800" dirty="0">
                <a:ea typeface="ＭＳ Ｐゴシック" charset="0"/>
              </a:rPr>
              <a:t>Abduction and induction are inherently uncertain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sz="2800" dirty="0">
                <a:ea typeface="ＭＳ Ｐゴシック" charset="0"/>
              </a:rPr>
              <a:t>Default reasoning, even deductive, is uncertain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sz="2800" dirty="0">
                <a:ea typeface="ＭＳ Ｐゴシック" charset="0"/>
              </a:rPr>
              <a:t>Incomplete deductive inference may be uncertain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sym typeface="Webdings" charset="0"/>
              </a:rPr>
              <a:t></a:t>
            </a:r>
            <a:r>
              <a:rPr lang="en-US" sz="2800" dirty="0"/>
              <a:t>Probabilistic reasoning only gives probabilistic results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B0A8E4E-EB3A-5445-82A5-C9600020D34D}" type="slidenum">
              <a:rPr lang="en-US" sz="1000">
                <a:latin typeface="Calibri"/>
              </a:rPr>
              <a:pPr/>
              <a:t>30</a:t>
            </a:fld>
            <a:endParaRPr lang="en-US" sz="1000" dirty="0">
              <a:latin typeface="Calibri"/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1143000"/>
          </a:xfrm>
        </p:spPr>
        <p:txBody>
          <a:bodyPr/>
          <a:lstStyle/>
          <a:p>
            <a:r>
              <a:rPr lang="en-US" sz="4800" dirty="0"/>
              <a:t>Limitations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58200" cy="5029200"/>
          </a:xfrm>
        </p:spPr>
        <p:txBody>
          <a:bodyPr/>
          <a:lstStyle/>
          <a:p>
            <a:pPr>
              <a:defRPr/>
            </a:pPr>
            <a:r>
              <a:rPr lang="en-US" sz="3000" dirty="0"/>
              <a:t>Can’t easily handle </a:t>
            </a:r>
            <a:r>
              <a:rPr lang="en-US" sz="3000" b="1" dirty="0"/>
              <a:t>multi-fault situations</a:t>
            </a:r>
            <a:r>
              <a:rPr lang="en-US" sz="3000" dirty="0"/>
              <a:t> or</a:t>
            </a:r>
            <a:br>
              <a:rPr lang="en-US" sz="3000" dirty="0"/>
            </a:br>
            <a:r>
              <a:rPr lang="en-US" sz="3000" dirty="0"/>
              <a:t>cases where intermediate (hidden) causes exist:</a:t>
            </a:r>
          </a:p>
          <a:p>
            <a:pPr lvl="1">
              <a:defRPr/>
            </a:pPr>
            <a:r>
              <a:rPr lang="en-US" sz="2800" dirty="0">
                <a:ea typeface="ＭＳ Ｐゴシック" charset="0"/>
              </a:rPr>
              <a:t>Disease D causes syndrome S, which causes correlated manifestations M</a:t>
            </a:r>
            <a:r>
              <a:rPr lang="en-US" sz="2800" baseline="-25000" dirty="0">
                <a:ea typeface="ＭＳ Ｐゴシック" charset="0"/>
              </a:rPr>
              <a:t>1</a:t>
            </a:r>
            <a:r>
              <a:rPr lang="en-US" sz="2800" dirty="0">
                <a:ea typeface="ＭＳ Ｐゴシック" charset="0"/>
              </a:rPr>
              <a:t> and M</a:t>
            </a:r>
            <a:r>
              <a:rPr lang="en-US" sz="2800" baseline="-25000" dirty="0">
                <a:ea typeface="ＭＳ Ｐゴシック" charset="0"/>
              </a:rPr>
              <a:t>2</a:t>
            </a:r>
          </a:p>
          <a:p>
            <a:pPr>
              <a:defRPr/>
            </a:pPr>
            <a:r>
              <a:rPr lang="en-US" sz="3000" dirty="0"/>
              <a:t>Consider composite hypothesis H</a:t>
            </a:r>
            <a:r>
              <a:rPr lang="en-US" sz="3000" baseline="-25000" dirty="0"/>
              <a:t>1</a:t>
            </a:r>
            <a:r>
              <a:rPr lang="en-US" sz="3000" dirty="0">
                <a:sym typeface="Symbol" charset="0"/>
              </a:rPr>
              <a:t>H</a:t>
            </a:r>
            <a:r>
              <a:rPr lang="en-US" sz="3000" baseline="-25000" dirty="0">
                <a:sym typeface="Symbol" charset="0"/>
              </a:rPr>
              <a:t>2</a:t>
            </a:r>
            <a:r>
              <a:rPr lang="en-US" sz="3000" dirty="0">
                <a:sym typeface="Symbol" charset="0"/>
              </a:rPr>
              <a:t>, where H</a:t>
            </a:r>
            <a:r>
              <a:rPr lang="en-US" sz="3000" baseline="-25000" dirty="0">
                <a:sym typeface="Symbol" charset="0"/>
              </a:rPr>
              <a:t>1</a:t>
            </a:r>
            <a:r>
              <a:rPr lang="en-US" sz="3000" dirty="0">
                <a:sym typeface="Symbol" charset="0"/>
              </a:rPr>
              <a:t> &amp; H</a:t>
            </a:r>
            <a:r>
              <a:rPr lang="en-US" sz="3000" baseline="-25000" dirty="0">
                <a:sym typeface="Symbol" charset="0"/>
              </a:rPr>
              <a:t>2</a:t>
            </a:r>
            <a:r>
              <a:rPr lang="en-US" sz="3000" dirty="0">
                <a:sym typeface="Symbol" charset="0"/>
              </a:rPr>
              <a:t> independent. What’s relative posterior?</a:t>
            </a:r>
          </a:p>
          <a:p>
            <a:pPr marL="339725" lvl="1" indent="0">
              <a:buFontTx/>
              <a:buNone/>
              <a:defRPr/>
            </a:pPr>
            <a:r>
              <a:rPr lang="en-US" sz="2800" dirty="0">
                <a:ea typeface="ＭＳ Ｐゴシック" charset="0"/>
                <a:sym typeface="Symbol" charset="0"/>
              </a:rPr>
              <a:t>P(H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800" dirty="0">
                <a:ea typeface="ＭＳ Ｐゴシック" charset="0"/>
                <a:sym typeface="Symbol" charset="0"/>
              </a:rPr>
              <a:t>  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2</a:t>
            </a:r>
            <a:r>
              <a:rPr lang="en-US" sz="2800" dirty="0">
                <a:ea typeface="ＭＳ Ｐゴシック" charset="0"/>
                <a:sym typeface="Symbol" charset="0"/>
              </a:rPr>
              <a:t> | E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800" dirty="0">
                <a:ea typeface="ＭＳ Ｐゴシック" charset="0"/>
                <a:sym typeface="Symbol" charset="0"/>
              </a:rPr>
              <a:t>, …, E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l</a:t>
            </a:r>
            <a:r>
              <a:rPr lang="en-US" sz="2800" dirty="0">
                <a:ea typeface="ＭＳ Ｐゴシック" charset="0"/>
                <a:sym typeface="Symbol" charset="0"/>
              </a:rPr>
              <a:t>) = </a:t>
            </a:r>
            <a:r>
              <a:rPr lang="el-GR" sz="2800" dirty="0">
                <a:ea typeface="ＭＳ Ｐゴシック" charset="0"/>
                <a:cs typeface="Calibri"/>
                <a:sym typeface="Symbol" charset="0"/>
              </a:rPr>
              <a:t>α</a:t>
            </a:r>
            <a:r>
              <a:rPr lang="en-US" sz="2800" dirty="0">
                <a:ea typeface="ＭＳ Ｐゴシック" charset="0"/>
                <a:cs typeface="Calibri"/>
                <a:sym typeface="Symbol" charset="0"/>
              </a:rPr>
              <a:t> </a:t>
            </a:r>
            <a:r>
              <a:rPr lang="en-US" sz="2800" dirty="0">
                <a:ea typeface="ＭＳ Ｐゴシック" charset="0"/>
                <a:sym typeface="Symbol" charset="0"/>
              </a:rPr>
              <a:t>P(E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800" dirty="0">
                <a:ea typeface="ＭＳ Ｐゴシック" charset="0"/>
                <a:sym typeface="Symbol" charset="0"/>
              </a:rPr>
              <a:t>, …, E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l</a:t>
            </a:r>
            <a:r>
              <a:rPr lang="en-US" sz="2800" dirty="0">
                <a:ea typeface="ＭＳ Ｐゴシック" charset="0"/>
                <a:sym typeface="Symbol" charset="0"/>
              </a:rPr>
              <a:t> | 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800" dirty="0">
                <a:ea typeface="ＭＳ Ｐゴシック" charset="0"/>
                <a:sym typeface="Symbol" charset="0"/>
              </a:rPr>
              <a:t>  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2</a:t>
            </a:r>
            <a:r>
              <a:rPr lang="en-US" sz="2800" dirty="0">
                <a:ea typeface="ＭＳ Ｐゴシック" charset="0"/>
                <a:sym typeface="Symbol" charset="0"/>
              </a:rPr>
              <a:t>) P(H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800" dirty="0">
                <a:ea typeface="ＭＳ Ｐゴシック" charset="0"/>
                <a:sym typeface="Symbol" charset="0"/>
              </a:rPr>
              <a:t>  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2</a:t>
            </a:r>
            <a:r>
              <a:rPr lang="en-US" sz="2800" dirty="0">
                <a:ea typeface="ＭＳ Ｐゴシック" charset="0"/>
                <a:sym typeface="Symbol" charset="0"/>
              </a:rPr>
              <a:t>)</a:t>
            </a:r>
            <a:br>
              <a:rPr lang="en-US" sz="2800" dirty="0">
                <a:ea typeface="ＭＳ Ｐゴシック" charset="0"/>
                <a:sym typeface="Symbol" charset="0"/>
              </a:rPr>
            </a:br>
            <a:r>
              <a:rPr lang="en-US" sz="2800" dirty="0">
                <a:ea typeface="ＭＳ Ｐゴシック" charset="0"/>
                <a:sym typeface="Symbol" charset="0"/>
              </a:rPr>
              <a:t>	= </a:t>
            </a:r>
            <a:r>
              <a:rPr lang="el-GR" sz="2800" dirty="0">
                <a:ea typeface="ＭＳ Ｐゴシック" charset="0"/>
                <a:cs typeface="Calibri"/>
                <a:sym typeface="Symbol" charset="0"/>
              </a:rPr>
              <a:t>α</a:t>
            </a:r>
            <a:r>
              <a:rPr lang="en-US" sz="2800" dirty="0">
                <a:ea typeface="ＭＳ Ｐゴシック" charset="0"/>
                <a:cs typeface="Calibri"/>
                <a:sym typeface="Symbol" charset="0"/>
              </a:rPr>
              <a:t> </a:t>
            </a:r>
            <a:r>
              <a:rPr lang="en-US" sz="2800" dirty="0">
                <a:ea typeface="ＭＳ Ｐゴシック" charset="0"/>
                <a:sym typeface="Symbol" charset="0"/>
              </a:rPr>
              <a:t>P(E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800" dirty="0">
                <a:ea typeface="ＭＳ Ｐゴシック" charset="0"/>
                <a:sym typeface="Symbol" charset="0"/>
              </a:rPr>
              <a:t>, …, E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l</a:t>
            </a:r>
            <a:r>
              <a:rPr lang="en-US" sz="2800" dirty="0">
                <a:ea typeface="ＭＳ Ｐゴシック" charset="0"/>
                <a:sym typeface="Symbol" charset="0"/>
              </a:rPr>
              <a:t> | 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800" dirty="0">
                <a:ea typeface="ＭＳ Ｐゴシック" charset="0"/>
                <a:sym typeface="Symbol" charset="0"/>
              </a:rPr>
              <a:t>  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2</a:t>
            </a:r>
            <a:r>
              <a:rPr lang="en-US" sz="2800" dirty="0">
                <a:ea typeface="ＭＳ Ｐゴシック" charset="0"/>
                <a:sym typeface="Symbol" charset="0"/>
              </a:rPr>
              <a:t>) P(H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800" dirty="0">
                <a:ea typeface="ＭＳ Ｐゴシック" charset="0"/>
                <a:sym typeface="Symbol" charset="0"/>
              </a:rPr>
              <a:t>) P(H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2</a:t>
            </a:r>
            <a:r>
              <a:rPr lang="en-US" sz="2800" dirty="0">
                <a:ea typeface="ＭＳ Ｐゴシック" charset="0"/>
                <a:sym typeface="Symbol" charset="0"/>
              </a:rPr>
              <a:t>)</a:t>
            </a:r>
            <a:br>
              <a:rPr lang="en-US" sz="2800" dirty="0">
                <a:ea typeface="ＭＳ Ｐゴシック" charset="0"/>
                <a:sym typeface="Symbol" charset="0"/>
              </a:rPr>
            </a:br>
            <a:r>
              <a:rPr lang="en-US" sz="2800" dirty="0">
                <a:ea typeface="ＭＳ Ｐゴシック" charset="0"/>
                <a:sym typeface="Symbol" charset="0"/>
              </a:rPr>
              <a:t>	= </a:t>
            </a:r>
            <a:r>
              <a:rPr lang="el-GR" sz="2800" dirty="0">
                <a:ea typeface="ＭＳ Ｐゴシック" charset="0"/>
                <a:cs typeface="Calibri"/>
                <a:sym typeface="Symbol" charset="0"/>
              </a:rPr>
              <a:t>α</a:t>
            </a:r>
            <a:r>
              <a:rPr lang="en-US" sz="2800" dirty="0">
                <a:ea typeface="ＭＳ Ｐゴシック" charset="0"/>
                <a:cs typeface="Calibri"/>
                <a:sym typeface="Symbol" charset="0"/>
              </a:rPr>
              <a:t> </a:t>
            </a:r>
            <a:r>
              <a:rPr lang="en-US" sz="2800" dirty="0">
                <a:ea typeface="ＭＳ Ｐゴシック" charset="0"/>
                <a:sym typeface="Symbol" charset="0"/>
              </a:rPr>
              <a:t></a:t>
            </a:r>
            <a:r>
              <a:rPr lang="en-US" sz="2800" baseline="30000" dirty="0" err="1">
                <a:ea typeface="ＭＳ Ｐゴシック" charset="0"/>
                <a:sym typeface="Symbol" charset="0"/>
              </a:rPr>
              <a:t>l</a:t>
            </a:r>
            <a:r>
              <a:rPr lang="en-US" sz="2800" baseline="-25000" dirty="0" err="1">
                <a:ea typeface="ＭＳ Ｐゴシック" charset="0"/>
                <a:sym typeface="Symbol" charset="0"/>
              </a:rPr>
              <a:t>j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=1</a:t>
            </a:r>
            <a:r>
              <a:rPr lang="en-US" sz="2800" dirty="0">
                <a:ea typeface="ＭＳ Ｐゴシック" charset="0"/>
                <a:sym typeface="Symbol" charset="0"/>
              </a:rPr>
              <a:t> P(</a:t>
            </a:r>
            <a:r>
              <a:rPr lang="en-US" sz="2800" dirty="0" err="1">
                <a:ea typeface="ＭＳ Ｐゴシック" charset="0"/>
                <a:sym typeface="Symbol" charset="0"/>
              </a:rPr>
              <a:t>E</a:t>
            </a:r>
            <a:r>
              <a:rPr lang="en-US" sz="2800" baseline="-25000" dirty="0" err="1">
                <a:ea typeface="ＭＳ Ｐゴシック" charset="0"/>
                <a:sym typeface="Symbol" charset="0"/>
              </a:rPr>
              <a:t>j</a:t>
            </a:r>
            <a:r>
              <a:rPr lang="en-US" sz="2800" dirty="0">
                <a:ea typeface="ＭＳ Ｐゴシック" charset="0"/>
                <a:sym typeface="Symbol" charset="0"/>
              </a:rPr>
              <a:t> | 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800" dirty="0">
                <a:ea typeface="ＭＳ Ｐゴシック" charset="0"/>
                <a:sym typeface="Symbol" charset="0"/>
              </a:rPr>
              <a:t>  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2</a:t>
            </a:r>
            <a:r>
              <a:rPr lang="en-US" sz="2800" dirty="0">
                <a:ea typeface="ＭＳ Ｐゴシック" charset="0"/>
                <a:sym typeface="Symbol" charset="0"/>
              </a:rPr>
              <a:t>)</a:t>
            </a:r>
            <a:r>
              <a:rPr lang="en-US" sz="2800" dirty="0">
                <a:ea typeface="ＭＳ Ｐゴシック" charset="0"/>
                <a:cs typeface="Calibri"/>
                <a:sym typeface="Symbol" charset="0"/>
              </a:rPr>
              <a:t> </a:t>
            </a:r>
            <a:r>
              <a:rPr lang="en-US" sz="2800" dirty="0">
                <a:ea typeface="ＭＳ Ｐゴシック" charset="0"/>
                <a:sym typeface="Symbol" charset="0"/>
              </a:rPr>
              <a:t>P(H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800" dirty="0">
                <a:ea typeface="ＭＳ Ｐゴシック" charset="0"/>
                <a:sym typeface="Symbol" charset="0"/>
              </a:rPr>
              <a:t>) P(H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2</a:t>
            </a:r>
            <a:r>
              <a:rPr lang="en-US" sz="2800" dirty="0">
                <a:ea typeface="ＭＳ Ｐゴシック" charset="0"/>
                <a:sym typeface="Symbol" charset="0"/>
              </a:rPr>
              <a:t>)</a:t>
            </a:r>
          </a:p>
          <a:p>
            <a:pPr>
              <a:defRPr/>
            </a:pPr>
            <a:r>
              <a:rPr lang="en-US" sz="3000" dirty="0">
                <a:sym typeface="Symbol" charset="0"/>
              </a:rPr>
              <a:t>How do we compute P(</a:t>
            </a:r>
            <a:r>
              <a:rPr lang="en-US" sz="3000" dirty="0" err="1">
                <a:sym typeface="Symbol" charset="0"/>
              </a:rPr>
              <a:t>E</a:t>
            </a:r>
            <a:r>
              <a:rPr lang="en-US" sz="3000" baseline="-25000" dirty="0" err="1">
                <a:sym typeface="Symbol" charset="0"/>
              </a:rPr>
              <a:t>j</a:t>
            </a:r>
            <a:r>
              <a:rPr lang="en-US" sz="3000" dirty="0">
                <a:sym typeface="Symbol" charset="0"/>
              </a:rPr>
              <a:t> | H</a:t>
            </a:r>
            <a:r>
              <a:rPr lang="en-US" sz="3000" baseline="-25000" dirty="0">
                <a:sym typeface="Symbol" charset="0"/>
              </a:rPr>
              <a:t>1</a:t>
            </a:r>
            <a:r>
              <a:rPr lang="en-US" sz="3000" dirty="0">
                <a:sym typeface="Symbol" charset="0"/>
              </a:rPr>
              <a:t>H</a:t>
            </a:r>
            <a:r>
              <a:rPr lang="en-US" sz="3000" baseline="-25000" dirty="0">
                <a:sym typeface="Symbol" charset="0"/>
              </a:rPr>
              <a:t>2</a:t>
            </a:r>
            <a:r>
              <a:rPr lang="en-US" sz="3000" dirty="0">
                <a:sym typeface="Symbol" charset="0"/>
              </a:rPr>
              <a:t>)</a:t>
            </a:r>
            <a:r>
              <a:rPr lang="en-US" sz="3000" dirty="0">
                <a:cs typeface="Calibri"/>
                <a:sym typeface="Symbol" charset="0"/>
              </a:rPr>
              <a:t> 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0348" y="134815"/>
            <a:ext cx="1092201" cy="100818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3266A58-AA64-5C4B-BF2F-C6C50DD287EA}" type="slidenum">
              <a:rPr lang="en-US" sz="1000">
                <a:latin typeface="Calibri"/>
              </a:rPr>
              <a:pPr/>
              <a:t>31</a:t>
            </a:fld>
            <a:endParaRPr lang="en-US" sz="1000" dirty="0">
              <a:latin typeface="Calibri"/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228600"/>
            <a:ext cx="8763000" cy="1143000"/>
          </a:xfrm>
        </p:spPr>
        <p:txBody>
          <a:bodyPr/>
          <a:lstStyle/>
          <a:p>
            <a:r>
              <a:rPr lang="en-US" sz="4800" dirty="0"/>
              <a:t>Limitations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229600" cy="44958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Assume H1 and H2 independent, given E1, …, El?</a:t>
            </a:r>
          </a:p>
          <a:p>
            <a:pPr lvl="1">
              <a:defRPr/>
            </a:pPr>
            <a:r>
              <a:rPr lang="en-US" sz="2400" dirty="0">
                <a:ea typeface="ＭＳ Ｐゴシック" charset="0"/>
                <a:sym typeface="Symbol" charset="0"/>
              </a:rPr>
              <a:t>P(H</a:t>
            </a:r>
            <a:r>
              <a:rPr lang="en-US" sz="24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400" dirty="0">
                <a:ea typeface="ＭＳ Ｐゴシック" charset="0"/>
                <a:sym typeface="Symbol" charset="0"/>
              </a:rPr>
              <a:t>  H</a:t>
            </a:r>
            <a:r>
              <a:rPr lang="en-US" sz="2400" baseline="-25000" dirty="0">
                <a:ea typeface="ＭＳ Ｐゴシック" charset="0"/>
                <a:sym typeface="Symbol" charset="0"/>
              </a:rPr>
              <a:t>2</a:t>
            </a:r>
            <a:r>
              <a:rPr lang="en-US" sz="2400" dirty="0">
                <a:ea typeface="ＭＳ Ｐゴシック" charset="0"/>
                <a:sym typeface="Symbol" charset="0"/>
              </a:rPr>
              <a:t> | E</a:t>
            </a:r>
            <a:r>
              <a:rPr lang="en-US" sz="24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400" dirty="0">
                <a:ea typeface="ＭＳ Ｐゴシック" charset="0"/>
                <a:sym typeface="Symbol" charset="0"/>
              </a:rPr>
              <a:t>, …, E</a:t>
            </a:r>
            <a:r>
              <a:rPr lang="en-US" sz="2400" baseline="-25000" dirty="0">
                <a:ea typeface="ＭＳ Ｐゴシック" charset="0"/>
                <a:sym typeface="Symbol" charset="0"/>
              </a:rPr>
              <a:t>l</a:t>
            </a:r>
            <a:r>
              <a:rPr lang="en-US" sz="2400" dirty="0">
                <a:ea typeface="ＭＳ Ｐゴシック" charset="0"/>
                <a:sym typeface="Symbol" charset="0"/>
              </a:rPr>
              <a:t>) = P(H</a:t>
            </a:r>
            <a:r>
              <a:rPr lang="en-US" sz="24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400" dirty="0">
                <a:ea typeface="ＭＳ Ｐゴシック" charset="0"/>
                <a:sym typeface="Symbol" charset="0"/>
              </a:rPr>
              <a:t> | E</a:t>
            </a:r>
            <a:r>
              <a:rPr lang="en-US" sz="24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400" dirty="0">
                <a:ea typeface="ＭＳ Ｐゴシック" charset="0"/>
                <a:sym typeface="Symbol" charset="0"/>
              </a:rPr>
              <a:t>, …, E</a:t>
            </a:r>
            <a:r>
              <a:rPr lang="en-US" sz="2400" baseline="-25000" dirty="0">
                <a:ea typeface="ＭＳ Ｐゴシック" charset="0"/>
                <a:sym typeface="Symbol" charset="0"/>
              </a:rPr>
              <a:t>l</a:t>
            </a:r>
            <a:r>
              <a:rPr lang="en-US" sz="2400" dirty="0">
                <a:ea typeface="ＭＳ Ｐゴシック" charset="0"/>
                <a:sym typeface="Symbol" charset="0"/>
              </a:rPr>
              <a:t>) P(H</a:t>
            </a:r>
            <a:r>
              <a:rPr lang="en-US" sz="2400" baseline="-25000" dirty="0">
                <a:ea typeface="ＭＳ Ｐゴシック" charset="0"/>
                <a:sym typeface="Symbol" charset="0"/>
              </a:rPr>
              <a:t>2</a:t>
            </a:r>
            <a:r>
              <a:rPr lang="en-US" sz="2400" dirty="0">
                <a:ea typeface="ＭＳ Ｐゴシック" charset="0"/>
                <a:sym typeface="Symbol" charset="0"/>
              </a:rPr>
              <a:t> | E</a:t>
            </a:r>
            <a:r>
              <a:rPr lang="en-US" sz="24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400" dirty="0">
                <a:ea typeface="ＭＳ Ｐゴシック" charset="0"/>
                <a:sym typeface="Symbol" charset="0"/>
              </a:rPr>
              <a:t>, …, E</a:t>
            </a:r>
            <a:r>
              <a:rPr lang="en-US" sz="2400" baseline="-25000" dirty="0">
                <a:ea typeface="ＭＳ Ｐゴシック" charset="0"/>
                <a:sym typeface="Symbol" charset="0"/>
              </a:rPr>
              <a:t>l</a:t>
            </a:r>
            <a:r>
              <a:rPr lang="en-US" sz="2400" dirty="0">
                <a:ea typeface="ＭＳ Ｐゴシック" charset="0"/>
                <a:sym typeface="Symbol" charset="0"/>
              </a:rPr>
              <a:t>)</a:t>
            </a:r>
          </a:p>
          <a:p>
            <a:pPr>
              <a:defRPr/>
            </a:pPr>
            <a:r>
              <a:rPr lang="en-US" sz="2800" dirty="0">
                <a:sym typeface="Symbol" charset="0"/>
              </a:rPr>
              <a:t>Unreasonable assumption</a:t>
            </a:r>
          </a:p>
          <a:p>
            <a:pPr lvl="1">
              <a:defRPr/>
            </a:pPr>
            <a:r>
              <a:rPr lang="en-US" sz="2400" dirty="0">
                <a:ea typeface="ＭＳ Ｐゴシック" charset="0"/>
                <a:sym typeface="Symbol" charset="0"/>
              </a:rPr>
              <a:t>Earthquake &amp; Burglar independent, but </a:t>
            </a:r>
            <a:r>
              <a:rPr lang="en-US" sz="2400" i="1" dirty="0">
                <a:ea typeface="ＭＳ Ｐゴシック" charset="0"/>
                <a:sym typeface="Symbol" charset="0"/>
              </a:rPr>
              <a:t>not</a:t>
            </a:r>
            <a:r>
              <a:rPr lang="en-US" sz="2400" dirty="0">
                <a:ea typeface="ＭＳ Ｐゴシック" charset="0"/>
                <a:sym typeface="Symbol" charset="0"/>
              </a:rPr>
              <a:t> given Alarm:</a:t>
            </a:r>
          </a:p>
          <a:p>
            <a:pPr marL="681037" lvl="2" indent="0">
              <a:buNone/>
              <a:defRPr/>
            </a:pPr>
            <a:r>
              <a:rPr lang="en-US" sz="2000" dirty="0">
                <a:ea typeface="ＭＳ Ｐゴシック" charset="0"/>
                <a:sym typeface="Symbol" charset="0"/>
              </a:rPr>
              <a:t>P(burglar | alarm, earthquake) &lt;&lt; P(burglar | alarm)</a:t>
            </a:r>
          </a:p>
          <a:p>
            <a:pPr>
              <a:defRPr/>
            </a:pPr>
            <a:r>
              <a:rPr lang="en-US" altLang="ja-JP" sz="2800" dirty="0">
                <a:sym typeface="Symbol" charset="0"/>
              </a:rPr>
              <a:t>Doesn’t allow causal chaining:</a:t>
            </a:r>
          </a:p>
          <a:p>
            <a:pPr marL="458788" lvl="1" indent="-236538">
              <a:defRPr/>
            </a:pPr>
            <a:r>
              <a:rPr lang="en-US" sz="2400" dirty="0">
                <a:ea typeface="ＭＳ Ｐゴシック" charset="0"/>
                <a:sym typeface="Symbol" charset="0"/>
              </a:rPr>
              <a:t>A: 2017</a:t>
            </a:r>
            <a:r>
              <a:rPr lang="en-US" altLang="ja-JP" sz="2400" dirty="0">
                <a:ea typeface="ＭＳ Ｐゴシック" charset="0"/>
                <a:sym typeface="Symbol" charset="0"/>
              </a:rPr>
              <a:t> weather; B: 2017 corn production; C: 2018 corn price</a:t>
            </a:r>
          </a:p>
          <a:p>
            <a:pPr marL="458788" lvl="1" indent="-236538">
              <a:defRPr/>
            </a:pPr>
            <a:r>
              <a:rPr lang="en-US" sz="2400" dirty="0">
                <a:ea typeface="ＭＳ Ｐゴシック" charset="0"/>
                <a:sym typeface="Symbol" charset="0"/>
              </a:rPr>
              <a:t>A influences C indirectly:  A</a:t>
            </a:r>
            <a:r>
              <a:rPr lang="en-US" sz="2400" dirty="0">
                <a:ea typeface="ＭＳ Ｐゴシック" charset="0"/>
                <a:cs typeface="Calibri"/>
                <a:sym typeface="Symbol" charset="0"/>
              </a:rPr>
              <a:t>→ B → C</a:t>
            </a:r>
          </a:p>
          <a:p>
            <a:pPr marL="458788" lvl="1" indent="-236538">
              <a:defRPr/>
            </a:pPr>
            <a:r>
              <a:rPr lang="en-US" sz="2400" dirty="0">
                <a:ea typeface="ＭＳ Ｐゴシック" charset="0"/>
                <a:cs typeface="Calibri"/>
                <a:sym typeface="Symbol" charset="0"/>
              </a:rPr>
              <a:t>P(C | B, A) = P(C | B)</a:t>
            </a:r>
          </a:p>
          <a:p>
            <a:pPr>
              <a:defRPr/>
            </a:pPr>
            <a:r>
              <a:rPr lang="en-US" sz="2800" dirty="0">
                <a:cs typeface="Calibri"/>
                <a:sym typeface="Symbol" charset="0"/>
              </a:rPr>
              <a:t>Need richer representation for interacting </a:t>
            </a:r>
            <a:r>
              <a:rPr lang="en-US" sz="2800" dirty="0" err="1">
                <a:cs typeface="Calibri"/>
                <a:sym typeface="Symbol" charset="0"/>
              </a:rPr>
              <a:t>hypoth-eses</a:t>
            </a:r>
            <a:r>
              <a:rPr lang="en-US" sz="2800" dirty="0">
                <a:cs typeface="Calibri"/>
                <a:sym typeface="Symbol" charset="0"/>
              </a:rPr>
              <a:t>, conditional independence &amp; causal chaining</a:t>
            </a:r>
          </a:p>
          <a:p>
            <a:pPr>
              <a:defRPr/>
            </a:pPr>
            <a:r>
              <a:rPr lang="en-US" sz="2800" dirty="0">
                <a:cs typeface="Calibri"/>
                <a:sym typeface="Symbol" charset="0"/>
              </a:rPr>
              <a:t>Next: Bayesian Belief networks!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0348" y="134815"/>
            <a:ext cx="1092201" cy="100818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3200" dirty="0"/>
              <a:t>Probability a rigorous formalism for uncertain knowledge</a:t>
            </a:r>
          </a:p>
          <a:p>
            <a:pPr eaLnBrk="1" hangingPunct="1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3200" dirty="0">
                <a:solidFill>
                  <a:schemeClr val="accent2"/>
                </a:solidFill>
              </a:rPr>
              <a:t>Joint probability distribution</a:t>
            </a:r>
            <a:r>
              <a:rPr lang="en-US" sz="3200" dirty="0"/>
              <a:t> specifies probability of every </a:t>
            </a:r>
            <a:r>
              <a:rPr lang="en-US" sz="3200" dirty="0">
                <a:solidFill>
                  <a:schemeClr val="accent2"/>
                </a:solidFill>
              </a:rPr>
              <a:t>atomic event</a:t>
            </a:r>
            <a:endParaRPr lang="en-US" sz="3200" dirty="0"/>
          </a:p>
          <a:p>
            <a:pPr eaLnBrk="1" hangingPunct="1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3200" dirty="0"/>
              <a:t>Answer queries by summing over atomic events</a:t>
            </a:r>
          </a:p>
          <a:p>
            <a:pPr eaLnBrk="1" hangingPunct="1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3200" dirty="0"/>
              <a:t>Must reduce joint size for non-trivial domains</a:t>
            </a:r>
          </a:p>
          <a:p>
            <a:pPr>
              <a:spcBef>
                <a:spcPts val="200"/>
              </a:spcBef>
              <a:defRPr/>
            </a:pPr>
            <a:r>
              <a:rPr lang="en-US" sz="3200" dirty="0">
                <a:solidFill>
                  <a:schemeClr val="accent2"/>
                </a:solidFill>
              </a:rPr>
              <a:t>Bayes rule: </a:t>
            </a:r>
            <a:r>
              <a:rPr lang="en-US" sz="3200" dirty="0"/>
              <a:t>compute from known conditional probabilities, usually in causal direction</a:t>
            </a:r>
          </a:p>
          <a:p>
            <a:pPr eaLnBrk="1" hangingPunct="1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3200" dirty="0">
                <a:solidFill>
                  <a:schemeClr val="accent2"/>
                </a:solidFill>
              </a:rPr>
              <a:t>Independence </a:t>
            </a:r>
            <a:r>
              <a:rPr lang="en-US" sz="3200" dirty="0"/>
              <a:t>&amp; </a:t>
            </a:r>
            <a:r>
              <a:rPr lang="en-US" sz="3200" dirty="0">
                <a:solidFill>
                  <a:schemeClr val="accent2"/>
                </a:solidFill>
              </a:rPr>
              <a:t>conditional independence</a:t>
            </a:r>
            <a:r>
              <a:rPr lang="en-US" sz="3200" dirty="0"/>
              <a:t> provide tools</a:t>
            </a:r>
          </a:p>
          <a:p>
            <a:pPr eaLnBrk="1" hangingPunct="1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3200" dirty="0"/>
              <a:t>Next: Bayesian belief networks</a:t>
            </a:r>
          </a:p>
          <a:p>
            <a:pPr>
              <a:spcBef>
                <a:spcPts val="200"/>
              </a:spcBef>
              <a:defRPr/>
            </a:pPr>
            <a:endParaRPr lang="en-US" sz="3200" dirty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3AD33C9-5026-7F4D-B6EA-5ED6A8A24921}" type="slidenum">
              <a:rPr lang="en-US" sz="1000">
                <a:latin typeface="Calibri"/>
              </a:rPr>
              <a:pPr/>
              <a:t>32</a:t>
            </a:fld>
            <a:endParaRPr lang="en-US" sz="1000" dirty="0"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105747"/>
            <a:ext cx="988218" cy="96805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887A902-067F-CC43-A5FF-57DB620FAE46}" type="slidenum">
              <a:rPr lang="en-US" sz="1000">
                <a:latin typeface="Calibri"/>
              </a:rPr>
              <a:pPr/>
              <a:t>4</a:t>
            </a:fld>
            <a:endParaRPr lang="en-US" sz="1000" dirty="0">
              <a:latin typeface="Calibri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Decision making with uncertainty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229600" cy="5334000"/>
          </a:xfrm>
        </p:spPr>
        <p:txBody>
          <a:bodyPr/>
          <a:lstStyle/>
          <a:p>
            <a:pPr>
              <a:lnSpc>
                <a:spcPct val="114000"/>
              </a:lnSpc>
              <a:buFontTx/>
              <a:buNone/>
            </a:pPr>
            <a:r>
              <a:rPr lang="en-US" sz="3200" b="1" dirty="0">
                <a:solidFill>
                  <a:schemeClr val="accent2"/>
                </a:solidFill>
              </a:rPr>
              <a:t>Rational</a:t>
            </a:r>
            <a:r>
              <a:rPr lang="en-US" sz="3200" dirty="0"/>
              <a:t> behavior: for each possible action:</a:t>
            </a:r>
          </a:p>
          <a:p>
            <a:pPr>
              <a:lnSpc>
                <a:spcPct val="114000"/>
              </a:lnSpc>
            </a:pPr>
            <a:r>
              <a:rPr lang="en-US" sz="3200" dirty="0"/>
              <a:t>Identify possible outcomes and for each</a:t>
            </a:r>
          </a:p>
          <a:p>
            <a:pPr lvl="1">
              <a:lnSpc>
                <a:spcPct val="114000"/>
              </a:lnSpc>
            </a:pPr>
            <a:r>
              <a:rPr lang="en-US" sz="2800" dirty="0"/>
              <a:t>Compute </a:t>
            </a:r>
            <a:r>
              <a:rPr lang="en-US" sz="2800" b="1" dirty="0">
                <a:solidFill>
                  <a:schemeClr val="accent2"/>
                </a:solidFill>
              </a:rPr>
              <a:t>probability</a:t>
            </a:r>
            <a:r>
              <a:rPr lang="en-US" sz="2800" dirty="0"/>
              <a:t> of outcome</a:t>
            </a:r>
          </a:p>
          <a:p>
            <a:pPr lvl="1">
              <a:lnSpc>
                <a:spcPct val="114000"/>
              </a:lnSpc>
            </a:pPr>
            <a:r>
              <a:rPr lang="en-US" sz="2800" dirty="0"/>
              <a:t>Compute </a:t>
            </a:r>
            <a:r>
              <a:rPr lang="en-US" sz="2800" b="1" dirty="0">
                <a:solidFill>
                  <a:schemeClr val="accent2"/>
                </a:solidFill>
              </a:rPr>
              <a:t>utility</a:t>
            </a:r>
            <a:r>
              <a:rPr lang="en-US" sz="2800" dirty="0"/>
              <a:t> of outcome</a:t>
            </a:r>
          </a:p>
          <a:p>
            <a:pPr>
              <a:lnSpc>
                <a:spcPct val="114000"/>
              </a:lnSpc>
            </a:pPr>
            <a:r>
              <a:rPr lang="en-US" sz="3200" dirty="0"/>
              <a:t>Compute probability-weighted </a:t>
            </a:r>
            <a:r>
              <a:rPr lang="en-US" sz="3200" b="1" dirty="0">
                <a:solidFill>
                  <a:schemeClr val="accent2"/>
                </a:solidFill>
              </a:rPr>
              <a:t>(expected) utility</a:t>
            </a:r>
            <a:r>
              <a:rPr lang="en-US" sz="3200" dirty="0"/>
              <a:t> over possible outcomes</a:t>
            </a:r>
          </a:p>
          <a:p>
            <a:pPr>
              <a:lnSpc>
                <a:spcPct val="114000"/>
              </a:lnSpc>
            </a:pPr>
            <a:r>
              <a:rPr lang="en-US" sz="3200" dirty="0"/>
              <a:t>Select action with the highest expected utility (principle of </a:t>
            </a:r>
            <a:r>
              <a:rPr lang="en-US" sz="3200" b="1" dirty="0">
                <a:solidFill>
                  <a:schemeClr val="accent2"/>
                </a:solidFill>
              </a:rPr>
              <a:t>Maximum Expected Utility</a:t>
            </a:r>
            <a:r>
              <a:rPr lang="en-US" sz="3200" dirty="0"/>
              <a:t>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Consider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648200"/>
          </a:xfrm>
        </p:spPr>
        <p:txBody>
          <a:bodyPr/>
          <a:lstStyle/>
          <a:p>
            <a:r>
              <a:rPr lang="en-US" sz="3200" dirty="0"/>
              <a:t>Your house has an alarm system</a:t>
            </a:r>
          </a:p>
          <a:p>
            <a:r>
              <a:rPr lang="en-US" sz="3200" dirty="0"/>
              <a:t>It should go off if a burglar breaks</a:t>
            </a:r>
            <a:br>
              <a:rPr lang="en-US" sz="3200" dirty="0"/>
            </a:br>
            <a:r>
              <a:rPr lang="en-US" sz="3200" dirty="0"/>
              <a:t>into the house</a:t>
            </a:r>
          </a:p>
          <a:p>
            <a:r>
              <a:rPr lang="en-US" sz="3200" dirty="0"/>
              <a:t>It can go off if there is an earthquake</a:t>
            </a:r>
          </a:p>
          <a:p>
            <a:r>
              <a:rPr lang="en-US" sz="3200" dirty="0"/>
              <a:t>How can we predict what’s happened if the alarm goes off?</a:t>
            </a:r>
          </a:p>
          <a:p>
            <a:pPr lvl="1"/>
            <a:r>
              <a:rPr lang="en-US" sz="2800" dirty="0"/>
              <a:t>Someone has broken in!</a:t>
            </a:r>
          </a:p>
          <a:p>
            <a:pPr lvl="1"/>
            <a:r>
              <a:rPr lang="en-US" sz="2800" dirty="0"/>
              <a:t>It’s a minor earthquake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533400"/>
            <a:ext cx="1941286" cy="226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89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8C3E897-7F3F-F240-BC4F-7FFA0EC72F7F}" type="slidenum">
              <a:rPr lang="en-US" sz="1000">
                <a:latin typeface="Calibri"/>
              </a:rPr>
              <a:pPr/>
              <a:t>6</a:t>
            </a:fld>
            <a:endParaRPr lang="en-US" sz="1000" dirty="0">
              <a:latin typeface="Calibri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Probability theory 101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3200400" cy="4114800"/>
          </a:xfrm>
        </p:spPr>
        <p:txBody>
          <a:bodyPr/>
          <a:lstStyle/>
          <a:p>
            <a:r>
              <a:rPr lang="en-US" sz="2400" b="1" dirty="0">
                <a:solidFill>
                  <a:schemeClr val="accent2"/>
                </a:solidFill>
              </a:rPr>
              <a:t>Random variables</a:t>
            </a:r>
          </a:p>
          <a:p>
            <a:pPr lvl="1"/>
            <a:r>
              <a:rPr lang="en-US" sz="2000" dirty="0">
                <a:ea typeface="ＭＳ Ｐゴシック" charset="0"/>
              </a:rPr>
              <a:t>Domain</a:t>
            </a:r>
          </a:p>
          <a:p>
            <a:r>
              <a:rPr lang="en-US" sz="2400" b="1" dirty="0">
                <a:solidFill>
                  <a:schemeClr val="accent2"/>
                </a:solidFill>
              </a:rPr>
              <a:t>Atomic event</a:t>
            </a:r>
            <a:r>
              <a:rPr lang="en-US" sz="2400" dirty="0"/>
              <a:t>: complete specification of state</a:t>
            </a:r>
            <a:endParaRPr lang="en-US" sz="2000" dirty="0"/>
          </a:p>
          <a:p>
            <a:r>
              <a:rPr lang="en-US" sz="2400" b="1" dirty="0">
                <a:solidFill>
                  <a:schemeClr val="accent2"/>
                </a:solidFill>
              </a:rPr>
              <a:t>Prior probability</a:t>
            </a:r>
            <a:r>
              <a:rPr lang="en-US" sz="2400" dirty="0"/>
              <a:t>: degree of belief without any other evidence or info</a:t>
            </a:r>
          </a:p>
          <a:p>
            <a:r>
              <a:rPr lang="en-US" sz="2400" b="1" dirty="0">
                <a:solidFill>
                  <a:schemeClr val="accent2"/>
                </a:solidFill>
              </a:rPr>
              <a:t>Joint probability</a:t>
            </a:r>
            <a:r>
              <a:rPr lang="en-US" sz="2400" dirty="0"/>
              <a:t>: matrix of combined probabilities of set of variables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0" y="1371600"/>
            <a:ext cx="5105400" cy="4114800"/>
          </a:xfrm>
        </p:spPr>
        <p:txBody>
          <a:bodyPr/>
          <a:lstStyle/>
          <a:p>
            <a:r>
              <a:rPr lang="en-US" sz="2400" dirty="0"/>
              <a:t>Alarm, Burglary, Earthquake</a:t>
            </a:r>
          </a:p>
          <a:p>
            <a:pPr marL="338138" lvl="1" indent="-230188"/>
            <a:r>
              <a:rPr lang="en-US" sz="2000" dirty="0">
                <a:ea typeface="ＭＳ Ｐゴシック" charset="0"/>
              </a:rPr>
              <a:t>Boolean (like these), discrete, continuous</a:t>
            </a:r>
          </a:p>
          <a:p>
            <a:r>
              <a:rPr lang="en-US" sz="2400" dirty="0"/>
              <a:t>Alarm=</a:t>
            </a:r>
            <a:r>
              <a:rPr lang="en-US" sz="2400" dirty="0" err="1"/>
              <a:t>T</a:t>
            </a:r>
            <a:r>
              <a:rPr lang="en-US" sz="2400" dirty="0" err="1">
                <a:sym typeface="Symbol" charset="0"/>
              </a:rPr>
              <a:t></a:t>
            </a:r>
            <a:r>
              <a:rPr lang="en-US" sz="2400" dirty="0" err="1"/>
              <a:t>Burglary</a:t>
            </a:r>
            <a:r>
              <a:rPr lang="en-US" sz="2400" dirty="0"/>
              <a:t>=</a:t>
            </a:r>
            <a:r>
              <a:rPr lang="en-US" sz="2400" dirty="0" err="1"/>
              <a:t>T</a:t>
            </a:r>
            <a:r>
              <a:rPr lang="en-US" sz="2400" dirty="0" err="1">
                <a:sym typeface="Symbol" charset="0"/>
              </a:rPr>
              <a:t></a:t>
            </a:r>
            <a:r>
              <a:rPr lang="en-US" sz="2400" dirty="0" err="1"/>
              <a:t>Earthquake</a:t>
            </a:r>
            <a:r>
              <a:rPr lang="en-US" sz="2400" dirty="0"/>
              <a:t>=F</a:t>
            </a:r>
            <a:br>
              <a:rPr lang="en-US" sz="2400" dirty="0"/>
            </a:br>
            <a:r>
              <a:rPr lang="en-US" sz="2400" dirty="0"/>
              <a:t>alarm </a:t>
            </a:r>
            <a:r>
              <a:rPr lang="en-US" sz="2400" dirty="0">
                <a:sym typeface="Symbol" charset="0"/>
              </a:rPr>
              <a:t></a:t>
            </a:r>
            <a:r>
              <a:rPr lang="en-US" sz="2400" dirty="0"/>
              <a:t> burglary </a:t>
            </a:r>
            <a:r>
              <a:rPr lang="en-US" sz="2400" dirty="0">
                <a:sym typeface="Symbol" charset="0"/>
              </a:rPr>
              <a:t></a:t>
            </a:r>
            <a:r>
              <a:rPr lang="en-US" sz="2400" dirty="0"/>
              <a:t> </a:t>
            </a:r>
            <a:r>
              <a:rPr lang="en-US" sz="2400" dirty="0">
                <a:cs typeface="Calibri"/>
              </a:rPr>
              <a:t>¬earthquake</a:t>
            </a:r>
            <a:br>
              <a:rPr lang="en-US" sz="2400" dirty="0">
                <a:cs typeface="Calibri"/>
              </a:rPr>
            </a:br>
            <a:endParaRPr lang="en-US" sz="2000" dirty="0">
              <a:cs typeface="Calibri"/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cs typeface="Calibri"/>
              </a:rPr>
              <a:t>P(Burglary) = 0.1</a:t>
            </a:r>
            <a:br>
              <a:rPr lang="en-US" sz="2400" dirty="0">
                <a:cs typeface="Calibri"/>
              </a:rPr>
            </a:br>
            <a:r>
              <a:rPr lang="en-US" sz="2400" dirty="0">
                <a:cs typeface="Calibri"/>
              </a:rPr>
              <a:t>P(Alarm) = 0.1</a:t>
            </a:r>
            <a:br>
              <a:rPr lang="en-US" sz="2400" dirty="0">
                <a:cs typeface="Calibri"/>
              </a:rPr>
            </a:br>
            <a:r>
              <a:rPr lang="en-US" sz="2400" dirty="0">
                <a:cs typeface="Calibri"/>
              </a:rPr>
              <a:t>P(earthquake) = 0.000003</a:t>
            </a:r>
            <a:br>
              <a:rPr lang="en-US" sz="2400" dirty="0">
                <a:cs typeface="Calibri"/>
              </a:rPr>
            </a:br>
            <a:r>
              <a:rPr lang="en-US" sz="800" dirty="0">
                <a:cs typeface="Calibri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cs typeface="Calibri"/>
              </a:rPr>
              <a:t>P(Alarm, Burglary) =</a:t>
            </a:r>
          </a:p>
        </p:txBody>
      </p:sp>
      <p:graphicFrame>
        <p:nvGraphicFramePr>
          <p:cNvPr id="336901" name="Group 5"/>
          <p:cNvGraphicFramePr>
            <a:graphicFrameLocks noGrp="1"/>
          </p:cNvGraphicFramePr>
          <p:nvPr/>
        </p:nvGraphicFramePr>
        <p:xfrm>
          <a:off x="4586666" y="5435599"/>
          <a:ext cx="3429000" cy="1193801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alarm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¬alarm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burglary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¬burglary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589722F-3480-B64A-8B07-7EF37DA2507B}" type="slidenum">
              <a:rPr lang="en-US" sz="1000">
                <a:latin typeface="Calibri"/>
              </a:rPr>
              <a:pPr/>
              <a:t>7</a:t>
            </a:fld>
            <a:endParaRPr lang="en-US" sz="1000" dirty="0">
              <a:latin typeface="Calibri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Probability theory 101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4343400" cy="5257800"/>
          </a:xfrm>
        </p:spPr>
        <p:txBody>
          <a:bodyPr/>
          <a:lstStyle/>
          <a:p>
            <a:r>
              <a:rPr lang="en-US" sz="2400" b="1" dirty="0">
                <a:solidFill>
                  <a:schemeClr val="accent2"/>
                </a:solidFill>
              </a:rPr>
              <a:t>Conditional probability</a:t>
            </a:r>
            <a:r>
              <a:rPr lang="en-US" sz="2400" dirty="0"/>
              <a:t>: prob. of effect given causes</a:t>
            </a:r>
          </a:p>
          <a:p>
            <a:r>
              <a:rPr lang="en-US" sz="2400" b="1" dirty="0">
                <a:solidFill>
                  <a:schemeClr val="accent2"/>
                </a:solidFill>
              </a:rPr>
              <a:t>Computing conditional </a:t>
            </a:r>
            <a:r>
              <a:rPr lang="en-US" sz="2400" b="1" dirty="0" err="1">
                <a:solidFill>
                  <a:schemeClr val="accent2"/>
                </a:solidFill>
              </a:rPr>
              <a:t>probs</a:t>
            </a:r>
            <a:r>
              <a:rPr lang="en-US" sz="2400" dirty="0"/>
              <a:t>:</a:t>
            </a:r>
          </a:p>
          <a:p>
            <a:pPr lvl="1"/>
            <a:r>
              <a:rPr lang="en-US" sz="2000" dirty="0">
                <a:ea typeface="ＭＳ Ｐゴシック" charset="0"/>
              </a:rPr>
              <a:t>P(a | b) = P(a </a:t>
            </a:r>
            <a:r>
              <a:rPr lang="en-US" sz="2000" dirty="0">
                <a:ea typeface="ＭＳ Ｐゴシック" charset="0"/>
                <a:sym typeface="Symbol" charset="0"/>
              </a:rPr>
              <a:t></a:t>
            </a:r>
            <a:r>
              <a:rPr lang="en-US" sz="2000" dirty="0">
                <a:ea typeface="ＭＳ Ｐゴシック" charset="0"/>
              </a:rPr>
              <a:t>  b) / P(b)</a:t>
            </a:r>
          </a:p>
          <a:p>
            <a:pPr lvl="1"/>
            <a:r>
              <a:rPr lang="en-US" sz="2000" dirty="0">
                <a:ea typeface="ＭＳ Ｐゴシック" charset="0"/>
              </a:rPr>
              <a:t>P(b): </a:t>
            </a:r>
            <a:r>
              <a:rPr lang="en-US" sz="2000" b="1" dirty="0">
                <a:solidFill>
                  <a:schemeClr val="accent2"/>
                </a:solidFill>
                <a:ea typeface="ＭＳ Ｐゴシック" charset="0"/>
              </a:rPr>
              <a:t>normalizing</a:t>
            </a:r>
            <a:r>
              <a:rPr lang="en-US" sz="2000" dirty="0">
                <a:ea typeface="ＭＳ Ｐゴシック" charset="0"/>
              </a:rPr>
              <a:t> constant</a:t>
            </a:r>
          </a:p>
          <a:p>
            <a:r>
              <a:rPr lang="en-US" sz="2400" b="1" dirty="0">
                <a:solidFill>
                  <a:schemeClr val="accent2"/>
                </a:solidFill>
              </a:rPr>
              <a:t>Product rule</a:t>
            </a:r>
            <a:r>
              <a:rPr lang="en-US" sz="2400" dirty="0"/>
              <a:t>:</a:t>
            </a:r>
          </a:p>
          <a:p>
            <a:pPr lvl="1"/>
            <a:r>
              <a:rPr lang="en-US" sz="2000" dirty="0">
                <a:ea typeface="ＭＳ Ｐゴシック" charset="0"/>
              </a:rPr>
              <a:t>P(a </a:t>
            </a:r>
            <a:r>
              <a:rPr lang="en-US" sz="2000" dirty="0">
                <a:ea typeface="ＭＳ Ｐゴシック" charset="0"/>
                <a:sym typeface="Symbol" charset="0"/>
              </a:rPr>
              <a:t></a:t>
            </a:r>
            <a:r>
              <a:rPr lang="en-US" sz="2000" dirty="0">
                <a:ea typeface="ＭＳ Ｐゴシック" charset="0"/>
              </a:rPr>
              <a:t> b) = P(a | b) * P(b)</a:t>
            </a:r>
            <a:br>
              <a:rPr lang="en-US" sz="2000" dirty="0">
                <a:ea typeface="ＭＳ Ｐゴシック" charset="0"/>
              </a:rPr>
            </a:br>
            <a:endParaRPr lang="en-US" sz="2000" dirty="0">
              <a:ea typeface="ＭＳ Ｐゴシック" charset="0"/>
            </a:endParaRPr>
          </a:p>
          <a:p>
            <a:r>
              <a:rPr lang="en-US" sz="2400" b="1" dirty="0">
                <a:solidFill>
                  <a:schemeClr val="accent2"/>
                </a:solidFill>
              </a:rPr>
              <a:t>Marginalizing</a:t>
            </a:r>
            <a:r>
              <a:rPr lang="en-US" sz="2400" dirty="0"/>
              <a:t>:</a:t>
            </a:r>
          </a:p>
          <a:p>
            <a:pPr lvl="1"/>
            <a:r>
              <a:rPr lang="en-US" sz="2000" dirty="0">
                <a:ea typeface="ＭＳ Ｐゴシック" charset="0"/>
              </a:rPr>
              <a:t>P(B) = </a:t>
            </a:r>
            <a:r>
              <a:rPr lang="el-GR" sz="2000" dirty="0">
                <a:ea typeface="ＭＳ Ｐゴシック" charset="0"/>
                <a:cs typeface="Calibri"/>
              </a:rPr>
              <a:t>Σ</a:t>
            </a:r>
            <a:r>
              <a:rPr lang="en-US" sz="2000" baseline="-25000" dirty="0" err="1">
                <a:ea typeface="ＭＳ Ｐゴシック" charset="0"/>
                <a:cs typeface="Calibri"/>
              </a:rPr>
              <a:t>a</a:t>
            </a:r>
            <a:r>
              <a:rPr lang="en-US" sz="2000" dirty="0" err="1">
                <a:ea typeface="ＭＳ Ｐゴシック" charset="0"/>
                <a:cs typeface="Calibri"/>
              </a:rPr>
              <a:t>P</a:t>
            </a:r>
            <a:r>
              <a:rPr lang="en-US" sz="2000" dirty="0">
                <a:ea typeface="ＭＳ Ｐゴシック" charset="0"/>
                <a:cs typeface="Calibri"/>
              </a:rPr>
              <a:t>(B, a)</a:t>
            </a:r>
            <a:endParaRPr lang="el-GR" sz="2000" dirty="0">
              <a:ea typeface="ＭＳ Ｐゴシック" charset="0"/>
              <a:cs typeface="Calibri"/>
            </a:endParaRPr>
          </a:p>
          <a:p>
            <a:pPr lvl="1"/>
            <a:r>
              <a:rPr lang="en-US" sz="2000" dirty="0">
                <a:ea typeface="ＭＳ Ｐゴシック" charset="0"/>
              </a:rPr>
              <a:t>P(B) = </a:t>
            </a:r>
            <a:r>
              <a:rPr lang="el-GR" sz="2000" dirty="0">
                <a:ea typeface="ＭＳ Ｐゴシック" charset="0"/>
                <a:cs typeface="Calibri"/>
              </a:rPr>
              <a:t>Σ</a:t>
            </a:r>
            <a:r>
              <a:rPr lang="en-US" sz="2000" baseline="-25000" dirty="0" err="1">
                <a:ea typeface="ＭＳ Ｐゴシック" charset="0"/>
                <a:cs typeface="Calibri"/>
              </a:rPr>
              <a:t>a</a:t>
            </a:r>
            <a:r>
              <a:rPr lang="en-US" sz="2000" dirty="0" err="1">
                <a:ea typeface="ＭＳ Ｐゴシック" charset="0"/>
                <a:cs typeface="Calibri"/>
              </a:rPr>
              <a:t>P</a:t>
            </a:r>
            <a:r>
              <a:rPr lang="en-US" sz="2000" dirty="0">
                <a:ea typeface="ＭＳ Ｐゴシック" charset="0"/>
                <a:cs typeface="Calibri"/>
              </a:rPr>
              <a:t>(B | a) P(a) (</a:t>
            </a:r>
            <a:r>
              <a:rPr lang="en-US" sz="2000" b="1" dirty="0">
                <a:solidFill>
                  <a:schemeClr val="accent2"/>
                </a:solidFill>
                <a:ea typeface="ＭＳ Ｐゴシック" charset="0"/>
                <a:cs typeface="Calibri"/>
              </a:rPr>
              <a:t>conditioning</a:t>
            </a:r>
            <a:r>
              <a:rPr lang="en-US" sz="2000" dirty="0">
                <a:ea typeface="ＭＳ Ｐゴシック" charset="0"/>
                <a:cs typeface="Calibri"/>
              </a:rPr>
              <a:t>)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600200"/>
            <a:ext cx="4572000" cy="5105400"/>
          </a:xfrm>
        </p:spPr>
        <p:txBody>
          <a:bodyPr/>
          <a:lstStyle/>
          <a:p>
            <a:r>
              <a:rPr lang="en-US" sz="2400" dirty="0"/>
              <a:t>P(burglary | alarm) = .47</a:t>
            </a:r>
            <a:br>
              <a:rPr lang="en-US" sz="2400" dirty="0"/>
            </a:br>
            <a:r>
              <a:rPr lang="en-US" sz="2400" dirty="0"/>
              <a:t>P(alarm | burglary) = .9</a:t>
            </a:r>
          </a:p>
          <a:p>
            <a:r>
              <a:rPr lang="en-US" sz="2400" dirty="0"/>
              <a:t>P(burglary | alarm) =</a:t>
            </a:r>
            <a:br>
              <a:rPr lang="en-US" sz="2400" dirty="0"/>
            </a:br>
            <a:r>
              <a:rPr lang="en-US" sz="2400" dirty="0"/>
              <a:t>  P(burglary </a:t>
            </a:r>
            <a:r>
              <a:rPr lang="en-US" sz="2400" dirty="0">
                <a:sym typeface="Symbol" charset="0"/>
              </a:rPr>
              <a:t></a:t>
            </a:r>
            <a:r>
              <a:rPr lang="en-US" sz="2400" dirty="0"/>
              <a:t> alarm) / P(alarm)</a:t>
            </a:r>
            <a:br>
              <a:rPr lang="en-US" sz="2400" dirty="0"/>
            </a:br>
            <a:r>
              <a:rPr lang="en-US" sz="2400" dirty="0"/>
              <a:t>    = .09/.19 = .47</a:t>
            </a:r>
          </a:p>
          <a:p>
            <a:r>
              <a:rPr lang="en-US" sz="2400" dirty="0"/>
              <a:t>P(burglary </a:t>
            </a:r>
            <a:r>
              <a:rPr lang="en-US" sz="2400" dirty="0">
                <a:sym typeface="Symbol" charset="0"/>
              </a:rPr>
              <a:t></a:t>
            </a:r>
            <a:r>
              <a:rPr lang="en-US" sz="2400" dirty="0"/>
              <a:t> alarm) = </a:t>
            </a:r>
            <a:br>
              <a:rPr lang="en-US" sz="2400" dirty="0"/>
            </a:br>
            <a:r>
              <a:rPr lang="en-US" sz="2400" dirty="0"/>
              <a:t>  P(burglary | alarm) * P(alarm)</a:t>
            </a:r>
            <a:br>
              <a:rPr lang="en-US" sz="2400" dirty="0"/>
            </a:br>
            <a:r>
              <a:rPr lang="en-US" sz="2400" dirty="0"/>
              <a:t>    =  .47 * .19 = .09</a:t>
            </a:r>
          </a:p>
          <a:p>
            <a:r>
              <a:rPr lang="en-US" sz="2400" dirty="0"/>
              <a:t>P(alarm) =</a:t>
            </a:r>
            <a:br>
              <a:rPr lang="en-US" sz="2400" dirty="0"/>
            </a:br>
            <a:r>
              <a:rPr lang="en-US" sz="2400" dirty="0"/>
              <a:t>   P(alarm </a:t>
            </a:r>
            <a:r>
              <a:rPr lang="en-US" sz="2400" dirty="0">
                <a:sym typeface="Symbol" charset="0"/>
              </a:rPr>
              <a:t></a:t>
            </a:r>
            <a:r>
              <a:rPr lang="en-US" sz="2400" dirty="0"/>
              <a:t> burglary) +</a:t>
            </a:r>
            <a:br>
              <a:rPr lang="en-US" sz="2400" dirty="0"/>
            </a:br>
            <a:r>
              <a:rPr lang="en-US" sz="2400" dirty="0"/>
              <a:t>   P(alarm </a:t>
            </a:r>
            <a:r>
              <a:rPr lang="en-US" sz="2400" dirty="0">
                <a:sym typeface="Symbol" charset="0"/>
              </a:rPr>
              <a:t></a:t>
            </a:r>
            <a:r>
              <a:rPr lang="en-US" sz="2400" dirty="0"/>
              <a:t> </a:t>
            </a:r>
            <a:r>
              <a:rPr lang="en-US" sz="2400" dirty="0">
                <a:cs typeface="Calibri"/>
              </a:rPr>
              <a:t>¬burglary)</a:t>
            </a:r>
            <a:br>
              <a:rPr lang="en-US" sz="2400" dirty="0">
                <a:cs typeface="Calibri"/>
              </a:rPr>
            </a:br>
            <a:r>
              <a:rPr lang="en-US" sz="2400" dirty="0">
                <a:cs typeface="Calibri"/>
              </a:rPr>
              <a:t>   = .09+.1 = .19</a:t>
            </a:r>
          </a:p>
        </p:txBody>
      </p:sp>
      <p:graphicFrame>
        <p:nvGraphicFramePr>
          <p:cNvPr id="9" name="Group 5"/>
          <p:cNvGraphicFramePr>
            <a:graphicFrameLocks noGrp="1"/>
          </p:cNvGraphicFramePr>
          <p:nvPr/>
        </p:nvGraphicFramePr>
        <p:xfrm>
          <a:off x="5562600" y="152400"/>
          <a:ext cx="3429000" cy="1193801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alarm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¬alarm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burglary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¬burglary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EB130F1-6070-1848-ABB0-834F43975498}" type="slidenum">
              <a:rPr lang="en-US" sz="1000">
                <a:latin typeface="Calibri"/>
              </a:rPr>
              <a:pPr/>
              <a:t>8</a:t>
            </a:fld>
            <a:endParaRPr lang="en-US" sz="1000" dirty="0">
              <a:latin typeface="Calibri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Example: Inference from the joint</a:t>
            </a:r>
          </a:p>
        </p:txBody>
      </p:sp>
      <p:graphicFrame>
        <p:nvGraphicFramePr>
          <p:cNvPr id="326659" name="Group 3"/>
          <p:cNvGraphicFramePr>
            <a:graphicFrameLocks noGrp="1"/>
          </p:cNvGraphicFramePr>
          <p:nvPr>
            <p:ph idx="1"/>
          </p:nvPr>
        </p:nvGraphicFramePr>
        <p:xfrm>
          <a:off x="685800" y="1371600"/>
          <a:ext cx="8077200" cy="1679576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1504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3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3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2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21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315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T="45729" marB="4572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alarm</a:t>
                      </a:r>
                    </a:p>
                  </a:txBody>
                  <a:tcPr marT="45729" marB="457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¬alarm</a:t>
                      </a:r>
                    </a:p>
                  </a:txBody>
                  <a:tcPr marT="45729" marB="457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earthquake</a:t>
                      </a:r>
                    </a:p>
                  </a:txBody>
                  <a:tcPr marT="45729" marB="457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¬earthquake</a:t>
                      </a:r>
                    </a:p>
                  </a:txBody>
                  <a:tcPr marT="45729" marB="457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earthquake</a:t>
                      </a:r>
                    </a:p>
                  </a:txBody>
                  <a:tcPr marT="45729" marB="457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¬earthquake</a:t>
                      </a:r>
                    </a:p>
                  </a:txBody>
                  <a:tcPr marT="45729" marB="457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burglary</a:t>
                      </a:r>
                    </a:p>
                  </a:txBody>
                  <a:tcPr marT="45729" marB="4572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.01</a:t>
                      </a:r>
                    </a:p>
                  </a:txBody>
                  <a:tcPr marT="45729" marB="457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.08</a:t>
                      </a:r>
                    </a:p>
                  </a:txBody>
                  <a:tcPr marT="45729" marB="457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.001</a:t>
                      </a:r>
                    </a:p>
                  </a:txBody>
                  <a:tcPr marT="45729" marB="457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.009</a:t>
                      </a:r>
                    </a:p>
                  </a:txBody>
                  <a:tcPr marT="45729" marB="457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6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¬burglary</a:t>
                      </a:r>
                    </a:p>
                  </a:txBody>
                  <a:tcPr marT="45729" marB="4572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.01</a:t>
                      </a:r>
                    </a:p>
                  </a:txBody>
                  <a:tcPr marT="45729" marB="457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.09</a:t>
                      </a:r>
                    </a:p>
                  </a:txBody>
                  <a:tcPr marT="45729" marB="457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.01</a:t>
                      </a:r>
                    </a:p>
                  </a:txBody>
                  <a:tcPr marT="45729" marB="457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.79</a:t>
                      </a:r>
                    </a:p>
                  </a:txBody>
                  <a:tcPr marT="45729" marB="457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556" name="Text Box 32"/>
          <p:cNvSpPr txBox="1">
            <a:spLocks noChangeArrowheads="1"/>
          </p:cNvSpPr>
          <p:nvPr/>
        </p:nvSpPr>
        <p:spPr bwMode="auto">
          <a:xfrm>
            <a:off x="381000" y="3276600"/>
            <a:ext cx="8610600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dirty="0">
                <a:latin typeface="Calibri"/>
              </a:rPr>
              <a:t>P(burglary | alarm) = </a:t>
            </a:r>
            <a:r>
              <a:rPr lang="el-GR" sz="2200" dirty="0">
                <a:latin typeface="Calibri"/>
                <a:cs typeface="Calibri"/>
              </a:rPr>
              <a:t>α</a:t>
            </a:r>
            <a:r>
              <a:rPr lang="en-US" sz="2200" dirty="0">
                <a:latin typeface="Calibri"/>
                <a:cs typeface="Calibri"/>
              </a:rPr>
              <a:t> P(burglary, alarm)</a:t>
            </a:r>
            <a:br>
              <a:rPr lang="en-US" sz="2200" dirty="0">
                <a:latin typeface="Calibri"/>
                <a:cs typeface="Calibri"/>
              </a:rPr>
            </a:br>
            <a:r>
              <a:rPr lang="en-US" sz="2200" dirty="0">
                <a:latin typeface="Calibri"/>
                <a:cs typeface="Calibri"/>
              </a:rPr>
              <a:t>     = </a:t>
            </a:r>
            <a:r>
              <a:rPr lang="el-GR" sz="2200" dirty="0">
                <a:latin typeface="Calibri"/>
                <a:cs typeface="Calibri"/>
              </a:rPr>
              <a:t>α</a:t>
            </a:r>
            <a:r>
              <a:rPr lang="en-US" sz="2200" dirty="0">
                <a:latin typeface="Calibri"/>
                <a:cs typeface="Calibri"/>
              </a:rPr>
              <a:t> [P(burglary, alarm, earthquake) + P(burglary, alarm, ¬earthquake)</a:t>
            </a:r>
            <a:br>
              <a:rPr lang="en-US" sz="2200" dirty="0">
                <a:latin typeface="Calibri"/>
                <a:cs typeface="Calibri"/>
              </a:rPr>
            </a:br>
            <a:r>
              <a:rPr lang="en-US" sz="2200" dirty="0">
                <a:latin typeface="Calibri"/>
                <a:cs typeface="Calibri"/>
              </a:rPr>
              <a:t>     = </a:t>
            </a:r>
            <a:r>
              <a:rPr lang="el-GR" sz="2200" dirty="0">
                <a:latin typeface="Calibri"/>
                <a:cs typeface="Calibri"/>
              </a:rPr>
              <a:t>α</a:t>
            </a:r>
            <a:r>
              <a:rPr lang="en-US" sz="2200" dirty="0">
                <a:latin typeface="Calibri"/>
                <a:cs typeface="Calibri"/>
              </a:rPr>
              <a:t> [ (.01, .01) + (.08, .09) ]</a:t>
            </a:r>
            <a:br>
              <a:rPr lang="en-US" sz="2200" dirty="0">
                <a:latin typeface="Calibri"/>
                <a:cs typeface="Calibri"/>
              </a:rPr>
            </a:br>
            <a:r>
              <a:rPr lang="en-US" sz="2200" dirty="0">
                <a:latin typeface="Calibri"/>
                <a:cs typeface="Calibri"/>
              </a:rPr>
              <a:t>     = </a:t>
            </a:r>
            <a:r>
              <a:rPr lang="el-GR" sz="2200" dirty="0">
                <a:latin typeface="Calibri"/>
                <a:cs typeface="Calibri"/>
              </a:rPr>
              <a:t>α</a:t>
            </a:r>
            <a:r>
              <a:rPr lang="en-US" sz="2200" dirty="0">
                <a:latin typeface="Calibri"/>
                <a:cs typeface="Calibri"/>
              </a:rPr>
              <a:t> [ (.09, .1) ]</a:t>
            </a:r>
          </a:p>
          <a:p>
            <a:pPr>
              <a:spcBef>
                <a:spcPct val="50000"/>
              </a:spcBef>
            </a:pPr>
            <a:r>
              <a:rPr lang="en-US" sz="2200" dirty="0">
                <a:latin typeface="Calibri"/>
                <a:cs typeface="Calibri"/>
              </a:rPr>
              <a:t>Since P(burglary | alarm) + P(¬burglary | alarm) = 1, </a:t>
            </a:r>
            <a:r>
              <a:rPr lang="el-GR" sz="2200" dirty="0">
                <a:latin typeface="Calibri"/>
                <a:cs typeface="Calibri"/>
              </a:rPr>
              <a:t>α</a:t>
            </a:r>
            <a:r>
              <a:rPr lang="en-US" sz="2200" dirty="0">
                <a:latin typeface="Calibri"/>
                <a:cs typeface="Calibri"/>
              </a:rPr>
              <a:t> = 1/(.09+.1) = 5.26</a:t>
            </a:r>
            <a:br>
              <a:rPr lang="en-US" sz="2200" dirty="0">
                <a:latin typeface="Calibri"/>
                <a:cs typeface="Calibri"/>
              </a:rPr>
            </a:br>
            <a:r>
              <a:rPr lang="en-US" sz="2200" dirty="0">
                <a:latin typeface="Calibri"/>
                <a:cs typeface="Calibri"/>
              </a:rPr>
              <a:t>    (i.e., P(alarm) = 1/</a:t>
            </a:r>
            <a:r>
              <a:rPr lang="el-GR" sz="2200" dirty="0">
                <a:latin typeface="Calibri"/>
                <a:cs typeface="Calibri"/>
              </a:rPr>
              <a:t>α</a:t>
            </a:r>
            <a:r>
              <a:rPr lang="en-US" sz="2200" dirty="0">
                <a:latin typeface="Calibri"/>
                <a:cs typeface="Calibri"/>
              </a:rPr>
              <a:t> = .19 – </a:t>
            </a:r>
            <a:r>
              <a:rPr lang="en-US" sz="2200" b="1" dirty="0" err="1">
                <a:latin typeface="Calibri"/>
                <a:cs typeface="Calibri"/>
              </a:rPr>
              <a:t>quizlet</a:t>
            </a:r>
            <a:r>
              <a:rPr lang="en-US" sz="2200" dirty="0">
                <a:latin typeface="Calibri"/>
                <a:cs typeface="Calibri"/>
              </a:rPr>
              <a:t>: how can you verify this?)</a:t>
            </a:r>
          </a:p>
          <a:p>
            <a:pPr>
              <a:spcBef>
                <a:spcPct val="50000"/>
              </a:spcBef>
            </a:pPr>
            <a:r>
              <a:rPr lang="en-US" sz="2200" dirty="0">
                <a:latin typeface="Calibri"/>
                <a:cs typeface="Calibri"/>
              </a:rPr>
              <a:t>P(burglary | alarm)    = .09 * 5.26  = .474</a:t>
            </a:r>
          </a:p>
          <a:p>
            <a:pPr>
              <a:spcBef>
                <a:spcPct val="50000"/>
              </a:spcBef>
            </a:pPr>
            <a:r>
              <a:rPr lang="en-US" sz="2200" dirty="0">
                <a:latin typeface="Calibri"/>
                <a:cs typeface="Calibri"/>
              </a:rPr>
              <a:t>P(¬burglary | alarm)  = .1 * 5.26    = .526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209800" y="1371600"/>
            <a:ext cx="3124200" cy="1676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 dirty="0">
              <a:latin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Consider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648200"/>
          </a:xfrm>
        </p:spPr>
        <p:txBody>
          <a:bodyPr/>
          <a:lstStyle/>
          <a:p>
            <a:r>
              <a:rPr lang="en-US" sz="3200" dirty="0"/>
              <a:t>A student has to take an exam</a:t>
            </a:r>
          </a:p>
          <a:p>
            <a:r>
              <a:rPr lang="en-US" sz="3200" dirty="0"/>
              <a:t>She might be smart</a:t>
            </a:r>
          </a:p>
          <a:p>
            <a:r>
              <a:rPr lang="en-US" sz="3200" dirty="0"/>
              <a:t>She might have studied</a:t>
            </a:r>
          </a:p>
          <a:p>
            <a:r>
              <a:rPr lang="en-US" sz="3200" dirty="0"/>
              <a:t>She may be prepared for the exam</a:t>
            </a:r>
          </a:p>
          <a:p>
            <a:r>
              <a:rPr lang="en-US" sz="3200" dirty="0"/>
              <a:t>How are these related?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457200"/>
            <a:ext cx="18542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9304"/>
      </p:ext>
    </p:extLst>
  </p:cSld>
  <p:clrMapOvr>
    <a:masterClrMapping/>
  </p:clrMapOvr>
</p:sld>
</file>

<file path=ppt/theme/theme1.xml><?xml version="1.0" encoding="utf-8"?>
<a:theme xmlns:a="http://schemas.openxmlformats.org/drawingml/2006/main" name="c21_bayes_nets">
  <a:themeElements>
    <a:clrScheme name="Custom 3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80"/>
      </a:hlink>
      <a:folHlink>
        <a:srgbClr val="000080"/>
      </a:folHlink>
    </a:clrScheme>
    <a:fontScheme name="c21_bayes_net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2" charset="0"/>
          </a:defRPr>
        </a:defPPr>
      </a:lstStyle>
    </a:lnDef>
  </a:objectDefaults>
  <a:extraClrSchemeLst>
    <a:extraClrScheme>
      <a:clrScheme name="c21_bayes_n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21_bayes_net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21_bayes_net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21_bayes_net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21_bayes_net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21_bayes_net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21_bayes_net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c21_bayes_nets</Template>
  <TotalTime>6956</TotalTime>
  <Words>2781</Words>
  <Application>Microsoft Macintosh PowerPoint</Application>
  <PresentationFormat>On-screen Show (4:3)</PresentationFormat>
  <Paragraphs>513</Paragraphs>
  <Slides>32</Slides>
  <Notes>12</Notes>
  <HiddenSlides>5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ＭＳ Ｐゴシック</vt:lpstr>
      <vt:lpstr>Arial</vt:lpstr>
      <vt:lpstr>Calibri</vt:lpstr>
      <vt:lpstr>Symbol</vt:lpstr>
      <vt:lpstr>Times New Roman</vt:lpstr>
      <vt:lpstr>Webdings</vt:lpstr>
      <vt:lpstr>Wingdings</vt:lpstr>
      <vt:lpstr>c21_bayes_nets</vt:lpstr>
      <vt:lpstr>Equation</vt:lpstr>
      <vt:lpstr>Bayesian Reasoning</vt:lpstr>
      <vt:lpstr>Today’s topics</vt:lpstr>
      <vt:lpstr>Many Sources of Uncertainty</vt:lpstr>
      <vt:lpstr>Decision making with uncertainty</vt:lpstr>
      <vt:lpstr>Consider</vt:lpstr>
      <vt:lpstr>Probability theory 101</vt:lpstr>
      <vt:lpstr>Probability theory 101</vt:lpstr>
      <vt:lpstr>Example: Inference from the joint</vt:lpstr>
      <vt:lpstr>Consider</vt:lpstr>
      <vt:lpstr>Exercise: Inference from the joint</vt:lpstr>
      <vt:lpstr>Exercise: Inference from the joint</vt:lpstr>
      <vt:lpstr>Exercise: Inference from the joint</vt:lpstr>
      <vt:lpstr>Exercise: Inference from the joint</vt:lpstr>
      <vt:lpstr>Exercise: Inference from the joint</vt:lpstr>
      <vt:lpstr>Exercise: Inference from the joint</vt:lpstr>
      <vt:lpstr>Independence</vt:lpstr>
      <vt:lpstr>Exercise: Independence</vt:lpstr>
      <vt:lpstr>Exercise: Independence</vt:lpstr>
      <vt:lpstr>Exercise: Independence</vt:lpstr>
      <vt:lpstr>Exercise: Independence</vt:lpstr>
      <vt:lpstr>Exercise: Independence</vt:lpstr>
      <vt:lpstr>Absolute &amp; conditional independence</vt:lpstr>
      <vt:lpstr>Conditional independence</vt:lpstr>
      <vt:lpstr>Bayes’ rule</vt:lpstr>
      <vt:lpstr>Useful for diagnosis!</vt:lpstr>
      <vt:lpstr>Ex: meningitis and stiff neck</vt:lpstr>
      <vt:lpstr>Reasoning from evidence to a cause </vt:lpstr>
      <vt:lpstr>Simple Bayesian diagnostic reasoning</vt:lpstr>
      <vt:lpstr>Simple Bayesian diagnostic reasoning</vt:lpstr>
      <vt:lpstr>Limitations</vt:lpstr>
      <vt:lpstr>Limitations</vt:lpstr>
      <vt:lpstr>Summary</vt:lpstr>
    </vt:vector>
  </TitlesOfParts>
  <Company>UMBC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Probabilistic Reasoning</dc:title>
  <dc:subject/>
  <dc:creator>COGITO</dc:creator>
  <cp:lastModifiedBy>Tim Finin</cp:lastModifiedBy>
  <cp:revision>129</cp:revision>
  <cp:lastPrinted>2012-11-21T05:57:51Z</cp:lastPrinted>
  <dcterms:created xsi:type="dcterms:W3CDTF">2009-11-30T14:06:37Z</dcterms:created>
  <dcterms:modified xsi:type="dcterms:W3CDTF">2018-04-23T19:53:20Z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C:\Users\finin\teaching\AI\RN\</vt:lpwstr>
  </property>
</Properties>
</file>