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5" r:id="rId3"/>
    <p:sldId id="281" r:id="rId4"/>
    <p:sldId id="296" r:id="rId5"/>
    <p:sldId id="297" r:id="rId6"/>
    <p:sldId id="298" r:id="rId7"/>
    <p:sldId id="299" r:id="rId8"/>
    <p:sldId id="300" r:id="rId9"/>
    <p:sldId id="301" r:id="rId10"/>
    <p:sldId id="302" r:id="rId11"/>
  </p:sldIdLst>
  <p:sldSz cx="9144000" cy="6858000" type="screen4x3"/>
  <p:notesSz cx="9282113" cy="69913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EAEAEA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7"/>
    <p:restoredTop sz="95716"/>
  </p:normalViewPr>
  <p:slideViewPr>
    <p:cSldViewPr showGuides="1">
      <p:cViewPr varScale="1">
        <p:scale>
          <a:sx n="38" d="100"/>
          <a:sy n="38" d="100"/>
        </p:scale>
        <p:origin x="200" y="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3063C2-7FB8-9043-B863-3EC6DFAE0F5E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5769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43213" y="515938"/>
            <a:ext cx="3519487" cy="2640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4438" y="3328988"/>
            <a:ext cx="6878637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E5F2CAAE-8D7E-3049-AA7B-5E6F801707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41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941B1-5B04-C343-8973-999E035FA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4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266B6-0F7A-9F46-B60C-84F7B3E2A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6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791E-88D2-5545-B9AC-A5710BD8C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17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09348-41AA-B14A-80C2-68C443067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1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136B1-AE2F-2148-B18F-C02AEC536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7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6DC9E-26EA-F340-912C-3EC33178A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8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E7B2A-4353-C44B-B34F-B92601C3E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0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0EE47-38F9-8045-BD3B-D50DAB21D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7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385F5-FEAD-D845-8616-45CEF1334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8718F-DD3B-0A4A-9044-98E0738C3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0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EEAF1-F2C7-6046-95E1-2FB0C2B92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0C249-820C-2748-8104-756FFDFAC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5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5297025D-2A41-894A-AF3D-DD7EC42C64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verfitting" TargetMode="External"/><Relationship Id="rId2" Type="http://schemas.openxmlformats.org/officeDocument/2006/relationships/hyperlink" Target="https://en.wikipedia.org/wiki/Regularization_(mathematics)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hyperlink" Target="https://en.wikipedia.org/wiki/Dropout_(neural_networks)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layground.tensorflow.org/" TargetMode="External"/><Relationship Id="rId2" Type="http://schemas.openxmlformats.org/officeDocument/2006/relationships/hyperlink" Target="https://www.tensorflow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velopers.google.com/machine-learning/crash-course/introduction-to-neural-networks/playground-exercises" TargetMode="External"/><Relationship Id="rId4" Type="http://schemas.openxmlformats.org/officeDocument/2006/relationships/hyperlink" Target="https://github.com/tensorflow/playgroun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layground.tensorflow.org/#activation=relu&amp;batchSize=10&amp;dataset=gauss&amp;regDataset=reg-plane&amp;learningRate=0.03&amp;regularizationRate=0&amp;noise=0&amp;networkShape=4,2&amp;seed=0.85428&amp;showTestData=false&amp;discretize=false&amp;percTrainData=50&amp;x=true&amp;y=true&amp;xTimesY=false&amp;xSquared=false&amp;ySquared=false&amp;cosX=false&amp;sinX=false&amp;cosY=false&amp;sinY=false&amp;collectStats=false&amp;problem=classification&amp;initZero=false&amp;hideText=fal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layground.tensorflow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hyperlink" Target="https://en.wikipedia.org/wiki/Hyperparameter_(machine_learning)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radient_descent" TargetMode="External"/><Relationship Id="rId2" Type="http://schemas.openxmlformats.org/officeDocument/2006/relationships/hyperlink" Target="https://en.wikipedia.org/wiki/Learning_rat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ctifier_(neural_networks)" TargetMode="External"/><Relationship Id="rId2" Type="http://schemas.openxmlformats.org/officeDocument/2006/relationships/hyperlink" Target="https://en.wikipedia.org/wiki/Activation_func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4763" y="0"/>
            <a:ext cx="9144000" cy="3429000"/>
          </a:xfrm>
        </p:spPr>
        <p:txBody>
          <a:bodyPr/>
          <a:lstStyle/>
          <a:p>
            <a:r>
              <a:rPr lang="en-US" sz="6600" dirty="0">
                <a:ea typeface="ＭＳ Ｐゴシック" charset="0"/>
                <a:cs typeface="ＭＳ Ｐゴシック" charset="0"/>
              </a:rPr>
              <a:t>Neural Networks for Machine Learning</a:t>
            </a:r>
            <a:br>
              <a:rPr lang="en-US" sz="6600" dirty="0">
                <a:ea typeface="ＭＳ Ｐゴシック" charset="0"/>
                <a:cs typeface="ＭＳ Ｐゴシック" charset="0"/>
              </a:rPr>
            </a:br>
            <a:r>
              <a:rPr lang="en-US" sz="4400" dirty="0" err="1">
                <a:ea typeface="ＭＳ Ｐゴシック" charset="0"/>
                <a:cs typeface="ＭＳ Ｐゴシック" charset="0"/>
              </a:rPr>
              <a:t>tensorflow</a:t>
            </a:r>
            <a:r>
              <a:rPr lang="en-US" sz="4400" dirty="0">
                <a:ea typeface="ＭＳ Ｐゴシック" charset="0"/>
                <a:cs typeface="ＭＳ Ｐゴシック" charset="0"/>
              </a:rPr>
              <a:t> playground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F07AD-E472-7A41-A4FC-03390881A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3780853"/>
            <a:ext cx="7543800" cy="27723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AAAEC-31BD-AF41-9E24-E0784B774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6019800" cy="1143000"/>
          </a:xfrm>
        </p:spPr>
        <p:txBody>
          <a:bodyPr/>
          <a:lstStyle/>
          <a:p>
            <a:r>
              <a:rPr lang="en-US" sz="4400" dirty="0">
                <a:hlinkClick r:id="rId2"/>
              </a:rPr>
              <a:t>Regularization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C231B-2CD7-3A48-A20E-A7356F64B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953000"/>
          </a:xfrm>
        </p:spPr>
        <p:txBody>
          <a:bodyPr/>
          <a:lstStyle/>
          <a:p>
            <a:r>
              <a:rPr lang="en-US" sz="3200" dirty="0"/>
              <a:t>Parameter to control </a:t>
            </a:r>
            <a:r>
              <a:rPr lang="en-US" sz="3200" dirty="0">
                <a:hlinkClick r:id="rId3"/>
              </a:rPr>
              <a:t>overfitting</a:t>
            </a:r>
            <a:r>
              <a:rPr lang="en-US" sz="3200" dirty="0"/>
              <a:t>, </a:t>
            </a:r>
            <a:br>
              <a:rPr lang="en-US" sz="3200" dirty="0"/>
            </a:br>
            <a:r>
              <a:rPr lang="en-US" sz="3200" dirty="0"/>
              <a:t>i.e. when the model does well on training data but poorly on new, unseen data</a:t>
            </a:r>
          </a:p>
          <a:p>
            <a:r>
              <a:rPr lang="en-US" sz="3200" dirty="0"/>
              <a:t>L2 regularization is the most common</a:t>
            </a:r>
          </a:p>
          <a:p>
            <a:r>
              <a:rPr lang="en-US" sz="3200" dirty="0"/>
              <a:t>Using </a:t>
            </a:r>
            <a:r>
              <a:rPr lang="en-US" sz="3200" dirty="0">
                <a:hlinkClick r:id="rId4"/>
              </a:rPr>
              <a:t>dropout</a:t>
            </a:r>
            <a:r>
              <a:rPr lang="en-US" sz="3200" dirty="0"/>
              <a:t> is another common way of controlling overfitting in neural networks</a:t>
            </a:r>
          </a:p>
          <a:p>
            <a:pPr lvl="1"/>
            <a:r>
              <a:rPr lang="en-US" sz="3200" dirty="0"/>
              <a:t>At each training stage, some hidden nodes are temporarily removed</a:t>
            </a:r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DC403-298A-A64C-8B21-C001EBDE14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002342-7627-5A41-942B-1A6EE78B59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152400"/>
            <a:ext cx="1981200" cy="19812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7520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78A33-A86E-5148-972B-2BAD35E0F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TensorFlow Playground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EE241-EDB5-6F4B-B69C-52FFDA997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67" y="1371600"/>
            <a:ext cx="7772400" cy="5486400"/>
          </a:xfrm>
        </p:spPr>
        <p:txBody>
          <a:bodyPr/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Great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javascript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app demonstrating many basic neural network concepts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Doesn’t use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TensorFlow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software, but a lightweight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js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library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Runs in a Web browser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See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http://playground.tensorflow.org/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Code also available on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GitHub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Try the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playground exercises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in Google’s machine learning crash course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98C1F-291C-694C-9AA6-EAAA7333F0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11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B7C3F408-FEC0-944F-914F-BC9BAAB39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-226369"/>
            <a:ext cx="10134600" cy="7782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49067"/>
            <a:ext cx="545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small" dirty="0">
                <a:latin typeface="Calibri Regular"/>
                <a:hlinkClick r:id="rId4"/>
              </a:rPr>
              <a:t>http://</a:t>
            </a:r>
            <a:r>
              <a:rPr lang="en-US" sz="2800" b="1" cap="small" dirty="0" err="1">
                <a:latin typeface="Calibri Regular"/>
                <a:hlinkClick r:id="rId4"/>
              </a:rPr>
              <a:t>playground.tensorflow.org</a:t>
            </a:r>
            <a:r>
              <a:rPr lang="en-US" sz="2800" b="1" cap="small" dirty="0">
                <a:latin typeface="Calibri Regular"/>
                <a:hlinkClick r:id="rId4"/>
              </a:rPr>
              <a:t>/</a:t>
            </a:r>
            <a:endParaRPr lang="en-US" sz="2800" b="1" cap="small" dirty="0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45272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5A96E-D454-8A4E-BFF3-E7766DB76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67" y="304800"/>
            <a:ext cx="5554133" cy="1143000"/>
          </a:xfrm>
        </p:spPr>
        <p:txBody>
          <a:bodyPr/>
          <a:lstStyle/>
          <a:p>
            <a:r>
              <a:rPr lang="en-US" sz="4400" dirty="0"/>
              <a:t>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DEFE1-C194-794C-B188-0738F5F68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47800"/>
            <a:ext cx="7772400" cy="4876800"/>
          </a:xfrm>
        </p:spPr>
        <p:txBody>
          <a:bodyPr/>
          <a:lstStyle/>
          <a:p>
            <a:r>
              <a:rPr lang="en-US" sz="3200" dirty="0"/>
              <a:t>Six datasets, each with 500 (</a:t>
            </a:r>
            <a:r>
              <a:rPr lang="en-US" sz="3200" dirty="0" err="1"/>
              <a:t>x,y</a:t>
            </a:r>
            <a:r>
              <a:rPr lang="en-US" sz="3200" dirty="0"/>
              <a:t>) </a:t>
            </a:r>
            <a:br>
              <a:rPr lang="en-US" sz="3200" dirty="0"/>
            </a:br>
            <a:r>
              <a:rPr lang="en-US" sz="3200" dirty="0"/>
              <a:t>points on a plane where x and y</a:t>
            </a:r>
            <a:br>
              <a:rPr lang="en-US" sz="3200" dirty="0"/>
            </a:br>
            <a:r>
              <a:rPr lang="en-US" sz="3200" dirty="0"/>
              <a:t>between -5 and +5</a:t>
            </a:r>
          </a:p>
          <a:p>
            <a:r>
              <a:rPr lang="en-US" sz="3200" dirty="0"/>
              <a:t>Points have </a:t>
            </a:r>
            <a:r>
              <a:rPr lang="en-US" sz="3200" i="1" dirty="0"/>
              <a:t>labels</a:t>
            </a:r>
            <a:r>
              <a:rPr lang="en-US" sz="3200" dirty="0"/>
              <a:t> of positive (orange) or negative (blue)</a:t>
            </a:r>
          </a:p>
          <a:p>
            <a:r>
              <a:rPr lang="en-US" sz="3200" dirty="0"/>
              <a:t>Two possible machine learning </a:t>
            </a:r>
            <a:r>
              <a:rPr lang="en-US" sz="3200" i="1" dirty="0"/>
              <a:t>tasks</a:t>
            </a:r>
            <a:r>
              <a:rPr lang="en-US" sz="3200" dirty="0"/>
              <a:t>:</a:t>
            </a:r>
          </a:p>
          <a:p>
            <a:pPr lvl="1"/>
            <a:r>
              <a:rPr lang="en-US" sz="2800" dirty="0"/>
              <a:t>Classification: Predict class of test points</a:t>
            </a:r>
          </a:p>
          <a:p>
            <a:pPr lvl="1"/>
            <a:r>
              <a:rPr lang="en-US" sz="2800" dirty="0"/>
              <a:t>Regression: find function to separate classes</a:t>
            </a:r>
          </a:p>
          <a:p>
            <a:r>
              <a:rPr lang="en-US" sz="3200" i="1" dirty="0"/>
              <a:t>Evaluation</a:t>
            </a:r>
            <a:r>
              <a:rPr lang="en-US" sz="3200" dirty="0"/>
              <a:t>: split dataset into training and test, e.g., 70% training, 30% test</a:t>
            </a:r>
            <a:endParaRPr lang="en-US" sz="2800" dirty="0"/>
          </a:p>
          <a:p>
            <a:pPr lvl="1"/>
            <a:endParaRPr lang="en-US" sz="2800" dirty="0"/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58A7B-B3F6-E44D-9C10-CF9930F75A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3FA316E4-6095-444E-AE41-3AB3E508F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98165"/>
            <a:ext cx="2774950" cy="268433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2714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DF24-D351-DA4E-81A5-B4353F060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16089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Available Input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E6586-C35E-A84D-86FA-F3F89F089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20143"/>
            <a:ext cx="6324600" cy="4821767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X</a:t>
            </a:r>
            <a:r>
              <a:rPr lang="en-US" sz="3200" b="1" baseline="-25000" dirty="0"/>
              <a:t>1</a:t>
            </a:r>
            <a:r>
              <a:rPr lang="en-US" sz="3200" baseline="-25000" dirty="0"/>
              <a:t>	</a:t>
            </a:r>
            <a:r>
              <a:rPr lang="en-US" sz="3200" dirty="0"/>
              <a:t>Point’s x value</a:t>
            </a:r>
            <a:endParaRPr lang="en-US" sz="3200" baseline="-25000" dirty="0"/>
          </a:p>
          <a:p>
            <a:pPr marL="0" indent="0">
              <a:buNone/>
            </a:pPr>
            <a:r>
              <a:rPr lang="en-US" sz="3200" b="1" dirty="0"/>
              <a:t>X</a:t>
            </a:r>
            <a:r>
              <a:rPr lang="en-US" sz="3200" b="1" baseline="-25000" dirty="0"/>
              <a:t>2</a:t>
            </a:r>
            <a:r>
              <a:rPr lang="en-US" sz="3200" baseline="-25000" dirty="0"/>
              <a:t>	</a:t>
            </a:r>
            <a:r>
              <a:rPr lang="en-US" sz="3200" dirty="0"/>
              <a:t>Point’s y value</a:t>
            </a:r>
            <a:endParaRPr lang="en-US" sz="3200" baseline="-25000" dirty="0"/>
          </a:p>
          <a:p>
            <a:pPr marL="0" indent="0">
              <a:buNone/>
            </a:pPr>
            <a:r>
              <a:rPr lang="en-US" sz="3200" b="1" dirty="0"/>
              <a:t>X</a:t>
            </a:r>
            <a:r>
              <a:rPr lang="en-US" sz="3200" b="1" baseline="-25000" dirty="0"/>
              <a:t>1</a:t>
            </a:r>
            <a:r>
              <a:rPr lang="en-US" sz="3200" b="1" baseline="30000" dirty="0"/>
              <a:t>2</a:t>
            </a:r>
            <a:r>
              <a:rPr lang="en-US" sz="3200" baseline="30000" dirty="0"/>
              <a:t>	</a:t>
            </a:r>
            <a:r>
              <a:rPr lang="en-US" sz="3200" dirty="0"/>
              <a:t>Point’s x value squared</a:t>
            </a:r>
          </a:p>
          <a:p>
            <a:pPr marL="0" indent="0">
              <a:buNone/>
            </a:pPr>
            <a:r>
              <a:rPr lang="en-US" sz="3200" b="1" dirty="0"/>
              <a:t>X</a:t>
            </a:r>
            <a:r>
              <a:rPr lang="en-US" sz="3200" b="1" baseline="-25000" dirty="0"/>
              <a:t>2</a:t>
            </a:r>
            <a:r>
              <a:rPr lang="en-US" sz="3200" b="1" baseline="30000" dirty="0"/>
              <a:t>2</a:t>
            </a:r>
            <a:r>
              <a:rPr lang="en-US" sz="3200" baseline="30000" dirty="0"/>
              <a:t>	</a:t>
            </a:r>
            <a:r>
              <a:rPr lang="en-US" sz="3200" dirty="0"/>
              <a:t>Point’s y value squared</a:t>
            </a:r>
            <a:endParaRPr lang="en-US" sz="3200" baseline="30000" dirty="0"/>
          </a:p>
          <a:p>
            <a:pPr marL="0" indent="0">
              <a:buNone/>
            </a:pPr>
            <a:r>
              <a:rPr lang="en-US" sz="3200" b="1" dirty="0"/>
              <a:t>X</a:t>
            </a:r>
            <a:r>
              <a:rPr lang="en-US" sz="3200" b="1" baseline="-25000" dirty="0"/>
              <a:t>1</a:t>
            </a:r>
            <a:r>
              <a:rPr lang="en-US" sz="3200" b="1" dirty="0"/>
              <a:t>X</a:t>
            </a:r>
            <a:r>
              <a:rPr lang="en-US" sz="3200" b="1" baseline="-25000" dirty="0"/>
              <a:t>2</a:t>
            </a:r>
            <a:r>
              <a:rPr lang="en-US" sz="3200" baseline="-25000" dirty="0"/>
              <a:t> 	</a:t>
            </a:r>
            <a:r>
              <a:rPr lang="en-US" sz="3200" dirty="0"/>
              <a:t>Product of point’s x &amp; y values</a:t>
            </a:r>
            <a:endParaRPr lang="en-US" sz="3200" baseline="-25000" dirty="0"/>
          </a:p>
          <a:p>
            <a:pPr marL="0" indent="0">
              <a:buNone/>
            </a:pPr>
            <a:r>
              <a:rPr lang="en-US" sz="3200" b="1" dirty="0"/>
              <a:t>sin(X</a:t>
            </a:r>
            <a:r>
              <a:rPr lang="en-US" sz="3200" b="1" baseline="-25000" dirty="0"/>
              <a:t>1</a:t>
            </a:r>
            <a:r>
              <a:rPr lang="en-US" sz="3200" b="1" dirty="0"/>
              <a:t>) </a:t>
            </a:r>
            <a:r>
              <a:rPr lang="en-US" sz="3200" dirty="0"/>
              <a:t>Sine of point’s x value</a:t>
            </a:r>
          </a:p>
          <a:p>
            <a:pPr marL="0" indent="0">
              <a:buNone/>
            </a:pPr>
            <a:r>
              <a:rPr lang="en-US" sz="3200" b="1" dirty="0"/>
              <a:t>sin(X</a:t>
            </a:r>
            <a:r>
              <a:rPr lang="en-US" sz="3200" b="1" baseline="-25000" dirty="0"/>
              <a:t>2</a:t>
            </a:r>
            <a:r>
              <a:rPr lang="en-US" sz="3200" b="1" dirty="0"/>
              <a:t>) </a:t>
            </a:r>
            <a:r>
              <a:rPr lang="en-US" sz="3200" dirty="0"/>
              <a:t>Sine of point’s y value</a:t>
            </a:r>
          </a:p>
          <a:p>
            <a:pPr marL="0" indent="0">
              <a:buNone/>
            </a:pPr>
            <a:endParaRPr lang="en-US" sz="3200" baseline="30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91E6C-C85D-7642-853B-9DF477F234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2F2737-0D16-1B41-BFD5-9B2F74EAB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015" y="316089"/>
            <a:ext cx="1603185" cy="60198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5331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DF24-D351-DA4E-81A5-B4353F060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723" y="152399"/>
            <a:ext cx="2609850" cy="2011133"/>
          </a:xfrm>
        </p:spPr>
        <p:txBody>
          <a:bodyPr/>
          <a:lstStyle/>
          <a:p>
            <a:pPr algn="r"/>
            <a:r>
              <a:rPr lang="en-US" sz="4800" dirty="0"/>
              <a:t>Typical</a:t>
            </a:r>
            <a:br>
              <a:rPr lang="en-US" sz="4800" dirty="0"/>
            </a:br>
            <a:r>
              <a:rPr lang="en-US" sz="4800" dirty="0"/>
              <a:t>Training</a:t>
            </a:r>
            <a:br>
              <a:rPr lang="en-US" sz="4800" dirty="0"/>
            </a:br>
            <a:r>
              <a:rPr lang="en-US" sz="4800" dirty="0"/>
              <a:t>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E6586-C35E-A84D-86FA-F3F89F089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11777"/>
            <a:ext cx="8420100" cy="4103511"/>
          </a:xfrm>
        </p:spPr>
        <p:txBody>
          <a:bodyPr/>
          <a:lstStyle/>
          <a:p>
            <a:r>
              <a:rPr lang="en-US" sz="3200" dirty="0"/>
              <a:t>Divide training data into batches of</a:t>
            </a:r>
            <a:br>
              <a:rPr lang="en-US" sz="3200" dirty="0"/>
            </a:br>
            <a:r>
              <a:rPr lang="en-US" sz="3200" dirty="0"/>
              <a:t>instances (e.g., batch size = 10)</a:t>
            </a:r>
          </a:p>
          <a:p>
            <a:r>
              <a:rPr lang="en-US" sz="3200" dirty="0"/>
              <a:t>For each epoch:</a:t>
            </a:r>
          </a:p>
          <a:p>
            <a:pPr marL="403225" lvl="1" indent="-104775"/>
            <a:r>
              <a:rPr lang="en-US" sz="2800" dirty="0"/>
              <a:t>For each batch:</a:t>
            </a:r>
          </a:p>
          <a:p>
            <a:pPr marL="742950" lvl="2" indent="-280988"/>
            <a:r>
              <a:rPr lang="en-US" sz="2600" dirty="0"/>
              <a:t>Instances run through network, noting difference between predicted and actual value</a:t>
            </a:r>
          </a:p>
          <a:p>
            <a:pPr marL="742950" lvl="2" indent="-280988"/>
            <a:r>
              <a:rPr lang="en-US" sz="2600" dirty="0"/>
              <a:t>Backpropagation used to adjust connection  weights</a:t>
            </a:r>
          </a:p>
          <a:p>
            <a:pPr marL="522288" lvl="1" indent="-223838"/>
            <a:r>
              <a:rPr lang="en-US" sz="2800" dirty="0"/>
              <a:t>Stop when training loss flatten out</a:t>
            </a:r>
          </a:p>
          <a:p>
            <a:r>
              <a:rPr lang="en-US" sz="3400" dirty="0"/>
              <a:t>If test loss is high, then try</a:t>
            </a:r>
          </a:p>
          <a:p>
            <a:pPr lvl="1"/>
            <a:r>
              <a:rPr lang="en-US" sz="2800" dirty="0"/>
              <a:t>Adding additional hidden layers</a:t>
            </a:r>
          </a:p>
          <a:p>
            <a:pPr lvl="1"/>
            <a:r>
              <a:rPr lang="en-US" sz="2800" dirty="0"/>
              <a:t>Adding more features to inputs</a:t>
            </a:r>
          </a:p>
          <a:p>
            <a:pPr lvl="1"/>
            <a:r>
              <a:rPr lang="en-US" sz="2800" dirty="0"/>
              <a:t>Adjusting hyperparameters (e.g., learning rate)</a:t>
            </a:r>
          </a:p>
          <a:p>
            <a:pPr lvl="1"/>
            <a:r>
              <a:rPr lang="en-US" sz="2800" dirty="0"/>
              <a:t>Get more training data</a:t>
            </a:r>
          </a:p>
          <a:p>
            <a:pPr lvl="1"/>
            <a:endParaRPr lang="en-US" sz="3000" dirty="0"/>
          </a:p>
          <a:p>
            <a:pPr lvl="1"/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91E6C-C85D-7642-853B-9DF477F234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6C76A-A9C7-D546-9031-6618782FB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59764"/>
            <a:ext cx="7772400" cy="1143000"/>
          </a:xfrm>
        </p:spPr>
        <p:txBody>
          <a:bodyPr/>
          <a:lstStyle/>
          <a:p>
            <a:r>
              <a:rPr lang="en-US" dirty="0">
                <a:hlinkClick r:id="rId2"/>
              </a:rPr>
              <a:t>Hyperparameters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46175-1196-A749-8F8E-4C5E46AE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09634"/>
            <a:ext cx="7772400" cy="4814965"/>
          </a:xfrm>
        </p:spPr>
        <p:txBody>
          <a:bodyPr/>
          <a:lstStyle/>
          <a:p>
            <a:r>
              <a:rPr lang="en-US" sz="3200" dirty="0"/>
              <a:t>Parameters whose values are set</a:t>
            </a:r>
            <a:br>
              <a:rPr lang="en-US" sz="3200" dirty="0"/>
            </a:br>
            <a:r>
              <a:rPr lang="en-US" sz="3200" dirty="0"/>
              <a:t>before the learning process begins</a:t>
            </a:r>
          </a:p>
          <a:p>
            <a:r>
              <a:rPr lang="en-US" sz="3200" dirty="0"/>
              <a:t>Basic neural network hyperparameters</a:t>
            </a:r>
          </a:p>
          <a:p>
            <a:pPr lvl="1"/>
            <a:r>
              <a:rPr lang="en-US" sz="3200" dirty="0"/>
              <a:t>Learning rate</a:t>
            </a:r>
          </a:p>
          <a:p>
            <a:pPr lvl="1"/>
            <a:r>
              <a:rPr lang="en-US" sz="3200" dirty="0"/>
              <a:t>Activation function</a:t>
            </a:r>
          </a:p>
          <a:p>
            <a:pPr lvl="1"/>
            <a:r>
              <a:rPr lang="en-US" sz="3200" dirty="0"/>
              <a:t>Regularization</a:t>
            </a:r>
          </a:p>
          <a:p>
            <a:pPr lvl="1"/>
            <a:r>
              <a:rPr lang="en-US" sz="3200" dirty="0"/>
              <a:t>Regularization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7CD6F-D6C8-474D-A84D-616DF23FB4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274CE1-F824-084B-ACEE-30CA4BA40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359764"/>
            <a:ext cx="15494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67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AAAEC-31BD-AF41-9E24-E0784B774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l"/>
            <a:r>
              <a:rPr lang="en-US" sz="4400" dirty="0">
                <a:hlinkClick r:id="rId2"/>
              </a:rPr>
              <a:t>Learning rate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C231B-2CD7-3A48-A20E-A7356F64B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33551"/>
            <a:ext cx="8153400" cy="4572000"/>
          </a:xfrm>
        </p:spPr>
        <p:txBody>
          <a:bodyPr/>
          <a:lstStyle/>
          <a:p>
            <a:r>
              <a:rPr lang="en-US" sz="3200" dirty="0">
                <a:hlinkClick r:id="rId3"/>
              </a:rPr>
              <a:t>Gradient descent</a:t>
            </a:r>
            <a:r>
              <a:rPr lang="en-US" sz="3200" dirty="0"/>
              <a:t> used in</a:t>
            </a:r>
            <a:br>
              <a:rPr lang="en-US" sz="3200" dirty="0"/>
            </a:br>
            <a:r>
              <a:rPr lang="en-US" sz="3200" dirty="0"/>
              <a:t>backpropagation to adjust</a:t>
            </a:r>
            <a:br>
              <a:rPr lang="en-US" sz="3200" dirty="0"/>
            </a:br>
            <a:r>
              <a:rPr lang="en-US" sz="3200" dirty="0"/>
              <a:t>weights to minimize the loss function</a:t>
            </a:r>
          </a:p>
          <a:p>
            <a:r>
              <a:rPr lang="en-US" sz="3200" dirty="0"/>
              <a:t>Learning rate determines how much weights are adjusted</a:t>
            </a:r>
          </a:p>
          <a:p>
            <a:r>
              <a:rPr lang="en-US" sz="3200" dirty="0"/>
              <a:t>If too high, we may miss some or most minima</a:t>
            </a:r>
          </a:p>
          <a:p>
            <a:r>
              <a:rPr lang="en-US" sz="3200" dirty="0"/>
              <a:t>If too low, learning will take too long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DC403-298A-A64C-8B21-C001EBDE14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E50C00-5516-7F46-8DF2-34571F5ED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2400"/>
            <a:ext cx="2908300" cy="26289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4898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AAAEC-31BD-AF41-9E24-E0784B774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6301409" cy="1143000"/>
          </a:xfrm>
        </p:spPr>
        <p:txBody>
          <a:bodyPr/>
          <a:lstStyle/>
          <a:p>
            <a:r>
              <a:rPr lang="en-US" sz="4400" dirty="0">
                <a:hlinkClick r:id="rId2"/>
              </a:rPr>
              <a:t>Activation Function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C231B-2CD7-3A48-A20E-A7356F64B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00" y="1606550"/>
            <a:ext cx="6324600" cy="4946650"/>
          </a:xfrm>
        </p:spPr>
        <p:txBody>
          <a:bodyPr/>
          <a:lstStyle/>
          <a:p>
            <a:r>
              <a:rPr lang="en-US" sz="3200" dirty="0"/>
              <a:t>Determines a node’s output given its inputs</a:t>
            </a:r>
          </a:p>
          <a:p>
            <a:r>
              <a:rPr lang="en-US" sz="3200" dirty="0"/>
              <a:t>The </a:t>
            </a:r>
            <a:r>
              <a:rPr lang="en-US" sz="3200" dirty="0" err="1"/>
              <a:t>ReLu</a:t>
            </a:r>
            <a:r>
              <a:rPr lang="en-US" sz="3200" dirty="0"/>
              <a:t> (</a:t>
            </a:r>
            <a:r>
              <a:rPr lang="en-US" sz="3200" dirty="0">
                <a:hlinkClick r:id="rId3"/>
              </a:rPr>
              <a:t>rectified linear unit</a:t>
            </a:r>
            <a:r>
              <a:rPr lang="en-US" sz="3200" dirty="0"/>
              <a:t>) is simple and a good choice for most networks</a:t>
            </a:r>
          </a:p>
          <a:p>
            <a:r>
              <a:rPr lang="en-US" sz="3200" dirty="0"/>
              <a:t>Returns zero for negative</a:t>
            </a:r>
            <a:br>
              <a:rPr lang="en-US" sz="3200" dirty="0"/>
            </a:br>
            <a:r>
              <a:rPr lang="en-US" sz="3200" dirty="0"/>
              <a:t>values and its input for</a:t>
            </a:r>
            <a:br>
              <a:rPr lang="en-US" sz="3200" dirty="0"/>
            </a:br>
            <a:r>
              <a:rPr lang="en-US" sz="3200" dirty="0"/>
              <a:t>positive ones</a:t>
            </a:r>
          </a:p>
          <a:p>
            <a:pPr lvl="1"/>
            <a:r>
              <a:rPr lang="en-US" sz="3200" dirty="0"/>
              <a:t>f(x) = max(0,x)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DC403-298A-A64C-8B21-C001EBDE14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FF99B-0212-D04D-B17A-69E1D4378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209" y="152400"/>
            <a:ext cx="1943100" cy="29083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E8574D-0522-874A-B042-82CAB359E9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1534" y="4205068"/>
            <a:ext cx="3691261" cy="250053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706437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3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12360</TotalTime>
  <Words>137</Words>
  <Application>Microsoft Macintosh PowerPoint</Application>
  <PresentationFormat>On-screen Show 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Regular</vt:lpstr>
      <vt:lpstr>Times New Roman</vt:lpstr>
      <vt:lpstr>Blank Presentation</vt:lpstr>
      <vt:lpstr>Neural Networks for Machine Learning tensorflow playground</vt:lpstr>
      <vt:lpstr>TensorFlow Playground</vt:lpstr>
      <vt:lpstr>PowerPoint Presentation</vt:lpstr>
      <vt:lpstr>Datasets</vt:lpstr>
      <vt:lpstr>Available Input features</vt:lpstr>
      <vt:lpstr>Typical Training Flow</vt:lpstr>
      <vt:lpstr>Hyperparameters</vt:lpstr>
      <vt:lpstr>Learning rate</vt:lpstr>
      <vt:lpstr>Activation Function</vt:lpstr>
      <vt:lpstr>Regularization</vt:lpstr>
    </vt:vector>
  </TitlesOfParts>
  <Manager/>
  <Company>UMBC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II: k-NN / Bayesian</dc:title>
  <dc:subject/>
  <dc:creator>COGITO</dc:creator>
  <cp:keywords/>
  <dc:description/>
  <cp:lastModifiedBy>Tim Finin</cp:lastModifiedBy>
  <cp:revision>551</cp:revision>
  <cp:lastPrinted>2019-05-03T18:46:33Z</cp:lastPrinted>
  <dcterms:created xsi:type="dcterms:W3CDTF">2009-12-09T21:37:40Z</dcterms:created>
  <dcterms:modified xsi:type="dcterms:W3CDTF">2019-05-06T19:31:18Z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