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82" r:id="rId4"/>
    <p:sldId id="283" r:id="rId5"/>
    <p:sldId id="284" r:id="rId6"/>
    <p:sldId id="267" r:id="rId7"/>
    <p:sldId id="275" r:id="rId8"/>
    <p:sldId id="277" r:id="rId9"/>
    <p:sldId id="295" r:id="rId10"/>
    <p:sldId id="285" r:id="rId11"/>
    <p:sldId id="279" r:id="rId12"/>
    <p:sldId id="286" r:id="rId13"/>
    <p:sldId id="280" r:id="rId14"/>
    <p:sldId id="281" r:id="rId15"/>
    <p:sldId id="288" r:id="rId16"/>
    <p:sldId id="296" r:id="rId17"/>
    <p:sldId id="297" r:id="rId18"/>
    <p:sldId id="290" r:id="rId19"/>
  </p:sldIdLst>
  <p:sldSz cx="9144000" cy="6858000" type="screen4x3"/>
  <p:notesSz cx="9282113" cy="6991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EAEAEA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02"/>
    <p:restoredTop sz="84800"/>
  </p:normalViewPr>
  <p:slideViewPr>
    <p:cSldViewPr showGuides="1">
      <p:cViewPr varScale="1">
        <p:scale>
          <a:sx n="105" d="100"/>
          <a:sy n="105" d="100"/>
        </p:scale>
        <p:origin x="192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3063C2-7FB8-9043-B863-3EC6DFAE0F5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769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43213" y="515938"/>
            <a:ext cx="3519487" cy="2640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4438" y="3328988"/>
            <a:ext cx="687863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41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Set of </a:t>
            </a:r>
            <a:r>
              <a:rPr lang="en-US" sz="3200" b="1" dirty="0"/>
              <a:t>nodes </a:t>
            </a:r>
            <a:r>
              <a:rPr lang="en-US" sz="3200" dirty="0"/>
              <a:t> </a:t>
            </a:r>
          </a:p>
          <a:p>
            <a:pPr lvl="1"/>
            <a:r>
              <a:rPr lang="en-US" sz="2800" dirty="0"/>
              <a:t>Node have inputs and outputs</a:t>
            </a:r>
          </a:p>
          <a:p>
            <a:pPr lvl="1"/>
            <a:r>
              <a:rPr lang="en-US" sz="2800" dirty="0"/>
              <a:t>Nodes performs computation via its </a:t>
            </a:r>
            <a:r>
              <a:rPr lang="en-US" sz="2800" b="1" dirty="0"/>
              <a:t>activation function</a:t>
            </a:r>
          </a:p>
          <a:p>
            <a:r>
              <a:rPr lang="en-US" sz="3200" b="1" dirty="0"/>
              <a:t>Weighted</a:t>
            </a:r>
            <a:r>
              <a:rPr lang="en-US" sz="3200" dirty="0"/>
              <a:t> </a:t>
            </a:r>
            <a:r>
              <a:rPr lang="en-US" sz="3200" b="1" dirty="0"/>
              <a:t>connections</a:t>
            </a:r>
            <a:r>
              <a:rPr lang="en-US" sz="3200" dirty="0"/>
              <a:t> between nodes</a:t>
            </a:r>
          </a:p>
          <a:p>
            <a:pPr lvl="1"/>
            <a:r>
              <a:rPr lang="en-US" sz="2800" dirty="0"/>
              <a:t>Connectivity gives structure/architecture of net</a:t>
            </a:r>
          </a:p>
          <a:p>
            <a:pPr lvl="1"/>
            <a:r>
              <a:rPr lang="en-US" sz="2800" dirty="0"/>
              <a:t>What can be computed by a NN determined by the connections and their weights</a:t>
            </a:r>
          </a:p>
          <a:p>
            <a:r>
              <a:rPr lang="en-US" sz="3200" dirty="0"/>
              <a:t>Simplified version of networks of neurons in animal nerve systems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11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09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Demo: MNIST CNN</a:t>
            </a:r>
          </a:p>
          <a:p>
            <a:r>
              <a:rPr lang="en-US" sz="1200" dirty="0"/>
              <a:t>Demo: RNN sentiment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573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2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941B1-5B04-C343-8973-999E035FA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4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66B6-0F7A-9F46-B60C-84F7B3E2A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6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791E-88D2-5545-B9AC-A5710BD8C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1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09348-41AA-B14A-80C2-68C443067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1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136B1-AE2F-2148-B18F-C02AEC536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7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6DC9E-26EA-F340-912C-3EC33178A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8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7B2A-4353-C44B-B34F-B92601C3E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0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0EE47-38F9-8045-BD3B-D50DAB21D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7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385F5-FEAD-D845-8616-45CEF1334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718F-DD3B-0A4A-9044-98E0738C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0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EEAF1-F2C7-6046-95E1-2FB0C2B92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0C249-820C-2748-8104-756FFDFAC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5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5297025D-2A41-894A-AF3D-DD7EC42C64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en.wikipedia.org/wiki/Feedforward_neural_network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NIST_database" TargetMode="External"/><Relationship Id="rId2" Type="http://schemas.openxmlformats.org/officeDocument/2006/relationships/hyperlink" Target="https://en.wikipedia.org/wiki/Convolutional_neural_networ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s://en.wikipedia.org/wiki/Recurrent_neural_networ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um.com/@ageitgey/machine-learning-is-fun-80ea3ec3c47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ayground.tensorflow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" TargetMode="External"/><Relationship Id="rId7" Type="http://schemas.openxmlformats.org/officeDocument/2006/relationships/hyperlink" Target="https://keras.io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Caffe_(software)" TargetMode="External"/><Relationship Id="rId5" Type="http://schemas.openxmlformats.org/officeDocument/2006/relationships/hyperlink" Target="https://en.wikipedia.org/wiki/Apache_MXNet" TargetMode="External"/><Relationship Id="rId4" Type="http://schemas.openxmlformats.org/officeDocument/2006/relationships/hyperlink" Target="https://pytorch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fer_learni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der.io/transfer-learnin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nerKasch/applied_deep_learning" TargetMode="External"/><Relationship Id="rId2" Type="http://schemas.openxmlformats.org/officeDocument/2006/relationships/hyperlink" Target="https://developers.google.com/machine-learning/crash-cours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euron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e.umbc.edu/courses/undergraduate/471/spring18/01/resources/MBC-Rosenblatt-Perceptron-NYT-article.jpg.pdf" TargetMode="External"/><Relationship Id="rId7" Type="http://schemas.openxmlformats.org/officeDocument/2006/relationships/image" Target="../media/image7.jpg"/><Relationship Id="rId2" Type="http://schemas.openxmlformats.org/officeDocument/2006/relationships/hyperlink" Target="https://en.wikipedia.org/wiki/Perceptr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en.wikipedia.org/wiki/Perceptrons_(book)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ultilayer_perceptron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ackpropagation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toronto.edu/~hinton/absps/naturebp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ackpropagation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471bp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4763" y="0"/>
            <a:ext cx="9144000" cy="3200400"/>
          </a:xfrm>
        </p:spPr>
        <p:txBody>
          <a:bodyPr/>
          <a:lstStyle/>
          <a:p>
            <a:r>
              <a:rPr lang="en-US" sz="6600" dirty="0">
                <a:ea typeface="ＭＳ Ｐゴシック" charset="0"/>
                <a:cs typeface="ＭＳ Ｐゴシック" charset="0"/>
              </a:rPr>
              <a:t>Neural Networks for Machine Learning</a:t>
            </a:r>
            <a:br>
              <a:rPr lang="en-US" sz="6600" dirty="0">
                <a:ea typeface="ＭＳ Ｐゴシック" charset="0"/>
                <a:cs typeface="ＭＳ Ｐゴシック" charset="0"/>
              </a:rPr>
            </a:br>
            <a:r>
              <a:rPr lang="en-US" sz="4800" dirty="0">
                <a:ea typeface="ＭＳ Ｐゴシック" charset="0"/>
                <a:cs typeface="ＭＳ Ｐゴシック" charset="0"/>
              </a:rPr>
              <a:t>introduction</a:t>
            </a:r>
            <a:endParaRPr lang="en-US" sz="66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BF07AD-E472-7A41-A4FC-03390881A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3657601"/>
            <a:ext cx="7543800" cy="27723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E030-A5B4-6944-8F14-3451F1A9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Neural Network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63B8A-CB46-1043-8DC5-9BD91E57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76400"/>
            <a:ext cx="8382000" cy="48006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Current focus on large networks with different “architectures” suited for different kinds of tasks</a:t>
            </a:r>
          </a:p>
          <a:p>
            <a:pPr marL="347663" indent="-222250"/>
            <a:r>
              <a:rPr lang="en-US" sz="3200" dirty="0"/>
              <a:t>Feedforward Neural Network</a:t>
            </a:r>
          </a:p>
          <a:p>
            <a:pPr marL="347663" indent="-222250"/>
            <a:r>
              <a:rPr lang="en-US" sz="3200" dirty="0"/>
              <a:t>CNN: Convolutional Neural Network</a:t>
            </a:r>
          </a:p>
          <a:p>
            <a:pPr marL="347663" indent="-222250"/>
            <a:r>
              <a:rPr lang="en-US" sz="3200" dirty="0"/>
              <a:t>RNN: Recurrent Neural Network</a:t>
            </a:r>
          </a:p>
          <a:p>
            <a:pPr marL="347663" indent="-222250"/>
            <a:r>
              <a:rPr lang="en-US" sz="3200" dirty="0"/>
              <a:t>LSTM: Long Short Term Memory</a:t>
            </a:r>
          </a:p>
          <a:p>
            <a:pPr marL="347663" indent="-222250"/>
            <a:r>
              <a:rPr lang="en-US" sz="3200" dirty="0"/>
              <a:t>GAN: Generative Adversarial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33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6569" y="1143000"/>
            <a:ext cx="8170862" cy="2212975"/>
          </a:xfrm>
          <a:ln/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3200" dirty="0"/>
              <a:t>Connections allowed from a node in layer </a:t>
            </a:r>
            <a:r>
              <a:rPr lang="en-US" sz="3200" i="1" dirty="0"/>
              <a:t>i</a:t>
            </a:r>
            <a:r>
              <a:rPr lang="en-US" sz="3200" dirty="0"/>
              <a:t> only to nodes in layer </a:t>
            </a:r>
            <a:r>
              <a:rPr lang="en-US" sz="3200" i="1" dirty="0"/>
              <a:t>i</a:t>
            </a:r>
            <a:r>
              <a:rPr lang="en-US" sz="3200" dirty="0"/>
              <a:t>+1</a:t>
            </a:r>
          </a:p>
          <a:p>
            <a:pPr marL="341313" lvl="1" indent="0">
              <a:lnSpc>
                <a:spcPct val="95000"/>
              </a:lnSpc>
              <a:buNone/>
            </a:pPr>
            <a:r>
              <a:rPr lang="en-US" sz="3200" dirty="0">
                <a:sym typeface="Symbol" charset="0"/>
              </a:rPr>
              <a:t>i.e., no cycles or loops</a:t>
            </a:r>
          </a:p>
          <a:p>
            <a:pPr>
              <a:lnSpc>
                <a:spcPct val="95000"/>
              </a:lnSpc>
            </a:pPr>
            <a:r>
              <a:rPr lang="en-US" sz="3200" dirty="0">
                <a:sym typeface="Symbol" charset="0"/>
              </a:rPr>
              <a:t>Simple, widely used architecture.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5895402" y="3800475"/>
            <a:ext cx="3092449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4288" indent="-14288"/>
            <a:r>
              <a:rPr lang="en-US" dirty="0">
                <a:latin typeface="Calibri Regular"/>
                <a:sym typeface="Symbol" charset="0"/>
              </a:rPr>
              <a:t>downstream nodes tend to successively abstract features from preceding layers</a:t>
            </a:r>
          </a:p>
        </p:txBody>
      </p:sp>
      <p:graphicFrame>
        <p:nvGraphicFramePr>
          <p:cNvPr id="81927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52604825"/>
              </p:ext>
            </p:extLst>
          </p:nvPr>
        </p:nvGraphicFramePr>
        <p:xfrm>
          <a:off x="447675" y="3355975"/>
          <a:ext cx="5451475" cy="296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2" name="Bitmap Image" r:id="rId3" imgW="4266667" imgH="2324424" progId="Paint.Picture">
                  <p:embed/>
                </p:oleObj>
              </mc:Choice>
              <mc:Fallback>
                <p:oleObj name="Bitmap Image" r:id="rId3" imgW="4266667" imgH="23244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3355975"/>
                        <a:ext cx="5451475" cy="296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1" name="Rectangle 11"/>
          <p:cNvSpPr>
            <a:spLocks noGrp="1" noChangeArrowheads="1"/>
          </p:cNvSpPr>
          <p:nvPr>
            <p:ph type="title"/>
          </p:nvPr>
        </p:nvSpPr>
        <p:spPr>
          <a:xfrm>
            <a:off x="752475" y="212724"/>
            <a:ext cx="7772400" cy="1150937"/>
          </a:xfrm>
          <a:noFill/>
          <a:ln/>
        </p:spPr>
        <p:txBody>
          <a:bodyPr/>
          <a:lstStyle/>
          <a:p>
            <a:r>
              <a:rPr lang="en-US" sz="4400" b="1" dirty="0">
                <a:hlinkClick r:id="rId5"/>
              </a:rPr>
              <a:t>Feedforward Neural Network </a:t>
            </a:r>
            <a:endParaRPr lang="en-US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5FDF4-E094-B646-8A1F-85990241ED03}"/>
              </a:ext>
            </a:extLst>
          </p:cNvPr>
          <p:cNvSpPr txBox="1"/>
          <p:nvPr/>
        </p:nvSpPr>
        <p:spPr>
          <a:xfrm>
            <a:off x="1447800" y="6278612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</a:rPr>
              <a:t>http://</a:t>
            </a:r>
            <a:r>
              <a:rPr lang="en-US" sz="2800" b="1" cap="small" dirty="0" err="1">
                <a:latin typeface="Calibri Regular"/>
              </a:rPr>
              <a:t>playground.tensorflow.org</a:t>
            </a:r>
            <a:r>
              <a:rPr lang="en-US" sz="2800" b="1" cap="small" dirty="0">
                <a:latin typeface="Calibri Regular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87640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FC56-6B6E-9C43-BC4C-0518D74B6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39188"/>
            <a:ext cx="84582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CNN: Convolutional Neural Network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103C6-3B07-3742-8261-06512570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42" y="3871156"/>
            <a:ext cx="7914958" cy="1828800"/>
          </a:xfrm>
        </p:spPr>
        <p:txBody>
          <a:bodyPr/>
          <a:lstStyle/>
          <a:p>
            <a:r>
              <a:rPr lang="en-US" dirty="0"/>
              <a:t>Good for image processing: classification, object recognition, automobile lane tracking, etc.</a:t>
            </a:r>
          </a:p>
          <a:p>
            <a:r>
              <a:rPr lang="en-US" dirty="0"/>
              <a:t>Classic demo: learn to recognize hand-written digits from </a:t>
            </a:r>
            <a:r>
              <a:rPr lang="en-US" dirty="0">
                <a:hlinkClick r:id="rId3"/>
              </a:rPr>
              <a:t>MNIST</a:t>
            </a:r>
            <a:r>
              <a:rPr lang="en-US" dirty="0"/>
              <a:t> data with 70K examples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BDD18-35C0-364B-95F5-74E87FF29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699956"/>
            <a:ext cx="4038600" cy="100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6A62B-87C5-EF43-9EBC-BF598EEB4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371600"/>
            <a:ext cx="7035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02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3058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RNN: Recurrent Neural Networks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1327371"/>
            <a:ext cx="777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>
                <a:latin typeface="Calibri Regular"/>
              </a:rPr>
              <a:t>Good for learning over sequences of data, e.g., language understanding tasks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latin typeface="Calibri Regular"/>
              </a:rPr>
              <a:t>LSTM (Long Short Term Memory) a popular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5BCD6-6441-A44D-A542-D4BC5D1F1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50" y="3389474"/>
            <a:ext cx="5626100" cy="336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B2CAC-5426-2E48-A54A-37C3A2CC7F60}"/>
              </a:ext>
            </a:extLst>
          </p:cNvPr>
          <p:cNvSpPr txBox="1"/>
          <p:nvPr/>
        </p:nvSpPr>
        <p:spPr>
          <a:xfrm>
            <a:off x="5853701" y="6293309"/>
            <a:ext cx="3062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gif from </a:t>
            </a:r>
            <a:r>
              <a:rPr lang="en-US" dirty="0">
                <a:hlinkClick r:id="rId4"/>
              </a:rPr>
              <a:t>Adam Geitgey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18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-226369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490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  <a:hlinkClick r:id="rId4"/>
              </a:rPr>
              <a:t>http://</a:t>
            </a:r>
            <a:r>
              <a:rPr lang="en-US" sz="2800" b="1" cap="small" dirty="0" err="1">
                <a:latin typeface="Calibri Regular"/>
                <a:hlinkClick r:id="rId4"/>
              </a:rPr>
              <a:t>playground.tensorflow.org</a:t>
            </a:r>
            <a:r>
              <a:rPr lang="en-US" sz="2800" b="1" cap="small" dirty="0">
                <a:latin typeface="Calibri Regular"/>
                <a:hlinkClick r:id="rId4"/>
              </a:rPr>
              <a:t>/</a:t>
            </a:r>
            <a:endParaRPr lang="en-US" sz="2800" b="1" cap="small" dirty="0">
              <a:latin typeface="Calibr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45272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46D1-3521-2048-849A-EBCF132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5989"/>
            <a:ext cx="7772400" cy="1143000"/>
          </a:xfrm>
        </p:spPr>
        <p:txBody>
          <a:bodyPr/>
          <a:lstStyle/>
          <a:p>
            <a:r>
              <a:rPr lang="en-US" sz="4400" dirty="0"/>
              <a:t>Deep Learning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1C25-38EB-0D48-BFBC-10D2BE56C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953000"/>
          </a:xfrm>
        </p:spPr>
        <p:txBody>
          <a:bodyPr/>
          <a:lstStyle/>
          <a:p>
            <a:r>
              <a:rPr lang="en-US" sz="3200" dirty="0"/>
              <a:t>Popular open source deep learning frame-works use Python at top-level; C++ in backend</a:t>
            </a:r>
          </a:p>
          <a:p>
            <a:pPr lvl="1"/>
            <a:r>
              <a:rPr lang="en-US" sz="3200" dirty="0">
                <a:hlinkClick r:id="rId3"/>
              </a:rPr>
              <a:t>TensorFlow</a:t>
            </a:r>
            <a:r>
              <a:rPr lang="en-US" sz="3200" dirty="0"/>
              <a:t> (via Google)</a:t>
            </a:r>
          </a:p>
          <a:p>
            <a:pPr lvl="1"/>
            <a:r>
              <a:rPr lang="en-US" sz="3200" dirty="0">
                <a:hlinkClick r:id="rId4"/>
              </a:rPr>
              <a:t>PyTorch</a:t>
            </a:r>
            <a:r>
              <a:rPr lang="en-US" sz="3200" dirty="0"/>
              <a:t> (via Facebook)</a:t>
            </a:r>
          </a:p>
          <a:p>
            <a:pPr lvl="1"/>
            <a:r>
              <a:rPr lang="en-US" sz="3200" dirty="0">
                <a:hlinkClick r:id="rId5"/>
              </a:rPr>
              <a:t>MxNet</a:t>
            </a:r>
            <a:r>
              <a:rPr lang="en-US" sz="3200" dirty="0"/>
              <a:t> (Apache)</a:t>
            </a:r>
          </a:p>
          <a:p>
            <a:pPr lvl="1"/>
            <a:r>
              <a:rPr lang="en-US" sz="3200" dirty="0">
                <a:hlinkClick r:id="rId6"/>
              </a:rPr>
              <a:t>Caffe</a:t>
            </a:r>
            <a:r>
              <a:rPr lang="en-US" sz="3200" dirty="0"/>
              <a:t> (Berkeley) </a:t>
            </a:r>
          </a:p>
          <a:p>
            <a:r>
              <a:rPr lang="en-US" sz="3200" dirty="0">
                <a:hlinkClick r:id="rId7"/>
              </a:rPr>
              <a:t>Keras</a:t>
            </a:r>
            <a:r>
              <a:rPr lang="en-US" sz="3200" dirty="0"/>
              <a:t>: popular API works with the first two and  provides good support at architecture level</a:t>
            </a:r>
          </a:p>
        </p:txBody>
      </p:sp>
    </p:spTree>
    <p:extLst>
      <p:ext uri="{BB962C8B-B14F-4D97-AF65-F5344CB8AC3E}">
        <p14:creationId xmlns:p14="http://schemas.microsoft.com/office/powerpoint/2010/main" val="1753037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A85B31-E688-C748-B898-36774FEC3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434" y="3446033"/>
            <a:ext cx="4949132" cy="3463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5A947F-8B23-8C4A-9600-DE8C3E99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04" y="316992"/>
            <a:ext cx="7772400" cy="1143000"/>
          </a:xfrm>
        </p:spPr>
        <p:txBody>
          <a:bodyPr/>
          <a:lstStyle/>
          <a:p>
            <a:r>
              <a:rPr lang="en-US" dirty="0"/>
              <a:t>Good at 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B043-58EB-8F4E-9AF3-0C6C436A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459992"/>
            <a:ext cx="8153400" cy="2209800"/>
          </a:xfrm>
        </p:spPr>
        <p:txBody>
          <a:bodyPr/>
          <a:lstStyle/>
          <a:p>
            <a:r>
              <a:rPr lang="en-US" sz="3200" dirty="0"/>
              <a:t>Neural networks effective for </a:t>
            </a:r>
            <a:r>
              <a:rPr lang="en-US" sz="3200" dirty="0">
                <a:hlinkClick r:id="rId3"/>
              </a:rPr>
              <a:t>transfer learning</a:t>
            </a:r>
            <a:endParaRPr lang="en-US" sz="3200" dirty="0"/>
          </a:p>
          <a:p>
            <a:pPr marL="339725" lvl="1" indent="0">
              <a:buNone/>
            </a:pPr>
            <a:r>
              <a:rPr lang="en-US" sz="2800" dirty="0"/>
              <a:t>Using parts of a model trained on a task as an initial model to train on a different task</a:t>
            </a:r>
          </a:p>
          <a:p>
            <a:r>
              <a:rPr lang="en-US" sz="3200" dirty="0"/>
              <a:t>Particularly effective for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A7F14-B28C-B945-B772-546A36F53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79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A947F-8B23-8C4A-9600-DE8C3E99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04" y="316992"/>
            <a:ext cx="7772400" cy="1143000"/>
          </a:xfrm>
        </p:spPr>
        <p:txBody>
          <a:bodyPr/>
          <a:lstStyle/>
          <a:p>
            <a:r>
              <a:rPr lang="en-US" dirty="0"/>
              <a:t>Good at 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B043-58EB-8F4E-9AF3-0C6C436A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219200"/>
            <a:ext cx="8528304" cy="2209800"/>
          </a:xfrm>
        </p:spPr>
        <p:txBody>
          <a:bodyPr/>
          <a:lstStyle/>
          <a:p>
            <a:r>
              <a:rPr lang="en-US" sz="3000" dirty="0"/>
              <a:t>For images,  the initial stages of a model  learn high-level visual features (lines, edges) from pixels</a:t>
            </a:r>
          </a:p>
          <a:p>
            <a:r>
              <a:rPr lang="en-US" sz="3000" dirty="0"/>
              <a:t>Final stages predict task-specific labels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A7F14-B28C-B945-B772-546A36F53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8A903-51E0-6741-B727-DCD597C56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82" y="2807208"/>
            <a:ext cx="8893443" cy="3624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7361B3-1282-2345-969D-74BDC8030E48}"/>
              </a:ext>
            </a:extLst>
          </p:cNvPr>
          <p:cNvSpPr txBox="1"/>
          <p:nvPr/>
        </p:nvSpPr>
        <p:spPr>
          <a:xfrm>
            <a:off x="3886200" y="6383790"/>
            <a:ext cx="5042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source:</a:t>
            </a:r>
            <a:r>
              <a:rPr lang="en-US" dirty="0" err="1">
                <a:hlinkClick r:id="rId4"/>
              </a:rPr>
              <a:t>http</a:t>
            </a:r>
            <a:r>
              <a:rPr lang="en-US" dirty="0">
                <a:hlinkClick r:id="rId4"/>
              </a:rPr>
              <a:t>://ruder.io/transfer-learning/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668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1C020-2052-8F44-AB94-3E553527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634" y="228600"/>
            <a:ext cx="7772400" cy="1143000"/>
          </a:xfrm>
        </p:spPr>
        <p:txBody>
          <a:bodyPr/>
          <a:lstStyle/>
          <a:p>
            <a:r>
              <a:rPr lang="en-US" sz="44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66284-183D-F349-BF2B-7ECFAEBB7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524000"/>
            <a:ext cx="8001000" cy="5105400"/>
          </a:xfrm>
        </p:spPr>
        <p:txBody>
          <a:bodyPr/>
          <a:lstStyle/>
          <a:p>
            <a:r>
              <a:rPr lang="en-US" sz="3200" dirty="0"/>
              <a:t>Quick introduction to neural networks and deep learning</a:t>
            </a:r>
          </a:p>
          <a:p>
            <a:r>
              <a:rPr lang="en-US" sz="3200" dirty="0"/>
              <a:t>Learn more by </a:t>
            </a:r>
          </a:p>
          <a:p>
            <a:pPr lvl="1"/>
            <a:r>
              <a:rPr lang="en-US" sz="2800" dirty="0"/>
              <a:t>taking UMBC’s machine learning class</a:t>
            </a:r>
          </a:p>
          <a:p>
            <a:pPr lvl="1"/>
            <a:r>
              <a:rPr lang="en-US" sz="2800" dirty="0"/>
              <a:t>Explore Google’s </a:t>
            </a:r>
            <a:r>
              <a:rPr lang="en-US" sz="2800" dirty="0">
                <a:hlinkClick r:id="rId2"/>
              </a:rPr>
              <a:t>Machine Learning Crash Course</a:t>
            </a:r>
            <a:endParaRPr lang="en-US" sz="2800" dirty="0"/>
          </a:p>
          <a:p>
            <a:pPr lvl="1"/>
            <a:r>
              <a:rPr lang="en-US" sz="2800" dirty="0"/>
              <a:t>Try Miner/</a:t>
            </a:r>
            <a:r>
              <a:rPr lang="en-US" sz="2800" dirty="0" err="1"/>
              <a:t>Kasch</a:t>
            </a:r>
            <a:r>
              <a:rPr lang="en-US" sz="2800" dirty="0"/>
              <a:t> tutorial on </a:t>
            </a:r>
            <a:r>
              <a:rPr lang="en-US" sz="2800" dirty="0">
                <a:hlinkClick r:id="rId3"/>
              </a:rPr>
              <a:t>applied deep learning</a:t>
            </a:r>
            <a:endParaRPr lang="en-US" sz="2800" dirty="0"/>
          </a:p>
          <a:p>
            <a:pPr lvl="1"/>
            <a:r>
              <a:rPr lang="en-US" sz="2800" dirty="0"/>
              <a:t>Work through examples</a:t>
            </a:r>
          </a:p>
          <a:p>
            <a:r>
              <a:rPr lang="en-US" sz="3200" dirty="0"/>
              <a:t>and then trying your own project idea</a:t>
            </a:r>
          </a:p>
        </p:txBody>
      </p:sp>
    </p:spTree>
    <p:extLst>
      <p:ext uri="{BB962C8B-B14F-4D97-AF65-F5344CB8AC3E}">
        <p14:creationId xmlns:p14="http://schemas.microsoft.com/office/powerpoint/2010/main" val="2823249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640FE3-192A-5142-910B-57050E27D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799" y="152400"/>
            <a:ext cx="4953000" cy="3110484"/>
          </a:xfrm>
          <a:prstGeom prst="rect">
            <a:avLst/>
          </a:prstGeom>
        </p:spPr>
      </p:pic>
      <p:sp>
        <p:nvSpPr>
          <p:cNvPr id="58376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2438400"/>
          </a:xfrm>
        </p:spPr>
        <p:txBody>
          <a:bodyPr/>
          <a:lstStyle/>
          <a:p>
            <a:pPr algn="l"/>
            <a:r>
              <a:rPr lang="en-US" sz="4400" dirty="0"/>
              <a:t> </a:t>
            </a:r>
            <a:r>
              <a:rPr lang="en-US" sz="4400" b="1" dirty="0"/>
              <a:t>Biological</a:t>
            </a:r>
            <a:br>
              <a:rPr lang="en-US" sz="4400" b="1" dirty="0"/>
            </a:br>
            <a:r>
              <a:rPr lang="en-US" sz="4400" b="1" dirty="0"/>
              <a:t>neural</a:t>
            </a:r>
            <a:br>
              <a:rPr lang="en-US" sz="4400" b="1" dirty="0"/>
            </a:br>
            <a:r>
              <a:rPr lang="en-US" sz="4400" b="1" dirty="0"/>
              <a:t>activity</a:t>
            </a: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457199" y="3298892"/>
            <a:ext cx="8229600" cy="333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3200" dirty="0">
                <a:latin typeface="Calibri Regular"/>
                <a:hlinkClick r:id="rId3"/>
              </a:rPr>
              <a:t>Neurons</a:t>
            </a:r>
            <a:r>
              <a:rPr lang="en-US" sz="3200" dirty="0">
                <a:latin typeface="Calibri Regular"/>
              </a:rPr>
              <a:t> have body, axon and many dendrites</a:t>
            </a:r>
          </a:p>
          <a:p>
            <a:pPr marL="292100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In one of two states: firing and rest</a:t>
            </a:r>
          </a:p>
          <a:p>
            <a:pPr marL="292100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They fire if total incoming stimulus &gt; threshold</a:t>
            </a:r>
          </a:p>
          <a:p>
            <a:pPr>
              <a:spcBef>
                <a:spcPct val="20000"/>
              </a:spcBef>
            </a:pPr>
            <a:r>
              <a:rPr lang="en-US" sz="3200" dirty="0">
                <a:latin typeface="Calibri Regular"/>
              </a:rPr>
              <a:t>Synapse: thin gap between axon of one neuron and dendrite of another</a:t>
            </a:r>
          </a:p>
          <a:p>
            <a:pPr marL="350838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Signal exchange</a:t>
            </a:r>
          </a:p>
        </p:txBody>
      </p:sp>
    </p:spTree>
    <p:extLst>
      <p:ext uri="{BB962C8B-B14F-4D97-AF65-F5344CB8AC3E}">
        <p14:creationId xmlns:p14="http://schemas.microsoft.com/office/powerpoint/2010/main" val="2353020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0380D5-71D8-3941-9A22-447E8D9CC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7315200" cy="3657600"/>
          </a:xfrm>
          <a:prstGeom prst="rect">
            <a:avLst/>
          </a:prstGeom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019800" cy="1066800"/>
          </a:xfrm>
        </p:spPr>
        <p:txBody>
          <a:bodyPr/>
          <a:lstStyle/>
          <a:p>
            <a:pPr algn="r"/>
            <a:r>
              <a:rPr lang="en-US" sz="4400" dirty="0"/>
              <a:t>Artificial neural network</a:t>
            </a:r>
            <a:endParaRPr lang="en-US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703D5-D9EF-AF48-9526-D4B1BAAF2BD3}"/>
              </a:ext>
            </a:extLst>
          </p:cNvPr>
          <p:cNvSpPr txBox="1"/>
          <p:nvPr/>
        </p:nvSpPr>
        <p:spPr>
          <a:xfrm>
            <a:off x="285750" y="3870960"/>
            <a:ext cx="8572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nodes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with inputs and outputs</a:t>
            </a:r>
            <a:b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Node performs computation via its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activation function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Weighted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connections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between nodes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Connectivity gives network architecture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NN computations depend on connections &amp; weights</a:t>
            </a:r>
          </a:p>
        </p:txBody>
      </p:sp>
    </p:spTree>
    <p:extLst>
      <p:ext uri="{BB962C8B-B14F-4D97-AF65-F5344CB8AC3E}">
        <p14:creationId xmlns:p14="http://schemas.microsoft.com/office/powerpoint/2010/main" val="3107295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E1FDC-07DC-2647-B784-65FB9F6A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7809"/>
            <a:ext cx="7772400" cy="1143000"/>
          </a:xfrm>
        </p:spPr>
        <p:txBody>
          <a:bodyPr/>
          <a:lstStyle/>
          <a:p>
            <a:r>
              <a:rPr lang="en-US" dirty="0"/>
              <a:t>Common Activation Functions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031AE0-88D6-FC4A-AF6E-C1C075C87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811" y="1664804"/>
            <a:ext cx="8076377" cy="23622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13A73A-B8E6-8743-BC45-89E85A9F2DDA}"/>
              </a:ext>
            </a:extLst>
          </p:cNvPr>
          <p:cNvSpPr txBox="1"/>
          <p:nvPr/>
        </p:nvSpPr>
        <p:spPr>
          <a:xfrm>
            <a:off x="712305" y="4572000"/>
            <a:ext cx="7897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Choice of activation function depends on problem and available computational power</a:t>
            </a:r>
          </a:p>
        </p:txBody>
      </p:sp>
    </p:spTree>
    <p:extLst>
      <p:ext uri="{BB962C8B-B14F-4D97-AF65-F5344CB8AC3E}">
        <p14:creationId xmlns:p14="http://schemas.microsoft.com/office/powerpoint/2010/main" val="1090552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9F74E-172D-D341-B2AE-6B374217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400" dirty="0"/>
              <a:t>Single Layer </a:t>
            </a:r>
            <a:r>
              <a:rPr lang="en-US" sz="4400" dirty="0">
                <a:hlinkClick r:id="rId2"/>
              </a:rPr>
              <a:t>Perceptron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3B8E-D784-EB4A-8CCA-3D9E89AFF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667" y="3886200"/>
            <a:ext cx="5943600" cy="2743200"/>
          </a:xfrm>
        </p:spPr>
        <p:txBody>
          <a:bodyPr/>
          <a:lstStyle/>
          <a:p>
            <a:r>
              <a:rPr lang="en-US" sz="3000" dirty="0"/>
              <a:t>Full 1958 NYT article above </a:t>
            </a:r>
            <a:r>
              <a:rPr lang="en-US" sz="3000" dirty="0">
                <a:hlinkClick r:id="rId3"/>
              </a:rPr>
              <a:t>here</a:t>
            </a:r>
            <a:endParaRPr lang="en-US" sz="3000" dirty="0"/>
          </a:p>
          <a:p>
            <a:r>
              <a:rPr lang="en-US" sz="3000" dirty="0"/>
              <a:t>Rosenblatt: it can </a:t>
            </a:r>
            <a:r>
              <a:rPr lang="en-US" sz="3000" b="1" dirty="0"/>
              <a:t>learn</a:t>
            </a:r>
            <a:r>
              <a:rPr lang="en-US" sz="3000" dirty="0"/>
              <a:t> to compute functions by learning weights on inputs from examples</a:t>
            </a:r>
          </a:p>
          <a:p>
            <a:r>
              <a:rPr lang="en-US" sz="3000" dirty="0"/>
              <a:t>Not all functions ☹️, cf. </a:t>
            </a:r>
            <a:r>
              <a:rPr lang="en-US" sz="3000" dirty="0">
                <a:hlinkClick r:id="rId4"/>
              </a:rPr>
              <a:t>Perceptrons</a:t>
            </a:r>
            <a:endParaRPr lang="en-US" sz="3000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DAFF9F53-1C43-6840-870C-0C1CF8C96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1323561"/>
            <a:ext cx="5126935" cy="205077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35CF9F-54B6-A646-A4B5-C84741966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295400"/>
            <a:ext cx="2082800" cy="2044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DDC23E-BDD0-6B49-A3C8-F46DCB536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57" y="3467100"/>
            <a:ext cx="2095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47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D2498DF-E759-974C-80B9-E7CA582E7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39" y="203638"/>
            <a:ext cx="6372383" cy="3713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03638"/>
            <a:ext cx="3026764" cy="2302641"/>
          </a:xfrm>
        </p:spPr>
        <p:txBody>
          <a:bodyPr/>
          <a:lstStyle/>
          <a:p>
            <a:pPr algn="r"/>
            <a:r>
              <a:rPr lang="en-US" sz="4400" dirty="0">
                <a:hlinkClick r:id="rId3"/>
              </a:rPr>
              <a:t>MLP</a:t>
            </a:r>
            <a:r>
              <a:rPr lang="en-US" sz="4400" dirty="0"/>
              <a:t>:</a:t>
            </a:r>
            <a:br>
              <a:rPr lang="en-US" sz="4400" dirty="0"/>
            </a:br>
            <a:r>
              <a:rPr lang="en-US" sz="4400" dirty="0"/>
              <a:t>Multilayer</a:t>
            </a:r>
            <a:br>
              <a:rPr lang="en-US" sz="4400" dirty="0"/>
            </a:br>
            <a:r>
              <a:rPr lang="en-US" sz="4400" dirty="0"/>
              <a:t>Perceptron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679A37-F7E4-E24B-BC40-5544E33E7B0B}"/>
              </a:ext>
            </a:extLst>
          </p:cNvPr>
          <p:cNvSpPr txBox="1"/>
          <p:nvPr/>
        </p:nvSpPr>
        <p:spPr>
          <a:xfrm>
            <a:off x="419100" y="4099817"/>
            <a:ext cx="830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 ≥ 1 “hidden layers” between inputs &amp;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Can compute non-linear 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Training: adjust weights slightly to reduce error between output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and target value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t;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Introduced in 1980s, still used today</a:t>
            </a:r>
          </a:p>
        </p:txBody>
      </p:sp>
    </p:spTree>
    <p:extLst>
      <p:ext uri="{BB962C8B-B14F-4D97-AF65-F5344CB8AC3E}">
        <p14:creationId xmlns:p14="http://schemas.microsoft.com/office/powerpoint/2010/main" val="2807691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542551"/>
            <a:ext cx="5105400" cy="3580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865"/>
            <a:ext cx="9144000" cy="1143000"/>
          </a:xfrm>
        </p:spPr>
        <p:txBody>
          <a:bodyPr/>
          <a:lstStyle/>
          <a:p>
            <a:r>
              <a:rPr lang="en-US" sz="4400" dirty="0">
                <a:hlinkClick r:id="rId3"/>
              </a:rPr>
              <a:t>Backpropagation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750" y="5227130"/>
            <a:ext cx="9144000" cy="685804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Calculate network and error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552250" y="1095821"/>
            <a:ext cx="2686750" cy="45123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3612" y="990600"/>
            <a:ext cx="362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 Regular"/>
                <a:ea typeface="Times New Roman" charset="0"/>
                <a:cs typeface="Times New Roman" charset="0"/>
              </a:rPr>
              <a:t>Forward direction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C55D6-5F1D-5643-9E33-4BC00DE39AE6}"/>
              </a:ext>
            </a:extLst>
          </p:cNvPr>
          <p:cNvSpPr txBox="1"/>
          <p:nvPr/>
        </p:nvSpPr>
        <p:spPr>
          <a:xfrm>
            <a:off x="180625" y="6049419"/>
            <a:ext cx="8743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Rumelhart</a:t>
            </a:r>
            <a:r>
              <a:rPr lang="en-US" sz="2000" dirty="0"/>
              <a:t>, David E.; Hinton, Geoffrey E.; Williams, Ronald J. (8 October 1986). </a:t>
            </a:r>
            <a:r>
              <a:rPr lang="en-US" sz="2000" dirty="0">
                <a:hlinkClick r:id="rId4"/>
              </a:rPr>
              <a:t>Learning representations by back-propagating errors</a:t>
            </a:r>
            <a:r>
              <a:rPr lang="en-US" sz="2000" dirty="0"/>
              <a:t>. Nature. 323 (6088): 533–536. </a:t>
            </a:r>
          </a:p>
        </p:txBody>
      </p:sp>
    </p:spTree>
    <p:extLst>
      <p:ext uri="{BB962C8B-B14F-4D97-AF65-F5344CB8AC3E}">
        <p14:creationId xmlns:p14="http://schemas.microsoft.com/office/powerpoint/2010/main" val="349535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752600"/>
            <a:ext cx="5105400" cy="3580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92" y="641"/>
            <a:ext cx="9144000" cy="1143000"/>
          </a:xfrm>
        </p:spPr>
        <p:txBody>
          <a:bodyPr/>
          <a:lstStyle/>
          <a:p>
            <a:r>
              <a:rPr lang="en-US" sz="4400" dirty="0">
                <a:hlinkClick r:id="rId3"/>
              </a:rPr>
              <a:t>Backpropagation</a:t>
            </a:r>
            <a:endParaRPr lang="en-US" sz="4400" dirty="0"/>
          </a:p>
        </p:txBody>
      </p:sp>
      <p:sp>
        <p:nvSpPr>
          <p:cNvPr id="8" name="Right Arrow 7"/>
          <p:cNvSpPr/>
          <p:nvPr/>
        </p:nvSpPr>
        <p:spPr>
          <a:xfrm flipH="1">
            <a:off x="1949645" y="1227069"/>
            <a:ext cx="2658167" cy="45123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 Regular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5353338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 Regular"/>
              </a:rPr>
              <a:t>Backpropagate: from output to input, recursively compute                           and adjust weights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309969" y="5887997"/>
                <a:ext cx="1937518" cy="9408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lang="en-US" sz="280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𝜕</m:t>
                          </m:r>
                          <m:r>
                            <a:rPr lang="en-US" sz="280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80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280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  <m:r>
                        <a:rPr lang="en-US" sz="280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800" b="1" i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𝛁</m:t>
                          </m:r>
                        </m:e>
                        <m:sub>
                          <m:r>
                            <a:rPr lang="en-US" sz="280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𝑤</m:t>
                          </m:r>
                        </m:sub>
                      </m:sSub>
                      <m:r>
                        <a:rPr lang="en-US" sz="280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𝐸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Calibri Regular"/>
                  <a:ea typeface="Times New Roman" charset="0"/>
                  <a:cs typeface="Times New Roman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969" y="5887997"/>
                <a:ext cx="1937518" cy="940835"/>
              </a:xfrm>
              <a:prstGeom prst="rect">
                <a:avLst/>
              </a:prstGeom>
              <a:blipFill>
                <a:blip r:embed="rId4"/>
                <a:stretch>
                  <a:fillRect l="-3268" r="-2614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D592F85C-CCBA-E64A-B5DE-318755B3ADC9}"/>
              </a:ext>
            </a:extLst>
          </p:cNvPr>
          <p:cNvSpPr/>
          <p:nvPr/>
        </p:nvSpPr>
        <p:spPr>
          <a:xfrm>
            <a:off x="4542454" y="1227069"/>
            <a:ext cx="2582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 Regular"/>
                <a:ea typeface="Times New Roman" charset="0"/>
                <a:cs typeface="Times New Roman" charset="0"/>
              </a:rPr>
              <a:t>Backward direction</a:t>
            </a:r>
          </a:p>
        </p:txBody>
      </p:sp>
    </p:spTree>
    <p:extLst>
      <p:ext uri="{BB962C8B-B14F-4D97-AF65-F5344CB8AC3E}">
        <p14:creationId xmlns:p14="http://schemas.microsoft.com/office/powerpoint/2010/main" val="359042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A606D1CA-4E8F-3943-8EE7-DFD459EF7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855" y="228600"/>
            <a:ext cx="3090755" cy="6324600"/>
          </a:xfrm>
          <a:prstGeom prst="rect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2B573B-7717-744A-BA31-3492D2EE8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238"/>
            <a:ext cx="7772400" cy="1143000"/>
          </a:xfrm>
        </p:spPr>
        <p:txBody>
          <a:bodyPr/>
          <a:lstStyle/>
          <a:p>
            <a:pPr algn="l"/>
            <a:r>
              <a:rPr lang="en-US" sz="4400" dirty="0"/>
              <a:t>Backprop Explained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F7DCD-CA5C-3A49-BFAF-E95588C1F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4724399" cy="4114800"/>
          </a:xfrm>
        </p:spPr>
        <p:txBody>
          <a:bodyPr/>
          <a:lstStyle/>
          <a:p>
            <a:r>
              <a:rPr lang="en-US" sz="3200" dirty="0"/>
              <a:t>A simple animation shows how backprop works</a:t>
            </a:r>
          </a:p>
          <a:p>
            <a:r>
              <a:rPr lang="en-US" sz="3200" dirty="0"/>
              <a:t>A MLP with one input, two hidden layers and one output</a:t>
            </a:r>
          </a:p>
          <a:p>
            <a:r>
              <a:rPr lang="en-US" sz="3200" dirty="0"/>
              <a:t>Click on image or go to </a:t>
            </a:r>
            <a:r>
              <a:rPr lang="en-US" sz="3200" dirty="0">
                <a:hlinkClick r:id="rId3"/>
              </a:rPr>
              <a:t>http://</a:t>
            </a:r>
            <a:r>
              <a:rPr lang="en-US" sz="3200" dirty="0" err="1">
                <a:hlinkClick r:id="rId3"/>
              </a:rPr>
              <a:t>bit.ly</a:t>
            </a:r>
            <a:r>
              <a:rPr lang="en-US" sz="3200" dirty="0">
                <a:hlinkClick r:id="rId3"/>
              </a:rPr>
              <a:t>/471bpd </a:t>
            </a:r>
            <a:r>
              <a:rPr lang="en-US" sz="3200" dirty="0"/>
              <a:t>to view in your browser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5440C-BB65-A848-839F-679E1D8FF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197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12214</TotalTime>
  <Words>608</Words>
  <Application>Microsoft Macintosh PowerPoint</Application>
  <PresentationFormat>On-screen Show (4:3)</PresentationFormat>
  <Paragraphs>95</Paragraphs>
  <Slides>18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Regular</vt:lpstr>
      <vt:lpstr>Cambria Math</vt:lpstr>
      <vt:lpstr>Times New Roman</vt:lpstr>
      <vt:lpstr>Blank Presentation</vt:lpstr>
      <vt:lpstr>Bitmap Image</vt:lpstr>
      <vt:lpstr>Neural Networks for Machine Learning introduction</vt:lpstr>
      <vt:lpstr> Biological neural activity</vt:lpstr>
      <vt:lpstr>Artificial neural network</vt:lpstr>
      <vt:lpstr>Common Activation Functions</vt:lpstr>
      <vt:lpstr>Single Layer Perceptron</vt:lpstr>
      <vt:lpstr>MLP: Multilayer Perceptron</vt:lpstr>
      <vt:lpstr>Backpropagation</vt:lpstr>
      <vt:lpstr>Backpropagation</vt:lpstr>
      <vt:lpstr>Backprop Explained</vt:lpstr>
      <vt:lpstr>Neural Network Architectures</vt:lpstr>
      <vt:lpstr>Feedforward Neural Network </vt:lpstr>
      <vt:lpstr>CNN: Convolutional Neural Network</vt:lpstr>
      <vt:lpstr>RNN: Recurrent Neural Networks</vt:lpstr>
      <vt:lpstr>PowerPoint Presentation</vt:lpstr>
      <vt:lpstr>Deep Learning Frameworks</vt:lpstr>
      <vt:lpstr>Good at Transfer Learning</vt:lpstr>
      <vt:lpstr>Good at Transfer Learning</vt:lpstr>
      <vt:lpstr>Conclusions</vt:lpstr>
    </vt:vector>
  </TitlesOfParts>
  <Manager/>
  <Company>UMBC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II: k-NN / Bayesian</dc:title>
  <dc:subject/>
  <dc:creator>COGITO</dc:creator>
  <cp:keywords/>
  <dc:description/>
  <cp:lastModifiedBy>Tim Finin</cp:lastModifiedBy>
  <cp:revision>539</cp:revision>
  <cp:lastPrinted>2012-12-05T20:53:30Z</cp:lastPrinted>
  <dcterms:created xsi:type="dcterms:W3CDTF">2009-12-09T21:37:40Z</dcterms:created>
  <dcterms:modified xsi:type="dcterms:W3CDTF">2019-05-06T18:02:41Z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