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handoutMasterIdLst>
    <p:handoutMasterId r:id="rId44"/>
  </p:handoutMasterIdLst>
  <p:sldIdLst>
    <p:sldId id="422" r:id="rId2"/>
    <p:sldId id="473" r:id="rId3"/>
    <p:sldId id="423" r:id="rId4"/>
    <p:sldId id="432" r:id="rId5"/>
    <p:sldId id="424" r:id="rId6"/>
    <p:sldId id="425" r:id="rId7"/>
    <p:sldId id="472" r:id="rId8"/>
    <p:sldId id="474" r:id="rId9"/>
    <p:sldId id="426" r:id="rId10"/>
    <p:sldId id="427" r:id="rId11"/>
    <p:sldId id="436" r:id="rId12"/>
    <p:sldId id="471" r:id="rId13"/>
    <p:sldId id="433" r:id="rId14"/>
    <p:sldId id="469" r:id="rId15"/>
    <p:sldId id="461" r:id="rId16"/>
    <p:sldId id="457" r:id="rId17"/>
    <p:sldId id="462" r:id="rId18"/>
    <p:sldId id="435" r:id="rId19"/>
    <p:sldId id="429" r:id="rId20"/>
    <p:sldId id="430" r:id="rId21"/>
    <p:sldId id="464" r:id="rId22"/>
    <p:sldId id="437" r:id="rId23"/>
    <p:sldId id="438" r:id="rId24"/>
    <p:sldId id="463" r:id="rId25"/>
    <p:sldId id="439" r:id="rId26"/>
    <p:sldId id="441" r:id="rId27"/>
    <p:sldId id="442" r:id="rId28"/>
    <p:sldId id="443" r:id="rId29"/>
    <p:sldId id="445" r:id="rId30"/>
    <p:sldId id="444" r:id="rId31"/>
    <p:sldId id="446" r:id="rId32"/>
    <p:sldId id="447" r:id="rId33"/>
    <p:sldId id="448" r:id="rId34"/>
    <p:sldId id="449" r:id="rId35"/>
    <p:sldId id="450" r:id="rId36"/>
    <p:sldId id="451" r:id="rId37"/>
    <p:sldId id="452" r:id="rId38"/>
    <p:sldId id="455" r:id="rId39"/>
    <p:sldId id="465" r:id="rId40"/>
    <p:sldId id="466" r:id="rId41"/>
    <p:sldId id="467" r:id="rId42"/>
  </p:sldIdLst>
  <p:sldSz cx="9144000" cy="6858000" type="screen4x3"/>
  <p:notesSz cx="9282113" cy="699135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0000"/>
    <a:srgbClr val="00CC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42"/>
    <p:restoredTop sz="86411"/>
  </p:normalViewPr>
  <p:slideViewPr>
    <p:cSldViewPr showGuides="1">
      <p:cViewPr varScale="1">
        <p:scale>
          <a:sx n="44" d="100"/>
          <a:sy n="44" d="100"/>
        </p:scale>
        <p:origin x="192" y="960"/>
      </p:cViewPr>
      <p:guideLst>
        <p:guide orient="horz" pos="2160"/>
        <p:guide pos="2832"/>
      </p:guideLst>
    </p:cSldViewPr>
  </p:slideViewPr>
  <p:outlineViewPr>
    <p:cViewPr>
      <p:scale>
        <a:sx n="33" d="100"/>
        <a:sy n="33" d="100"/>
      </p:scale>
      <p:origin x="0" y="-2816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1" name="Rectangle 3"/>
          <p:cNvSpPr>
            <a:spLocks noGrp="1" noChangeArrowheads="1"/>
          </p:cNvSpPr>
          <p:nvPr>
            <p:ph type="dt" sz="quarter"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dirty="0">
              <a:latin typeface="Calibri"/>
            </a:endParaRPr>
          </a:p>
        </p:txBody>
      </p:sp>
      <p:sp>
        <p:nvSpPr>
          <p:cNvPr id="309252" name="Rectangle 4"/>
          <p:cNvSpPr>
            <a:spLocks noGrp="1" noChangeArrowheads="1"/>
          </p:cNvSpPr>
          <p:nvPr>
            <p:ph type="ftr" sz="quarter" idx="2"/>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dirty="0">
              <a:latin typeface="Calibri"/>
            </a:endParaRPr>
          </a:p>
        </p:txBody>
      </p:sp>
      <p:sp>
        <p:nvSpPr>
          <p:cNvPr id="309253" name="Rectangle 5"/>
          <p:cNvSpPr>
            <a:spLocks noGrp="1" noChangeArrowheads="1"/>
          </p:cNvSpPr>
          <p:nvPr>
            <p:ph type="sldNum" sz="quarter" idx="3"/>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5324ACE-4F32-114B-903E-F881504DEF32}"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264837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5" name="Rectangle 3"/>
          <p:cNvSpPr>
            <a:spLocks noGrp="1" noChangeArrowheads="1"/>
          </p:cNvSpPr>
          <p:nvPr>
            <p:ph type="dt" idx="1"/>
          </p:nvPr>
        </p:nvSpPr>
        <p:spPr bwMode="auto">
          <a:xfrm>
            <a:off x="5260975" y="0"/>
            <a:ext cx="4046538" cy="344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2843213" y="515938"/>
            <a:ext cx="3519487" cy="26400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2997" name="Rectangle 5"/>
          <p:cNvSpPr>
            <a:spLocks noGrp="1" noChangeArrowheads="1"/>
          </p:cNvSpPr>
          <p:nvPr>
            <p:ph type="body" sz="quarter" idx="3"/>
          </p:nvPr>
        </p:nvSpPr>
        <p:spPr bwMode="auto">
          <a:xfrm>
            <a:off x="1214438" y="3328988"/>
            <a:ext cx="6878637" cy="3155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2998" name="Rectangle 6"/>
          <p:cNvSpPr>
            <a:spLocks noGrp="1" noChangeArrowheads="1"/>
          </p:cNvSpPr>
          <p:nvPr>
            <p:ph type="ftr" sz="quarter" idx="4"/>
          </p:nvPr>
        </p:nvSpPr>
        <p:spPr bwMode="auto">
          <a:xfrm>
            <a:off x="0"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mn-ea"/>
                <a:cs typeface="+mn-cs"/>
              </a:defRPr>
            </a:lvl1pPr>
          </a:lstStyle>
          <a:p>
            <a:pPr>
              <a:defRPr/>
            </a:pPr>
            <a:endParaRPr lang="en-US" dirty="0"/>
          </a:p>
        </p:txBody>
      </p:sp>
      <p:sp>
        <p:nvSpPr>
          <p:cNvPr id="212999" name="Rectangle 7"/>
          <p:cNvSpPr>
            <a:spLocks noGrp="1" noChangeArrowheads="1"/>
          </p:cNvSpPr>
          <p:nvPr>
            <p:ph type="sldNum" sz="quarter" idx="5"/>
          </p:nvPr>
        </p:nvSpPr>
        <p:spPr bwMode="auto">
          <a:xfrm>
            <a:off x="5260975" y="6657975"/>
            <a:ext cx="4046538" cy="3444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EC2C65AA-F82F-6C42-AE3B-1BC3E7162BCB}" type="slidenum">
              <a:rPr lang="en-US" smtClean="0"/>
              <a:pPr>
                <a:defRPr/>
              </a:pPr>
              <a:t>‹#›</a:t>
            </a:fld>
            <a:endParaRPr lang="en-US" dirty="0"/>
          </a:p>
        </p:txBody>
      </p:sp>
    </p:spTree>
    <p:extLst>
      <p:ext uri="{BB962C8B-B14F-4D97-AF65-F5344CB8AC3E}">
        <p14:creationId xmlns:p14="http://schemas.microsoft.com/office/powerpoint/2010/main" val="3151366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81000B-2D11-0C42-9972-8E09E406E96C}" type="slidenum">
              <a:rPr lang="en-US" sz="1200">
                <a:latin typeface="Calibri"/>
              </a:rPr>
              <a:pPr/>
              <a:t>1</a:t>
            </a:fld>
            <a:endParaRPr lang="en-US" sz="1200" dirty="0">
              <a:latin typeface="Calibri"/>
            </a:endParaRPr>
          </a:p>
        </p:txBody>
      </p:sp>
      <p:sp>
        <p:nvSpPr>
          <p:cNvPr id="17410" name="Rectangle 2"/>
          <p:cNvSpPr>
            <a:spLocks noGrp="1" noRot="1" noChangeAspect="1" noChangeArrowheads="1" noTextEdit="1"/>
          </p:cNvSpPr>
          <p:nvPr>
            <p:ph type="sldImg"/>
          </p:nvPr>
        </p:nvSpPr>
        <p:spPr>
          <a:xfrm>
            <a:off x="2843213" y="517525"/>
            <a:ext cx="3519487" cy="2640013"/>
          </a:xfrm>
          <a:ln/>
        </p:spPr>
      </p:sp>
      <p:sp>
        <p:nvSpPr>
          <p:cNvPr id="1741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14</a:t>
            </a:fld>
            <a:endParaRPr lang="en-US" dirty="0"/>
          </a:p>
        </p:txBody>
      </p:sp>
    </p:spTree>
    <p:extLst>
      <p:ext uri="{BB962C8B-B14F-4D97-AF65-F5344CB8AC3E}">
        <p14:creationId xmlns:p14="http://schemas.microsoft.com/office/powerpoint/2010/main" val="2482837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BB8B02-5F02-F140-8F9D-8D6C6FF29A64}" type="slidenum">
              <a:rPr lang="en-US" sz="1200">
                <a:latin typeface="Calibri"/>
              </a:rPr>
              <a:pPr/>
              <a:t>19</a:t>
            </a:fld>
            <a:endParaRPr lang="en-US" sz="1200" dirty="0">
              <a:latin typeface="Calibri"/>
            </a:endParaRPr>
          </a:p>
        </p:txBody>
      </p:sp>
      <p:sp>
        <p:nvSpPr>
          <p:cNvPr id="30722" name="Rectangle 2"/>
          <p:cNvSpPr>
            <a:spLocks noGrp="1" noRot="1" noChangeAspect="1" noChangeArrowheads="1" noTextEdit="1"/>
          </p:cNvSpPr>
          <p:nvPr>
            <p:ph type="sldImg"/>
          </p:nvPr>
        </p:nvSpPr>
        <p:spPr>
          <a:xfrm>
            <a:off x="2843213" y="517525"/>
            <a:ext cx="3519487" cy="2640013"/>
          </a:xfrm>
          <a:ln/>
        </p:spPr>
      </p:sp>
      <p:sp>
        <p:nvSpPr>
          <p:cNvPr id="30723"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3AD3E5-6484-9848-BC3B-A1679C40F3DE}" type="slidenum">
              <a:rPr lang="en-US" sz="1200">
                <a:latin typeface="Calibri"/>
              </a:rPr>
              <a:pPr/>
              <a:t>20</a:t>
            </a:fld>
            <a:endParaRPr lang="en-US" sz="1200" dirty="0">
              <a:latin typeface="Calibri"/>
            </a:endParaRPr>
          </a:p>
        </p:txBody>
      </p:sp>
      <p:sp>
        <p:nvSpPr>
          <p:cNvPr id="32770" name="Rectangle 2"/>
          <p:cNvSpPr>
            <a:spLocks noGrp="1" noRot="1" noChangeAspect="1" noChangeArrowheads="1" noTextEdit="1"/>
          </p:cNvSpPr>
          <p:nvPr>
            <p:ph type="sldImg"/>
          </p:nvPr>
        </p:nvSpPr>
        <p:spPr>
          <a:xfrm>
            <a:off x="2895600" y="523875"/>
            <a:ext cx="3495675" cy="2622550"/>
          </a:xfrm>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21</a:t>
            </a:fld>
            <a:endParaRPr lang="en-US" dirty="0"/>
          </a:p>
        </p:txBody>
      </p:sp>
    </p:spTree>
    <p:extLst>
      <p:ext uri="{BB962C8B-B14F-4D97-AF65-F5344CB8AC3E}">
        <p14:creationId xmlns:p14="http://schemas.microsoft.com/office/powerpoint/2010/main" val="3565848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37</a:t>
            </a:fld>
            <a:endParaRPr lang="en-US" dirty="0"/>
          </a:p>
        </p:txBody>
      </p:sp>
    </p:spTree>
    <p:extLst>
      <p:ext uri="{BB962C8B-B14F-4D97-AF65-F5344CB8AC3E}">
        <p14:creationId xmlns:p14="http://schemas.microsoft.com/office/powerpoint/2010/main" val="225867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C2C65AA-F82F-6C42-AE3B-1BC3E7162BCB}" type="slidenum">
              <a:rPr lang="en-US" smtClean="0"/>
              <a:pPr>
                <a:defRPr/>
              </a:pPr>
              <a:t>38</a:t>
            </a:fld>
            <a:endParaRPr lang="en-US" dirty="0"/>
          </a:p>
        </p:txBody>
      </p:sp>
    </p:spTree>
    <p:extLst>
      <p:ext uri="{BB962C8B-B14F-4D97-AF65-F5344CB8AC3E}">
        <p14:creationId xmlns:p14="http://schemas.microsoft.com/office/powerpoint/2010/main" val="73745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68CA65-7B1B-404E-87BC-72E610011F89}" type="slidenum">
              <a:rPr lang="en-US" sz="1200">
                <a:latin typeface="Calibri"/>
              </a:rPr>
              <a:pPr/>
              <a:t>3</a:t>
            </a:fld>
            <a:endParaRPr lang="en-US" sz="1200" dirty="0">
              <a:latin typeface="Calibri"/>
            </a:endParaRPr>
          </a:p>
        </p:txBody>
      </p:sp>
      <p:sp>
        <p:nvSpPr>
          <p:cNvPr id="19458" name="Rectangle 2"/>
          <p:cNvSpPr>
            <a:spLocks noGrp="1" noRot="1" noChangeAspect="1" noChangeArrowheads="1" noTextEdit="1"/>
          </p:cNvSpPr>
          <p:nvPr>
            <p:ph type="sldImg"/>
          </p:nvPr>
        </p:nvSpPr>
        <p:spPr>
          <a:xfrm>
            <a:off x="2843213" y="517525"/>
            <a:ext cx="3519487" cy="2640013"/>
          </a:xfrm>
          <a:ln/>
        </p:spPr>
      </p:sp>
      <p:sp>
        <p:nvSpPr>
          <p:cNvPr id="1945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238BDA8-C058-B342-94A9-8C3324467862}" type="slidenum">
              <a:rPr lang="en-US" sz="1200">
                <a:latin typeface="Calibri"/>
              </a:rPr>
              <a:pPr/>
              <a:t>5</a:t>
            </a:fld>
            <a:endParaRPr lang="en-US" sz="1200" dirty="0">
              <a:latin typeface="Calibri"/>
            </a:endParaRPr>
          </a:p>
        </p:txBody>
      </p:sp>
      <p:sp>
        <p:nvSpPr>
          <p:cNvPr id="22530" name="Rectangle 2"/>
          <p:cNvSpPr>
            <a:spLocks noGrp="1" noRot="1" noChangeAspect="1" noChangeArrowheads="1" noTextEdit="1"/>
          </p:cNvSpPr>
          <p:nvPr>
            <p:ph type="sldImg"/>
          </p:nvPr>
        </p:nvSpPr>
        <p:spPr>
          <a:xfrm>
            <a:off x="2843213" y="517525"/>
            <a:ext cx="3519487" cy="2640013"/>
          </a:xfrm>
          <a:ln/>
        </p:spPr>
      </p:sp>
      <p:sp>
        <p:nvSpPr>
          <p:cNvPr id="22531"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6</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5D836FA-2061-6A49-A09F-D7CB1B585482}" type="slidenum">
              <a:rPr lang="en-US" sz="1200">
                <a:latin typeface="Calibri"/>
              </a:rPr>
              <a:pPr/>
              <a:t>8</a:t>
            </a:fld>
            <a:endParaRPr lang="en-US" sz="1200" dirty="0">
              <a:latin typeface="Calibri"/>
            </a:endParaRPr>
          </a:p>
        </p:txBody>
      </p:sp>
      <p:sp>
        <p:nvSpPr>
          <p:cNvPr id="24578" name="Rectangle 2"/>
          <p:cNvSpPr>
            <a:spLocks noGrp="1" noRot="1" noChangeAspect="1" noChangeArrowheads="1" noTextEdit="1"/>
          </p:cNvSpPr>
          <p:nvPr>
            <p:ph type="sldImg"/>
          </p:nvPr>
        </p:nvSpPr>
        <p:spPr>
          <a:xfrm>
            <a:off x="2843213" y="517525"/>
            <a:ext cx="3519487" cy="2640013"/>
          </a:xfrm>
          <a:ln/>
        </p:spPr>
      </p:sp>
      <p:sp>
        <p:nvSpPr>
          <p:cNvPr id="24579"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0332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5B6489-50A9-2946-8ED0-E09B1AB271DD}" type="slidenum">
              <a:rPr lang="en-US" sz="1200">
                <a:latin typeface="Calibri"/>
              </a:rPr>
              <a:pPr/>
              <a:t>9</a:t>
            </a:fld>
            <a:endParaRPr lang="en-US" sz="1200" dirty="0">
              <a:latin typeface="Calibri"/>
            </a:endParaRPr>
          </a:p>
        </p:txBody>
      </p:sp>
      <p:sp>
        <p:nvSpPr>
          <p:cNvPr id="26626" name="Rectangle 2"/>
          <p:cNvSpPr>
            <a:spLocks noGrp="1" noRot="1" noChangeAspect="1" noChangeArrowheads="1" noTextEdit="1"/>
          </p:cNvSpPr>
          <p:nvPr>
            <p:ph type="sldImg"/>
          </p:nvPr>
        </p:nvSpPr>
        <p:spPr>
          <a:xfrm>
            <a:off x="2843213" y="517525"/>
            <a:ext cx="3519487" cy="2640013"/>
          </a:xfrm>
          <a:ln/>
        </p:spPr>
      </p:sp>
      <p:sp>
        <p:nvSpPr>
          <p:cNvPr id="26627"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10</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BA4B10-A69A-C849-B997-A5434C34F8FD}" type="slidenum">
              <a:rPr lang="en-US" sz="1200">
                <a:latin typeface="Calibri"/>
              </a:rPr>
              <a:pPr/>
              <a:t>11</a:t>
            </a:fld>
            <a:endParaRPr lang="en-US" sz="1200" dirty="0">
              <a:latin typeface="Calibri"/>
            </a:endParaRPr>
          </a:p>
        </p:txBody>
      </p:sp>
      <p:sp>
        <p:nvSpPr>
          <p:cNvPr id="28674" name="Rectangle 2"/>
          <p:cNvSpPr>
            <a:spLocks noGrp="1" noRot="1" noChangeAspect="1" noChangeArrowheads="1" noTextEdit="1"/>
          </p:cNvSpPr>
          <p:nvPr>
            <p:ph type="sldImg"/>
          </p:nvPr>
        </p:nvSpPr>
        <p:spPr>
          <a:xfrm>
            <a:off x="2843213" y="517525"/>
            <a:ext cx="3519487" cy="2640013"/>
          </a:xfrm>
          <a:ln/>
        </p:spPr>
      </p:sp>
      <p:sp>
        <p:nvSpPr>
          <p:cNvPr id="28675" name="Rectangle 3"/>
          <p:cNvSpPr>
            <a:spLocks noGrp="1" noChangeArrowheads="1"/>
          </p:cNvSpPr>
          <p:nvPr>
            <p:ph type="body" idx="1"/>
          </p:nvPr>
        </p:nvSpPr>
        <p:spPr>
          <a:xfrm>
            <a:off x="1214438" y="3328988"/>
            <a:ext cx="6880225" cy="31559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perfect results, but we forgot to remove the ground truth nominal attribute!  Select “Classes to cluster evaluation” to identify that class.</a:t>
            </a:r>
          </a:p>
        </p:txBody>
      </p:sp>
      <p:sp>
        <p:nvSpPr>
          <p:cNvPr id="4" name="Slide Number Placeholder 3"/>
          <p:cNvSpPr>
            <a:spLocks noGrp="1"/>
          </p:cNvSpPr>
          <p:nvPr>
            <p:ph type="sldNum" sz="quarter" idx="10"/>
          </p:nvPr>
        </p:nvSpPr>
        <p:spPr/>
        <p:txBody>
          <a:bodyPr/>
          <a:lstStyle/>
          <a:p>
            <a:pPr>
              <a:defRPr/>
            </a:pPr>
            <a:fld id="{EC2C65AA-F82F-6C42-AE3B-1BC3E7162BCB}" type="slidenum">
              <a:rPr lang="en-US" smtClean="0"/>
              <a:pPr>
                <a:defRPr/>
              </a:pPr>
              <a:t>13</a:t>
            </a:fld>
            <a:endParaRPr lang="en-US" dirty="0"/>
          </a:p>
        </p:txBody>
      </p:sp>
    </p:spTree>
    <p:extLst>
      <p:ext uri="{BB962C8B-B14F-4D97-AF65-F5344CB8AC3E}">
        <p14:creationId xmlns:p14="http://schemas.microsoft.com/office/powerpoint/2010/main" val="420744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8FEA6C42-B539-3247-AB8F-C6BAABE26D2D}" type="slidenum">
              <a:rPr lang="en-US"/>
              <a:pPr>
                <a:defRPr/>
              </a:pPr>
              <a:t>‹#›</a:t>
            </a:fld>
            <a:endParaRPr lang="en-US"/>
          </a:p>
        </p:txBody>
      </p:sp>
    </p:spTree>
    <p:extLst>
      <p:ext uri="{BB962C8B-B14F-4D97-AF65-F5344CB8AC3E}">
        <p14:creationId xmlns:p14="http://schemas.microsoft.com/office/powerpoint/2010/main" val="6758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579E80-CD03-384F-BBF1-A1B232352C5A}" type="slidenum">
              <a:rPr lang="en-US"/>
              <a:pPr>
                <a:defRPr/>
              </a:pPr>
              <a:t>‹#›</a:t>
            </a:fld>
            <a:endParaRPr lang="en-US"/>
          </a:p>
        </p:txBody>
      </p:sp>
    </p:spTree>
    <p:extLst>
      <p:ext uri="{BB962C8B-B14F-4D97-AF65-F5344CB8AC3E}">
        <p14:creationId xmlns:p14="http://schemas.microsoft.com/office/powerpoint/2010/main" val="293444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28FFFBE-A2B4-8745-98BC-87BC2E7CF77D}" type="slidenum">
              <a:rPr lang="en-US"/>
              <a:pPr>
                <a:defRPr/>
              </a:pPr>
              <a:t>‹#›</a:t>
            </a:fld>
            <a:endParaRPr lang="en-US"/>
          </a:p>
        </p:txBody>
      </p:sp>
    </p:spTree>
    <p:extLst>
      <p:ext uri="{BB962C8B-B14F-4D97-AF65-F5344CB8AC3E}">
        <p14:creationId xmlns:p14="http://schemas.microsoft.com/office/powerpoint/2010/main" val="995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60F5091-9633-314E-BD60-EE6D1324E30A}" type="slidenum">
              <a:rPr lang="en-US"/>
              <a:pPr>
                <a:defRPr/>
              </a:pPr>
              <a:t>‹#›</a:t>
            </a:fld>
            <a:endParaRPr lang="en-US"/>
          </a:p>
        </p:txBody>
      </p:sp>
    </p:spTree>
    <p:extLst>
      <p:ext uri="{BB962C8B-B14F-4D97-AF65-F5344CB8AC3E}">
        <p14:creationId xmlns:p14="http://schemas.microsoft.com/office/powerpoint/2010/main" val="403278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a:xfrm>
            <a:off x="685800" y="198120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2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9522D51-0C14-D048-A73D-6881986AEBE7}" type="slidenum">
              <a:rPr lang="en-US"/>
              <a:pPr>
                <a:defRPr/>
              </a:pPr>
              <a:t>‹#›</a:t>
            </a:fld>
            <a:endParaRPr lang="en-US"/>
          </a:p>
        </p:txBody>
      </p:sp>
    </p:spTree>
    <p:extLst>
      <p:ext uri="{BB962C8B-B14F-4D97-AF65-F5344CB8AC3E}">
        <p14:creationId xmlns:p14="http://schemas.microsoft.com/office/powerpoint/2010/main" val="246229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55BE25-FF17-4E4A-B220-CCA65998CB67}" type="slidenum">
              <a:rPr lang="en-US"/>
              <a:pPr>
                <a:defRPr/>
              </a:pPr>
              <a:t>‹#›</a:t>
            </a:fld>
            <a:endParaRPr lang="en-US"/>
          </a:p>
        </p:txBody>
      </p:sp>
    </p:spTree>
    <p:extLst>
      <p:ext uri="{BB962C8B-B14F-4D97-AF65-F5344CB8AC3E}">
        <p14:creationId xmlns:p14="http://schemas.microsoft.com/office/powerpoint/2010/main" val="113658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61135F1A-1134-CD49-B26E-BAFACE1C966E}" type="slidenum">
              <a:rPr lang="en-US"/>
              <a:pPr>
                <a:defRPr/>
              </a:pPr>
              <a:t>‹#›</a:t>
            </a:fld>
            <a:endParaRPr lang="en-US"/>
          </a:p>
        </p:txBody>
      </p:sp>
    </p:spTree>
    <p:extLst>
      <p:ext uri="{BB962C8B-B14F-4D97-AF65-F5344CB8AC3E}">
        <p14:creationId xmlns:p14="http://schemas.microsoft.com/office/powerpoint/2010/main" val="380896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13F7FD4-8268-9348-A54D-D6029F6E914E}" type="slidenum">
              <a:rPr lang="en-US"/>
              <a:pPr>
                <a:defRPr/>
              </a:pPr>
              <a:t>‹#›</a:t>
            </a:fld>
            <a:endParaRPr lang="en-US"/>
          </a:p>
        </p:txBody>
      </p:sp>
    </p:spTree>
    <p:extLst>
      <p:ext uri="{BB962C8B-B14F-4D97-AF65-F5344CB8AC3E}">
        <p14:creationId xmlns:p14="http://schemas.microsoft.com/office/powerpoint/2010/main" val="36876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FF8EBC-C417-3E45-9E3B-DC2307D3C11F}" type="slidenum">
              <a:rPr lang="en-US"/>
              <a:pPr>
                <a:defRPr/>
              </a:pPr>
              <a:t>‹#›</a:t>
            </a:fld>
            <a:endParaRPr lang="en-US"/>
          </a:p>
        </p:txBody>
      </p:sp>
    </p:spTree>
    <p:extLst>
      <p:ext uri="{BB962C8B-B14F-4D97-AF65-F5344CB8AC3E}">
        <p14:creationId xmlns:p14="http://schemas.microsoft.com/office/powerpoint/2010/main" val="3880184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E3AE4C-B8FC-7E4B-8BBB-087BF793540A}" type="slidenum">
              <a:rPr lang="en-US"/>
              <a:pPr>
                <a:defRPr/>
              </a:pPr>
              <a:t>‹#›</a:t>
            </a:fld>
            <a:endParaRPr lang="en-US"/>
          </a:p>
        </p:txBody>
      </p:sp>
    </p:spTree>
    <p:extLst>
      <p:ext uri="{BB962C8B-B14F-4D97-AF65-F5344CB8AC3E}">
        <p14:creationId xmlns:p14="http://schemas.microsoft.com/office/powerpoint/2010/main" val="261998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9F8A9CD-34C3-CC46-AA42-312B92761C0F}" type="slidenum">
              <a:rPr lang="en-US"/>
              <a:pPr>
                <a:defRPr/>
              </a:pPr>
              <a:t>‹#›</a:t>
            </a:fld>
            <a:endParaRPr lang="en-US"/>
          </a:p>
        </p:txBody>
      </p:sp>
    </p:spTree>
    <p:extLst>
      <p:ext uri="{BB962C8B-B14F-4D97-AF65-F5344CB8AC3E}">
        <p14:creationId xmlns:p14="http://schemas.microsoft.com/office/powerpoint/2010/main" val="396801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Calibri"/>
              </a:defRPr>
            </a:lvl1pPr>
          </a:lstStyle>
          <a:p>
            <a:pPr>
              <a:defRPr/>
            </a:pPr>
            <a:fld id="{8AE2DD0D-672E-D14A-8AF2-A320CF2C668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000" b="1">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2"/>
          </a:solidFill>
          <a:latin typeface="Times New Roman" charset="0"/>
        </a:defRPr>
      </a:lvl6pPr>
      <a:lvl7pPr marL="914400" algn="ctr" rtl="0" eaLnBrk="0" fontAlgn="base" hangingPunct="0">
        <a:spcBef>
          <a:spcPct val="0"/>
        </a:spcBef>
        <a:spcAft>
          <a:spcPct val="0"/>
        </a:spcAft>
        <a:defRPr sz="4000" b="1">
          <a:solidFill>
            <a:schemeClr val="tx2"/>
          </a:solidFill>
          <a:latin typeface="Times New Roman" charset="0"/>
        </a:defRPr>
      </a:lvl7pPr>
      <a:lvl8pPr marL="1371600" algn="ctr" rtl="0" eaLnBrk="0" fontAlgn="base" hangingPunct="0">
        <a:spcBef>
          <a:spcPct val="0"/>
        </a:spcBef>
        <a:spcAft>
          <a:spcPct val="0"/>
        </a:spcAft>
        <a:defRPr sz="4000" b="1">
          <a:solidFill>
            <a:schemeClr val="tx2"/>
          </a:solidFill>
          <a:latin typeface="Times New Roman" charset="0"/>
        </a:defRPr>
      </a:lvl8pPr>
      <a:lvl9pPr marL="1828800" algn="ctr" rtl="0" eaLnBrk="0" fontAlgn="base" hangingPunct="0">
        <a:spcBef>
          <a:spcPct val="0"/>
        </a:spcBef>
        <a:spcAft>
          <a:spcPct val="0"/>
        </a:spcAft>
        <a:defRPr sz="4000" b="1">
          <a:solidFill>
            <a:schemeClr val="tx2"/>
          </a:solidFill>
          <a:latin typeface="Times New Roman" charset="0"/>
        </a:defRPr>
      </a:lvl9pPr>
    </p:titleStyle>
    <p:bodyStyle>
      <a:lvl1pPr marL="225425" indent="-225425" algn="l" rtl="0" eaLnBrk="0" fontAlgn="base" hangingPunct="0">
        <a:spcBef>
          <a:spcPct val="20000"/>
        </a:spcBef>
        <a:spcAft>
          <a:spcPct val="0"/>
        </a:spcAft>
        <a:buChar char="•"/>
        <a:defRPr sz="2400">
          <a:solidFill>
            <a:schemeClr val="tx1"/>
          </a:solidFill>
          <a:latin typeface="Calibri"/>
          <a:ea typeface="ＭＳ Ｐゴシック" charset="-128"/>
          <a:cs typeface="ＭＳ Ｐゴシック" charset="-128"/>
        </a:defRPr>
      </a:lvl1pPr>
      <a:lvl2pPr marL="566738" indent="-227013" algn="l" rtl="0" eaLnBrk="0" fontAlgn="base" hangingPunct="0">
        <a:spcBef>
          <a:spcPct val="20000"/>
        </a:spcBef>
        <a:spcAft>
          <a:spcPct val="0"/>
        </a:spcAft>
        <a:buChar char="–"/>
        <a:defRPr sz="2000">
          <a:solidFill>
            <a:schemeClr val="tx1"/>
          </a:solidFill>
          <a:latin typeface="Calibri"/>
          <a:ea typeface="ＭＳ Ｐゴシック" charset="-128"/>
        </a:defRPr>
      </a:lvl2pPr>
      <a:lvl3pPr marL="914400" indent="-233363" algn="l" rtl="0" eaLnBrk="0" fontAlgn="base" hangingPunct="0">
        <a:spcBef>
          <a:spcPct val="20000"/>
        </a:spcBef>
        <a:spcAft>
          <a:spcPct val="0"/>
        </a:spcAft>
        <a:buChar char="•"/>
        <a:defRPr>
          <a:solidFill>
            <a:schemeClr val="tx1"/>
          </a:solidFill>
          <a:latin typeface="Calibri"/>
          <a:ea typeface="ＭＳ Ｐゴシック" charset="-128"/>
        </a:defRPr>
      </a:lvl3pPr>
      <a:lvl4pPr marL="1254125" indent="-225425" algn="l" rtl="0" eaLnBrk="0" fontAlgn="base" hangingPunct="0">
        <a:spcBef>
          <a:spcPct val="20000"/>
        </a:spcBef>
        <a:spcAft>
          <a:spcPct val="0"/>
        </a:spcAft>
        <a:buChar char="–"/>
        <a:defRPr sz="1600">
          <a:solidFill>
            <a:schemeClr val="tx1"/>
          </a:solidFill>
          <a:latin typeface="Calibri"/>
          <a:ea typeface="ＭＳ Ｐゴシック" charset="-128"/>
        </a:defRPr>
      </a:lvl4pPr>
      <a:lvl5pPr marL="1601788" indent="-233363" algn="l" rtl="0" eaLnBrk="0" fontAlgn="base" hangingPunct="0">
        <a:spcBef>
          <a:spcPct val="20000"/>
        </a:spcBef>
        <a:spcAft>
          <a:spcPct val="0"/>
        </a:spcAft>
        <a:buChar char="»"/>
        <a:defRPr sz="1600">
          <a:solidFill>
            <a:schemeClr val="tx1"/>
          </a:solidFill>
          <a:latin typeface="Calibri"/>
          <a:ea typeface="ＭＳ Ｐゴシック" charset="-128"/>
        </a:defRPr>
      </a:lvl5pPr>
      <a:lvl6pPr marL="2058988" indent="-233363" algn="l" rtl="0" eaLnBrk="0" fontAlgn="base" hangingPunct="0">
        <a:spcBef>
          <a:spcPct val="20000"/>
        </a:spcBef>
        <a:spcAft>
          <a:spcPct val="0"/>
        </a:spcAft>
        <a:buChar char="»"/>
        <a:defRPr sz="1600">
          <a:solidFill>
            <a:schemeClr val="tx1"/>
          </a:solidFill>
          <a:latin typeface="+mn-lt"/>
          <a:ea typeface="ＭＳ Ｐゴシック" charset="-128"/>
        </a:defRPr>
      </a:lvl6pPr>
      <a:lvl7pPr marL="2516188" indent="-233363" algn="l" rtl="0" eaLnBrk="0" fontAlgn="base" hangingPunct="0">
        <a:spcBef>
          <a:spcPct val="20000"/>
        </a:spcBef>
        <a:spcAft>
          <a:spcPct val="0"/>
        </a:spcAft>
        <a:buChar char="»"/>
        <a:defRPr sz="1600">
          <a:solidFill>
            <a:schemeClr val="tx1"/>
          </a:solidFill>
          <a:latin typeface="+mn-lt"/>
          <a:ea typeface="ＭＳ Ｐゴシック" charset="-128"/>
        </a:defRPr>
      </a:lvl7pPr>
      <a:lvl8pPr marL="2973388" indent="-233363" algn="l" rtl="0" eaLnBrk="0" fontAlgn="base" hangingPunct="0">
        <a:spcBef>
          <a:spcPct val="20000"/>
        </a:spcBef>
        <a:spcAft>
          <a:spcPct val="0"/>
        </a:spcAft>
        <a:buChar char="»"/>
        <a:defRPr sz="1600">
          <a:solidFill>
            <a:schemeClr val="tx1"/>
          </a:solidFill>
          <a:latin typeface="+mn-lt"/>
          <a:ea typeface="ＭＳ Ｐゴシック" charset="-128"/>
        </a:defRPr>
      </a:lvl8pPr>
      <a:lvl9pPr marL="3430588" indent="-233363"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bit.ly/471kmea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olab.research.google.com/drive/1NpSV7Ww9WDAb8bfsnFej1s_inxAmlh9z#scrollTo=SZYX5g-EXME-" TargetMode="Externa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hyperlink" Target="https://colab.research.google.com/drive/1NpSV7Ww9WDAb8bfsnFej1s_inxAmlh9z"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en.wikipedia.org/wiki/Yann_LeCu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en.wikipedia.org/wiki/Dendrogra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en.wikipedia.org/wiki/Dendrogram"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en.wikipedia.org/wiki/Voronoi_diag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85800" y="609600"/>
            <a:ext cx="7772400" cy="4495800"/>
          </a:xfrm>
        </p:spPr>
        <p:txBody>
          <a:bodyPr/>
          <a:lstStyle/>
          <a:p>
            <a:r>
              <a:rPr lang="en-US" sz="8000" dirty="0">
                <a:ea typeface="ＭＳ Ｐゴシック" charset="0"/>
                <a:cs typeface="ＭＳ Ｐゴシック" charset="0"/>
              </a:rPr>
              <a:t>Unsupervised Learning: Clustering</a:t>
            </a:r>
          </a:p>
        </p:txBody>
      </p:sp>
      <p:sp>
        <p:nvSpPr>
          <p:cNvPr id="51203" name="Rectangle 3"/>
          <p:cNvSpPr>
            <a:spLocks noChangeArrowheads="1"/>
          </p:cNvSpPr>
          <p:nvPr/>
        </p:nvSpPr>
        <p:spPr bwMode="auto">
          <a:xfrm>
            <a:off x="3429000" y="6477000"/>
            <a:ext cx="6400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80000"/>
              </a:lnSpc>
              <a:spcBef>
                <a:spcPct val="20000"/>
              </a:spcBef>
              <a:buClr>
                <a:schemeClr val="hlink"/>
              </a:buClr>
              <a:buSzPct val="70000"/>
              <a:buFont typeface="Wingdings" charset="0"/>
              <a:buNone/>
              <a:defRPr/>
            </a:pPr>
            <a:r>
              <a:rPr lang="en-US" sz="1800" dirty="0">
                <a:latin typeface="Garamond" charset="0"/>
              </a:rPr>
              <a:t>Some material adapted from slides by Andrew Moore, CMU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solidFill>
                  <a:srgbClr val="7F7F7F"/>
                </a:solidFill>
                <a:latin typeface="Garamond" charset="0"/>
              </a:rPr>
              <a:t>Assign each point to the cluster of the closest centroid</a:t>
            </a:r>
          </a:p>
          <a:p>
            <a:pPr marL="800100" lvl="1" indent="-280988">
              <a:buFontTx/>
              <a:buChar char="•"/>
              <a:defRPr/>
            </a:pPr>
            <a:r>
              <a:rPr lang="en-US" dirty="0">
                <a:latin typeface="Garamond" charset="0"/>
              </a:rPr>
              <a:t>Re-estimate the cluster centroids based on the data assigned to each</a:t>
            </a:r>
          </a:p>
          <a:p>
            <a:pPr marL="342900" indent="-280988">
              <a:buFontTx/>
              <a:buChar char="•"/>
              <a:defRPr/>
            </a:pPr>
            <a:r>
              <a:rPr lang="en-US" dirty="0">
                <a:solidFill>
                  <a:srgbClr val="7F7F7F"/>
                </a:solidFill>
                <a:latin typeface="Garamond" charset="0"/>
              </a:rPr>
              <a:t>Convergence: no point is assigned to a different cluster</a:t>
            </a:r>
          </a:p>
          <a:p>
            <a:pPr marL="61912">
              <a:defRPr/>
            </a:pPr>
            <a:endParaRPr lang="en-US" dirty="0">
              <a:solidFill>
                <a:srgbClr val="7F7F7F"/>
              </a:solidFill>
              <a:latin typeface="Garamond"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119688" y="1538288"/>
            <a:ext cx="3698875" cy="3792537"/>
            <a:chOff x="4089" y="1276"/>
            <a:chExt cx="2330" cy="2389"/>
          </a:xfrm>
        </p:grpSpPr>
        <p:grpSp>
          <p:nvGrpSpPr>
            <p:cNvPr id="27652" name="Group 3"/>
            <p:cNvGrpSpPr>
              <a:grpSpLocks/>
            </p:cNvGrpSpPr>
            <p:nvPr/>
          </p:nvGrpSpPr>
          <p:grpSpPr bwMode="auto">
            <a:xfrm>
              <a:off x="4089" y="1276"/>
              <a:ext cx="2330" cy="2389"/>
              <a:chOff x="4089" y="1276"/>
              <a:chExt cx="2330" cy="2389"/>
            </a:xfrm>
          </p:grpSpPr>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 y="1276"/>
                <a:ext cx="2330" cy="2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5" name="Oval 5"/>
              <p:cNvSpPr>
                <a:spLocks noChangeArrowheads="1"/>
              </p:cNvSpPr>
              <p:nvPr/>
            </p:nvSpPr>
            <p:spPr bwMode="auto">
              <a:xfrm>
                <a:off x="5206" y="292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6" name="Oval 6"/>
              <p:cNvSpPr>
                <a:spLocks noChangeArrowheads="1"/>
              </p:cNvSpPr>
              <p:nvPr/>
            </p:nvSpPr>
            <p:spPr bwMode="auto">
              <a:xfrm>
                <a:off x="5149" y="3122"/>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7" name="Oval 7"/>
              <p:cNvSpPr>
                <a:spLocks noChangeArrowheads="1"/>
              </p:cNvSpPr>
              <p:nvPr/>
            </p:nvSpPr>
            <p:spPr bwMode="auto">
              <a:xfrm>
                <a:off x="5321" y="3161"/>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8" name="Oval 8"/>
              <p:cNvSpPr>
                <a:spLocks noChangeArrowheads="1"/>
              </p:cNvSpPr>
              <p:nvPr/>
            </p:nvSpPr>
            <p:spPr bwMode="auto">
              <a:xfrm>
                <a:off x="5547" y="2854"/>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49" name="Oval 9"/>
              <p:cNvSpPr>
                <a:spLocks noChangeArrowheads="1"/>
              </p:cNvSpPr>
              <p:nvPr/>
            </p:nvSpPr>
            <p:spPr bwMode="auto">
              <a:xfrm>
                <a:off x="5047" y="1985"/>
                <a:ext cx="96" cy="96"/>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0" name="Line 10"/>
              <p:cNvSpPr>
                <a:spLocks noChangeShapeType="1"/>
              </p:cNvSpPr>
              <p:nvPr/>
            </p:nvSpPr>
            <p:spPr bwMode="auto">
              <a:xfrm flipH="1" flipV="1">
                <a:off x="5043" y="2907"/>
                <a:ext cx="205" cy="48"/>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1" name="Line 11"/>
              <p:cNvSpPr>
                <a:spLocks noChangeShapeType="1"/>
              </p:cNvSpPr>
              <p:nvPr/>
            </p:nvSpPr>
            <p:spPr bwMode="auto">
              <a:xfrm flipH="1" flipV="1">
                <a:off x="5024" y="3101"/>
                <a:ext cx="171" cy="60"/>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2" name="Line 12"/>
              <p:cNvSpPr>
                <a:spLocks noChangeShapeType="1"/>
              </p:cNvSpPr>
              <p:nvPr/>
            </p:nvSpPr>
            <p:spPr bwMode="auto">
              <a:xfrm flipV="1">
                <a:off x="5387" y="3157"/>
                <a:ext cx="46" cy="43"/>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3" name="Line 13"/>
              <p:cNvSpPr>
                <a:spLocks noChangeShapeType="1"/>
              </p:cNvSpPr>
              <p:nvPr/>
            </p:nvSpPr>
            <p:spPr bwMode="auto">
              <a:xfrm flipV="1">
                <a:off x="5603" y="2463"/>
                <a:ext cx="161" cy="429"/>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4" name="Line 14"/>
              <p:cNvSpPr>
                <a:spLocks noChangeShapeType="1"/>
              </p:cNvSpPr>
              <p:nvPr/>
            </p:nvSpPr>
            <p:spPr bwMode="auto">
              <a:xfrm flipV="1">
                <a:off x="5104" y="1938"/>
                <a:ext cx="162" cy="81"/>
              </a:xfrm>
              <a:prstGeom prst="line">
                <a:avLst/>
              </a:prstGeom>
              <a:noFill/>
              <a:ln w="12700">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55" name="Oval 15"/>
              <p:cNvSpPr>
                <a:spLocks noChangeArrowheads="1"/>
              </p:cNvSpPr>
              <p:nvPr/>
            </p:nvSpPr>
            <p:spPr bwMode="auto">
              <a:xfrm>
                <a:off x="4919" y="3032"/>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6" name="Oval 16"/>
              <p:cNvSpPr>
                <a:spLocks noChangeArrowheads="1"/>
              </p:cNvSpPr>
              <p:nvPr/>
            </p:nvSpPr>
            <p:spPr bwMode="auto">
              <a:xfrm>
                <a:off x="4934" y="2845"/>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7" name="Oval 17"/>
              <p:cNvSpPr>
                <a:spLocks noChangeArrowheads="1"/>
              </p:cNvSpPr>
              <p:nvPr/>
            </p:nvSpPr>
            <p:spPr bwMode="auto">
              <a:xfrm>
                <a:off x="5385" y="3103"/>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8" name="Oval 18"/>
              <p:cNvSpPr>
                <a:spLocks noChangeArrowheads="1"/>
              </p:cNvSpPr>
              <p:nvPr/>
            </p:nvSpPr>
            <p:spPr bwMode="auto">
              <a:xfrm>
                <a:off x="5279" y="1861"/>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1459" name="Oval 19"/>
              <p:cNvSpPr>
                <a:spLocks noChangeArrowheads="1"/>
              </p:cNvSpPr>
              <p:nvPr/>
            </p:nvSpPr>
            <p:spPr bwMode="auto">
              <a:xfrm>
                <a:off x="5745" y="2356"/>
                <a:ext cx="96" cy="96"/>
              </a:xfrm>
              <a:prstGeom prst="ellipse">
                <a:avLst/>
              </a:prstGeom>
              <a:noFill/>
              <a:ln w="12700">
                <a:solidFill>
                  <a:schemeClr val="bg2"/>
                </a:solidFill>
                <a:prstDash val="dash"/>
                <a:round/>
                <a:headEnd/>
                <a:tailEnd/>
              </a:ln>
              <a:effectLst/>
              <a:extLst>
                <a:ext uri="{909E8E84-426E-40dd-AFC4-6F175D3DCCD1}">
                  <a14:hiddenFill xmlns:a14="http://schemas.microsoft.com/office/drawing/2010/main" xmlns="">
                    <a:solidFill>
                      <a:schemeClr val="bg2"/>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27653" name="Group 20"/>
            <p:cNvGrpSpPr>
              <a:grpSpLocks/>
            </p:cNvGrpSpPr>
            <p:nvPr/>
          </p:nvGrpSpPr>
          <p:grpSpPr bwMode="auto">
            <a:xfrm>
              <a:off x="4520" y="1774"/>
              <a:ext cx="1836" cy="1641"/>
              <a:chOff x="1505" y="1750"/>
              <a:chExt cx="1836" cy="1641"/>
            </a:xfrm>
          </p:grpSpPr>
          <p:sp>
            <p:nvSpPr>
              <p:cNvPr id="61461" name="Line 21"/>
              <p:cNvSpPr>
                <a:spLocks noChangeShapeType="1"/>
              </p:cNvSpPr>
              <p:nvPr/>
            </p:nvSpPr>
            <p:spPr bwMode="auto">
              <a:xfrm flipV="1">
                <a:off x="2282" y="3002"/>
                <a:ext cx="123" cy="6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2" name="Line 22"/>
              <p:cNvSpPr>
                <a:spLocks noChangeShapeType="1"/>
              </p:cNvSpPr>
              <p:nvPr/>
            </p:nvSpPr>
            <p:spPr bwMode="auto">
              <a:xfrm flipH="1" flipV="1">
                <a:off x="2362" y="2441"/>
                <a:ext cx="36" cy="554"/>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3" name="Line 23"/>
              <p:cNvSpPr>
                <a:spLocks noChangeShapeType="1"/>
              </p:cNvSpPr>
              <p:nvPr/>
            </p:nvSpPr>
            <p:spPr bwMode="auto">
              <a:xfrm flipH="1">
                <a:off x="1505" y="2446"/>
                <a:ext cx="855" cy="3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4" name="Line 24"/>
              <p:cNvSpPr>
                <a:spLocks noChangeShapeType="1"/>
              </p:cNvSpPr>
              <p:nvPr/>
            </p:nvSpPr>
            <p:spPr bwMode="auto">
              <a:xfrm flipV="1">
                <a:off x="2362" y="1750"/>
                <a:ext cx="979" cy="698"/>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5" name="Line 25"/>
              <p:cNvSpPr>
                <a:spLocks noChangeShapeType="1"/>
              </p:cNvSpPr>
              <p:nvPr/>
            </p:nvSpPr>
            <p:spPr bwMode="auto">
              <a:xfrm>
                <a:off x="2398" y="3005"/>
                <a:ext cx="446" cy="23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6" name="Line 26"/>
              <p:cNvSpPr>
                <a:spLocks noChangeShapeType="1"/>
              </p:cNvSpPr>
              <p:nvPr/>
            </p:nvSpPr>
            <p:spPr bwMode="auto">
              <a:xfrm flipH="1">
                <a:off x="2225" y="3065"/>
                <a:ext cx="64" cy="32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1467" name="Line 27"/>
              <p:cNvSpPr>
                <a:spLocks noChangeShapeType="1"/>
              </p:cNvSpPr>
              <p:nvPr/>
            </p:nvSpPr>
            <p:spPr bwMode="auto">
              <a:xfrm flipH="1" flipV="1">
                <a:off x="1526" y="2851"/>
                <a:ext cx="756" cy="216"/>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grpSp>
      <p:sp>
        <p:nvSpPr>
          <p:cNvPr id="27650" name="Rectangle 2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61469" name="Rectangle 29"/>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solidFill>
                  <a:schemeClr val="bg1">
                    <a:lumMod val="50000"/>
                  </a:schemeClr>
                </a:solidFill>
                <a:latin typeface="Garamond" charset="0"/>
              </a:rPr>
              <a:t>Loop until convergence</a:t>
            </a:r>
          </a:p>
          <a:p>
            <a:pPr marL="800100" lvl="1" indent="-280988">
              <a:buFontTx/>
              <a:buChar char="•"/>
              <a:defRPr/>
            </a:pPr>
            <a:r>
              <a:rPr lang="en-US" dirty="0">
                <a:solidFill>
                  <a:schemeClr val="bg1">
                    <a:lumMod val="50000"/>
                  </a:schemeClr>
                </a:solidFill>
                <a:latin typeface="Garamond" charset="0"/>
              </a:rPr>
              <a:t>Assign each point to the cluster of the closest centroid</a:t>
            </a:r>
          </a:p>
          <a:p>
            <a:pPr marL="800100" lvl="1" indent="-280988">
              <a:buFontTx/>
              <a:buChar char="•"/>
              <a:defRPr/>
            </a:pPr>
            <a:r>
              <a:rPr lang="en-US" dirty="0">
                <a:solidFill>
                  <a:schemeClr val="bg1">
                    <a:lumMod val="50000"/>
                  </a:schemeClr>
                </a:solidFill>
                <a:latin typeface="Garamond" charset="0"/>
              </a:rPr>
              <a:t>Re-estimate the cluster centroids based on the data assigned to each</a:t>
            </a:r>
          </a:p>
          <a:p>
            <a:pPr marL="342900" indent="-280988">
              <a:buFontTx/>
              <a:buChar char="•"/>
              <a:defRPr/>
            </a:pPr>
            <a:r>
              <a:rPr lang="en-US" dirty="0">
                <a:latin typeface="Garamond" charset="0"/>
              </a:rPr>
              <a:t>Convergence: no point is assigned to a different cluster</a:t>
            </a:r>
          </a:p>
          <a:p>
            <a:pPr marL="61912">
              <a:defRPr/>
            </a:pPr>
            <a:endParaRPr lang="en-US" dirty="0">
              <a:latin typeface="Garamond" charset="0"/>
            </a:endParaRPr>
          </a:p>
        </p:txBody>
      </p:sp>
    </p:spTree>
    <p:extLst>
      <p:ext uri="{BB962C8B-B14F-4D97-AF65-F5344CB8AC3E}">
        <p14:creationId xmlns:p14="http://schemas.microsoft.com/office/powerpoint/2010/main" val="3794971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582A-35DA-0247-BA73-248241186DE6}"/>
              </a:ext>
            </a:extLst>
          </p:cNvPr>
          <p:cNvSpPr>
            <a:spLocks noGrp="1"/>
          </p:cNvSpPr>
          <p:nvPr>
            <p:ph type="title"/>
          </p:nvPr>
        </p:nvSpPr>
        <p:spPr>
          <a:xfrm>
            <a:off x="685800" y="152400"/>
            <a:ext cx="7772400" cy="1600200"/>
          </a:xfrm>
        </p:spPr>
        <p:txBody>
          <a:bodyPr/>
          <a:lstStyle/>
          <a:p>
            <a:r>
              <a:rPr lang="en-US" dirty="0"/>
              <a:t>Visualizing k-means: </a:t>
            </a:r>
            <a:r>
              <a:rPr lang="en-US" dirty="0">
                <a:hlinkClick r:id="rId2"/>
              </a:rPr>
              <a:t>http://bit.ly/471kmean</a:t>
            </a:r>
            <a:endParaRPr lang="en-US" dirty="0"/>
          </a:p>
        </p:txBody>
      </p:sp>
      <p:pic>
        <p:nvPicPr>
          <p:cNvPr id="5" name="Picture 4" descr="A screenshot of a cell phone&#10;&#10;Description automatically generated">
            <a:hlinkClick r:id="rId2"/>
            <a:extLst>
              <a:ext uri="{FF2B5EF4-FFF2-40B4-BE49-F238E27FC236}">
                <a16:creationId xmlns:a16="http://schemas.microsoft.com/office/drawing/2014/main" id="{260BE599-DBE8-D547-BD89-71242F177563}"/>
              </a:ext>
            </a:extLst>
          </p:cNvPr>
          <p:cNvPicPr>
            <a:picLocks noChangeAspect="1"/>
          </p:cNvPicPr>
          <p:nvPr/>
        </p:nvPicPr>
        <p:blipFill>
          <a:blip r:embed="rId3"/>
          <a:stretch>
            <a:fillRect/>
          </a:stretch>
        </p:blipFill>
        <p:spPr>
          <a:xfrm>
            <a:off x="0" y="1676400"/>
            <a:ext cx="9144000" cy="5353078"/>
          </a:xfrm>
          <a:prstGeom prst="rect">
            <a:avLst/>
          </a:prstGeom>
        </p:spPr>
      </p:pic>
    </p:spTree>
    <p:extLst>
      <p:ext uri="{BB962C8B-B14F-4D97-AF65-F5344CB8AC3E}">
        <p14:creationId xmlns:p14="http://schemas.microsoft.com/office/powerpoint/2010/main" val="197771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228600"/>
            <a:ext cx="10023764" cy="7764888"/>
          </a:xfrm>
          <a:prstGeom prst="rect">
            <a:avLst/>
          </a:prstGeom>
        </p:spPr>
      </p:pic>
      <p:sp>
        <p:nvSpPr>
          <p:cNvPr id="4" name="Rectangle 3">
            <a:extLst>
              <a:ext uri="{FF2B5EF4-FFF2-40B4-BE49-F238E27FC236}">
                <a16:creationId xmlns:a16="http://schemas.microsoft.com/office/drawing/2014/main" id="{71712202-1687-C347-924D-F2DC1E10FD49}"/>
              </a:ext>
            </a:extLst>
          </p:cNvPr>
          <p:cNvSpPr/>
          <p:nvPr/>
        </p:nvSpPr>
        <p:spPr bwMode="auto">
          <a:xfrm>
            <a:off x="3048000" y="5181600"/>
            <a:ext cx="15240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80321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64AFF-3A04-1241-805B-9997C4D6CF59}"/>
              </a:ext>
            </a:extLst>
          </p:cNvPr>
          <p:cNvPicPr>
            <a:picLocks noChangeAspect="1"/>
          </p:cNvPicPr>
          <p:nvPr/>
        </p:nvPicPr>
        <p:blipFill>
          <a:blip r:embed="rId3"/>
          <a:stretch>
            <a:fillRect/>
          </a:stretch>
        </p:blipFill>
        <p:spPr>
          <a:xfrm>
            <a:off x="-439882" y="-228600"/>
            <a:ext cx="10023764" cy="7764888"/>
          </a:xfrm>
          <a:prstGeom prst="rect">
            <a:avLst/>
          </a:prstGeom>
        </p:spPr>
      </p:pic>
      <p:sp>
        <p:nvSpPr>
          <p:cNvPr id="2" name="TextBox 1">
            <a:extLst>
              <a:ext uri="{FF2B5EF4-FFF2-40B4-BE49-F238E27FC236}">
                <a16:creationId xmlns:a16="http://schemas.microsoft.com/office/drawing/2014/main" id="{A05F2F3F-8161-7745-B0EF-853ED48F7580}"/>
              </a:ext>
            </a:extLst>
          </p:cNvPr>
          <p:cNvSpPr txBox="1"/>
          <p:nvPr/>
        </p:nvSpPr>
        <p:spPr>
          <a:xfrm>
            <a:off x="6248400" y="4800600"/>
            <a:ext cx="2667000" cy="1938992"/>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spAutoFit/>
          </a:bodyPr>
          <a:lstStyle/>
          <a:p>
            <a:r>
              <a:rPr lang="en-US" sz="2000" dirty="0">
                <a:solidFill>
                  <a:schemeClr val="bg1"/>
                </a:solidFill>
              </a:rPr>
              <a:t>Perfect results, but we forgot to remove ground truth nominal attribute!  Select “Classes to cluster evaluation” to identify that class.</a:t>
            </a:r>
          </a:p>
        </p:txBody>
      </p:sp>
      <p:sp>
        <p:nvSpPr>
          <p:cNvPr id="4" name="Rectangle 3">
            <a:extLst>
              <a:ext uri="{FF2B5EF4-FFF2-40B4-BE49-F238E27FC236}">
                <a16:creationId xmlns:a16="http://schemas.microsoft.com/office/drawing/2014/main" id="{84874892-FC52-AC4C-B0E4-1874A5D8AF79}"/>
              </a:ext>
            </a:extLst>
          </p:cNvPr>
          <p:cNvSpPr/>
          <p:nvPr/>
        </p:nvSpPr>
        <p:spPr bwMode="auto">
          <a:xfrm>
            <a:off x="3048000" y="1752600"/>
            <a:ext cx="29718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289101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06E01-7B29-6B42-A3C8-9C23345721C4}"/>
              </a:ext>
            </a:extLst>
          </p:cNvPr>
          <p:cNvSpPr>
            <a:spLocks noGrp="1"/>
          </p:cNvSpPr>
          <p:nvPr>
            <p:ph type="sldNum" sz="quarter" idx="10"/>
          </p:nvPr>
        </p:nvSpPr>
        <p:spPr/>
        <p:txBody>
          <a:bodyPr/>
          <a:lstStyle/>
          <a:p>
            <a:pPr>
              <a:defRPr/>
            </a:pPr>
            <a:fld id="{D2FF8EBC-C417-3E45-9E3B-DC2307D3C11F}" type="slidenum">
              <a:rPr lang="en-US" smtClean="0"/>
              <a:pPr>
                <a:defRPr/>
              </a:pPr>
              <a:t>15</a:t>
            </a:fld>
            <a:endParaRPr lang="en-US"/>
          </a:p>
        </p:txBody>
      </p:sp>
      <p:pic>
        <p:nvPicPr>
          <p:cNvPr id="5" name="Picture 4">
            <a:extLst>
              <a:ext uri="{FF2B5EF4-FFF2-40B4-BE49-F238E27FC236}">
                <a16:creationId xmlns:a16="http://schemas.microsoft.com/office/drawing/2014/main" id="{C3148920-5C1B-D645-B3FB-90924926EFB2}"/>
              </a:ext>
            </a:extLst>
          </p:cNvPr>
          <p:cNvPicPr>
            <a:picLocks noChangeAspect="1"/>
          </p:cNvPicPr>
          <p:nvPr/>
        </p:nvPicPr>
        <p:blipFill>
          <a:blip r:embed="rId2"/>
          <a:stretch>
            <a:fillRect/>
          </a:stretch>
        </p:blipFill>
        <p:spPr>
          <a:xfrm>
            <a:off x="-396240" y="-228600"/>
            <a:ext cx="9935095" cy="7696200"/>
          </a:xfrm>
          <a:prstGeom prst="rect">
            <a:avLst/>
          </a:prstGeom>
        </p:spPr>
      </p:pic>
      <p:sp>
        <p:nvSpPr>
          <p:cNvPr id="4" name="Rectangle 3">
            <a:extLst>
              <a:ext uri="{FF2B5EF4-FFF2-40B4-BE49-F238E27FC236}">
                <a16:creationId xmlns:a16="http://schemas.microsoft.com/office/drawing/2014/main" id="{615C3995-4B5D-694B-BA34-AE3DA895EB25}"/>
              </a:ext>
            </a:extLst>
          </p:cNvPr>
          <p:cNvSpPr/>
          <p:nvPr/>
        </p:nvSpPr>
        <p:spPr bwMode="auto">
          <a:xfrm>
            <a:off x="3048000" y="3886200"/>
            <a:ext cx="40386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1079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CD17-EB67-854B-A62A-FA6E21250624}"/>
              </a:ext>
            </a:extLst>
          </p:cNvPr>
          <p:cNvSpPr>
            <a:spLocks noGrp="1"/>
          </p:cNvSpPr>
          <p:nvPr>
            <p:ph type="title"/>
          </p:nvPr>
        </p:nvSpPr>
        <p:spPr>
          <a:xfrm>
            <a:off x="685800" y="304800"/>
            <a:ext cx="7772400" cy="1143000"/>
          </a:xfrm>
        </p:spPr>
        <p:txBody>
          <a:bodyPr/>
          <a:lstStyle/>
          <a:p>
            <a:r>
              <a:rPr lang="en-US" dirty="0" err="1"/>
              <a:t>Scikit</a:t>
            </a:r>
            <a:r>
              <a:rPr lang="en-US" dirty="0"/>
              <a:t>-learn clustering</a:t>
            </a:r>
          </a:p>
        </p:txBody>
      </p:sp>
      <p:sp>
        <p:nvSpPr>
          <p:cNvPr id="4" name="Slide Number Placeholder 3">
            <a:extLst>
              <a:ext uri="{FF2B5EF4-FFF2-40B4-BE49-F238E27FC236}">
                <a16:creationId xmlns:a16="http://schemas.microsoft.com/office/drawing/2014/main" id="{85A555F2-1D0F-C042-B721-8A84720B1AD9}"/>
              </a:ext>
            </a:extLst>
          </p:cNvPr>
          <p:cNvSpPr>
            <a:spLocks noGrp="1"/>
          </p:cNvSpPr>
          <p:nvPr>
            <p:ph type="sldNum" sz="quarter" idx="4294967295"/>
          </p:nvPr>
        </p:nvSpPr>
        <p:spPr>
          <a:xfrm>
            <a:off x="7239000" y="6553200"/>
            <a:ext cx="1905000" cy="304800"/>
          </a:xfrm>
        </p:spPr>
        <p:txBody>
          <a:bodyPr/>
          <a:lstStyle/>
          <a:p>
            <a:pPr>
              <a:defRPr/>
            </a:pPr>
            <a:fld id="{9D0EFEF1-0F92-3342-A727-9E307F2594E5}" type="slidenum">
              <a:rPr lang="en-US" smtClean="0"/>
              <a:pPr>
                <a:defRPr/>
              </a:pPr>
              <a:t>16</a:t>
            </a:fld>
            <a:endParaRPr lang="en-US"/>
          </a:p>
        </p:txBody>
      </p:sp>
      <p:pic>
        <p:nvPicPr>
          <p:cNvPr id="12" name="Content Placeholder 11" descr="A screenshot of a cell phone&#10;&#10;Description automatically generated">
            <a:extLst>
              <a:ext uri="{FF2B5EF4-FFF2-40B4-BE49-F238E27FC236}">
                <a16:creationId xmlns:a16="http://schemas.microsoft.com/office/drawing/2014/main" id="{8626D006-CD84-D84F-AB27-38905625ABFF}"/>
              </a:ext>
            </a:extLst>
          </p:cNvPr>
          <p:cNvPicPr>
            <a:picLocks noGrp="1" noChangeAspect="1"/>
          </p:cNvPicPr>
          <p:nvPr>
            <p:ph idx="1"/>
          </p:nvPr>
        </p:nvPicPr>
        <p:blipFill>
          <a:blip r:embed="rId2"/>
          <a:stretch>
            <a:fillRect/>
          </a:stretch>
        </p:blipFill>
        <p:spPr>
          <a:xfrm>
            <a:off x="-381000" y="-304800"/>
            <a:ext cx="9829800" cy="7582133"/>
          </a:xfrm>
        </p:spPr>
      </p:pic>
    </p:spTree>
    <p:extLst>
      <p:ext uri="{BB962C8B-B14F-4D97-AF65-F5344CB8AC3E}">
        <p14:creationId xmlns:p14="http://schemas.microsoft.com/office/powerpoint/2010/main" val="295489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D9E6-FEFD-C344-8388-F8DD79447097}"/>
              </a:ext>
            </a:extLst>
          </p:cNvPr>
          <p:cNvSpPr>
            <a:spLocks noGrp="1"/>
          </p:cNvSpPr>
          <p:nvPr>
            <p:ph type="title"/>
          </p:nvPr>
        </p:nvSpPr>
        <p:spPr/>
        <p:txBody>
          <a:bodyPr/>
          <a:lstStyle/>
          <a:p>
            <a:endParaRPr lang="en-US" dirty="0"/>
          </a:p>
        </p:txBody>
      </p:sp>
      <p:pic>
        <p:nvPicPr>
          <p:cNvPr id="7" name="Content Placeholder 6" descr="A screenshot of a social media post&#10;&#10;Description automatically generated">
            <a:hlinkClick r:id="rId2"/>
            <a:extLst>
              <a:ext uri="{FF2B5EF4-FFF2-40B4-BE49-F238E27FC236}">
                <a16:creationId xmlns:a16="http://schemas.microsoft.com/office/drawing/2014/main" id="{018343F3-3DE3-5342-B328-5973FEBFAB85}"/>
              </a:ext>
            </a:extLst>
          </p:cNvPr>
          <p:cNvPicPr>
            <a:picLocks noGrp="1" noChangeAspect="1"/>
          </p:cNvPicPr>
          <p:nvPr>
            <p:ph idx="1"/>
          </p:nvPr>
        </p:nvPicPr>
        <p:blipFill>
          <a:blip r:embed="rId3"/>
          <a:stretch>
            <a:fillRect/>
          </a:stretch>
        </p:blipFill>
        <p:spPr>
          <a:xfrm>
            <a:off x="-304800" y="-228600"/>
            <a:ext cx="9753600" cy="7523357"/>
          </a:xfrm>
        </p:spPr>
      </p:pic>
      <p:pic>
        <p:nvPicPr>
          <p:cNvPr id="8" name="Picture 7">
            <a:hlinkClick r:id="rId4"/>
            <a:extLst>
              <a:ext uri="{FF2B5EF4-FFF2-40B4-BE49-F238E27FC236}">
                <a16:creationId xmlns:a16="http://schemas.microsoft.com/office/drawing/2014/main" id="{3085D803-C04D-1D4F-93B4-CE20AADDCC60}"/>
              </a:ext>
            </a:extLst>
          </p:cNvPr>
          <p:cNvPicPr>
            <a:picLocks noChangeAspect="1"/>
          </p:cNvPicPr>
          <p:nvPr/>
        </p:nvPicPr>
        <p:blipFill>
          <a:blip r:embed="rId5"/>
          <a:stretch>
            <a:fillRect/>
          </a:stretch>
        </p:blipFill>
        <p:spPr>
          <a:xfrm>
            <a:off x="8153400" y="6045200"/>
            <a:ext cx="406400" cy="406400"/>
          </a:xfrm>
          <a:prstGeom prst="rect">
            <a:avLst/>
          </a:prstGeom>
        </p:spPr>
      </p:pic>
    </p:spTree>
    <p:extLst>
      <p:ext uri="{BB962C8B-B14F-4D97-AF65-F5344CB8AC3E}">
        <p14:creationId xmlns:p14="http://schemas.microsoft.com/office/powerpoint/2010/main" val="3293519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r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14715" cy="6858000"/>
          </a:xfrm>
          <a:prstGeom prst="rect">
            <a:avLst/>
          </a:prstGeom>
        </p:spPr>
      </p:pic>
    </p:spTree>
    <p:extLst>
      <p:ext uri="{BB962C8B-B14F-4D97-AF65-F5344CB8AC3E}">
        <p14:creationId xmlns:p14="http://schemas.microsoft.com/office/powerpoint/2010/main" val="4171284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457200" y="427037"/>
            <a:ext cx="8229600" cy="1033463"/>
          </a:xfrm>
        </p:spPr>
        <p:txBody>
          <a:bodyPr/>
          <a:lstStyle/>
          <a:p>
            <a:r>
              <a:rPr lang="en-US" dirty="0">
                <a:ea typeface="ＭＳ Ｐゴシック" charset="0"/>
                <a:cs typeface="ＭＳ Ｐゴシック" charset="0"/>
              </a:rPr>
              <a:t>Problems with K-Means</a:t>
            </a:r>
          </a:p>
        </p:txBody>
      </p:sp>
      <p:sp>
        <p:nvSpPr>
          <p:cNvPr id="29698" name="Rectangle 3"/>
          <p:cNvSpPr>
            <a:spLocks noGrp="1" noChangeArrowheads="1"/>
          </p:cNvSpPr>
          <p:nvPr>
            <p:ph type="body" idx="1"/>
          </p:nvPr>
        </p:nvSpPr>
        <p:spPr>
          <a:xfrm>
            <a:off x="457200" y="1549400"/>
            <a:ext cx="8229600" cy="5003800"/>
          </a:xfrm>
        </p:spPr>
        <p:txBody>
          <a:bodyPr/>
          <a:lstStyle/>
          <a:p>
            <a:r>
              <a:rPr lang="en-US" sz="3200" dirty="0">
                <a:ea typeface="ＭＳ Ｐゴシック" charset="0"/>
                <a:cs typeface="ＭＳ Ｐゴシック" charset="0"/>
              </a:rPr>
              <a:t>Only works for numeric data (typically </a:t>
            </a:r>
            <a:r>
              <a:rPr lang="en-US" sz="3200" dirty="0" err="1">
                <a:ea typeface="ＭＳ Ｐゴシック" charset="0"/>
                <a:cs typeface="ＭＳ Ｐゴシック" charset="0"/>
              </a:rPr>
              <a:t>reals</a:t>
            </a:r>
            <a:r>
              <a:rPr lang="en-US" sz="3200" dirty="0">
                <a:ea typeface="ＭＳ Ｐゴシック" charset="0"/>
                <a:cs typeface="ＭＳ Ｐゴシック" charset="0"/>
              </a:rPr>
              <a:t>)</a:t>
            </a:r>
          </a:p>
          <a:p>
            <a:r>
              <a:rPr lang="en-US" sz="3200" b="1" i="1" dirty="0">
                <a:ea typeface="ＭＳ Ｐゴシック" charset="0"/>
                <a:cs typeface="ＭＳ Ｐゴシック" charset="0"/>
              </a:rPr>
              <a:t>Very</a:t>
            </a:r>
            <a:r>
              <a:rPr lang="en-US" sz="3200" dirty="0">
                <a:ea typeface="ＭＳ Ｐゴシック" charset="0"/>
                <a:cs typeface="ＭＳ Ｐゴシック" charset="0"/>
              </a:rPr>
              <a:t> sensitive to the initial points</a:t>
            </a:r>
          </a:p>
          <a:p>
            <a:pPr lvl="1"/>
            <a:r>
              <a:rPr lang="en-US" sz="2800" dirty="0">
                <a:ea typeface="ＭＳ Ｐゴシック" charset="0"/>
              </a:rPr>
              <a:t>Do many runs of k-Means, each with different initial centroids</a:t>
            </a:r>
          </a:p>
          <a:p>
            <a:pPr lvl="1"/>
            <a:r>
              <a:rPr lang="en-US" sz="2800" dirty="0">
                <a:ea typeface="ＭＳ Ｐゴシック" charset="0"/>
              </a:rPr>
              <a:t>Seed centroids using better method than random  (e.g., </a:t>
            </a:r>
            <a:r>
              <a:rPr lang="en-US" sz="2800" b="1" dirty="0">
                <a:ea typeface="ＭＳ Ｐゴシック" charset="0"/>
              </a:rPr>
              <a:t>farthest-first</a:t>
            </a:r>
            <a:r>
              <a:rPr lang="en-US" sz="2800" dirty="0">
                <a:ea typeface="ＭＳ Ｐゴシック" charset="0"/>
              </a:rPr>
              <a:t> sampling)</a:t>
            </a:r>
          </a:p>
          <a:p>
            <a:r>
              <a:rPr lang="en-US" sz="3200" dirty="0">
                <a:ea typeface="ＭＳ Ｐゴシック" charset="0"/>
                <a:cs typeface="ＭＳ Ｐゴシック" charset="0"/>
              </a:rPr>
              <a:t>Must manually choose k</a:t>
            </a:r>
          </a:p>
          <a:p>
            <a:pPr lvl="1"/>
            <a:r>
              <a:rPr lang="en-US" sz="2800" dirty="0">
                <a:ea typeface="ＭＳ Ｐゴシック" charset="0"/>
              </a:rPr>
              <a:t>Learn optimal k for clustering</a:t>
            </a:r>
          </a:p>
          <a:p>
            <a:pPr lvl="1"/>
            <a:r>
              <a:rPr lang="en-US" sz="2800" dirty="0">
                <a:ea typeface="ＭＳ Ｐゴシック" charset="0"/>
              </a:rPr>
              <a:t>Note: requires a performance measure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A389-E8D8-4341-972B-75B8F7853689}"/>
              </a:ext>
            </a:extLst>
          </p:cNvPr>
          <p:cNvSpPr>
            <a:spLocks noGrp="1"/>
          </p:cNvSpPr>
          <p:nvPr>
            <p:ph type="title"/>
          </p:nvPr>
        </p:nvSpPr>
        <p:spPr>
          <a:xfrm>
            <a:off x="304800" y="609600"/>
            <a:ext cx="7772400" cy="1143000"/>
          </a:xfrm>
        </p:spPr>
        <p:txBody>
          <a:bodyPr/>
          <a:lstStyle/>
          <a:p>
            <a:pPr algn="l"/>
            <a:r>
              <a:rPr lang="en-US" sz="3200" dirty="0"/>
              <a:t>Yann </a:t>
            </a:r>
            <a:r>
              <a:rPr lang="en-US" sz="3200" dirty="0" err="1"/>
              <a:t>LeCun</a:t>
            </a:r>
            <a:r>
              <a:rPr lang="en-US" sz="3200" dirty="0"/>
              <a:t> on Unsupervised Learning</a:t>
            </a:r>
          </a:p>
        </p:txBody>
      </p:sp>
      <p:sp>
        <p:nvSpPr>
          <p:cNvPr id="3" name="Content Placeholder 2">
            <a:extLst>
              <a:ext uri="{FF2B5EF4-FFF2-40B4-BE49-F238E27FC236}">
                <a16:creationId xmlns:a16="http://schemas.microsoft.com/office/drawing/2014/main" id="{39CBBC40-507E-3F4F-86E4-C3BC6501B76A}"/>
              </a:ext>
            </a:extLst>
          </p:cNvPr>
          <p:cNvSpPr>
            <a:spLocks noGrp="1"/>
          </p:cNvSpPr>
          <p:nvPr>
            <p:ph idx="1"/>
          </p:nvPr>
        </p:nvSpPr>
        <p:spPr>
          <a:xfrm>
            <a:off x="685800" y="1981200"/>
            <a:ext cx="7772400" cy="3886200"/>
          </a:xfrm>
        </p:spPr>
        <p:txBody>
          <a:bodyPr/>
          <a:lstStyle/>
          <a:p>
            <a:pPr marL="0" indent="0">
              <a:buNone/>
            </a:pPr>
            <a:r>
              <a:rPr lang="en-US" dirty="0"/>
              <a:t>“Most of human and animal learning is </a:t>
            </a:r>
            <a:r>
              <a:rPr lang="en-US" i="1" dirty="0"/>
              <a:t>unsupervised learning</a:t>
            </a:r>
            <a:r>
              <a:rPr lang="en-US" dirty="0"/>
              <a:t>. If intelligence was a cake, unsupervised learning would be the cake, </a:t>
            </a:r>
            <a:r>
              <a:rPr lang="en-US" i="1" dirty="0"/>
              <a:t>supervised learning </a:t>
            </a:r>
            <a:r>
              <a:rPr lang="en-US" dirty="0"/>
              <a:t>would be the icing on the cake, and </a:t>
            </a:r>
            <a:r>
              <a:rPr lang="en-US" i="1" dirty="0"/>
              <a:t>reinforcement learning </a:t>
            </a:r>
            <a:r>
              <a:rPr lang="en-US" dirty="0"/>
              <a:t>would be the cherry on the cake. … We know how to make the icing and the cherry, but we don't know how to make the cake. We need to solve the unsupervised learning problem before we can even think of getting to true AI. And that's just an obstacle we know about. What about all the ones we don't know about?”</a:t>
            </a:r>
          </a:p>
          <a:p>
            <a:pPr marL="0" indent="0" algn="r">
              <a:buNone/>
            </a:pPr>
            <a:r>
              <a:rPr lang="en-US" dirty="0"/>
              <a:t>-- </a:t>
            </a:r>
            <a:r>
              <a:rPr lang="en-US" dirty="0">
                <a:hlinkClick r:id="rId2"/>
              </a:rPr>
              <a:t>Yann LeCun</a:t>
            </a:r>
            <a:r>
              <a:rPr lang="en-US" dirty="0"/>
              <a:t>*, on AlphaGo’s success and AI, 2016</a:t>
            </a:r>
          </a:p>
          <a:p>
            <a:pPr marL="0" indent="0">
              <a:buNone/>
            </a:pPr>
            <a:endParaRPr lang="en-US" dirty="0"/>
          </a:p>
        </p:txBody>
      </p:sp>
      <p:pic>
        <p:nvPicPr>
          <p:cNvPr id="4" name="Picture 3">
            <a:extLst>
              <a:ext uri="{FF2B5EF4-FFF2-40B4-BE49-F238E27FC236}">
                <a16:creationId xmlns:a16="http://schemas.microsoft.com/office/drawing/2014/main" id="{51427E8D-E2C6-4B49-8735-A375745B5F14}"/>
              </a:ext>
            </a:extLst>
          </p:cNvPr>
          <p:cNvPicPr>
            <a:picLocks noChangeAspect="1"/>
          </p:cNvPicPr>
          <p:nvPr/>
        </p:nvPicPr>
        <p:blipFill>
          <a:blip r:embed="rId3"/>
          <a:stretch>
            <a:fillRect/>
          </a:stretch>
        </p:blipFill>
        <p:spPr>
          <a:xfrm>
            <a:off x="7543800" y="495300"/>
            <a:ext cx="1371600" cy="1371600"/>
          </a:xfrm>
          <a:prstGeom prst="rect">
            <a:avLst/>
          </a:prstGeom>
        </p:spPr>
      </p:pic>
      <p:sp>
        <p:nvSpPr>
          <p:cNvPr id="5" name="TextBox 4">
            <a:extLst>
              <a:ext uri="{FF2B5EF4-FFF2-40B4-BE49-F238E27FC236}">
                <a16:creationId xmlns:a16="http://schemas.microsoft.com/office/drawing/2014/main" id="{11C64C63-161B-7B47-A1EF-9BB5EB496FB5}"/>
              </a:ext>
            </a:extLst>
          </p:cNvPr>
          <p:cNvSpPr txBox="1"/>
          <p:nvPr/>
        </p:nvSpPr>
        <p:spPr>
          <a:xfrm>
            <a:off x="4495800" y="6257841"/>
            <a:ext cx="4529702" cy="400110"/>
          </a:xfrm>
          <a:prstGeom prst="rect">
            <a:avLst/>
          </a:prstGeom>
          <a:noFill/>
        </p:spPr>
        <p:txBody>
          <a:bodyPr wrap="none" rtlCol="0">
            <a:spAutoFit/>
          </a:bodyPr>
          <a:lstStyle/>
          <a:p>
            <a:r>
              <a:rPr lang="en-US" sz="2000" i="1" dirty="0">
                <a:latin typeface="Calibri" panose="020F0502020204030204" pitchFamily="34" charset="0"/>
                <a:cs typeface="Calibri" panose="020F0502020204030204" pitchFamily="34" charset="0"/>
              </a:rPr>
              <a:t>* Head of Facebook AI, NYU CS </a:t>
            </a:r>
            <a:r>
              <a:rPr lang="en-US" sz="2000" i="1" dirty="0" err="1">
                <a:latin typeface="Calibri" panose="020F0502020204030204" pitchFamily="34" charset="0"/>
                <a:cs typeface="Calibri" panose="020F0502020204030204" pitchFamily="34" charset="0"/>
              </a:rPr>
              <a:t>Proffessor</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6316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a:xfrm>
            <a:off x="457200" y="274638"/>
            <a:ext cx="8229600" cy="831850"/>
          </a:xfrm>
        </p:spPr>
        <p:txBody>
          <a:bodyPr/>
          <a:lstStyle/>
          <a:p>
            <a:r>
              <a:rPr lang="en-US" dirty="0">
                <a:ea typeface="ＭＳ Ｐゴシック" charset="0"/>
                <a:cs typeface="ＭＳ Ｐゴシック" charset="0"/>
              </a:rPr>
              <a:t>Problems with K-Means</a:t>
            </a:r>
          </a:p>
        </p:txBody>
      </p:sp>
      <p:sp>
        <p:nvSpPr>
          <p:cNvPr id="67587" name="Rectangle 3"/>
          <p:cNvSpPr>
            <a:spLocks noGrp="1" noChangeArrowheads="1"/>
          </p:cNvSpPr>
          <p:nvPr>
            <p:ph type="body" idx="1"/>
          </p:nvPr>
        </p:nvSpPr>
        <p:spPr>
          <a:xfrm>
            <a:off x="457200" y="1298575"/>
            <a:ext cx="8229600" cy="5330825"/>
          </a:xfrm>
        </p:spPr>
        <p:txBody>
          <a:bodyPr/>
          <a:lstStyle/>
          <a:p>
            <a:pPr>
              <a:lnSpc>
                <a:spcPct val="90000"/>
              </a:lnSpc>
            </a:pPr>
            <a:r>
              <a:rPr lang="en-US" sz="2800" dirty="0">
                <a:ea typeface="ＭＳ Ｐゴシック" charset="0"/>
                <a:cs typeface="ＭＳ Ｐゴシック" charset="0"/>
              </a:rPr>
              <a:t>How do you tell it which clustering you want?</a:t>
            </a:r>
          </a:p>
          <a:p>
            <a:pPr>
              <a:lnSpc>
                <a:spcPct val="90000"/>
              </a:lnSpc>
            </a:pPr>
            <a:endParaRPr lang="en-US" sz="2800" dirty="0">
              <a:ea typeface="ＭＳ Ｐゴシック" charset="0"/>
              <a:cs typeface="ＭＳ Ｐゴシック" charset="0"/>
            </a:endParaRPr>
          </a:p>
          <a:p>
            <a:pPr>
              <a:lnSpc>
                <a:spcPct val="90000"/>
              </a:lnSpc>
            </a:pPr>
            <a:endParaRPr lang="en-US" sz="2800" dirty="0">
              <a:ea typeface="ＭＳ Ｐゴシック" charset="0"/>
              <a:cs typeface="ＭＳ Ｐゴシック" charset="0"/>
            </a:endParaRPr>
          </a:p>
          <a:p>
            <a:pPr>
              <a:lnSpc>
                <a:spcPct val="90000"/>
              </a:lnSpc>
            </a:pPr>
            <a:endParaRPr lang="en-US" sz="4800" dirty="0">
              <a:ea typeface="ＭＳ Ｐゴシック" charset="0"/>
              <a:cs typeface="ＭＳ Ｐゴシック" charset="0"/>
            </a:endParaRPr>
          </a:p>
          <a:p>
            <a:pPr>
              <a:lnSpc>
                <a:spcPct val="90000"/>
              </a:lnSpc>
            </a:pPr>
            <a:r>
              <a:rPr lang="en-US" sz="2800" dirty="0">
                <a:ea typeface="ＭＳ Ｐゴシック" charset="0"/>
              </a:rPr>
              <a:t>Constrained clustering technique</a:t>
            </a:r>
          </a:p>
        </p:txBody>
      </p:sp>
      <p:grpSp>
        <p:nvGrpSpPr>
          <p:cNvPr id="31747" name="Group 4"/>
          <p:cNvGrpSpPr>
            <a:grpSpLocks/>
          </p:cNvGrpSpPr>
          <p:nvPr/>
        </p:nvGrpSpPr>
        <p:grpSpPr bwMode="auto">
          <a:xfrm>
            <a:off x="3679825" y="2060575"/>
            <a:ext cx="1619250" cy="1246188"/>
            <a:chOff x="2318" y="1359"/>
            <a:chExt cx="1020" cy="785"/>
          </a:xfrm>
        </p:grpSpPr>
        <p:grpSp>
          <p:nvGrpSpPr>
            <p:cNvPr id="31864" name="Group 5"/>
            <p:cNvGrpSpPr>
              <a:grpSpLocks/>
            </p:cNvGrpSpPr>
            <p:nvPr/>
          </p:nvGrpSpPr>
          <p:grpSpPr bwMode="auto">
            <a:xfrm>
              <a:off x="2389" y="1446"/>
              <a:ext cx="843" cy="632"/>
              <a:chOff x="912" y="2352"/>
              <a:chExt cx="1536" cy="1392"/>
            </a:xfrm>
          </p:grpSpPr>
          <p:sp>
            <p:nvSpPr>
              <p:cNvPr id="67590" name="Oval 6"/>
              <p:cNvSpPr>
                <a:spLocks noChangeArrowheads="1"/>
              </p:cNvSpPr>
              <p:nvPr/>
            </p:nvSpPr>
            <p:spPr bwMode="auto">
              <a:xfrm>
                <a:off x="912" y="235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1" name="Oval 7"/>
              <p:cNvSpPr>
                <a:spLocks noChangeArrowheads="1"/>
              </p:cNvSpPr>
              <p:nvPr/>
            </p:nvSpPr>
            <p:spPr bwMode="auto">
              <a:xfrm>
                <a:off x="959" y="2689"/>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2" name="Oval 8"/>
              <p:cNvSpPr>
                <a:spLocks noChangeArrowheads="1"/>
              </p:cNvSpPr>
              <p:nvPr/>
            </p:nvSpPr>
            <p:spPr bwMode="auto">
              <a:xfrm>
                <a:off x="1488" y="2400"/>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3" name="Oval 9"/>
              <p:cNvSpPr>
                <a:spLocks noChangeArrowheads="1"/>
              </p:cNvSpPr>
              <p:nvPr/>
            </p:nvSpPr>
            <p:spPr bwMode="auto">
              <a:xfrm>
                <a:off x="1296" y="259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4" name="Oval 10"/>
              <p:cNvSpPr>
                <a:spLocks noChangeArrowheads="1"/>
              </p:cNvSpPr>
              <p:nvPr/>
            </p:nvSpPr>
            <p:spPr bwMode="auto">
              <a:xfrm>
                <a:off x="1920" y="2689"/>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5" name="Oval 11"/>
              <p:cNvSpPr>
                <a:spLocks noChangeArrowheads="1"/>
              </p:cNvSpPr>
              <p:nvPr/>
            </p:nvSpPr>
            <p:spPr bwMode="auto">
              <a:xfrm>
                <a:off x="1391" y="283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6" name="Oval 12"/>
              <p:cNvSpPr>
                <a:spLocks noChangeArrowheads="1"/>
              </p:cNvSpPr>
              <p:nvPr/>
            </p:nvSpPr>
            <p:spPr bwMode="auto">
              <a:xfrm>
                <a:off x="2304" y="2689"/>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7" name="Oval 13"/>
              <p:cNvSpPr>
                <a:spLocks noChangeArrowheads="1"/>
              </p:cNvSpPr>
              <p:nvPr/>
            </p:nvSpPr>
            <p:spPr bwMode="auto">
              <a:xfrm>
                <a:off x="959" y="3264"/>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8" name="Oval 14"/>
              <p:cNvSpPr>
                <a:spLocks noChangeArrowheads="1"/>
              </p:cNvSpPr>
              <p:nvPr/>
            </p:nvSpPr>
            <p:spPr bwMode="auto">
              <a:xfrm>
                <a:off x="1488" y="3121"/>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599" name="Oval 15"/>
              <p:cNvSpPr>
                <a:spLocks noChangeArrowheads="1"/>
              </p:cNvSpPr>
              <p:nvPr/>
            </p:nvSpPr>
            <p:spPr bwMode="auto">
              <a:xfrm>
                <a:off x="1488" y="3504"/>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0" name="Oval 16"/>
              <p:cNvSpPr>
                <a:spLocks noChangeArrowheads="1"/>
              </p:cNvSpPr>
              <p:nvPr/>
            </p:nvSpPr>
            <p:spPr bwMode="auto">
              <a:xfrm>
                <a:off x="1920" y="3121"/>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1" name="Oval 17"/>
              <p:cNvSpPr>
                <a:spLocks noChangeArrowheads="1"/>
              </p:cNvSpPr>
              <p:nvPr/>
            </p:nvSpPr>
            <p:spPr bwMode="auto">
              <a:xfrm>
                <a:off x="2304" y="3264"/>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2" name="Oval 18"/>
              <p:cNvSpPr>
                <a:spLocks noChangeArrowheads="1"/>
              </p:cNvSpPr>
              <p:nvPr/>
            </p:nvSpPr>
            <p:spPr bwMode="auto">
              <a:xfrm>
                <a:off x="1969" y="3601"/>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3" name="Oval 19"/>
              <p:cNvSpPr>
                <a:spLocks noChangeArrowheads="1"/>
              </p:cNvSpPr>
              <p:nvPr/>
            </p:nvSpPr>
            <p:spPr bwMode="auto">
              <a:xfrm>
                <a:off x="2304" y="2352"/>
                <a:ext cx="144"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04" name="Rectangle 20"/>
            <p:cNvSpPr>
              <a:spLocks noChangeArrowheads="1"/>
            </p:cNvSpPr>
            <p:nvPr/>
          </p:nvSpPr>
          <p:spPr bwMode="auto">
            <a:xfrm>
              <a:off x="2318" y="1359"/>
              <a:ext cx="1020" cy="78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8" name="Group 21"/>
          <p:cNvGrpSpPr>
            <a:grpSpLocks/>
          </p:cNvGrpSpPr>
          <p:nvPr/>
        </p:nvGrpSpPr>
        <p:grpSpPr bwMode="auto">
          <a:xfrm>
            <a:off x="5969000" y="2060575"/>
            <a:ext cx="1617663" cy="1246188"/>
            <a:chOff x="4176" y="2928"/>
            <a:chExt cx="1392" cy="1296"/>
          </a:xfrm>
        </p:grpSpPr>
        <p:grpSp>
          <p:nvGrpSpPr>
            <p:cNvPr id="31848" name="Group 22"/>
            <p:cNvGrpSpPr>
              <a:grpSpLocks/>
            </p:cNvGrpSpPr>
            <p:nvPr/>
          </p:nvGrpSpPr>
          <p:grpSpPr bwMode="auto">
            <a:xfrm>
              <a:off x="4272" y="3072"/>
              <a:ext cx="1152" cy="1044"/>
              <a:chOff x="4272" y="3072"/>
              <a:chExt cx="1152" cy="1044"/>
            </a:xfrm>
          </p:grpSpPr>
          <p:sp>
            <p:nvSpPr>
              <p:cNvPr id="67607" name="Oval 23"/>
              <p:cNvSpPr>
                <a:spLocks noChangeArrowheads="1"/>
              </p:cNvSpPr>
              <p:nvPr/>
            </p:nvSpPr>
            <p:spPr bwMode="auto">
              <a:xfrm>
                <a:off x="427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8" name="Oval 24"/>
              <p:cNvSpPr>
                <a:spLocks noChangeArrowheads="1"/>
              </p:cNvSpPr>
              <p:nvPr/>
            </p:nvSpPr>
            <p:spPr bwMode="auto">
              <a:xfrm>
                <a:off x="430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09" name="Oval 25"/>
              <p:cNvSpPr>
                <a:spLocks noChangeArrowheads="1"/>
              </p:cNvSpPr>
              <p:nvPr/>
            </p:nvSpPr>
            <p:spPr bwMode="auto">
              <a:xfrm>
                <a:off x="470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0" name="Oval 26"/>
              <p:cNvSpPr>
                <a:spLocks noChangeArrowheads="1"/>
              </p:cNvSpPr>
              <p:nvPr/>
            </p:nvSpPr>
            <p:spPr bwMode="auto">
              <a:xfrm>
                <a:off x="456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1" name="Oval 27"/>
              <p:cNvSpPr>
                <a:spLocks noChangeArrowheads="1"/>
              </p:cNvSpPr>
              <p:nvPr/>
            </p:nvSpPr>
            <p:spPr bwMode="auto">
              <a:xfrm>
                <a:off x="502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2" name="Oval 28"/>
              <p:cNvSpPr>
                <a:spLocks noChangeArrowheads="1"/>
              </p:cNvSpPr>
              <p:nvPr/>
            </p:nvSpPr>
            <p:spPr bwMode="auto">
              <a:xfrm>
                <a:off x="463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3" name="Oval 29"/>
              <p:cNvSpPr>
                <a:spLocks noChangeArrowheads="1"/>
              </p:cNvSpPr>
              <p:nvPr/>
            </p:nvSpPr>
            <p:spPr bwMode="auto">
              <a:xfrm>
                <a:off x="5318" y="3324"/>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4" name="Oval 30"/>
              <p:cNvSpPr>
                <a:spLocks noChangeArrowheads="1"/>
              </p:cNvSpPr>
              <p:nvPr/>
            </p:nvSpPr>
            <p:spPr bwMode="auto">
              <a:xfrm>
                <a:off x="4307" y="3757"/>
                <a:ext cx="109"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5" name="Oval 31"/>
              <p:cNvSpPr>
                <a:spLocks noChangeArrowheads="1"/>
              </p:cNvSpPr>
              <p:nvPr/>
            </p:nvSpPr>
            <p:spPr bwMode="auto">
              <a:xfrm>
                <a:off x="4705"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6" name="Oval 32"/>
              <p:cNvSpPr>
                <a:spLocks noChangeArrowheads="1"/>
              </p:cNvSpPr>
              <p:nvPr/>
            </p:nvSpPr>
            <p:spPr bwMode="auto">
              <a:xfrm>
                <a:off x="4705" y="393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7" name="Oval 33"/>
              <p:cNvSpPr>
                <a:spLocks noChangeArrowheads="1"/>
              </p:cNvSpPr>
              <p:nvPr/>
            </p:nvSpPr>
            <p:spPr bwMode="auto">
              <a:xfrm>
                <a:off x="502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8" name="Oval 34"/>
              <p:cNvSpPr>
                <a:spLocks noChangeArrowheads="1"/>
              </p:cNvSpPr>
              <p:nvPr/>
            </p:nvSpPr>
            <p:spPr bwMode="auto">
              <a:xfrm>
                <a:off x="531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19" name="Oval 35"/>
              <p:cNvSpPr>
                <a:spLocks noChangeArrowheads="1"/>
              </p:cNvSpPr>
              <p:nvPr/>
            </p:nvSpPr>
            <p:spPr bwMode="auto">
              <a:xfrm>
                <a:off x="506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0" name="Oval 36"/>
              <p:cNvSpPr>
                <a:spLocks noChangeArrowheads="1"/>
              </p:cNvSpPr>
              <p:nvPr/>
            </p:nvSpPr>
            <p:spPr bwMode="auto">
              <a:xfrm>
                <a:off x="5318"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21" name="Rectangle 37"/>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49" name="Group 38"/>
          <p:cNvGrpSpPr>
            <a:grpSpLocks/>
          </p:cNvGrpSpPr>
          <p:nvPr/>
        </p:nvGrpSpPr>
        <p:grpSpPr bwMode="auto">
          <a:xfrm>
            <a:off x="1392238" y="2060575"/>
            <a:ext cx="1617662" cy="1246188"/>
            <a:chOff x="4176" y="1680"/>
            <a:chExt cx="1392" cy="1296"/>
          </a:xfrm>
        </p:grpSpPr>
        <p:grpSp>
          <p:nvGrpSpPr>
            <p:cNvPr id="31832" name="Group 39"/>
            <p:cNvGrpSpPr>
              <a:grpSpLocks/>
            </p:cNvGrpSpPr>
            <p:nvPr/>
          </p:nvGrpSpPr>
          <p:grpSpPr bwMode="auto">
            <a:xfrm>
              <a:off x="4272" y="1824"/>
              <a:ext cx="1152" cy="1044"/>
              <a:chOff x="432" y="3072"/>
              <a:chExt cx="1152" cy="1044"/>
            </a:xfrm>
          </p:grpSpPr>
          <p:sp>
            <p:nvSpPr>
              <p:cNvPr id="67624" name="Oval 40"/>
              <p:cNvSpPr>
                <a:spLocks noChangeArrowheads="1"/>
              </p:cNvSpPr>
              <p:nvPr/>
            </p:nvSpPr>
            <p:spPr bwMode="auto">
              <a:xfrm>
                <a:off x="432" y="3072"/>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5" name="Oval 41"/>
              <p:cNvSpPr>
                <a:spLocks noChangeArrowheads="1"/>
              </p:cNvSpPr>
              <p:nvPr/>
            </p:nvSpPr>
            <p:spPr bwMode="auto">
              <a:xfrm>
                <a:off x="467" y="3324"/>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6" name="Oval 42"/>
              <p:cNvSpPr>
                <a:spLocks noChangeArrowheads="1"/>
              </p:cNvSpPr>
              <p:nvPr/>
            </p:nvSpPr>
            <p:spPr bwMode="auto">
              <a:xfrm>
                <a:off x="865" y="3108"/>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7" name="Oval 43"/>
              <p:cNvSpPr>
                <a:spLocks noChangeArrowheads="1"/>
              </p:cNvSpPr>
              <p:nvPr/>
            </p:nvSpPr>
            <p:spPr bwMode="auto">
              <a:xfrm>
                <a:off x="720" y="325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8" name="Oval 44"/>
              <p:cNvSpPr>
                <a:spLocks noChangeArrowheads="1"/>
              </p:cNvSpPr>
              <p:nvPr/>
            </p:nvSpPr>
            <p:spPr bwMode="auto">
              <a:xfrm>
                <a:off x="118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29" name="Oval 45"/>
              <p:cNvSpPr>
                <a:spLocks noChangeArrowheads="1"/>
              </p:cNvSpPr>
              <p:nvPr/>
            </p:nvSpPr>
            <p:spPr bwMode="auto">
              <a:xfrm>
                <a:off x="792" y="343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0" name="Oval 46"/>
              <p:cNvSpPr>
                <a:spLocks noChangeArrowheads="1"/>
              </p:cNvSpPr>
              <p:nvPr/>
            </p:nvSpPr>
            <p:spPr bwMode="auto">
              <a:xfrm>
                <a:off x="1478" y="3324"/>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1" name="Oval 47"/>
              <p:cNvSpPr>
                <a:spLocks noChangeArrowheads="1"/>
              </p:cNvSpPr>
              <p:nvPr/>
            </p:nvSpPr>
            <p:spPr bwMode="auto">
              <a:xfrm>
                <a:off x="467" y="3757"/>
                <a:ext cx="109"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2" name="Oval 48"/>
              <p:cNvSpPr>
                <a:spLocks noChangeArrowheads="1"/>
              </p:cNvSpPr>
              <p:nvPr/>
            </p:nvSpPr>
            <p:spPr bwMode="auto">
              <a:xfrm>
                <a:off x="865" y="3648"/>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3" name="Oval 49"/>
              <p:cNvSpPr>
                <a:spLocks noChangeArrowheads="1"/>
              </p:cNvSpPr>
              <p:nvPr/>
            </p:nvSpPr>
            <p:spPr bwMode="auto">
              <a:xfrm>
                <a:off x="865" y="3937"/>
                <a:ext cx="108"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4" name="Oval 50"/>
              <p:cNvSpPr>
                <a:spLocks noChangeArrowheads="1"/>
              </p:cNvSpPr>
              <p:nvPr/>
            </p:nvSpPr>
            <p:spPr bwMode="auto">
              <a:xfrm>
                <a:off x="1188" y="3648"/>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5" name="Oval 51"/>
              <p:cNvSpPr>
                <a:spLocks noChangeArrowheads="1"/>
              </p:cNvSpPr>
              <p:nvPr/>
            </p:nvSpPr>
            <p:spPr bwMode="auto">
              <a:xfrm>
                <a:off x="1478" y="3757"/>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6" name="Oval 52"/>
              <p:cNvSpPr>
                <a:spLocks noChangeArrowheads="1"/>
              </p:cNvSpPr>
              <p:nvPr/>
            </p:nvSpPr>
            <p:spPr bwMode="auto">
              <a:xfrm>
                <a:off x="1224" y="4009"/>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37" name="Oval 53"/>
              <p:cNvSpPr>
                <a:spLocks noChangeArrowheads="1"/>
              </p:cNvSpPr>
              <p:nvPr/>
            </p:nvSpPr>
            <p:spPr bwMode="auto">
              <a:xfrm>
                <a:off x="1478" y="3072"/>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8" name="Rectangle 54"/>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39" name="Line 55"/>
          <p:cNvSpPr>
            <a:spLocks noChangeShapeType="1"/>
          </p:cNvSpPr>
          <p:nvPr/>
        </p:nvSpPr>
        <p:spPr bwMode="auto">
          <a:xfrm flipH="1" flipV="1">
            <a:off x="3082925" y="2682875"/>
            <a:ext cx="568325" cy="158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51" name="Group 56"/>
          <p:cNvGrpSpPr>
            <a:grpSpLocks/>
          </p:cNvGrpSpPr>
          <p:nvPr/>
        </p:nvGrpSpPr>
        <p:grpSpPr bwMode="auto">
          <a:xfrm>
            <a:off x="3038475" y="1636713"/>
            <a:ext cx="736600" cy="887412"/>
            <a:chOff x="2687" y="2231"/>
            <a:chExt cx="352" cy="494"/>
          </a:xfrm>
        </p:grpSpPr>
        <p:sp>
          <p:nvSpPr>
            <p:cNvPr id="31820" name="AutoShape 57"/>
            <p:cNvSpPr>
              <a:spLocks noChangeAspect="1" noChangeArrowheads="1" noTextEdit="1"/>
            </p:cNvSpPr>
            <p:nvPr/>
          </p:nvSpPr>
          <p:spPr bwMode="auto">
            <a:xfrm>
              <a:off x="2687" y="2231"/>
              <a:ext cx="352"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a:endParaRPr>
            </a:p>
          </p:txBody>
        </p:sp>
        <p:sp>
          <p:nvSpPr>
            <p:cNvPr id="31821" name="Freeform 58"/>
            <p:cNvSpPr>
              <a:spLocks/>
            </p:cNvSpPr>
            <p:nvPr/>
          </p:nvSpPr>
          <p:spPr bwMode="auto">
            <a:xfrm>
              <a:off x="2687" y="2436"/>
              <a:ext cx="315" cy="260"/>
            </a:xfrm>
            <a:custGeom>
              <a:avLst/>
              <a:gdLst>
                <a:gd name="T0" fmla="*/ 8 w 1289"/>
                <a:gd name="T1" fmla="*/ 0 h 1291"/>
                <a:gd name="T2" fmla="*/ 7 w 1289"/>
                <a:gd name="T3" fmla="*/ 0 h 1291"/>
                <a:gd name="T4" fmla="*/ 5 w 1289"/>
                <a:gd name="T5" fmla="*/ 1 h 1291"/>
                <a:gd name="T6" fmla="*/ 3 w 1289"/>
                <a:gd name="T7" fmla="*/ 1 h 1291"/>
                <a:gd name="T8" fmla="*/ 2 w 1289"/>
                <a:gd name="T9" fmla="*/ 2 h 1291"/>
                <a:gd name="T10" fmla="*/ 1 w 1289"/>
                <a:gd name="T11" fmla="*/ 3 h 1291"/>
                <a:gd name="T12" fmla="*/ 0 w 1289"/>
                <a:gd name="T13" fmla="*/ 4 h 1291"/>
                <a:gd name="T14" fmla="*/ 0 w 1289"/>
                <a:gd name="T15" fmla="*/ 5 h 1291"/>
                <a:gd name="T16" fmla="*/ 0 w 1289"/>
                <a:gd name="T17" fmla="*/ 6 h 1291"/>
                <a:gd name="T18" fmla="*/ 0 w 1289"/>
                <a:gd name="T19" fmla="*/ 7 h 1291"/>
                <a:gd name="T20" fmla="*/ 1 w 1289"/>
                <a:gd name="T21" fmla="*/ 8 h 1291"/>
                <a:gd name="T22" fmla="*/ 2 w 1289"/>
                <a:gd name="T23" fmla="*/ 9 h 1291"/>
                <a:gd name="T24" fmla="*/ 3 w 1289"/>
                <a:gd name="T25" fmla="*/ 9 h 1291"/>
                <a:gd name="T26" fmla="*/ 5 w 1289"/>
                <a:gd name="T27" fmla="*/ 10 h 1291"/>
                <a:gd name="T28" fmla="*/ 7 w 1289"/>
                <a:gd name="T29" fmla="*/ 10 h 1291"/>
                <a:gd name="T30" fmla="*/ 8 w 1289"/>
                <a:gd name="T31" fmla="*/ 10 h 1291"/>
                <a:gd name="T32" fmla="*/ 11 w 1289"/>
                <a:gd name="T33" fmla="*/ 10 h 1291"/>
                <a:gd name="T34" fmla="*/ 12 w 1289"/>
                <a:gd name="T35" fmla="*/ 10 h 1291"/>
                <a:gd name="T36" fmla="*/ 14 w 1289"/>
                <a:gd name="T37" fmla="*/ 10 h 1291"/>
                <a:gd name="T38" fmla="*/ 15 w 1289"/>
                <a:gd name="T39" fmla="*/ 9 h 1291"/>
                <a:gd name="T40" fmla="*/ 17 w 1289"/>
                <a:gd name="T41" fmla="*/ 9 h 1291"/>
                <a:gd name="T42" fmla="*/ 18 w 1289"/>
                <a:gd name="T43" fmla="*/ 8 h 1291"/>
                <a:gd name="T44" fmla="*/ 18 w 1289"/>
                <a:gd name="T45" fmla="*/ 7 h 1291"/>
                <a:gd name="T46" fmla="*/ 19 w 1289"/>
                <a:gd name="T47" fmla="*/ 6 h 1291"/>
                <a:gd name="T48" fmla="*/ 19 w 1289"/>
                <a:gd name="T49" fmla="*/ 5 h 1291"/>
                <a:gd name="T50" fmla="*/ 18 w 1289"/>
                <a:gd name="T51" fmla="*/ 4 h 1291"/>
                <a:gd name="T52" fmla="*/ 18 w 1289"/>
                <a:gd name="T53" fmla="*/ 3 h 1291"/>
                <a:gd name="T54" fmla="*/ 17 w 1289"/>
                <a:gd name="T55" fmla="*/ 2 h 1291"/>
                <a:gd name="T56" fmla="*/ 15 w 1289"/>
                <a:gd name="T57" fmla="*/ 1 h 1291"/>
                <a:gd name="T58" fmla="*/ 14 w 1289"/>
                <a:gd name="T59" fmla="*/ 1 h 1291"/>
                <a:gd name="T60" fmla="*/ 12 w 1289"/>
                <a:gd name="T61" fmla="*/ 0 h 1291"/>
                <a:gd name="T62" fmla="*/ 11 w 1289"/>
                <a:gd name="T63" fmla="*/ 0 h 1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9" h="1291">
                  <a:moveTo>
                    <a:pt x="644" y="0"/>
                  </a:moveTo>
                  <a:lnTo>
                    <a:pt x="578" y="4"/>
                  </a:lnTo>
                  <a:lnTo>
                    <a:pt x="514" y="14"/>
                  </a:lnTo>
                  <a:lnTo>
                    <a:pt x="452" y="30"/>
                  </a:lnTo>
                  <a:lnTo>
                    <a:pt x="393" y="51"/>
                  </a:lnTo>
                  <a:lnTo>
                    <a:pt x="337" y="79"/>
                  </a:lnTo>
                  <a:lnTo>
                    <a:pt x="284" y="111"/>
                  </a:lnTo>
                  <a:lnTo>
                    <a:pt x="234" y="147"/>
                  </a:lnTo>
                  <a:lnTo>
                    <a:pt x="189" y="189"/>
                  </a:lnTo>
                  <a:lnTo>
                    <a:pt x="147" y="235"/>
                  </a:lnTo>
                  <a:lnTo>
                    <a:pt x="110" y="284"/>
                  </a:lnTo>
                  <a:lnTo>
                    <a:pt x="77" y="338"/>
                  </a:lnTo>
                  <a:lnTo>
                    <a:pt x="50" y="395"/>
                  </a:lnTo>
                  <a:lnTo>
                    <a:pt x="29" y="453"/>
                  </a:lnTo>
                  <a:lnTo>
                    <a:pt x="13" y="516"/>
                  </a:lnTo>
                  <a:lnTo>
                    <a:pt x="4" y="579"/>
                  </a:lnTo>
                  <a:lnTo>
                    <a:pt x="0" y="646"/>
                  </a:lnTo>
                  <a:lnTo>
                    <a:pt x="4" y="712"/>
                  </a:lnTo>
                  <a:lnTo>
                    <a:pt x="13" y="775"/>
                  </a:lnTo>
                  <a:lnTo>
                    <a:pt x="29" y="838"/>
                  </a:lnTo>
                  <a:lnTo>
                    <a:pt x="50" y="896"/>
                  </a:lnTo>
                  <a:lnTo>
                    <a:pt x="77" y="953"/>
                  </a:lnTo>
                  <a:lnTo>
                    <a:pt x="110" y="1007"/>
                  </a:lnTo>
                  <a:lnTo>
                    <a:pt x="147" y="1056"/>
                  </a:lnTo>
                  <a:lnTo>
                    <a:pt x="189" y="1102"/>
                  </a:lnTo>
                  <a:lnTo>
                    <a:pt x="234" y="1144"/>
                  </a:lnTo>
                  <a:lnTo>
                    <a:pt x="284" y="1180"/>
                  </a:lnTo>
                  <a:lnTo>
                    <a:pt x="337" y="1212"/>
                  </a:lnTo>
                  <a:lnTo>
                    <a:pt x="393" y="1240"/>
                  </a:lnTo>
                  <a:lnTo>
                    <a:pt x="452" y="1261"/>
                  </a:lnTo>
                  <a:lnTo>
                    <a:pt x="514" y="1277"/>
                  </a:lnTo>
                  <a:lnTo>
                    <a:pt x="578" y="1287"/>
                  </a:lnTo>
                  <a:lnTo>
                    <a:pt x="644" y="1291"/>
                  </a:lnTo>
                  <a:lnTo>
                    <a:pt x="710" y="1287"/>
                  </a:lnTo>
                  <a:lnTo>
                    <a:pt x="774" y="1277"/>
                  </a:lnTo>
                  <a:lnTo>
                    <a:pt x="836" y="1261"/>
                  </a:lnTo>
                  <a:lnTo>
                    <a:pt x="895" y="1240"/>
                  </a:lnTo>
                  <a:lnTo>
                    <a:pt x="951" y="1212"/>
                  </a:lnTo>
                  <a:lnTo>
                    <a:pt x="1005" y="1180"/>
                  </a:lnTo>
                  <a:lnTo>
                    <a:pt x="1054" y="1144"/>
                  </a:lnTo>
                  <a:lnTo>
                    <a:pt x="1101" y="1102"/>
                  </a:lnTo>
                  <a:lnTo>
                    <a:pt x="1142" y="1056"/>
                  </a:lnTo>
                  <a:lnTo>
                    <a:pt x="1179" y="1007"/>
                  </a:lnTo>
                  <a:lnTo>
                    <a:pt x="1211" y="953"/>
                  </a:lnTo>
                  <a:lnTo>
                    <a:pt x="1239" y="896"/>
                  </a:lnTo>
                  <a:lnTo>
                    <a:pt x="1260" y="838"/>
                  </a:lnTo>
                  <a:lnTo>
                    <a:pt x="1276" y="775"/>
                  </a:lnTo>
                  <a:lnTo>
                    <a:pt x="1286" y="712"/>
                  </a:lnTo>
                  <a:lnTo>
                    <a:pt x="1289" y="646"/>
                  </a:lnTo>
                  <a:lnTo>
                    <a:pt x="1286" y="579"/>
                  </a:lnTo>
                  <a:lnTo>
                    <a:pt x="1276" y="516"/>
                  </a:lnTo>
                  <a:lnTo>
                    <a:pt x="1260" y="453"/>
                  </a:lnTo>
                  <a:lnTo>
                    <a:pt x="1239" y="395"/>
                  </a:lnTo>
                  <a:lnTo>
                    <a:pt x="1211" y="338"/>
                  </a:lnTo>
                  <a:lnTo>
                    <a:pt x="1179" y="284"/>
                  </a:lnTo>
                  <a:lnTo>
                    <a:pt x="1142" y="235"/>
                  </a:lnTo>
                  <a:lnTo>
                    <a:pt x="1101" y="189"/>
                  </a:lnTo>
                  <a:lnTo>
                    <a:pt x="1054" y="147"/>
                  </a:lnTo>
                  <a:lnTo>
                    <a:pt x="1005" y="111"/>
                  </a:lnTo>
                  <a:lnTo>
                    <a:pt x="951" y="79"/>
                  </a:lnTo>
                  <a:lnTo>
                    <a:pt x="895" y="51"/>
                  </a:lnTo>
                  <a:lnTo>
                    <a:pt x="836" y="30"/>
                  </a:lnTo>
                  <a:lnTo>
                    <a:pt x="774" y="14"/>
                  </a:lnTo>
                  <a:lnTo>
                    <a:pt x="710" y="4"/>
                  </a:lnTo>
                  <a:lnTo>
                    <a:pt x="644" y="0"/>
                  </a:lnTo>
                  <a:close/>
                </a:path>
              </a:pathLst>
            </a:custGeom>
            <a:solidFill>
              <a:srgbClr val="BF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2" name="Freeform 59"/>
            <p:cNvSpPr>
              <a:spLocks/>
            </p:cNvSpPr>
            <p:nvPr/>
          </p:nvSpPr>
          <p:spPr bwMode="auto">
            <a:xfrm>
              <a:off x="2764" y="2306"/>
              <a:ext cx="145" cy="107"/>
            </a:xfrm>
            <a:custGeom>
              <a:avLst/>
              <a:gdLst>
                <a:gd name="T0" fmla="*/ 4 w 593"/>
                <a:gd name="T1" fmla="*/ 1 h 528"/>
                <a:gd name="T2" fmla="*/ 4 w 593"/>
                <a:gd name="T3" fmla="*/ 1 h 528"/>
                <a:gd name="T4" fmla="*/ 3 w 593"/>
                <a:gd name="T5" fmla="*/ 1 h 528"/>
                <a:gd name="T6" fmla="*/ 3 w 593"/>
                <a:gd name="T7" fmla="*/ 2 h 528"/>
                <a:gd name="T8" fmla="*/ 3 w 593"/>
                <a:gd name="T9" fmla="*/ 2 h 528"/>
                <a:gd name="T10" fmla="*/ 2 w 593"/>
                <a:gd name="T11" fmla="*/ 2 h 528"/>
                <a:gd name="T12" fmla="*/ 2 w 593"/>
                <a:gd name="T13" fmla="*/ 2 h 528"/>
                <a:gd name="T14" fmla="*/ 2 w 593"/>
                <a:gd name="T15" fmla="*/ 2 h 528"/>
                <a:gd name="T16" fmla="*/ 1 w 593"/>
                <a:gd name="T17" fmla="*/ 2 h 528"/>
                <a:gd name="T18" fmla="*/ 1 w 593"/>
                <a:gd name="T19" fmla="*/ 2 h 528"/>
                <a:gd name="T20" fmla="*/ 0 w 593"/>
                <a:gd name="T21" fmla="*/ 2 h 528"/>
                <a:gd name="T22" fmla="*/ 0 w 593"/>
                <a:gd name="T23" fmla="*/ 2 h 528"/>
                <a:gd name="T24" fmla="*/ 0 w 593"/>
                <a:gd name="T25" fmla="*/ 1 h 528"/>
                <a:gd name="T26" fmla="*/ 0 w 593"/>
                <a:gd name="T27" fmla="*/ 1 h 528"/>
                <a:gd name="T28" fmla="*/ 0 w 593"/>
                <a:gd name="T29" fmla="*/ 1 h 528"/>
                <a:gd name="T30" fmla="*/ 1 w 593"/>
                <a:gd name="T31" fmla="*/ 1 h 528"/>
                <a:gd name="T32" fmla="*/ 1 w 593"/>
                <a:gd name="T33" fmla="*/ 0 h 528"/>
                <a:gd name="T34" fmla="*/ 2 w 593"/>
                <a:gd name="T35" fmla="*/ 0 h 528"/>
                <a:gd name="T36" fmla="*/ 3 w 593"/>
                <a:gd name="T37" fmla="*/ 0 h 528"/>
                <a:gd name="T38" fmla="*/ 4 w 593"/>
                <a:gd name="T39" fmla="*/ 0 h 528"/>
                <a:gd name="T40" fmla="*/ 5 w 593"/>
                <a:gd name="T41" fmla="*/ 0 h 528"/>
                <a:gd name="T42" fmla="*/ 6 w 593"/>
                <a:gd name="T43" fmla="*/ 0 h 528"/>
                <a:gd name="T44" fmla="*/ 7 w 593"/>
                <a:gd name="T45" fmla="*/ 0 h 528"/>
                <a:gd name="T46" fmla="*/ 7 w 593"/>
                <a:gd name="T47" fmla="*/ 0 h 528"/>
                <a:gd name="T48" fmla="*/ 8 w 593"/>
                <a:gd name="T49" fmla="*/ 1 h 528"/>
                <a:gd name="T50" fmla="*/ 8 w 593"/>
                <a:gd name="T51" fmla="*/ 1 h 528"/>
                <a:gd name="T52" fmla="*/ 9 w 593"/>
                <a:gd name="T53" fmla="*/ 1 h 528"/>
                <a:gd name="T54" fmla="*/ 9 w 593"/>
                <a:gd name="T55" fmla="*/ 2 h 528"/>
                <a:gd name="T56" fmla="*/ 9 w 593"/>
                <a:gd name="T57" fmla="*/ 2 h 528"/>
                <a:gd name="T58" fmla="*/ 8 w 593"/>
                <a:gd name="T59" fmla="*/ 3 h 528"/>
                <a:gd name="T60" fmla="*/ 8 w 593"/>
                <a:gd name="T61" fmla="*/ 3 h 528"/>
                <a:gd name="T62" fmla="*/ 8 w 593"/>
                <a:gd name="T63" fmla="*/ 3 h 528"/>
                <a:gd name="T64" fmla="*/ 7 w 593"/>
                <a:gd name="T65" fmla="*/ 3 h 528"/>
                <a:gd name="T66" fmla="*/ 6 w 593"/>
                <a:gd name="T67" fmla="*/ 3 h 528"/>
                <a:gd name="T68" fmla="*/ 6 w 593"/>
                <a:gd name="T69" fmla="*/ 4 h 528"/>
                <a:gd name="T70" fmla="*/ 5 w 593"/>
                <a:gd name="T71" fmla="*/ 4 h 528"/>
                <a:gd name="T72" fmla="*/ 5 w 593"/>
                <a:gd name="T73" fmla="*/ 4 h 528"/>
                <a:gd name="T74" fmla="*/ 5 w 593"/>
                <a:gd name="T75" fmla="*/ 4 h 528"/>
                <a:gd name="T76" fmla="*/ 5 w 593"/>
                <a:gd name="T77" fmla="*/ 4 h 528"/>
                <a:gd name="T78" fmla="*/ 4 w 593"/>
                <a:gd name="T79" fmla="*/ 4 h 528"/>
                <a:gd name="T80" fmla="*/ 4 w 593"/>
                <a:gd name="T81" fmla="*/ 4 h 528"/>
                <a:gd name="T82" fmla="*/ 3 w 593"/>
                <a:gd name="T83" fmla="*/ 4 h 528"/>
                <a:gd name="T84" fmla="*/ 3 w 593"/>
                <a:gd name="T85" fmla="*/ 4 h 528"/>
                <a:gd name="T86" fmla="*/ 3 w 593"/>
                <a:gd name="T87" fmla="*/ 4 h 528"/>
                <a:gd name="T88" fmla="*/ 3 w 593"/>
                <a:gd name="T89" fmla="*/ 3 h 528"/>
                <a:gd name="T90" fmla="*/ 3 w 593"/>
                <a:gd name="T91" fmla="*/ 3 h 528"/>
                <a:gd name="T92" fmla="*/ 3 w 593"/>
                <a:gd name="T93" fmla="*/ 3 h 528"/>
                <a:gd name="T94" fmla="*/ 4 w 593"/>
                <a:gd name="T95" fmla="*/ 3 h 528"/>
                <a:gd name="T96" fmla="*/ 4 w 593"/>
                <a:gd name="T97" fmla="*/ 2 h 528"/>
                <a:gd name="T98" fmla="*/ 5 w 593"/>
                <a:gd name="T99" fmla="*/ 2 h 528"/>
                <a:gd name="T100" fmla="*/ 5 w 593"/>
                <a:gd name="T101" fmla="*/ 2 h 528"/>
                <a:gd name="T102" fmla="*/ 5 w 593"/>
                <a:gd name="T103" fmla="*/ 2 h 528"/>
                <a:gd name="T104" fmla="*/ 5 w 593"/>
                <a:gd name="T105" fmla="*/ 2 h 528"/>
                <a:gd name="T106" fmla="*/ 5 w 593"/>
                <a:gd name="T107" fmla="*/ 1 h 528"/>
                <a:gd name="T108" fmla="*/ 5 w 593"/>
                <a:gd name="T109" fmla="*/ 1 h 528"/>
                <a:gd name="T110" fmla="*/ 4 w 593"/>
                <a:gd name="T111" fmla="*/ 1 h 5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3" h="528">
                  <a:moveTo>
                    <a:pt x="289" y="162"/>
                  </a:moveTo>
                  <a:lnTo>
                    <a:pt x="277" y="162"/>
                  </a:lnTo>
                  <a:lnTo>
                    <a:pt x="264" y="164"/>
                  </a:lnTo>
                  <a:lnTo>
                    <a:pt x="252" y="168"/>
                  </a:lnTo>
                  <a:lnTo>
                    <a:pt x="240" y="173"/>
                  </a:lnTo>
                  <a:lnTo>
                    <a:pt x="228" y="180"/>
                  </a:lnTo>
                  <a:lnTo>
                    <a:pt x="215" y="190"/>
                  </a:lnTo>
                  <a:lnTo>
                    <a:pt x="203" y="202"/>
                  </a:lnTo>
                  <a:lnTo>
                    <a:pt x="192" y="217"/>
                  </a:lnTo>
                  <a:lnTo>
                    <a:pt x="180" y="234"/>
                  </a:lnTo>
                  <a:lnTo>
                    <a:pt x="169" y="247"/>
                  </a:lnTo>
                  <a:lnTo>
                    <a:pt x="158" y="258"/>
                  </a:lnTo>
                  <a:lnTo>
                    <a:pt x="148" y="266"/>
                  </a:lnTo>
                  <a:lnTo>
                    <a:pt x="137" y="271"/>
                  </a:lnTo>
                  <a:lnTo>
                    <a:pt x="126" y="273"/>
                  </a:lnTo>
                  <a:lnTo>
                    <a:pt x="114" y="275"/>
                  </a:lnTo>
                  <a:lnTo>
                    <a:pt x="99" y="275"/>
                  </a:lnTo>
                  <a:lnTo>
                    <a:pt x="78" y="274"/>
                  </a:lnTo>
                  <a:lnTo>
                    <a:pt x="60" y="269"/>
                  </a:lnTo>
                  <a:lnTo>
                    <a:pt x="43" y="263"/>
                  </a:lnTo>
                  <a:lnTo>
                    <a:pt x="28" y="253"/>
                  </a:lnTo>
                  <a:lnTo>
                    <a:pt x="16" y="241"/>
                  </a:lnTo>
                  <a:lnTo>
                    <a:pt x="7" y="225"/>
                  </a:lnTo>
                  <a:lnTo>
                    <a:pt x="2" y="208"/>
                  </a:lnTo>
                  <a:lnTo>
                    <a:pt x="0" y="187"/>
                  </a:lnTo>
                  <a:lnTo>
                    <a:pt x="1" y="174"/>
                  </a:lnTo>
                  <a:lnTo>
                    <a:pt x="5" y="159"/>
                  </a:lnTo>
                  <a:lnTo>
                    <a:pt x="10" y="143"/>
                  </a:lnTo>
                  <a:lnTo>
                    <a:pt x="17" y="129"/>
                  </a:lnTo>
                  <a:lnTo>
                    <a:pt x="27" y="113"/>
                  </a:lnTo>
                  <a:lnTo>
                    <a:pt x="39" y="97"/>
                  </a:lnTo>
                  <a:lnTo>
                    <a:pt x="54" y="82"/>
                  </a:lnTo>
                  <a:lnTo>
                    <a:pt x="71" y="67"/>
                  </a:lnTo>
                  <a:lnTo>
                    <a:pt x="89" y="53"/>
                  </a:lnTo>
                  <a:lnTo>
                    <a:pt x="111" y="40"/>
                  </a:lnTo>
                  <a:lnTo>
                    <a:pt x="135" y="29"/>
                  </a:lnTo>
                  <a:lnTo>
                    <a:pt x="162" y="20"/>
                  </a:lnTo>
                  <a:lnTo>
                    <a:pt x="190" y="11"/>
                  </a:lnTo>
                  <a:lnTo>
                    <a:pt x="220" y="5"/>
                  </a:lnTo>
                  <a:lnTo>
                    <a:pt x="255" y="1"/>
                  </a:lnTo>
                  <a:lnTo>
                    <a:pt x="290" y="0"/>
                  </a:lnTo>
                  <a:lnTo>
                    <a:pt x="327" y="1"/>
                  </a:lnTo>
                  <a:lnTo>
                    <a:pt x="361" y="5"/>
                  </a:lnTo>
                  <a:lnTo>
                    <a:pt x="393" y="10"/>
                  </a:lnTo>
                  <a:lnTo>
                    <a:pt x="424" y="18"/>
                  </a:lnTo>
                  <a:lnTo>
                    <a:pt x="451" y="28"/>
                  </a:lnTo>
                  <a:lnTo>
                    <a:pt x="475" y="39"/>
                  </a:lnTo>
                  <a:lnTo>
                    <a:pt x="497" y="52"/>
                  </a:lnTo>
                  <a:lnTo>
                    <a:pt x="518" y="66"/>
                  </a:lnTo>
                  <a:lnTo>
                    <a:pt x="535" y="82"/>
                  </a:lnTo>
                  <a:lnTo>
                    <a:pt x="551" y="99"/>
                  </a:lnTo>
                  <a:lnTo>
                    <a:pt x="563" y="118"/>
                  </a:lnTo>
                  <a:lnTo>
                    <a:pt x="574" y="136"/>
                  </a:lnTo>
                  <a:lnTo>
                    <a:pt x="582" y="156"/>
                  </a:lnTo>
                  <a:lnTo>
                    <a:pt x="588" y="176"/>
                  </a:lnTo>
                  <a:lnTo>
                    <a:pt x="591" y="197"/>
                  </a:lnTo>
                  <a:lnTo>
                    <a:pt x="593" y="218"/>
                  </a:lnTo>
                  <a:lnTo>
                    <a:pt x="590" y="250"/>
                  </a:lnTo>
                  <a:lnTo>
                    <a:pt x="584" y="278"/>
                  </a:lnTo>
                  <a:lnTo>
                    <a:pt x="574" y="304"/>
                  </a:lnTo>
                  <a:lnTo>
                    <a:pt x="562" y="324"/>
                  </a:lnTo>
                  <a:lnTo>
                    <a:pt x="546" y="344"/>
                  </a:lnTo>
                  <a:lnTo>
                    <a:pt x="529" y="360"/>
                  </a:lnTo>
                  <a:lnTo>
                    <a:pt x="511" y="375"/>
                  </a:lnTo>
                  <a:lnTo>
                    <a:pt x="491" y="387"/>
                  </a:lnTo>
                  <a:lnTo>
                    <a:pt x="470" y="399"/>
                  </a:lnTo>
                  <a:lnTo>
                    <a:pt x="451" y="409"/>
                  </a:lnTo>
                  <a:lnTo>
                    <a:pt x="431" y="420"/>
                  </a:lnTo>
                  <a:lnTo>
                    <a:pt x="414" y="430"/>
                  </a:lnTo>
                  <a:lnTo>
                    <a:pt x="397" y="440"/>
                  </a:lnTo>
                  <a:lnTo>
                    <a:pt x="383" y="451"/>
                  </a:lnTo>
                  <a:lnTo>
                    <a:pt x="372" y="462"/>
                  </a:lnTo>
                  <a:lnTo>
                    <a:pt x="364" y="475"/>
                  </a:lnTo>
                  <a:lnTo>
                    <a:pt x="356" y="490"/>
                  </a:lnTo>
                  <a:lnTo>
                    <a:pt x="346" y="501"/>
                  </a:lnTo>
                  <a:lnTo>
                    <a:pt x="337" y="511"/>
                  </a:lnTo>
                  <a:lnTo>
                    <a:pt x="326" y="518"/>
                  </a:lnTo>
                  <a:lnTo>
                    <a:pt x="312" y="523"/>
                  </a:lnTo>
                  <a:lnTo>
                    <a:pt x="299" y="525"/>
                  </a:lnTo>
                  <a:lnTo>
                    <a:pt x="283" y="528"/>
                  </a:lnTo>
                  <a:lnTo>
                    <a:pt x="264" y="528"/>
                  </a:lnTo>
                  <a:lnTo>
                    <a:pt x="244" y="526"/>
                  </a:lnTo>
                  <a:lnTo>
                    <a:pt x="225" y="522"/>
                  </a:lnTo>
                  <a:lnTo>
                    <a:pt x="211" y="513"/>
                  </a:lnTo>
                  <a:lnTo>
                    <a:pt x="198" y="503"/>
                  </a:lnTo>
                  <a:lnTo>
                    <a:pt x="190" y="491"/>
                  </a:lnTo>
                  <a:lnTo>
                    <a:pt x="184" y="476"/>
                  </a:lnTo>
                  <a:lnTo>
                    <a:pt x="180" y="460"/>
                  </a:lnTo>
                  <a:lnTo>
                    <a:pt x="179" y="443"/>
                  </a:lnTo>
                  <a:lnTo>
                    <a:pt x="181" y="420"/>
                  </a:lnTo>
                  <a:lnTo>
                    <a:pt x="186" y="400"/>
                  </a:lnTo>
                  <a:lnTo>
                    <a:pt x="196" y="382"/>
                  </a:lnTo>
                  <a:lnTo>
                    <a:pt x="207" y="365"/>
                  </a:lnTo>
                  <a:lnTo>
                    <a:pt x="222" y="350"/>
                  </a:lnTo>
                  <a:lnTo>
                    <a:pt x="239" y="337"/>
                  </a:lnTo>
                  <a:lnTo>
                    <a:pt x="258" y="324"/>
                  </a:lnTo>
                  <a:lnTo>
                    <a:pt x="279" y="313"/>
                  </a:lnTo>
                  <a:lnTo>
                    <a:pt x="302" y="301"/>
                  </a:lnTo>
                  <a:lnTo>
                    <a:pt x="322" y="290"/>
                  </a:lnTo>
                  <a:lnTo>
                    <a:pt x="337" y="279"/>
                  </a:lnTo>
                  <a:lnTo>
                    <a:pt x="348" y="269"/>
                  </a:lnTo>
                  <a:lnTo>
                    <a:pt x="355" y="260"/>
                  </a:lnTo>
                  <a:lnTo>
                    <a:pt x="360" y="249"/>
                  </a:lnTo>
                  <a:lnTo>
                    <a:pt x="362" y="236"/>
                  </a:lnTo>
                  <a:lnTo>
                    <a:pt x="364" y="222"/>
                  </a:lnTo>
                  <a:lnTo>
                    <a:pt x="362" y="207"/>
                  </a:lnTo>
                  <a:lnTo>
                    <a:pt x="357" y="193"/>
                  </a:lnTo>
                  <a:lnTo>
                    <a:pt x="351" y="184"/>
                  </a:lnTo>
                  <a:lnTo>
                    <a:pt x="342" y="175"/>
                  </a:lnTo>
                  <a:lnTo>
                    <a:pt x="331" y="169"/>
                  </a:lnTo>
                  <a:lnTo>
                    <a:pt x="318" y="165"/>
                  </a:lnTo>
                  <a:lnTo>
                    <a:pt x="304" y="163"/>
                  </a:lnTo>
                  <a:lnTo>
                    <a:pt x="289" y="1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3" name="Freeform 60"/>
            <p:cNvSpPr>
              <a:spLocks/>
            </p:cNvSpPr>
            <p:nvPr/>
          </p:nvSpPr>
          <p:spPr bwMode="auto">
            <a:xfrm>
              <a:off x="2803" y="2419"/>
              <a:ext cx="59" cy="49"/>
            </a:xfrm>
            <a:custGeom>
              <a:avLst/>
              <a:gdLst>
                <a:gd name="T0" fmla="*/ 2 w 242"/>
                <a:gd name="T1" fmla="*/ 0 h 240"/>
                <a:gd name="T2" fmla="*/ 2 w 242"/>
                <a:gd name="T3" fmla="*/ 0 h 240"/>
                <a:gd name="T4" fmla="*/ 2 w 242"/>
                <a:gd name="T5" fmla="*/ 0 h 240"/>
                <a:gd name="T6" fmla="*/ 3 w 242"/>
                <a:gd name="T7" fmla="*/ 0 h 240"/>
                <a:gd name="T8" fmla="*/ 3 w 242"/>
                <a:gd name="T9" fmla="*/ 0 h 240"/>
                <a:gd name="T10" fmla="*/ 3 w 242"/>
                <a:gd name="T11" fmla="*/ 0 h 240"/>
                <a:gd name="T12" fmla="*/ 3 w 242"/>
                <a:gd name="T13" fmla="*/ 1 h 240"/>
                <a:gd name="T14" fmla="*/ 3 w 242"/>
                <a:gd name="T15" fmla="*/ 1 h 240"/>
                <a:gd name="T16" fmla="*/ 3 w 242"/>
                <a:gd name="T17" fmla="*/ 1 h 240"/>
                <a:gd name="T18" fmla="*/ 3 w 242"/>
                <a:gd name="T19" fmla="*/ 1 h 240"/>
                <a:gd name="T20" fmla="*/ 3 w 242"/>
                <a:gd name="T21" fmla="*/ 1 h 240"/>
                <a:gd name="T22" fmla="*/ 3 w 242"/>
                <a:gd name="T23" fmla="*/ 2 h 240"/>
                <a:gd name="T24" fmla="*/ 3 w 242"/>
                <a:gd name="T25" fmla="*/ 2 h 240"/>
                <a:gd name="T26" fmla="*/ 3 w 242"/>
                <a:gd name="T27" fmla="*/ 2 h 240"/>
                <a:gd name="T28" fmla="*/ 2 w 242"/>
                <a:gd name="T29" fmla="*/ 2 h 240"/>
                <a:gd name="T30" fmla="*/ 2 w 242"/>
                <a:gd name="T31" fmla="*/ 2 h 240"/>
                <a:gd name="T32" fmla="*/ 2 w 242"/>
                <a:gd name="T33" fmla="*/ 2 h 240"/>
                <a:gd name="T34" fmla="*/ 1 w 242"/>
                <a:gd name="T35" fmla="*/ 2 h 240"/>
                <a:gd name="T36" fmla="*/ 1 w 242"/>
                <a:gd name="T37" fmla="*/ 2 h 240"/>
                <a:gd name="T38" fmla="*/ 1 w 242"/>
                <a:gd name="T39" fmla="*/ 2 h 240"/>
                <a:gd name="T40" fmla="*/ 0 w 242"/>
                <a:gd name="T41" fmla="*/ 2 h 240"/>
                <a:gd name="T42" fmla="*/ 0 w 242"/>
                <a:gd name="T43" fmla="*/ 2 h 240"/>
                <a:gd name="T44" fmla="*/ 0 w 242"/>
                <a:gd name="T45" fmla="*/ 1 h 240"/>
                <a:gd name="T46" fmla="*/ 0 w 242"/>
                <a:gd name="T47" fmla="*/ 1 h 240"/>
                <a:gd name="T48" fmla="*/ 0 w 242"/>
                <a:gd name="T49" fmla="*/ 1 h 240"/>
                <a:gd name="T50" fmla="*/ 0 w 242"/>
                <a:gd name="T51" fmla="*/ 1 h 240"/>
                <a:gd name="T52" fmla="*/ 0 w 242"/>
                <a:gd name="T53" fmla="*/ 1 h 240"/>
                <a:gd name="T54" fmla="*/ 0 w 242"/>
                <a:gd name="T55" fmla="*/ 0 h 240"/>
                <a:gd name="T56" fmla="*/ 0 w 242"/>
                <a:gd name="T57" fmla="*/ 0 h 240"/>
                <a:gd name="T58" fmla="*/ 1 w 242"/>
                <a:gd name="T59" fmla="*/ 0 h 240"/>
                <a:gd name="T60" fmla="*/ 1 w 242"/>
                <a:gd name="T61" fmla="*/ 0 h 240"/>
                <a:gd name="T62" fmla="*/ 1 w 242"/>
                <a:gd name="T63" fmla="*/ 0 h 240"/>
                <a:gd name="T64" fmla="*/ 2 w 242"/>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2" h="240">
                  <a:moveTo>
                    <a:pt x="121" y="0"/>
                  </a:moveTo>
                  <a:lnTo>
                    <a:pt x="146" y="2"/>
                  </a:lnTo>
                  <a:lnTo>
                    <a:pt x="169" y="9"/>
                  </a:lnTo>
                  <a:lnTo>
                    <a:pt x="188" y="19"/>
                  </a:lnTo>
                  <a:lnTo>
                    <a:pt x="207" y="34"/>
                  </a:lnTo>
                  <a:lnTo>
                    <a:pt x="222" y="52"/>
                  </a:lnTo>
                  <a:lnTo>
                    <a:pt x="233" y="72"/>
                  </a:lnTo>
                  <a:lnTo>
                    <a:pt x="240" y="94"/>
                  </a:lnTo>
                  <a:lnTo>
                    <a:pt x="242" y="118"/>
                  </a:lnTo>
                  <a:lnTo>
                    <a:pt x="240" y="143"/>
                  </a:lnTo>
                  <a:lnTo>
                    <a:pt x="233" y="166"/>
                  </a:lnTo>
                  <a:lnTo>
                    <a:pt x="222" y="186"/>
                  </a:lnTo>
                  <a:lnTo>
                    <a:pt x="207" y="204"/>
                  </a:lnTo>
                  <a:lnTo>
                    <a:pt x="188" y="219"/>
                  </a:lnTo>
                  <a:lnTo>
                    <a:pt x="169" y="230"/>
                  </a:lnTo>
                  <a:lnTo>
                    <a:pt x="146" y="237"/>
                  </a:lnTo>
                  <a:lnTo>
                    <a:pt x="121" y="240"/>
                  </a:lnTo>
                  <a:lnTo>
                    <a:pt x="97" y="237"/>
                  </a:lnTo>
                  <a:lnTo>
                    <a:pt x="75" y="230"/>
                  </a:lnTo>
                  <a:lnTo>
                    <a:pt x="54" y="219"/>
                  </a:lnTo>
                  <a:lnTo>
                    <a:pt x="35" y="204"/>
                  </a:lnTo>
                  <a:lnTo>
                    <a:pt x="21" y="186"/>
                  </a:lnTo>
                  <a:lnTo>
                    <a:pt x="10" y="166"/>
                  </a:lnTo>
                  <a:lnTo>
                    <a:pt x="2" y="143"/>
                  </a:lnTo>
                  <a:lnTo>
                    <a:pt x="0" y="118"/>
                  </a:lnTo>
                  <a:lnTo>
                    <a:pt x="2" y="94"/>
                  </a:lnTo>
                  <a:lnTo>
                    <a:pt x="10" y="72"/>
                  </a:lnTo>
                  <a:lnTo>
                    <a:pt x="21" y="52"/>
                  </a:lnTo>
                  <a:lnTo>
                    <a:pt x="35" y="34"/>
                  </a:lnTo>
                  <a:lnTo>
                    <a:pt x="54" y="19"/>
                  </a:lnTo>
                  <a:lnTo>
                    <a:pt x="75" y="9"/>
                  </a:lnTo>
                  <a:lnTo>
                    <a:pt x="97" y="2"/>
                  </a:lnTo>
                  <a:lnTo>
                    <a:pt x="12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4" name="Freeform 61"/>
            <p:cNvSpPr>
              <a:spLocks/>
            </p:cNvSpPr>
            <p:nvPr/>
          </p:nvSpPr>
          <p:spPr bwMode="auto">
            <a:xfrm>
              <a:off x="2717" y="2636"/>
              <a:ext cx="29" cy="15"/>
            </a:xfrm>
            <a:custGeom>
              <a:avLst/>
              <a:gdLst>
                <a:gd name="T0" fmla="*/ 2 w 119"/>
                <a:gd name="T1" fmla="*/ 0 h 77"/>
                <a:gd name="T2" fmla="*/ 0 w 119"/>
                <a:gd name="T3" fmla="*/ 0 h 77"/>
                <a:gd name="T4" fmla="*/ 0 w 119"/>
                <a:gd name="T5" fmla="*/ 1 h 77"/>
                <a:gd name="T6" fmla="*/ 2 w 119"/>
                <a:gd name="T7" fmla="*/ 0 h 77"/>
                <a:gd name="T8" fmla="*/ 2 w 119"/>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77">
                  <a:moveTo>
                    <a:pt x="119" y="0"/>
                  </a:moveTo>
                  <a:lnTo>
                    <a:pt x="0" y="0"/>
                  </a:lnTo>
                  <a:lnTo>
                    <a:pt x="0" y="77"/>
                  </a:lnTo>
                  <a:lnTo>
                    <a:pt x="119" y="43"/>
                  </a:lnTo>
                  <a:lnTo>
                    <a:pt x="11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5" name="Freeform 62"/>
            <p:cNvSpPr>
              <a:spLocks/>
            </p:cNvSpPr>
            <p:nvPr/>
          </p:nvSpPr>
          <p:spPr bwMode="auto">
            <a:xfrm>
              <a:off x="2717" y="2479"/>
              <a:ext cx="263" cy="246"/>
            </a:xfrm>
            <a:custGeom>
              <a:avLst/>
              <a:gdLst>
                <a:gd name="T0" fmla="*/ 12 w 1080"/>
                <a:gd name="T1" fmla="*/ 2 h 1217"/>
                <a:gd name="T2" fmla="*/ 11 w 1080"/>
                <a:gd name="T3" fmla="*/ 1 h 1217"/>
                <a:gd name="T4" fmla="*/ 10 w 1080"/>
                <a:gd name="T5" fmla="*/ 1 h 1217"/>
                <a:gd name="T6" fmla="*/ 9 w 1080"/>
                <a:gd name="T7" fmla="*/ 1 h 1217"/>
                <a:gd name="T8" fmla="*/ 9 w 1080"/>
                <a:gd name="T9" fmla="*/ 0 h 1217"/>
                <a:gd name="T10" fmla="*/ 7 w 1080"/>
                <a:gd name="T11" fmla="*/ 0 h 1217"/>
                <a:gd name="T12" fmla="*/ 6 w 1080"/>
                <a:gd name="T13" fmla="*/ 0 h 1217"/>
                <a:gd name="T14" fmla="*/ 5 w 1080"/>
                <a:gd name="T15" fmla="*/ 0 h 1217"/>
                <a:gd name="T16" fmla="*/ 0 w 1080"/>
                <a:gd name="T17" fmla="*/ 0 h 1217"/>
                <a:gd name="T18" fmla="*/ 2 w 1080"/>
                <a:gd name="T19" fmla="*/ 6 h 1217"/>
                <a:gd name="T20" fmla="*/ 5 w 1080"/>
                <a:gd name="T21" fmla="*/ 1 h 1217"/>
                <a:gd name="T22" fmla="*/ 6 w 1080"/>
                <a:gd name="T23" fmla="*/ 1 h 1217"/>
                <a:gd name="T24" fmla="*/ 7 w 1080"/>
                <a:gd name="T25" fmla="*/ 1 h 1217"/>
                <a:gd name="T26" fmla="*/ 7 w 1080"/>
                <a:gd name="T27" fmla="*/ 1 h 1217"/>
                <a:gd name="T28" fmla="*/ 8 w 1080"/>
                <a:gd name="T29" fmla="*/ 1 h 1217"/>
                <a:gd name="T30" fmla="*/ 9 w 1080"/>
                <a:gd name="T31" fmla="*/ 2 h 1217"/>
                <a:gd name="T32" fmla="*/ 10 w 1080"/>
                <a:gd name="T33" fmla="*/ 2 h 1217"/>
                <a:gd name="T34" fmla="*/ 10 w 1080"/>
                <a:gd name="T35" fmla="*/ 2 h 1217"/>
                <a:gd name="T36" fmla="*/ 11 w 1080"/>
                <a:gd name="T37" fmla="*/ 3 h 1217"/>
                <a:gd name="T38" fmla="*/ 12 w 1080"/>
                <a:gd name="T39" fmla="*/ 3 h 1217"/>
                <a:gd name="T40" fmla="*/ 13 w 1080"/>
                <a:gd name="T41" fmla="*/ 4 h 1217"/>
                <a:gd name="T42" fmla="*/ 14 w 1080"/>
                <a:gd name="T43" fmla="*/ 5 h 1217"/>
                <a:gd name="T44" fmla="*/ 14 w 1080"/>
                <a:gd name="T45" fmla="*/ 6 h 1217"/>
                <a:gd name="T46" fmla="*/ 11 w 1080"/>
                <a:gd name="T47" fmla="*/ 6 h 1217"/>
                <a:gd name="T48" fmla="*/ 10 w 1080"/>
                <a:gd name="T49" fmla="*/ 6 h 1217"/>
                <a:gd name="T50" fmla="*/ 9 w 1080"/>
                <a:gd name="T51" fmla="*/ 6 h 1217"/>
                <a:gd name="T52" fmla="*/ 9 w 1080"/>
                <a:gd name="T53" fmla="*/ 6 h 1217"/>
                <a:gd name="T54" fmla="*/ 8 w 1080"/>
                <a:gd name="T55" fmla="*/ 7 h 1217"/>
                <a:gd name="T56" fmla="*/ 7 w 1080"/>
                <a:gd name="T57" fmla="*/ 7 h 1217"/>
                <a:gd name="T58" fmla="*/ 7 w 1080"/>
                <a:gd name="T59" fmla="*/ 7 h 1217"/>
                <a:gd name="T60" fmla="*/ 6 w 1080"/>
                <a:gd name="T61" fmla="*/ 7 h 1217"/>
                <a:gd name="T62" fmla="*/ 6 w 1080"/>
                <a:gd name="T63" fmla="*/ 8 h 1217"/>
                <a:gd name="T64" fmla="*/ 6 w 1080"/>
                <a:gd name="T65" fmla="*/ 8 h 1217"/>
                <a:gd name="T66" fmla="*/ 6 w 1080"/>
                <a:gd name="T67" fmla="*/ 8 h 1217"/>
                <a:gd name="T68" fmla="*/ 6 w 1080"/>
                <a:gd name="T69" fmla="*/ 8 h 1217"/>
                <a:gd name="T70" fmla="*/ 7 w 1080"/>
                <a:gd name="T71" fmla="*/ 8 h 1217"/>
                <a:gd name="T72" fmla="*/ 7 w 1080"/>
                <a:gd name="T73" fmla="*/ 8 h 1217"/>
                <a:gd name="T74" fmla="*/ 7 w 1080"/>
                <a:gd name="T75" fmla="*/ 8 h 1217"/>
                <a:gd name="T76" fmla="*/ 8 w 1080"/>
                <a:gd name="T77" fmla="*/ 8 h 1217"/>
                <a:gd name="T78" fmla="*/ 8 w 1080"/>
                <a:gd name="T79" fmla="*/ 8 h 1217"/>
                <a:gd name="T80" fmla="*/ 8 w 1080"/>
                <a:gd name="T81" fmla="*/ 8 h 1217"/>
                <a:gd name="T82" fmla="*/ 9 w 1080"/>
                <a:gd name="T83" fmla="*/ 7 h 1217"/>
                <a:gd name="T84" fmla="*/ 9 w 1080"/>
                <a:gd name="T85" fmla="*/ 7 h 1217"/>
                <a:gd name="T86" fmla="*/ 10 w 1080"/>
                <a:gd name="T87" fmla="*/ 7 h 1217"/>
                <a:gd name="T88" fmla="*/ 10 w 1080"/>
                <a:gd name="T89" fmla="*/ 7 h 1217"/>
                <a:gd name="T90" fmla="*/ 11 w 1080"/>
                <a:gd name="T91" fmla="*/ 7 h 1217"/>
                <a:gd name="T92" fmla="*/ 2 w 1080"/>
                <a:gd name="T93" fmla="*/ 9 h 1217"/>
                <a:gd name="T94" fmla="*/ 0 w 1080"/>
                <a:gd name="T95" fmla="*/ 7 h 1217"/>
                <a:gd name="T96" fmla="*/ 12 w 1080"/>
                <a:gd name="T97" fmla="*/ 10 h 1217"/>
                <a:gd name="T98" fmla="*/ 16 w 1080"/>
                <a:gd name="T99" fmla="*/ 7 h 1217"/>
                <a:gd name="T100" fmla="*/ 16 w 1080"/>
                <a:gd name="T101" fmla="*/ 6 h 1217"/>
                <a:gd name="T102" fmla="*/ 16 w 1080"/>
                <a:gd name="T103" fmla="*/ 5 h 1217"/>
                <a:gd name="T104" fmla="*/ 15 w 1080"/>
                <a:gd name="T105" fmla="*/ 5 h 1217"/>
                <a:gd name="T106" fmla="*/ 15 w 1080"/>
                <a:gd name="T107" fmla="*/ 4 h 1217"/>
                <a:gd name="T108" fmla="*/ 15 w 1080"/>
                <a:gd name="T109" fmla="*/ 4 h 1217"/>
                <a:gd name="T110" fmla="*/ 14 w 1080"/>
                <a:gd name="T111" fmla="*/ 3 h 1217"/>
                <a:gd name="T112" fmla="*/ 13 w 1080"/>
                <a:gd name="T113" fmla="*/ 3 h 1217"/>
                <a:gd name="T114" fmla="*/ 13 w 1080"/>
                <a:gd name="T115" fmla="*/ 2 h 1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80" h="1217">
                  <a:moveTo>
                    <a:pt x="861" y="221"/>
                  </a:moveTo>
                  <a:lnTo>
                    <a:pt x="834" y="195"/>
                  </a:lnTo>
                  <a:lnTo>
                    <a:pt x="806" y="170"/>
                  </a:lnTo>
                  <a:lnTo>
                    <a:pt x="777" y="147"/>
                  </a:lnTo>
                  <a:lnTo>
                    <a:pt x="746" y="126"/>
                  </a:lnTo>
                  <a:lnTo>
                    <a:pt x="715" y="107"/>
                  </a:lnTo>
                  <a:lnTo>
                    <a:pt x="683" y="88"/>
                  </a:lnTo>
                  <a:lnTo>
                    <a:pt x="650" y="73"/>
                  </a:lnTo>
                  <a:lnTo>
                    <a:pt x="617" y="57"/>
                  </a:lnTo>
                  <a:lnTo>
                    <a:pt x="583" y="44"/>
                  </a:lnTo>
                  <a:lnTo>
                    <a:pt x="549" y="32"/>
                  </a:lnTo>
                  <a:lnTo>
                    <a:pt x="513" y="22"/>
                  </a:lnTo>
                  <a:lnTo>
                    <a:pt x="478" y="15"/>
                  </a:lnTo>
                  <a:lnTo>
                    <a:pt x="441" y="9"/>
                  </a:lnTo>
                  <a:lnTo>
                    <a:pt x="404" y="4"/>
                  </a:lnTo>
                  <a:lnTo>
                    <a:pt x="368" y="2"/>
                  </a:lnTo>
                  <a:lnTo>
                    <a:pt x="330" y="0"/>
                  </a:lnTo>
                  <a:lnTo>
                    <a:pt x="0" y="0"/>
                  </a:lnTo>
                  <a:lnTo>
                    <a:pt x="0" y="775"/>
                  </a:lnTo>
                  <a:lnTo>
                    <a:pt x="119" y="775"/>
                  </a:lnTo>
                  <a:lnTo>
                    <a:pt x="119" y="120"/>
                  </a:lnTo>
                  <a:lnTo>
                    <a:pt x="330" y="120"/>
                  </a:lnTo>
                  <a:lnTo>
                    <a:pt x="361" y="122"/>
                  </a:lnTo>
                  <a:lnTo>
                    <a:pt x="392" y="123"/>
                  </a:lnTo>
                  <a:lnTo>
                    <a:pt x="423" y="128"/>
                  </a:lnTo>
                  <a:lnTo>
                    <a:pt x="453" y="133"/>
                  </a:lnTo>
                  <a:lnTo>
                    <a:pt x="484" y="139"/>
                  </a:lnTo>
                  <a:lnTo>
                    <a:pt x="513" y="147"/>
                  </a:lnTo>
                  <a:lnTo>
                    <a:pt x="543" y="157"/>
                  </a:lnTo>
                  <a:lnTo>
                    <a:pt x="571" y="168"/>
                  </a:lnTo>
                  <a:lnTo>
                    <a:pt x="599" y="180"/>
                  </a:lnTo>
                  <a:lnTo>
                    <a:pt x="626" y="194"/>
                  </a:lnTo>
                  <a:lnTo>
                    <a:pt x="653" y="210"/>
                  </a:lnTo>
                  <a:lnTo>
                    <a:pt x="679" y="226"/>
                  </a:lnTo>
                  <a:lnTo>
                    <a:pt x="704" y="244"/>
                  </a:lnTo>
                  <a:lnTo>
                    <a:pt x="729" y="262"/>
                  </a:lnTo>
                  <a:lnTo>
                    <a:pt x="752" y="283"/>
                  </a:lnTo>
                  <a:lnTo>
                    <a:pt x="775" y="305"/>
                  </a:lnTo>
                  <a:lnTo>
                    <a:pt x="813" y="346"/>
                  </a:lnTo>
                  <a:lnTo>
                    <a:pt x="846" y="390"/>
                  </a:lnTo>
                  <a:lnTo>
                    <a:pt x="876" y="435"/>
                  </a:lnTo>
                  <a:lnTo>
                    <a:pt x="901" y="483"/>
                  </a:lnTo>
                  <a:lnTo>
                    <a:pt x="922" y="533"/>
                  </a:lnTo>
                  <a:lnTo>
                    <a:pt x="938" y="584"/>
                  </a:lnTo>
                  <a:lnTo>
                    <a:pt x="950" y="637"/>
                  </a:lnTo>
                  <a:lnTo>
                    <a:pt x="958" y="691"/>
                  </a:lnTo>
                  <a:lnTo>
                    <a:pt x="739" y="691"/>
                  </a:lnTo>
                  <a:lnTo>
                    <a:pt x="739" y="773"/>
                  </a:lnTo>
                  <a:lnTo>
                    <a:pt x="714" y="771"/>
                  </a:lnTo>
                  <a:lnTo>
                    <a:pt x="691" y="773"/>
                  </a:lnTo>
                  <a:lnTo>
                    <a:pt x="666" y="775"/>
                  </a:lnTo>
                  <a:lnTo>
                    <a:pt x="643" y="779"/>
                  </a:lnTo>
                  <a:lnTo>
                    <a:pt x="620" y="784"/>
                  </a:lnTo>
                  <a:lnTo>
                    <a:pt x="597" y="791"/>
                  </a:lnTo>
                  <a:lnTo>
                    <a:pt x="575" y="798"/>
                  </a:lnTo>
                  <a:lnTo>
                    <a:pt x="552" y="808"/>
                  </a:lnTo>
                  <a:lnTo>
                    <a:pt x="532" y="819"/>
                  </a:lnTo>
                  <a:lnTo>
                    <a:pt x="511" y="831"/>
                  </a:lnTo>
                  <a:lnTo>
                    <a:pt x="491" y="845"/>
                  </a:lnTo>
                  <a:lnTo>
                    <a:pt x="473" y="860"/>
                  </a:lnTo>
                  <a:lnTo>
                    <a:pt x="455" y="876"/>
                  </a:lnTo>
                  <a:lnTo>
                    <a:pt x="437" y="893"/>
                  </a:lnTo>
                  <a:lnTo>
                    <a:pt x="421" y="911"/>
                  </a:lnTo>
                  <a:lnTo>
                    <a:pt x="407" y="931"/>
                  </a:lnTo>
                  <a:lnTo>
                    <a:pt x="397" y="953"/>
                  </a:lnTo>
                  <a:lnTo>
                    <a:pt x="397" y="976"/>
                  </a:lnTo>
                  <a:lnTo>
                    <a:pt x="406" y="997"/>
                  </a:lnTo>
                  <a:lnTo>
                    <a:pt x="421" y="1014"/>
                  </a:lnTo>
                  <a:lnTo>
                    <a:pt x="432" y="1020"/>
                  </a:lnTo>
                  <a:lnTo>
                    <a:pt x="443" y="1024"/>
                  </a:lnTo>
                  <a:lnTo>
                    <a:pt x="455" y="1025"/>
                  </a:lnTo>
                  <a:lnTo>
                    <a:pt x="467" y="1025"/>
                  </a:lnTo>
                  <a:lnTo>
                    <a:pt x="478" y="1021"/>
                  </a:lnTo>
                  <a:lnTo>
                    <a:pt x="488" y="1016"/>
                  </a:lnTo>
                  <a:lnTo>
                    <a:pt x="497" y="1009"/>
                  </a:lnTo>
                  <a:lnTo>
                    <a:pt x="505" y="1000"/>
                  </a:lnTo>
                  <a:lnTo>
                    <a:pt x="516" y="987"/>
                  </a:lnTo>
                  <a:lnTo>
                    <a:pt x="527" y="973"/>
                  </a:lnTo>
                  <a:lnTo>
                    <a:pt x="539" y="961"/>
                  </a:lnTo>
                  <a:lnTo>
                    <a:pt x="551" y="950"/>
                  </a:lnTo>
                  <a:lnTo>
                    <a:pt x="565" y="940"/>
                  </a:lnTo>
                  <a:lnTo>
                    <a:pt x="578" y="931"/>
                  </a:lnTo>
                  <a:lnTo>
                    <a:pt x="593" y="923"/>
                  </a:lnTo>
                  <a:lnTo>
                    <a:pt x="608" y="916"/>
                  </a:lnTo>
                  <a:lnTo>
                    <a:pt x="622" y="909"/>
                  </a:lnTo>
                  <a:lnTo>
                    <a:pt x="638" y="904"/>
                  </a:lnTo>
                  <a:lnTo>
                    <a:pt x="654" y="900"/>
                  </a:lnTo>
                  <a:lnTo>
                    <a:pt x="671" y="896"/>
                  </a:lnTo>
                  <a:lnTo>
                    <a:pt x="687" y="894"/>
                  </a:lnTo>
                  <a:lnTo>
                    <a:pt x="704" y="893"/>
                  </a:lnTo>
                  <a:lnTo>
                    <a:pt x="721" y="893"/>
                  </a:lnTo>
                  <a:lnTo>
                    <a:pt x="739" y="894"/>
                  </a:lnTo>
                  <a:lnTo>
                    <a:pt x="739" y="1097"/>
                  </a:lnTo>
                  <a:lnTo>
                    <a:pt x="119" y="1097"/>
                  </a:lnTo>
                  <a:lnTo>
                    <a:pt x="119" y="818"/>
                  </a:lnTo>
                  <a:lnTo>
                    <a:pt x="0" y="852"/>
                  </a:lnTo>
                  <a:lnTo>
                    <a:pt x="0" y="1217"/>
                  </a:lnTo>
                  <a:lnTo>
                    <a:pt x="859" y="1217"/>
                  </a:lnTo>
                  <a:lnTo>
                    <a:pt x="859" y="811"/>
                  </a:lnTo>
                  <a:lnTo>
                    <a:pt x="1080" y="811"/>
                  </a:lnTo>
                  <a:lnTo>
                    <a:pt x="1080" y="751"/>
                  </a:lnTo>
                  <a:lnTo>
                    <a:pt x="1079" y="713"/>
                  </a:lnTo>
                  <a:lnTo>
                    <a:pt x="1077" y="676"/>
                  </a:lnTo>
                  <a:lnTo>
                    <a:pt x="1072" y="639"/>
                  </a:lnTo>
                  <a:lnTo>
                    <a:pt x="1066" y="603"/>
                  </a:lnTo>
                  <a:lnTo>
                    <a:pt x="1058" y="567"/>
                  </a:lnTo>
                  <a:lnTo>
                    <a:pt x="1048" y="532"/>
                  </a:lnTo>
                  <a:lnTo>
                    <a:pt x="1036" y="497"/>
                  </a:lnTo>
                  <a:lnTo>
                    <a:pt x="1024" y="463"/>
                  </a:lnTo>
                  <a:lnTo>
                    <a:pt x="1009" y="430"/>
                  </a:lnTo>
                  <a:lnTo>
                    <a:pt x="992" y="397"/>
                  </a:lnTo>
                  <a:lnTo>
                    <a:pt x="974" y="365"/>
                  </a:lnTo>
                  <a:lnTo>
                    <a:pt x="954" y="334"/>
                  </a:lnTo>
                  <a:lnTo>
                    <a:pt x="933" y="305"/>
                  </a:lnTo>
                  <a:lnTo>
                    <a:pt x="911" y="276"/>
                  </a:lnTo>
                  <a:lnTo>
                    <a:pt x="887" y="248"/>
                  </a:lnTo>
                  <a:lnTo>
                    <a:pt x="861" y="2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6" name="Freeform 63"/>
            <p:cNvSpPr>
              <a:spLocks/>
            </p:cNvSpPr>
            <p:nvPr/>
          </p:nvSpPr>
          <p:spPr bwMode="auto">
            <a:xfrm>
              <a:off x="2911"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9" y="523"/>
                  </a:lnTo>
                  <a:lnTo>
                    <a:pt x="313" y="519"/>
                  </a:lnTo>
                  <a:lnTo>
                    <a:pt x="339"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9" y="11"/>
                  </a:lnTo>
                  <a:lnTo>
                    <a:pt x="313" y="5"/>
                  </a:lnTo>
                  <a:lnTo>
                    <a:pt x="289" y="2"/>
                  </a:lnTo>
                  <a:lnTo>
                    <a:pt x="262" y="0"/>
                  </a:lnTo>
                  <a:lnTo>
                    <a:pt x="235" y="2"/>
                  </a:lnTo>
                  <a:lnTo>
                    <a:pt x="209" y="5"/>
                  </a:lnTo>
                  <a:lnTo>
                    <a:pt x="184"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21" y="363"/>
                  </a:lnTo>
                  <a:lnTo>
                    <a:pt x="31" y="386"/>
                  </a:lnTo>
                  <a:lnTo>
                    <a:pt x="44" y="408"/>
                  </a:lnTo>
                  <a:lnTo>
                    <a:pt x="60" y="428"/>
                  </a:lnTo>
                  <a:lnTo>
                    <a:pt x="77" y="447"/>
                  </a:lnTo>
                  <a:lnTo>
                    <a:pt x="97" y="464"/>
                  </a:lnTo>
                  <a:lnTo>
                    <a:pt x="116" y="480"/>
                  </a:lnTo>
                  <a:lnTo>
                    <a:pt x="138" y="494"/>
                  </a:lnTo>
                  <a:lnTo>
                    <a:pt x="162" y="505"/>
                  </a:lnTo>
                  <a:lnTo>
                    <a:pt x="186" y="513"/>
                  </a:lnTo>
                  <a:lnTo>
                    <a:pt x="211"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7" name="Freeform 64"/>
            <p:cNvSpPr>
              <a:spLocks/>
            </p:cNvSpPr>
            <p:nvPr/>
          </p:nvSpPr>
          <p:spPr bwMode="auto">
            <a:xfrm>
              <a:off x="2944" y="2525"/>
              <a:ext cx="62" cy="52"/>
            </a:xfrm>
            <a:custGeom>
              <a:avLst/>
              <a:gdLst>
                <a:gd name="T0" fmla="*/ 0 w 253"/>
                <a:gd name="T1" fmla="*/ 1 h 255"/>
                <a:gd name="T2" fmla="*/ 0 w 253"/>
                <a:gd name="T3" fmla="*/ 1 h 255"/>
                <a:gd name="T4" fmla="*/ 0 w 253"/>
                <a:gd name="T5" fmla="*/ 1 h 255"/>
                <a:gd name="T6" fmla="*/ 0 w 253"/>
                <a:gd name="T7" fmla="*/ 1 h 255"/>
                <a:gd name="T8" fmla="*/ 0 w 253"/>
                <a:gd name="T9" fmla="*/ 1 h 255"/>
                <a:gd name="T10" fmla="*/ 0 w 253"/>
                <a:gd name="T11" fmla="*/ 1 h 255"/>
                <a:gd name="T12" fmla="*/ 0 w 253"/>
                <a:gd name="T13" fmla="*/ 0 h 255"/>
                <a:gd name="T14" fmla="*/ 0 w 253"/>
                <a:gd name="T15" fmla="*/ 0 h 255"/>
                <a:gd name="T16" fmla="*/ 0 w 253"/>
                <a:gd name="T17" fmla="*/ 0 h 255"/>
                <a:gd name="T18" fmla="*/ 1 w 253"/>
                <a:gd name="T19" fmla="*/ 0 h 255"/>
                <a:gd name="T20" fmla="*/ 1 w 253"/>
                <a:gd name="T21" fmla="*/ 0 h 255"/>
                <a:gd name="T22" fmla="*/ 1 w 253"/>
                <a:gd name="T23" fmla="*/ 0 h 255"/>
                <a:gd name="T24" fmla="*/ 1 w 253"/>
                <a:gd name="T25" fmla="*/ 0 h 255"/>
                <a:gd name="T26" fmla="*/ 1 w 253"/>
                <a:gd name="T27" fmla="*/ 0 h 255"/>
                <a:gd name="T28" fmla="*/ 1 w 253"/>
                <a:gd name="T29" fmla="*/ 0 h 255"/>
                <a:gd name="T30" fmla="*/ 2 w 253"/>
                <a:gd name="T31" fmla="*/ 0 h 255"/>
                <a:gd name="T32" fmla="*/ 2 w 253"/>
                <a:gd name="T33" fmla="*/ 0 h 255"/>
                <a:gd name="T34" fmla="*/ 2 w 253"/>
                <a:gd name="T35" fmla="*/ 0 h 255"/>
                <a:gd name="T36" fmla="*/ 2 w 253"/>
                <a:gd name="T37" fmla="*/ 0 h 255"/>
                <a:gd name="T38" fmla="*/ 2 w 253"/>
                <a:gd name="T39" fmla="*/ 0 h 255"/>
                <a:gd name="T40" fmla="*/ 3 w 253"/>
                <a:gd name="T41" fmla="*/ 0 h 255"/>
                <a:gd name="T42" fmla="*/ 3 w 253"/>
                <a:gd name="T43" fmla="*/ 0 h 255"/>
                <a:gd name="T44" fmla="*/ 3 w 253"/>
                <a:gd name="T45" fmla="*/ 0 h 255"/>
                <a:gd name="T46" fmla="*/ 3 w 253"/>
                <a:gd name="T47" fmla="*/ 0 h 255"/>
                <a:gd name="T48" fmla="*/ 3 w 253"/>
                <a:gd name="T49" fmla="*/ 0 h 255"/>
                <a:gd name="T50" fmla="*/ 3 w 253"/>
                <a:gd name="T51" fmla="*/ 0 h 255"/>
                <a:gd name="T52" fmla="*/ 3 w 253"/>
                <a:gd name="T53" fmla="*/ 0 h 255"/>
                <a:gd name="T54" fmla="*/ 3 w 253"/>
                <a:gd name="T55" fmla="*/ 1 h 255"/>
                <a:gd name="T56" fmla="*/ 4 w 253"/>
                <a:gd name="T57" fmla="*/ 1 h 255"/>
                <a:gd name="T58" fmla="*/ 4 w 253"/>
                <a:gd name="T59" fmla="*/ 1 h 255"/>
                <a:gd name="T60" fmla="*/ 4 w 253"/>
                <a:gd name="T61" fmla="*/ 1 h 255"/>
                <a:gd name="T62" fmla="*/ 4 w 253"/>
                <a:gd name="T63" fmla="*/ 1 h 255"/>
                <a:gd name="T64" fmla="*/ 4 w 253"/>
                <a:gd name="T65" fmla="*/ 1 h 255"/>
                <a:gd name="T66" fmla="*/ 4 w 253"/>
                <a:gd name="T67" fmla="*/ 1 h 255"/>
                <a:gd name="T68" fmla="*/ 4 w 253"/>
                <a:gd name="T69" fmla="*/ 1 h 255"/>
                <a:gd name="T70" fmla="*/ 3 w 253"/>
                <a:gd name="T71" fmla="*/ 2 h 255"/>
                <a:gd name="T72" fmla="*/ 3 w 253"/>
                <a:gd name="T73" fmla="*/ 2 h 255"/>
                <a:gd name="T74" fmla="*/ 3 w 253"/>
                <a:gd name="T75" fmla="*/ 2 h 255"/>
                <a:gd name="T76" fmla="*/ 3 w 253"/>
                <a:gd name="T77" fmla="*/ 2 h 255"/>
                <a:gd name="T78" fmla="*/ 2 w 253"/>
                <a:gd name="T79" fmla="*/ 2 h 255"/>
                <a:gd name="T80" fmla="*/ 2 w 253"/>
                <a:gd name="T81" fmla="*/ 2 h 255"/>
                <a:gd name="T82" fmla="*/ 2 w 253"/>
                <a:gd name="T83" fmla="*/ 2 h 255"/>
                <a:gd name="T84" fmla="*/ 1 w 253"/>
                <a:gd name="T85" fmla="*/ 2 h 255"/>
                <a:gd name="T86" fmla="*/ 1 w 253"/>
                <a:gd name="T87" fmla="*/ 2 h 255"/>
                <a:gd name="T88" fmla="*/ 1 w 253"/>
                <a:gd name="T89" fmla="*/ 2 h 255"/>
                <a:gd name="T90" fmla="*/ 1 w 253"/>
                <a:gd name="T91" fmla="*/ 2 h 255"/>
                <a:gd name="T92" fmla="*/ 1 w 253"/>
                <a:gd name="T93" fmla="*/ 2 h 255"/>
                <a:gd name="T94" fmla="*/ 1 w 253"/>
                <a:gd name="T95" fmla="*/ 2 h 255"/>
                <a:gd name="T96" fmla="*/ 0 w 253"/>
                <a:gd name="T97" fmla="*/ 2 h 255"/>
                <a:gd name="T98" fmla="*/ 0 w 253"/>
                <a:gd name="T99" fmla="*/ 2 h 255"/>
                <a:gd name="T100" fmla="*/ 0 w 253"/>
                <a:gd name="T101" fmla="*/ 2 h 255"/>
                <a:gd name="T102" fmla="*/ 0 w 253"/>
                <a:gd name="T103" fmla="*/ 2 h 255"/>
                <a:gd name="T104" fmla="*/ 0 w 253"/>
                <a:gd name="T105" fmla="*/ 1 h 255"/>
                <a:gd name="T106" fmla="*/ 0 w 253"/>
                <a:gd name="T107" fmla="*/ 1 h 255"/>
                <a:gd name="T108" fmla="*/ 0 w 253"/>
                <a:gd name="T109" fmla="*/ 1 h 255"/>
                <a:gd name="T110" fmla="*/ 0 w 253"/>
                <a:gd name="T111" fmla="*/ 1 h 255"/>
                <a:gd name="T112" fmla="*/ 0 w 253"/>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3" h="255">
                  <a:moveTo>
                    <a:pt x="0" y="127"/>
                  </a:moveTo>
                  <a:lnTo>
                    <a:pt x="0" y="115"/>
                  </a:lnTo>
                  <a:lnTo>
                    <a:pt x="2" y="102"/>
                  </a:lnTo>
                  <a:lnTo>
                    <a:pt x="5" y="91"/>
                  </a:lnTo>
                  <a:lnTo>
                    <a:pt x="10" y="78"/>
                  </a:lnTo>
                  <a:lnTo>
                    <a:pt x="15" y="67"/>
                  </a:lnTo>
                  <a:lnTo>
                    <a:pt x="21" y="56"/>
                  </a:lnTo>
                  <a:lnTo>
                    <a:pt x="28" y="47"/>
                  </a:lnTo>
                  <a:lnTo>
                    <a:pt x="37" y="38"/>
                  </a:lnTo>
                  <a:lnTo>
                    <a:pt x="46" y="29"/>
                  </a:lnTo>
                  <a:lnTo>
                    <a:pt x="56" y="22"/>
                  </a:lnTo>
                  <a:lnTo>
                    <a:pt x="67" y="15"/>
                  </a:lnTo>
                  <a:lnTo>
                    <a:pt x="78" y="10"/>
                  </a:lnTo>
                  <a:lnTo>
                    <a:pt x="89" y="6"/>
                  </a:lnTo>
                  <a:lnTo>
                    <a:pt x="101" y="2"/>
                  </a:lnTo>
                  <a:lnTo>
                    <a:pt x="114" y="1"/>
                  </a:lnTo>
                  <a:lnTo>
                    <a:pt x="126" y="0"/>
                  </a:lnTo>
                  <a:lnTo>
                    <a:pt x="138" y="1"/>
                  </a:lnTo>
                  <a:lnTo>
                    <a:pt x="152" y="2"/>
                  </a:lnTo>
                  <a:lnTo>
                    <a:pt x="163" y="6"/>
                  </a:lnTo>
                  <a:lnTo>
                    <a:pt x="175" y="10"/>
                  </a:lnTo>
                  <a:lnTo>
                    <a:pt x="186" y="15"/>
                  </a:lnTo>
                  <a:lnTo>
                    <a:pt x="197" y="22"/>
                  </a:lnTo>
                  <a:lnTo>
                    <a:pt x="207" y="29"/>
                  </a:lnTo>
                  <a:lnTo>
                    <a:pt x="217" y="38"/>
                  </a:lnTo>
                  <a:lnTo>
                    <a:pt x="225" y="47"/>
                  </a:lnTo>
                  <a:lnTo>
                    <a:pt x="232" y="56"/>
                  </a:lnTo>
                  <a:lnTo>
                    <a:pt x="239" y="67"/>
                  </a:lnTo>
                  <a:lnTo>
                    <a:pt x="244" y="78"/>
                  </a:lnTo>
                  <a:lnTo>
                    <a:pt x="248" y="91"/>
                  </a:lnTo>
                  <a:lnTo>
                    <a:pt x="251" y="102"/>
                  </a:lnTo>
                  <a:lnTo>
                    <a:pt x="252" y="115"/>
                  </a:lnTo>
                  <a:lnTo>
                    <a:pt x="253" y="127"/>
                  </a:lnTo>
                  <a:lnTo>
                    <a:pt x="251" y="153"/>
                  </a:lnTo>
                  <a:lnTo>
                    <a:pt x="244" y="176"/>
                  </a:lnTo>
                  <a:lnTo>
                    <a:pt x="231" y="198"/>
                  </a:lnTo>
                  <a:lnTo>
                    <a:pt x="217" y="217"/>
                  </a:lnTo>
                  <a:lnTo>
                    <a:pt x="197" y="233"/>
                  </a:lnTo>
                  <a:lnTo>
                    <a:pt x="176" y="245"/>
                  </a:lnTo>
                  <a:lnTo>
                    <a:pt x="152" y="252"/>
                  </a:lnTo>
                  <a:lnTo>
                    <a:pt x="126" y="255"/>
                  </a:lnTo>
                  <a:lnTo>
                    <a:pt x="114" y="253"/>
                  </a:lnTo>
                  <a:lnTo>
                    <a:pt x="101" y="252"/>
                  </a:lnTo>
                  <a:lnTo>
                    <a:pt x="89" y="248"/>
                  </a:lnTo>
                  <a:lnTo>
                    <a:pt x="78" y="245"/>
                  </a:lnTo>
                  <a:lnTo>
                    <a:pt x="67" y="240"/>
                  </a:lnTo>
                  <a:lnTo>
                    <a:pt x="56" y="233"/>
                  </a:lnTo>
                  <a:lnTo>
                    <a:pt x="46" y="225"/>
                  </a:lnTo>
                  <a:lnTo>
                    <a:pt x="37" y="217"/>
                  </a:lnTo>
                  <a:lnTo>
                    <a:pt x="28" y="208"/>
                  </a:lnTo>
                  <a:lnTo>
                    <a:pt x="21" y="198"/>
                  </a:lnTo>
                  <a:lnTo>
                    <a:pt x="15" y="187"/>
                  </a:lnTo>
                  <a:lnTo>
                    <a:pt x="10" y="176"/>
                  </a:lnTo>
                  <a:lnTo>
                    <a:pt x="5" y="164"/>
                  </a:lnTo>
                  <a:lnTo>
                    <a:pt x="2" y="153"/>
                  </a:lnTo>
                  <a:lnTo>
                    <a:pt x="0"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8" name="Freeform 65"/>
            <p:cNvSpPr>
              <a:spLocks/>
            </p:cNvSpPr>
            <p:nvPr/>
          </p:nvSpPr>
          <p:spPr bwMode="auto">
            <a:xfrm>
              <a:off x="2810" y="2498"/>
              <a:ext cx="128" cy="106"/>
            </a:xfrm>
            <a:custGeom>
              <a:avLst/>
              <a:gdLst>
                <a:gd name="T0" fmla="*/ 4 w 524"/>
                <a:gd name="T1" fmla="*/ 4 h 524"/>
                <a:gd name="T2" fmla="*/ 5 w 524"/>
                <a:gd name="T3" fmla="*/ 4 h 524"/>
                <a:gd name="T4" fmla="*/ 6 w 524"/>
                <a:gd name="T5" fmla="*/ 4 h 524"/>
                <a:gd name="T6" fmla="*/ 6 w 524"/>
                <a:gd name="T7" fmla="*/ 4 h 524"/>
                <a:gd name="T8" fmla="*/ 7 w 524"/>
                <a:gd name="T9" fmla="*/ 4 h 524"/>
                <a:gd name="T10" fmla="*/ 7 w 524"/>
                <a:gd name="T11" fmla="*/ 3 h 524"/>
                <a:gd name="T12" fmla="*/ 8 w 524"/>
                <a:gd name="T13" fmla="*/ 3 h 524"/>
                <a:gd name="T14" fmla="*/ 8 w 524"/>
                <a:gd name="T15" fmla="*/ 2 h 524"/>
                <a:gd name="T16" fmla="*/ 8 w 524"/>
                <a:gd name="T17" fmla="*/ 2 h 524"/>
                <a:gd name="T18" fmla="*/ 8 w 524"/>
                <a:gd name="T19" fmla="*/ 2 h 524"/>
                <a:gd name="T20" fmla="*/ 7 w 524"/>
                <a:gd name="T21" fmla="*/ 1 h 524"/>
                <a:gd name="T22" fmla="*/ 7 w 524"/>
                <a:gd name="T23" fmla="*/ 1 h 524"/>
                <a:gd name="T24" fmla="*/ 6 w 524"/>
                <a:gd name="T25" fmla="*/ 0 h 524"/>
                <a:gd name="T26" fmla="*/ 6 w 524"/>
                <a:gd name="T27" fmla="*/ 0 h 524"/>
                <a:gd name="T28" fmla="*/ 5 w 524"/>
                <a:gd name="T29" fmla="*/ 0 h 524"/>
                <a:gd name="T30" fmla="*/ 4 w 524"/>
                <a:gd name="T31" fmla="*/ 0 h 524"/>
                <a:gd name="T32" fmla="*/ 3 w 524"/>
                <a:gd name="T33" fmla="*/ 0 h 524"/>
                <a:gd name="T34" fmla="*/ 3 w 524"/>
                <a:gd name="T35" fmla="*/ 0 h 524"/>
                <a:gd name="T36" fmla="*/ 2 w 524"/>
                <a:gd name="T37" fmla="*/ 0 h 524"/>
                <a:gd name="T38" fmla="*/ 1 w 524"/>
                <a:gd name="T39" fmla="*/ 0 h 524"/>
                <a:gd name="T40" fmla="*/ 1 w 524"/>
                <a:gd name="T41" fmla="*/ 1 h 524"/>
                <a:gd name="T42" fmla="*/ 0 w 524"/>
                <a:gd name="T43" fmla="*/ 1 h 524"/>
                <a:gd name="T44" fmla="*/ 0 w 524"/>
                <a:gd name="T45" fmla="*/ 1 h 524"/>
                <a:gd name="T46" fmla="*/ 0 w 524"/>
                <a:gd name="T47" fmla="*/ 2 h 524"/>
                <a:gd name="T48" fmla="*/ 0 w 524"/>
                <a:gd name="T49" fmla="*/ 2 h 524"/>
                <a:gd name="T50" fmla="*/ 0 w 524"/>
                <a:gd name="T51" fmla="*/ 3 h 524"/>
                <a:gd name="T52" fmla="*/ 0 w 524"/>
                <a:gd name="T53" fmla="*/ 3 h 524"/>
                <a:gd name="T54" fmla="*/ 1 w 524"/>
                <a:gd name="T55" fmla="*/ 4 h 524"/>
                <a:gd name="T56" fmla="*/ 1 w 524"/>
                <a:gd name="T57" fmla="*/ 4 h 524"/>
                <a:gd name="T58" fmla="*/ 2 w 524"/>
                <a:gd name="T59" fmla="*/ 4 h 524"/>
                <a:gd name="T60" fmla="*/ 3 w 524"/>
                <a:gd name="T61" fmla="*/ 4 h 524"/>
                <a:gd name="T62" fmla="*/ 3 w 524"/>
                <a:gd name="T63" fmla="*/ 4 h 5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4" h="524">
                  <a:moveTo>
                    <a:pt x="262" y="524"/>
                  </a:moveTo>
                  <a:lnTo>
                    <a:pt x="288" y="523"/>
                  </a:lnTo>
                  <a:lnTo>
                    <a:pt x="313" y="519"/>
                  </a:lnTo>
                  <a:lnTo>
                    <a:pt x="338" y="513"/>
                  </a:lnTo>
                  <a:lnTo>
                    <a:pt x="362" y="505"/>
                  </a:lnTo>
                  <a:lnTo>
                    <a:pt x="386" y="494"/>
                  </a:lnTo>
                  <a:lnTo>
                    <a:pt x="408" y="480"/>
                  </a:lnTo>
                  <a:lnTo>
                    <a:pt x="428" y="464"/>
                  </a:lnTo>
                  <a:lnTo>
                    <a:pt x="448" y="447"/>
                  </a:lnTo>
                  <a:lnTo>
                    <a:pt x="465" y="428"/>
                  </a:lnTo>
                  <a:lnTo>
                    <a:pt x="481" y="408"/>
                  </a:lnTo>
                  <a:lnTo>
                    <a:pt x="493" y="386"/>
                  </a:lnTo>
                  <a:lnTo>
                    <a:pt x="504" y="363"/>
                  </a:lnTo>
                  <a:lnTo>
                    <a:pt x="513" y="338"/>
                  </a:lnTo>
                  <a:lnTo>
                    <a:pt x="519" y="314"/>
                  </a:lnTo>
                  <a:lnTo>
                    <a:pt x="523" y="288"/>
                  </a:lnTo>
                  <a:lnTo>
                    <a:pt x="524" y="262"/>
                  </a:lnTo>
                  <a:lnTo>
                    <a:pt x="523" y="237"/>
                  </a:lnTo>
                  <a:lnTo>
                    <a:pt x="519" y="211"/>
                  </a:lnTo>
                  <a:lnTo>
                    <a:pt x="513" y="186"/>
                  </a:lnTo>
                  <a:lnTo>
                    <a:pt x="504" y="162"/>
                  </a:lnTo>
                  <a:lnTo>
                    <a:pt x="493" y="139"/>
                  </a:lnTo>
                  <a:lnTo>
                    <a:pt x="481" y="117"/>
                  </a:lnTo>
                  <a:lnTo>
                    <a:pt x="465" y="97"/>
                  </a:lnTo>
                  <a:lnTo>
                    <a:pt x="448" y="77"/>
                  </a:lnTo>
                  <a:lnTo>
                    <a:pt x="428" y="60"/>
                  </a:lnTo>
                  <a:lnTo>
                    <a:pt x="408" y="44"/>
                  </a:lnTo>
                  <a:lnTo>
                    <a:pt x="386" y="31"/>
                  </a:lnTo>
                  <a:lnTo>
                    <a:pt x="362" y="20"/>
                  </a:lnTo>
                  <a:lnTo>
                    <a:pt x="338" y="11"/>
                  </a:lnTo>
                  <a:lnTo>
                    <a:pt x="313" y="5"/>
                  </a:lnTo>
                  <a:lnTo>
                    <a:pt x="288" y="2"/>
                  </a:lnTo>
                  <a:lnTo>
                    <a:pt x="262" y="0"/>
                  </a:lnTo>
                  <a:lnTo>
                    <a:pt x="235" y="2"/>
                  </a:lnTo>
                  <a:lnTo>
                    <a:pt x="209" y="5"/>
                  </a:lnTo>
                  <a:lnTo>
                    <a:pt x="183" y="13"/>
                  </a:lnTo>
                  <a:lnTo>
                    <a:pt x="160" y="21"/>
                  </a:lnTo>
                  <a:lnTo>
                    <a:pt x="137" y="32"/>
                  </a:lnTo>
                  <a:lnTo>
                    <a:pt x="115" y="46"/>
                  </a:lnTo>
                  <a:lnTo>
                    <a:pt x="95" y="60"/>
                  </a:lnTo>
                  <a:lnTo>
                    <a:pt x="77" y="77"/>
                  </a:lnTo>
                  <a:lnTo>
                    <a:pt x="60" y="96"/>
                  </a:lnTo>
                  <a:lnTo>
                    <a:pt x="45" y="115"/>
                  </a:lnTo>
                  <a:lnTo>
                    <a:pt x="32" y="137"/>
                  </a:lnTo>
                  <a:lnTo>
                    <a:pt x="21" y="161"/>
                  </a:lnTo>
                  <a:lnTo>
                    <a:pt x="12" y="184"/>
                  </a:lnTo>
                  <a:lnTo>
                    <a:pt x="5" y="210"/>
                  </a:lnTo>
                  <a:lnTo>
                    <a:pt x="1" y="235"/>
                  </a:lnTo>
                  <a:lnTo>
                    <a:pt x="0" y="262"/>
                  </a:lnTo>
                  <a:lnTo>
                    <a:pt x="1" y="288"/>
                  </a:lnTo>
                  <a:lnTo>
                    <a:pt x="5" y="314"/>
                  </a:lnTo>
                  <a:lnTo>
                    <a:pt x="11" y="338"/>
                  </a:lnTo>
                  <a:lnTo>
                    <a:pt x="19" y="363"/>
                  </a:lnTo>
                  <a:lnTo>
                    <a:pt x="30" y="386"/>
                  </a:lnTo>
                  <a:lnTo>
                    <a:pt x="44" y="408"/>
                  </a:lnTo>
                  <a:lnTo>
                    <a:pt x="60" y="428"/>
                  </a:lnTo>
                  <a:lnTo>
                    <a:pt x="77" y="447"/>
                  </a:lnTo>
                  <a:lnTo>
                    <a:pt x="97" y="464"/>
                  </a:lnTo>
                  <a:lnTo>
                    <a:pt x="116" y="480"/>
                  </a:lnTo>
                  <a:lnTo>
                    <a:pt x="138" y="494"/>
                  </a:lnTo>
                  <a:lnTo>
                    <a:pt x="161" y="505"/>
                  </a:lnTo>
                  <a:lnTo>
                    <a:pt x="186" y="513"/>
                  </a:lnTo>
                  <a:lnTo>
                    <a:pt x="210" y="519"/>
                  </a:lnTo>
                  <a:lnTo>
                    <a:pt x="236" y="523"/>
                  </a:lnTo>
                  <a:lnTo>
                    <a:pt x="262"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29" name="Freeform 66"/>
            <p:cNvSpPr>
              <a:spLocks/>
            </p:cNvSpPr>
            <p:nvPr/>
          </p:nvSpPr>
          <p:spPr bwMode="auto">
            <a:xfrm>
              <a:off x="2843" y="2525"/>
              <a:ext cx="62" cy="52"/>
            </a:xfrm>
            <a:custGeom>
              <a:avLst/>
              <a:gdLst>
                <a:gd name="T0" fmla="*/ 0 w 254"/>
                <a:gd name="T1" fmla="*/ 1 h 255"/>
                <a:gd name="T2" fmla="*/ 0 w 254"/>
                <a:gd name="T3" fmla="*/ 1 h 255"/>
                <a:gd name="T4" fmla="*/ 0 w 254"/>
                <a:gd name="T5" fmla="*/ 1 h 255"/>
                <a:gd name="T6" fmla="*/ 0 w 254"/>
                <a:gd name="T7" fmla="*/ 1 h 255"/>
                <a:gd name="T8" fmla="*/ 0 w 254"/>
                <a:gd name="T9" fmla="*/ 1 h 255"/>
                <a:gd name="T10" fmla="*/ 0 w 254"/>
                <a:gd name="T11" fmla="*/ 1 h 255"/>
                <a:gd name="T12" fmla="*/ 0 w 254"/>
                <a:gd name="T13" fmla="*/ 0 h 255"/>
                <a:gd name="T14" fmla="*/ 0 w 254"/>
                <a:gd name="T15" fmla="*/ 0 h 255"/>
                <a:gd name="T16" fmla="*/ 0 w 254"/>
                <a:gd name="T17" fmla="*/ 0 h 255"/>
                <a:gd name="T18" fmla="*/ 1 w 254"/>
                <a:gd name="T19" fmla="*/ 0 h 255"/>
                <a:gd name="T20" fmla="*/ 1 w 254"/>
                <a:gd name="T21" fmla="*/ 0 h 255"/>
                <a:gd name="T22" fmla="*/ 1 w 254"/>
                <a:gd name="T23" fmla="*/ 0 h 255"/>
                <a:gd name="T24" fmla="*/ 1 w 254"/>
                <a:gd name="T25" fmla="*/ 0 h 255"/>
                <a:gd name="T26" fmla="*/ 1 w 254"/>
                <a:gd name="T27" fmla="*/ 0 h 255"/>
                <a:gd name="T28" fmla="*/ 1 w 254"/>
                <a:gd name="T29" fmla="*/ 0 h 255"/>
                <a:gd name="T30" fmla="*/ 2 w 254"/>
                <a:gd name="T31" fmla="*/ 0 h 255"/>
                <a:gd name="T32" fmla="*/ 2 w 254"/>
                <a:gd name="T33" fmla="*/ 0 h 255"/>
                <a:gd name="T34" fmla="*/ 2 w 254"/>
                <a:gd name="T35" fmla="*/ 0 h 255"/>
                <a:gd name="T36" fmla="*/ 2 w 254"/>
                <a:gd name="T37" fmla="*/ 0 h 255"/>
                <a:gd name="T38" fmla="*/ 2 w 254"/>
                <a:gd name="T39" fmla="*/ 0 h 255"/>
                <a:gd name="T40" fmla="*/ 2 w 254"/>
                <a:gd name="T41" fmla="*/ 0 h 255"/>
                <a:gd name="T42" fmla="*/ 3 w 254"/>
                <a:gd name="T43" fmla="*/ 0 h 255"/>
                <a:gd name="T44" fmla="*/ 3 w 254"/>
                <a:gd name="T45" fmla="*/ 0 h 255"/>
                <a:gd name="T46" fmla="*/ 3 w 254"/>
                <a:gd name="T47" fmla="*/ 0 h 255"/>
                <a:gd name="T48" fmla="*/ 3 w 254"/>
                <a:gd name="T49" fmla="*/ 0 h 255"/>
                <a:gd name="T50" fmla="*/ 3 w 254"/>
                <a:gd name="T51" fmla="*/ 0 h 255"/>
                <a:gd name="T52" fmla="*/ 3 w 254"/>
                <a:gd name="T53" fmla="*/ 0 h 255"/>
                <a:gd name="T54" fmla="*/ 3 w 254"/>
                <a:gd name="T55" fmla="*/ 1 h 255"/>
                <a:gd name="T56" fmla="*/ 4 w 254"/>
                <a:gd name="T57" fmla="*/ 1 h 255"/>
                <a:gd name="T58" fmla="*/ 4 w 254"/>
                <a:gd name="T59" fmla="*/ 1 h 255"/>
                <a:gd name="T60" fmla="*/ 4 w 254"/>
                <a:gd name="T61" fmla="*/ 1 h 255"/>
                <a:gd name="T62" fmla="*/ 4 w 254"/>
                <a:gd name="T63" fmla="*/ 1 h 255"/>
                <a:gd name="T64" fmla="*/ 4 w 254"/>
                <a:gd name="T65" fmla="*/ 1 h 255"/>
                <a:gd name="T66" fmla="*/ 4 w 254"/>
                <a:gd name="T67" fmla="*/ 1 h 255"/>
                <a:gd name="T68" fmla="*/ 4 w 254"/>
                <a:gd name="T69" fmla="*/ 1 h 255"/>
                <a:gd name="T70" fmla="*/ 3 w 254"/>
                <a:gd name="T71" fmla="*/ 2 h 255"/>
                <a:gd name="T72" fmla="*/ 3 w 254"/>
                <a:gd name="T73" fmla="*/ 2 h 255"/>
                <a:gd name="T74" fmla="*/ 3 w 254"/>
                <a:gd name="T75" fmla="*/ 2 h 255"/>
                <a:gd name="T76" fmla="*/ 2 w 254"/>
                <a:gd name="T77" fmla="*/ 2 h 255"/>
                <a:gd name="T78" fmla="*/ 2 w 254"/>
                <a:gd name="T79" fmla="*/ 2 h 255"/>
                <a:gd name="T80" fmla="*/ 2 w 254"/>
                <a:gd name="T81" fmla="*/ 2 h 255"/>
                <a:gd name="T82" fmla="*/ 2 w 254"/>
                <a:gd name="T83" fmla="*/ 2 h 255"/>
                <a:gd name="T84" fmla="*/ 1 w 254"/>
                <a:gd name="T85" fmla="*/ 2 h 255"/>
                <a:gd name="T86" fmla="*/ 1 w 254"/>
                <a:gd name="T87" fmla="*/ 2 h 255"/>
                <a:gd name="T88" fmla="*/ 1 w 254"/>
                <a:gd name="T89" fmla="*/ 2 h 255"/>
                <a:gd name="T90" fmla="*/ 1 w 254"/>
                <a:gd name="T91" fmla="*/ 2 h 255"/>
                <a:gd name="T92" fmla="*/ 1 w 254"/>
                <a:gd name="T93" fmla="*/ 2 h 255"/>
                <a:gd name="T94" fmla="*/ 1 w 254"/>
                <a:gd name="T95" fmla="*/ 2 h 255"/>
                <a:gd name="T96" fmla="*/ 0 w 254"/>
                <a:gd name="T97" fmla="*/ 2 h 255"/>
                <a:gd name="T98" fmla="*/ 0 w 254"/>
                <a:gd name="T99" fmla="*/ 2 h 255"/>
                <a:gd name="T100" fmla="*/ 0 w 254"/>
                <a:gd name="T101" fmla="*/ 2 h 255"/>
                <a:gd name="T102" fmla="*/ 0 w 254"/>
                <a:gd name="T103" fmla="*/ 2 h 255"/>
                <a:gd name="T104" fmla="*/ 0 w 254"/>
                <a:gd name="T105" fmla="*/ 1 h 255"/>
                <a:gd name="T106" fmla="*/ 0 w 254"/>
                <a:gd name="T107" fmla="*/ 1 h 255"/>
                <a:gd name="T108" fmla="*/ 0 w 254"/>
                <a:gd name="T109" fmla="*/ 1 h 255"/>
                <a:gd name="T110" fmla="*/ 0 w 254"/>
                <a:gd name="T111" fmla="*/ 1 h 255"/>
                <a:gd name="T112" fmla="*/ 0 w 254"/>
                <a:gd name="T113" fmla="*/ 1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4" h="255">
                  <a:moveTo>
                    <a:pt x="0" y="127"/>
                  </a:moveTo>
                  <a:lnTo>
                    <a:pt x="1" y="115"/>
                  </a:lnTo>
                  <a:lnTo>
                    <a:pt x="2" y="102"/>
                  </a:lnTo>
                  <a:lnTo>
                    <a:pt x="6" y="91"/>
                  </a:lnTo>
                  <a:lnTo>
                    <a:pt x="9" y="78"/>
                  </a:lnTo>
                  <a:lnTo>
                    <a:pt x="14" y="67"/>
                  </a:lnTo>
                  <a:lnTo>
                    <a:pt x="22" y="56"/>
                  </a:lnTo>
                  <a:lnTo>
                    <a:pt x="29" y="47"/>
                  </a:lnTo>
                  <a:lnTo>
                    <a:pt x="37" y="38"/>
                  </a:lnTo>
                  <a:lnTo>
                    <a:pt x="46" y="29"/>
                  </a:lnTo>
                  <a:lnTo>
                    <a:pt x="56" y="22"/>
                  </a:lnTo>
                  <a:lnTo>
                    <a:pt x="67" y="15"/>
                  </a:lnTo>
                  <a:lnTo>
                    <a:pt x="78" y="10"/>
                  </a:lnTo>
                  <a:lnTo>
                    <a:pt x="90" y="6"/>
                  </a:lnTo>
                  <a:lnTo>
                    <a:pt x="101" y="2"/>
                  </a:lnTo>
                  <a:lnTo>
                    <a:pt x="115" y="1"/>
                  </a:lnTo>
                  <a:lnTo>
                    <a:pt x="127" y="0"/>
                  </a:lnTo>
                  <a:lnTo>
                    <a:pt x="139" y="1"/>
                  </a:lnTo>
                  <a:lnTo>
                    <a:pt x="153" y="2"/>
                  </a:lnTo>
                  <a:lnTo>
                    <a:pt x="164" y="6"/>
                  </a:lnTo>
                  <a:lnTo>
                    <a:pt x="176" y="10"/>
                  </a:lnTo>
                  <a:lnTo>
                    <a:pt x="187" y="15"/>
                  </a:lnTo>
                  <a:lnTo>
                    <a:pt x="198" y="22"/>
                  </a:lnTo>
                  <a:lnTo>
                    <a:pt x="208" y="29"/>
                  </a:lnTo>
                  <a:lnTo>
                    <a:pt x="217" y="38"/>
                  </a:lnTo>
                  <a:lnTo>
                    <a:pt x="226" y="47"/>
                  </a:lnTo>
                  <a:lnTo>
                    <a:pt x="233" y="56"/>
                  </a:lnTo>
                  <a:lnTo>
                    <a:pt x="240" y="67"/>
                  </a:lnTo>
                  <a:lnTo>
                    <a:pt x="244" y="78"/>
                  </a:lnTo>
                  <a:lnTo>
                    <a:pt x="249" y="91"/>
                  </a:lnTo>
                  <a:lnTo>
                    <a:pt x="252" y="102"/>
                  </a:lnTo>
                  <a:lnTo>
                    <a:pt x="253" y="115"/>
                  </a:lnTo>
                  <a:lnTo>
                    <a:pt x="254" y="127"/>
                  </a:lnTo>
                  <a:lnTo>
                    <a:pt x="252" y="153"/>
                  </a:lnTo>
                  <a:lnTo>
                    <a:pt x="244" y="176"/>
                  </a:lnTo>
                  <a:lnTo>
                    <a:pt x="232" y="198"/>
                  </a:lnTo>
                  <a:lnTo>
                    <a:pt x="216" y="217"/>
                  </a:lnTo>
                  <a:lnTo>
                    <a:pt x="198" y="233"/>
                  </a:lnTo>
                  <a:lnTo>
                    <a:pt x="176" y="245"/>
                  </a:lnTo>
                  <a:lnTo>
                    <a:pt x="153" y="252"/>
                  </a:lnTo>
                  <a:lnTo>
                    <a:pt x="127" y="255"/>
                  </a:lnTo>
                  <a:lnTo>
                    <a:pt x="115" y="253"/>
                  </a:lnTo>
                  <a:lnTo>
                    <a:pt x="101" y="252"/>
                  </a:lnTo>
                  <a:lnTo>
                    <a:pt x="90" y="248"/>
                  </a:lnTo>
                  <a:lnTo>
                    <a:pt x="78" y="245"/>
                  </a:lnTo>
                  <a:lnTo>
                    <a:pt x="67" y="240"/>
                  </a:lnTo>
                  <a:lnTo>
                    <a:pt x="56" y="233"/>
                  </a:lnTo>
                  <a:lnTo>
                    <a:pt x="46" y="225"/>
                  </a:lnTo>
                  <a:lnTo>
                    <a:pt x="37" y="217"/>
                  </a:lnTo>
                  <a:lnTo>
                    <a:pt x="29" y="208"/>
                  </a:lnTo>
                  <a:lnTo>
                    <a:pt x="22" y="198"/>
                  </a:lnTo>
                  <a:lnTo>
                    <a:pt x="14" y="187"/>
                  </a:lnTo>
                  <a:lnTo>
                    <a:pt x="9" y="176"/>
                  </a:lnTo>
                  <a:lnTo>
                    <a:pt x="6" y="164"/>
                  </a:lnTo>
                  <a:lnTo>
                    <a:pt x="2" y="153"/>
                  </a:lnTo>
                  <a:lnTo>
                    <a:pt x="1" y="140"/>
                  </a:lnTo>
                  <a:lnTo>
                    <a:pt x="0" y="12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0" name="Freeform 67"/>
            <p:cNvSpPr>
              <a:spLocks/>
            </p:cNvSpPr>
            <p:nvPr/>
          </p:nvSpPr>
          <p:spPr bwMode="auto">
            <a:xfrm>
              <a:off x="2966"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sp>
          <p:nvSpPr>
            <p:cNvPr id="31831" name="Freeform 68"/>
            <p:cNvSpPr>
              <a:spLocks/>
            </p:cNvSpPr>
            <p:nvPr/>
          </p:nvSpPr>
          <p:spPr bwMode="auto">
            <a:xfrm>
              <a:off x="2865" y="2544"/>
              <a:ext cx="17" cy="14"/>
            </a:xfrm>
            <a:custGeom>
              <a:avLst/>
              <a:gdLst>
                <a:gd name="T0" fmla="*/ 0 w 69"/>
                <a:gd name="T1" fmla="*/ 1 h 69"/>
                <a:gd name="T2" fmla="*/ 1 w 69"/>
                <a:gd name="T3" fmla="*/ 1 h 69"/>
                <a:gd name="T4" fmla="*/ 1 w 69"/>
                <a:gd name="T5" fmla="*/ 0 h 69"/>
                <a:gd name="T6" fmla="*/ 1 w 69"/>
                <a:gd name="T7" fmla="*/ 0 h 69"/>
                <a:gd name="T8" fmla="*/ 1 w 69"/>
                <a:gd name="T9" fmla="*/ 0 h 69"/>
                <a:gd name="T10" fmla="*/ 1 w 69"/>
                <a:gd name="T11" fmla="*/ 0 h 69"/>
                <a:gd name="T12" fmla="*/ 1 w 69"/>
                <a:gd name="T13" fmla="*/ 0 h 69"/>
                <a:gd name="T14" fmla="*/ 1 w 69"/>
                <a:gd name="T15" fmla="*/ 0 h 69"/>
                <a:gd name="T16" fmla="*/ 0 w 69"/>
                <a:gd name="T17" fmla="*/ 0 h 69"/>
                <a:gd name="T18" fmla="*/ 0 w 69"/>
                <a:gd name="T19" fmla="*/ 0 h 69"/>
                <a:gd name="T20" fmla="*/ 0 w 69"/>
                <a:gd name="T21" fmla="*/ 0 h 69"/>
                <a:gd name="T22" fmla="*/ 0 w 69"/>
                <a:gd name="T23" fmla="*/ 0 h 69"/>
                <a:gd name="T24" fmla="*/ 0 w 69"/>
                <a:gd name="T25" fmla="*/ 0 h 69"/>
                <a:gd name="T26" fmla="*/ 0 w 69"/>
                <a:gd name="T27" fmla="*/ 0 h 69"/>
                <a:gd name="T28" fmla="*/ 0 w 69"/>
                <a:gd name="T29" fmla="*/ 0 h 69"/>
                <a:gd name="T30" fmla="*/ 0 w 69"/>
                <a:gd name="T31" fmla="*/ 1 h 69"/>
                <a:gd name="T32" fmla="*/ 0 w 69"/>
                <a:gd name="T33" fmla="*/ 1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69">
                  <a:moveTo>
                    <a:pt x="34" y="69"/>
                  </a:moveTo>
                  <a:lnTo>
                    <a:pt x="47" y="66"/>
                  </a:lnTo>
                  <a:lnTo>
                    <a:pt x="60" y="59"/>
                  </a:lnTo>
                  <a:lnTo>
                    <a:pt x="67" y="48"/>
                  </a:lnTo>
                  <a:lnTo>
                    <a:pt x="69" y="34"/>
                  </a:lnTo>
                  <a:lnTo>
                    <a:pt x="67" y="21"/>
                  </a:lnTo>
                  <a:lnTo>
                    <a:pt x="60" y="10"/>
                  </a:lnTo>
                  <a:lnTo>
                    <a:pt x="47" y="2"/>
                  </a:lnTo>
                  <a:lnTo>
                    <a:pt x="34" y="0"/>
                  </a:lnTo>
                  <a:lnTo>
                    <a:pt x="20" y="2"/>
                  </a:lnTo>
                  <a:lnTo>
                    <a:pt x="9" y="10"/>
                  </a:lnTo>
                  <a:lnTo>
                    <a:pt x="2" y="21"/>
                  </a:lnTo>
                  <a:lnTo>
                    <a:pt x="0" y="34"/>
                  </a:lnTo>
                  <a:lnTo>
                    <a:pt x="2" y="48"/>
                  </a:lnTo>
                  <a:lnTo>
                    <a:pt x="9" y="59"/>
                  </a:lnTo>
                  <a:lnTo>
                    <a:pt x="20" y="66"/>
                  </a:lnTo>
                  <a:lnTo>
                    <a:pt x="34" y="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a:endParaRPr>
            </a:p>
          </p:txBody>
        </p:sp>
      </p:grpSp>
      <p:sp>
        <p:nvSpPr>
          <p:cNvPr id="67653" name="Line 69"/>
          <p:cNvSpPr>
            <a:spLocks noChangeShapeType="1"/>
          </p:cNvSpPr>
          <p:nvPr/>
        </p:nvSpPr>
        <p:spPr bwMode="auto">
          <a:xfrm flipH="1" flipV="1">
            <a:off x="5395913" y="2682875"/>
            <a:ext cx="568325" cy="1588"/>
          </a:xfrm>
          <a:prstGeom prst="line">
            <a:avLst/>
          </a:prstGeom>
          <a:noFill/>
          <a:ln w="762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67654" name="Group 70"/>
          <p:cNvGrpSpPr>
            <a:grpSpLocks/>
          </p:cNvGrpSpPr>
          <p:nvPr/>
        </p:nvGrpSpPr>
        <p:grpSpPr bwMode="auto">
          <a:xfrm>
            <a:off x="1231106" y="4191000"/>
            <a:ext cx="6680201" cy="2471737"/>
            <a:chOff x="812" y="2639"/>
            <a:chExt cx="4208" cy="1557"/>
          </a:xfrm>
        </p:grpSpPr>
        <p:sp>
          <p:nvSpPr>
            <p:cNvPr id="67655" name="Line 71"/>
            <p:cNvSpPr>
              <a:spLocks noChangeShapeType="1"/>
            </p:cNvSpPr>
            <p:nvPr/>
          </p:nvSpPr>
          <p:spPr bwMode="auto">
            <a:xfrm>
              <a:off x="4083" y="3230"/>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6" name="Line 72"/>
            <p:cNvSpPr>
              <a:spLocks noChangeShapeType="1"/>
            </p:cNvSpPr>
            <p:nvPr/>
          </p:nvSpPr>
          <p:spPr bwMode="auto">
            <a:xfrm>
              <a:off x="4340" y="3010"/>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7" name="Line 73"/>
            <p:cNvSpPr>
              <a:spLocks noChangeShapeType="1"/>
            </p:cNvSpPr>
            <p:nvPr/>
          </p:nvSpPr>
          <p:spPr bwMode="auto">
            <a:xfrm>
              <a:off x="3789" y="3010"/>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8" name="Line 74"/>
            <p:cNvSpPr>
              <a:spLocks noChangeShapeType="1"/>
            </p:cNvSpPr>
            <p:nvPr/>
          </p:nvSpPr>
          <p:spPr bwMode="auto">
            <a:xfrm>
              <a:off x="2730"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59" name="Line 75"/>
            <p:cNvSpPr>
              <a:spLocks noChangeShapeType="1"/>
            </p:cNvSpPr>
            <p:nvPr/>
          </p:nvSpPr>
          <p:spPr bwMode="auto">
            <a:xfrm>
              <a:off x="2987"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60" name="Line 76"/>
            <p:cNvSpPr>
              <a:spLocks noChangeShapeType="1"/>
            </p:cNvSpPr>
            <p:nvPr/>
          </p:nvSpPr>
          <p:spPr bwMode="auto">
            <a:xfrm>
              <a:off x="2436"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3" name="Group 77"/>
            <p:cNvGrpSpPr>
              <a:grpSpLocks/>
            </p:cNvGrpSpPr>
            <p:nvPr/>
          </p:nvGrpSpPr>
          <p:grpSpPr bwMode="auto">
            <a:xfrm>
              <a:off x="3629" y="2639"/>
              <a:ext cx="1065" cy="991"/>
              <a:chOff x="4176" y="2928"/>
              <a:chExt cx="1392" cy="1296"/>
            </a:xfrm>
          </p:grpSpPr>
          <p:grpSp>
            <p:nvGrpSpPr>
              <p:cNvPr id="31804" name="Group 78"/>
              <p:cNvGrpSpPr>
                <a:grpSpLocks/>
              </p:cNvGrpSpPr>
              <p:nvPr/>
            </p:nvGrpSpPr>
            <p:grpSpPr bwMode="auto">
              <a:xfrm>
                <a:off x="4272" y="3072"/>
                <a:ext cx="1152" cy="1044"/>
                <a:chOff x="4272" y="3072"/>
                <a:chExt cx="1152" cy="1044"/>
              </a:xfrm>
            </p:grpSpPr>
            <p:sp>
              <p:nvSpPr>
                <p:cNvPr id="67663" name="Oval 79"/>
                <p:cNvSpPr>
                  <a:spLocks noChangeArrowheads="1"/>
                </p:cNvSpPr>
                <p:nvPr/>
              </p:nvSpPr>
              <p:spPr bwMode="auto">
                <a:xfrm>
                  <a:off x="426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4" name="Oval 80"/>
                <p:cNvSpPr>
                  <a:spLocks noChangeArrowheads="1"/>
                </p:cNvSpPr>
                <p:nvPr/>
              </p:nvSpPr>
              <p:spPr bwMode="auto">
                <a:xfrm>
                  <a:off x="430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5" name="Oval 81"/>
                <p:cNvSpPr>
                  <a:spLocks noChangeArrowheads="1"/>
                </p:cNvSpPr>
                <p:nvPr/>
              </p:nvSpPr>
              <p:spPr bwMode="auto">
                <a:xfrm>
                  <a:off x="470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6" name="Oval 82"/>
                <p:cNvSpPr>
                  <a:spLocks noChangeArrowheads="1"/>
                </p:cNvSpPr>
                <p:nvPr/>
              </p:nvSpPr>
              <p:spPr bwMode="auto">
                <a:xfrm>
                  <a:off x="456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7" name="Oval 83"/>
                <p:cNvSpPr>
                  <a:spLocks noChangeArrowheads="1"/>
                </p:cNvSpPr>
                <p:nvPr/>
              </p:nvSpPr>
              <p:spPr bwMode="auto">
                <a:xfrm>
                  <a:off x="5028"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8" name="Oval 84"/>
                <p:cNvSpPr>
                  <a:spLocks noChangeArrowheads="1"/>
                </p:cNvSpPr>
                <p:nvPr/>
              </p:nvSpPr>
              <p:spPr bwMode="auto">
                <a:xfrm>
                  <a:off x="463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69" name="Oval 85"/>
                <p:cNvSpPr>
                  <a:spLocks noChangeArrowheads="1"/>
                </p:cNvSpPr>
                <p:nvPr/>
              </p:nvSpPr>
              <p:spPr bwMode="auto">
                <a:xfrm>
                  <a:off x="5316" y="3324"/>
                  <a:ext cx="108"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0" name="Oval 86"/>
                <p:cNvSpPr>
                  <a:spLocks noChangeArrowheads="1"/>
                </p:cNvSpPr>
                <p:nvPr/>
              </p:nvSpPr>
              <p:spPr bwMode="auto">
                <a:xfrm>
                  <a:off x="4308" y="3756"/>
                  <a:ext cx="106"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1" name="Oval 87"/>
                <p:cNvSpPr>
                  <a:spLocks noChangeArrowheads="1"/>
                </p:cNvSpPr>
                <p:nvPr/>
              </p:nvSpPr>
              <p:spPr bwMode="auto">
                <a:xfrm>
                  <a:off x="4704" y="364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2" name="Oval 88"/>
                <p:cNvSpPr>
                  <a:spLocks noChangeArrowheads="1"/>
                </p:cNvSpPr>
                <p:nvPr/>
              </p:nvSpPr>
              <p:spPr bwMode="auto">
                <a:xfrm>
                  <a:off x="4704" y="3935"/>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3" name="Oval 89"/>
                <p:cNvSpPr>
                  <a:spLocks noChangeArrowheads="1"/>
                </p:cNvSpPr>
                <p:nvPr/>
              </p:nvSpPr>
              <p:spPr bwMode="auto">
                <a:xfrm>
                  <a:off x="502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4" name="Oval 90"/>
                <p:cNvSpPr>
                  <a:spLocks noChangeArrowheads="1"/>
                </p:cNvSpPr>
                <p:nvPr/>
              </p:nvSpPr>
              <p:spPr bwMode="auto">
                <a:xfrm>
                  <a:off x="531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5" name="Oval 91"/>
                <p:cNvSpPr>
                  <a:spLocks noChangeArrowheads="1"/>
                </p:cNvSpPr>
                <p:nvPr/>
              </p:nvSpPr>
              <p:spPr bwMode="auto">
                <a:xfrm>
                  <a:off x="506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76" name="Oval 92"/>
                <p:cNvSpPr>
                  <a:spLocks noChangeArrowheads="1"/>
                </p:cNvSpPr>
                <p:nvPr/>
              </p:nvSpPr>
              <p:spPr bwMode="auto">
                <a:xfrm>
                  <a:off x="5316"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77" name="Rectangle 93"/>
              <p:cNvSpPr>
                <a:spLocks noChangeArrowheads="1"/>
              </p:cNvSpPr>
              <p:nvPr/>
            </p:nvSpPr>
            <p:spPr bwMode="auto">
              <a:xfrm>
                <a:off x="4176" y="2928"/>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grpSp>
          <p:nvGrpSpPr>
            <p:cNvPr id="31764" name="Group 94"/>
            <p:cNvGrpSpPr>
              <a:grpSpLocks/>
            </p:cNvGrpSpPr>
            <p:nvPr/>
          </p:nvGrpSpPr>
          <p:grpSpPr bwMode="auto">
            <a:xfrm>
              <a:off x="2271" y="2639"/>
              <a:ext cx="1065" cy="991"/>
              <a:chOff x="4176" y="1680"/>
              <a:chExt cx="1392" cy="1296"/>
            </a:xfrm>
          </p:grpSpPr>
          <p:grpSp>
            <p:nvGrpSpPr>
              <p:cNvPr id="31788" name="Group 95"/>
              <p:cNvGrpSpPr>
                <a:grpSpLocks/>
              </p:cNvGrpSpPr>
              <p:nvPr/>
            </p:nvGrpSpPr>
            <p:grpSpPr bwMode="auto">
              <a:xfrm>
                <a:off x="4272" y="1824"/>
                <a:ext cx="1152" cy="1044"/>
                <a:chOff x="432" y="3072"/>
                <a:chExt cx="1152" cy="1044"/>
              </a:xfrm>
            </p:grpSpPr>
            <p:sp>
              <p:nvSpPr>
                <p:cNvPr id="67680" name="Oval 96"/>
                <p:cNvSpPr>
                  <a:spLocks noChangeArrowheads="1"/>
                </p:cNvSpPr>
                <p:nvPr/>
              </p:nvSpPr>
              <p:spPr bwMode="auto">
                <a:xfrm>
                  <a:off x="429" y="3072"/>
                  <a:ext cx="108"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1" name="Oval 97"/>
                <p:cNvSpPr>
                  <a:spLocks noChangeArrowheads="1"/>
                </p:cNvSpPr>
                <p:nvPr/>
              </p:nvSpPr>
              <p:spPr bwMode="auto">
                <a:xfrm>
                  <a:off x="468" y="3324"/>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2" name="Oval 98"/>
                <p:cNvSpPr>
                  <a:spLocks noChangeArrowheads="1"/>
                </p:cNvSpPr>
                <p:nvPr/>
              </p:nvSpPr>
              <p:spPr bwMode="auto">
                <a:xfrm>
                  <a:off x="864" y="3108"/>
                  <a:ext cx="107"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3" name="Oval 99"/>
                <p:cNvSpPr>
                  <a:spLocks noChangeArrowheads="1"/>
                </p:cNvSpPr>
                <p:nvPr/>
              </p:nvSpPr>
              <p:spPr bwMode="auto">
                <a:xfrm>
                  <a:off x="720" y="3252"/>
                  <a:ext cx="106" cy="10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4" name="Oval 100"/>
                <p:cNvSpPr>
                  <a:spLocks noChangeArrowheads="1"/>
                </p:cNvSpPr>
                <p:nvPr/>
              </p:nvSpPr>
              <p:spPr bwMode="auto">
                <a:xfrm>
                  <a:off x="1188"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5" name="Oval 101"/>
                <p:cNvSpPr>
                  <a:spLocks noChangeArrowheads="1"/>
                </p:cNvSpPr>
                <p:nvPr/>
              </p:nvSpPr>
              <p:spPr bwMode="auto">
                <a:xfrm>
                  <a:off x="792" y="3430"/>
                  <a:ext cx="107" cy="11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6" name="Oval 102"/>
                <p:cNvSpPr>
                  <a:spLocks noChangeArrowheads="1"/>
                </p:cNvSpPr>
                <p:nvPr/>
              </p:nvSpPr>
              <p:spPr bwMode="auto">
                <a:xfrm>
                  <a:off x="1476" y="3324"/>
                  <a:ext cx="108" cy="1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7" name="Oval 103"/>
                <p:cNvSpPr>
                  <a:spLocks noChangeArrowheads="1"/>
                </p:cNvSpPr>
                <p:nvPr/>
              </p:nvSpPr>
              <p:spPr bwMode="auto">
                <a:xfrm>
                  <a:off x="468" y="3756"/>
                  <a:ext cx="106" cy="10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8" name="Oval 104"/>
                <p:cNvSpPr>
                  <a:spLocks noChangeArrowheads="1"/>
                </p:cNvSpPr>
                <p:nvPr/>
              </p:nvSpPr>
              <p:spPr bwMode="auto">
                <a:xfrm>
                  <a:off x="864" y="3647"/>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89" name="Oval 105"/>
                <p:cNvSpPr>
                  <a:spLocks noChangeArrowheads="1"/>
                </p:cNvSpPr>
                <p:nvPr/>
              </p:nvSpPr>
              <p:spPr bwMode="auto">
                <a:xfrm>
                  <a:off x="864" y="3935"/>
                  <a:ext cx="107" cy="10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0" name="Oval 106"/>
                <p:cNvSpPr>
                  <a:spLocks noChangeArrowheads="1"/>
                </p:cNvSpPr>
                <p:nvPr/>
              </p:nvSpPr>
              <p:spPr bwMode="auto">
                <a:xfrm>
                  <a:off x="1188" y="3647"/>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1" name="Oval 107"/>
                <p:cNvSpPr>
                  <a:spLocks noChangeArrowheads="1"/>
                </p:cNvSpPr>
                <p:nvPr/>
              </p:nvSpPr>
              <p:spPr bwMode="auto">
                <a:xfrm>
                  <a:off x="1476" y="3756"/>
                  <a:ext cx="108" cy="107"/>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2" name="Oval 108"/>
                <p:cNvSpPr>
                  <a:spLocks noChangeArrowheads="1"/>
                </p:cNvSpPr>
                <p:nvPr/>
              </p:nvSpPr>
              <p:spPr bwMode="auto">
                <a:xfrm>
                  <a:off x="1223" y="4007"/>
                  <a:ext cx="107"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693" name="Oval 109"/>
                <p:cNvSpPr>
                  <a:spLocks noChangeArrowheads="1"/>
                </p:cNvSpPr>
                <p:nvPr/>
              </p:nvSpPr>
              <p:spPr bwMode="auto">
                <a:xfrm>
                  <a:off x="1476" y="3072"/>
                  <a:ext cx="108" cy="109"/>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4" name="Rectangle 110"/>
              <p:cNvSpPr>
                <a:spLocks noChangeArrowheads="1"/>
              </p:cNvSpPr>
              <p:nvPr/>
            </p:nvSpPr>
            <p:spPr bwMode="auto">
              <a:xfrm>
                <a:off x="4176" y="1680"/>
                <a:ext cx="1392" cy="129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695" name="Line 111"/>
            <p:cNvSpPr>
              <a:spLocks noChangeShapeType="1"/>
            </p:cNvSpPr>
            <p:nvPr/>
          </p:nvSpPr>
          <p:spPr bwMode="auto">
            <a:xfrm>
              <a:off x="1372" y="3226"/>
              <a:ext cx="257" cy="0"/>
            </a:xfrm>
            <a:prstGeom prst="line">
              <a:avLst/>
            </a:prstGeom>
            <a:noFill/>
            <a:ln w="190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6" name="Line 112"/>
            <p:cNvSpPr>
              <a:spLocks noChangeShapeType="1"/>
            </p:cNvSpPr>
            <p:nvPr/>
          </p:nvSpPr>
          <p:spPr bwMode="auto">
            <a:xfrm>
              <a:off x="1629" y="3006"/>
              <a:ext cx="183" cy="294"/>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697" name="Line 113"/>
            <p:cNvSpPr>
              <a:spLocks noChangeShapeType="1"/>
            </p:cNvSpPr>
            <p:nvPr/>
          </p:nvSpPr>
          <p:spPr bwMode="auto">
            <a:xfrm>
              <a:off x="1078" y="3006"/>
              <a:ext cx="257" cy="22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nvGrpSpPr>
            <p:cNvPr id="31768" name="Group 114"/>
            <p:cNvGrpSpPr>
              <a:grpSpLocks/>
            </p:cNvGrpSpPr>
            <p:nvPr/>
          </p:nvGrpSpPr>
          <p:grpSpPr bwMode="auto">
            <a:xfrm>
              <a:off x="986" y="2749"/>
              <a:ext cx="881" cy="798"/>
              <a:chOff x="912" y="2352"/>
              <a:chExt cx="1536" cy="1392"/>
            </a:xfrm>
          </p:grpSpPr>
          <p:sp>
            <p:nvSpPr>
              <p:cNvPr id="67699" name="Oval 115"/>
              <p:cNvSpPr>
                <a:spLocks noChangeArrowheads="1"/>
              </p:cNvSpPr>
              <p:nvPr/>
            </p:nvSpPr>
            <p:spPr bwMode="auto">
              <a:xfrm>
                <a:off x="912"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0" name="Oval 116"/>
              <p:cNvSpPr>
                <a:spLocks noChangeArrowheads="1"/>
              </p:cNvSpPr>
              <p:nvPr/>
            </p:nvSpPr>
            <p:spPr bwMode="auto">
              <a:xfrm>
                <a:off x="961" y="2689"/>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1" name="Oval 117"/>
              <p:cNvSpPr>
                <a:spLocks noChangeArrowheads="1"/>
              </p:cNvSpPr>
              <p:nvPr/>
            </p:nvSpPr>
            <p:spPr bwMode="auto">
              <a:xfrm>
                <a:off x="1487" y="2401"/>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2" name="Oval 118"/>
              <p:cNvSpPr>
                <a:spLocks noChangeArrowheads="1"/>
              </p:cNvSpPr>
              <p:nvPr/>
            </p:nvSpPr>
            <p:spPr bwMode="auto">
              <a:xfrm>
                <a:off x="1296" y="2593"/>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3" name="Oval 119"/>
              <p:cNvSpPr>
                <a:spLocks noChangeArrowheads="1"/>
              </p:cNvSpPr>
              <p:nvPr/>
            </p:nvSpPr>
            <p:spPr bwMode="auto">
              <a:xfrm>
                <a:off x="1920"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4" name="Oval 120"/>
              <p:cNvSpPr>
                <a:spLocks noChangeArrowheads="1"/>
              </p:cNvSpPr>
              <p:nvPr/>
            </p:nvSpPr>
            <p:spPr bwMode="auto">
              <a:xfrm>
                <a:off x="1391" y="283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5" name="Oval 121"/>
              <p:cNvSpPr>
                <a:spLocks noChangeArrowheads="1"/>
              </p:cNvSpPr>
              <p:nvPr/>
            </p:nvSpPr>
            <p:spPr bwMode="auto">
              <a:xfrm>
                <a:off x="2303" y="2689"/>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6" name="Oval 122"/>
              <p:cNvSpPr>
                <a:spLocks noChangeArrowheads="1"/>
              </p:cNvSpPr>
              <p:nvPr/>
            </p:nvSpPr>
            <p:spPr bwMode="auto">
              <a:xfrm>
                <a:off x="961" y="3264"/>
                <a:ext cx="143"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7" name="Oval 123"/>
              <p:cNvSpPr>
                <a:spLocks noChangeArrowheads="1"/>
              </p:cNvSpPr>
              <p:nvPr/>
            </p:nvSpPr>
            <p:spPr bwMode="auto">
              <a:xfrm>
                <a:off x="1487"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8" name="Oval 124"/>
              <p:cNvSpPr>
                <a:spLocks noChangeArrowheads="1"/>
              </p:cNvSpPr>
              <p:nvPr/>
            </p:nvSpPr>
            <p:spPr bwMode="auto">
              <a:xfrm>
                <a:off x="1487" y="3503"/>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09" name="Oval 125"/>
              <p:cNvSpPr>
                <a:spLocks noChangeArrowheads="1"/>
              </p:cNvSpPr>
              <p:nvPr/>
            </p:nvSpPr>
            <p:spPr bwMode="auto">
              <a:xfrm>
                <a:off x="1920" y="3120"/>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0" name="Oval 126"/>
              <p:cNvSpPr>
                <a:spLocks noChangeArrowheads="1"/>
              </p:cNvSpPr>
              <p:nvPr/>
            </p:nvSpPr>
            <p:spPr bwMode="auto">
              <a:xfrm>
                <a:off x="2303" y="3264"/>
                <a:ext cx="145" cy="14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1" name="Oval 127"/>
              <p:cNvSpPr>
                <a:spLocks noChangeArrowheads="1"/>
              </p:cNvSpPr>
              <p:nvPr/>
            </p:nvSpPr>
            <p:spPr bwMode="auto">
              <a:xfrm>
                <a:off x="1969" y="3599"/>
                <a:ext cx="143"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2" name="Oval 128"/>
              <p:cNvSpPr>
                <a:spLocks noChangeArrowheads="1"/>
              </p:cNvSpPr>
              <p:nvPr/>
            </p:nvSpPr>
            <p:spPr bwMode="auto">
              <a:xfrm>
                <a:off x="2303" y="2352"/>
                <a:ext cx="145" cy="145"/>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sp>
          <p:nvSpPr>
            <p:cNvPr id="67713" name="Rectangle 129"/>
            <p:cNvSpPr>
              <a:spLocks noChangeArrowheads="1"/>
            </p:cNvSpPr>
            <p:nvPr/>
          </p:nvSpPr>
          <p:spPr bwMode="auto">
            <a:xfrm>
              <a:off x="913" y="2639"/>
              <a:ext cx="1064" cy="991"/>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67714" name="Line 130"/>
            <p:cNvSpPr>
              <a:spLocks noChangeShapeType="1"/>
            </p:cNvSpPr>
            <p:nvPr/>
          </p:nvSpPr>
          <p:spPr bwMode="auto">
            <a:xfrm>
              <a:off x="812" y="3874"/>
              <a:ext cx="36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5" name="Text Box 131"/>
            <p:cNvSpPr txBox="1">
              <a:spLocks noChangeArrowheads="1"/>
            </p:cNvSpPr>
            <p:nvPr/>
          </p:nvSpPr>
          <p:spPr bwMode="auto">
            <a:xfrm>
              <a:off x="1133" y="3746"/>
              <a:ext cx="1578"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Same-cluster constraint</a:t>
              </a:r>
            </a:p>
            <a:p>
              <a:pPr algn="ctr">
                <a:defRPr/>
              </a:pPr>
              <a:r>
                <a:rPr lang="en-US" sz="2000" dirty="0">
                  <a:latin typeface="Garamond" charset="0"/>
                </a:rPr>
                <a:t>(must-link)</a:t>
              </a:r>
            </a:p>
          </p:txBody>
        </p:sp>
        <p:sp>
          <p:nvSpPr>
            <p:cNvPr id="67716" name="Line 132"/>
            <p:cNvSpPr>
              <a:spLocks noChangeShapeType="1"/>
            </p:cNvSpPr>
            <p:nvPr/>
          </p:nvSpPr>
          <p:spPr bwMode="auto">
            <a:xfrm>
              <a:off x="2885" y="3878"/>
              <a:ext cx="36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17" name="Text Box 133"/>
            <p:cNvSpPr txBox="1">
              <a:spLocks noChangeArrowheads="1"/>
            </p:cNvSpPr>
            <p:nvPr/>
          </p:nvSpPr>
          <p:spPr bwMode="auto">
            <a:xfrm>
              <a:off x="3191" y="3750"/>
              <a:ext cx="1829" cy="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000" dirty="0">
                  <a:latin typeface="Garamond" charset="0"/>
                </a:rPr>
                <a:t>Different-cluster constraint</a:t>
              </a:r>
            </a:p>
            <a:p>
              <a:pPr algn="ctr">
                <a:defRPr/>
              </a:pPr>
              <a:r>
                <a:rPr lang="en-US" sz="2000" dirty="0">
                  <a:latin typeface="Garamond" charset="0"/>
                </a:rPr>
                <a:t>(cannot-link)</a:t>
              </a:r>
            </a:p>
          </p:txBody>
        </p:sp>
      </p:grpSp>
      <p:grpSp>
        <p:nvGrpSpPr>
          <p:cNvPr id="67718" name="Group 134"/>
          <p:cNvGrpSpPr>
            <a:grpSpLocks/>
          </p:cNvGrpSpPr>
          <p:nvPr/>
        </p:nvGrpSpPr>
        <p:grpSpPr bwMode="auto">
          <a:xfrm>
            <a:off x="5645150" y="4081463"/>
            <a:ext cx="1922463" cy="1789112"/>
            <a:chOff x="3936" y="2496"/>
            <a:chExt cx="1392" cy="1296"/>
          </a:xfrm>
        </p:grpSpPr>
        <p:sp>
          <p:nvSpPr>
            <p:cNvPr id="67719" name="Line 135"/>
            <p:cNvSpPr>
              <a:spLocks noChangeShapeType="1"/>
            </p:cNvSpPr>
            <p:nvPr/>
          </p:nvSpPr>
          <p:spPr bwMode="auto">
            <a:xfrm>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67720" name="Line 136"/>
            <p:cNvSpPr>
              <a:spLocks noChangeShapeType="1"/>
            </p:cNvSpPr>
            <p:nvPr/>
          </p:nvSpPr>
          <p:spPr bwMode="auto">
            <a:xfrm flipH="1">
              <a:off x="3936" y="2496"/>
              <a:ext cx="1392" cy="1296"/>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pic>
        <p:nvPicPr>
          <p:cNvPr id="2" name="Picture 1">
            <a:extLst>
              <a:ext uri="{FF2B5EF4-FFF2-40B4-BE49-F238E27FC236}">
                <a16:creationId xmlns:a16="http://schemas.microsoft.com/office/drawing/2014/main" id="{43F618D3-6194-9245-81A9-70B3E4BC31AD}"/>
              </a:ext>
            </a:extLst>
          </p:cNvPr>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4CAE-1E9F-0049-AA3E-4BBD0A114B36}"/>
              </a:ext>
            </a:extLst>
          </p:cNvPr>
          <p:cNvSpPr>
            <a:spLocks noGrp="1"/>
          </p:cNvSpPr>
          <p:nvPr>
            <p:ph type="title"/>
          </p:nvPr>
        </p:nvSpPr>
        <p:spPr/>
        <p:txBody>
          <a:bodyPr/>
          <a:lstStyle/>
          <a:p>
            <a:r>
              <a:rPr lang="en-US" sz="4400" dirty="0"/>
              <a:t>(2) Hierarchical clustering</a:t>
            </a:r>
          </a:p>
        </p:txBody>
      </p:sp>
      <p:sp>
        <p:nvSpPr>
          <p:cNvPr id="3" name="Content Placeholder 2">
            <a:extLst>
              <a:ext uri="{FF2B5EF4-FFF2-40B4-BE49-F238E27FC236}">
                <a16:creationId xmlns:a16="http://schemas.microsoft.com/office/drawing/2014/main" id="{5EDA405F-0F06-8346-88D7-186AC4841E25}"/>
              </a:ext>
            </a:extLst>
          </p:cNvPr>
          <p:cNvSpPr>
            <a:spLocks noGrp="1"/>
          </p:cNvSpPr>
          <p:nvPr>
            <p:ph idx="1"/>
          </p:nvPr>
        </p:nvSpPr>
        <p:spPr>
          <a:xfrm>
            <a:off x="685800" y="1981200"/>
            <a:ext cx="7772400" cy="4572000"/>
          </a:xfrm>
        </p:spPr>
        <p:txBody>
          <a:bodyPr/>
          <a:lstStyle/>
          <a:p>
            <a:r>
              <a:rPr lang="en-US" sz="3200" b="1" dirty="0"/>
              <a:t>Agglomerative</a:t>
            </a:r>
          </a:p>
          <a:p>
            <a:pPr lvl="1"/>
            <a:r>
              <a:rPr lang="en-US" sz="3200" b="1" dirty="0"/>
              <a:t>bottom up </a:t>
            </a:r>
            <a:r>
              <a:rPr lang="en-US" sz="3200" dirty="0"/>
              <a:t>approach: elements start as individual clusters &amp; clusters are merged as one moves up the hierarchy</a:t>
            </a:r>
          </a:p>
          <a:p>
            <a:r>
              <a:rPr lang="en-US" sz="3200" b="1" dirty="0"/>
              <a:t>Divisive</a:t>
            </a:r>
          </a:p>
          <a:p>
            <a:pPr lvl="1"/>
            <a:r>
              <a:rPr lang="en-US" sz="3200" b="1" dirty="0"/>
              <a:t>top down </a:t>
            </a:r>
            <a:r>
              <a:rPr lang="en-US" sz="3200" dirty="0"/>
              <a:t>approach: elements start as a single cluster &amp; clusters are split as one moves down the hierarchy</a:t>
            </a:r>
          </a:p>
          <a:p>
            <a:endParaRPr lang="en-US" sz="3200" dirty="0"/>
          </a:p>
        </p:txBody>
      </p:sp>
      <p:sp>
        <p:nvSpPr>
          <p:cNvPr id="5" name="Down Arrow 4">
            <a:extLst>
              <a:ext uri="{FF2B5EF4-FFF2-40B4-BE49-F238E27FC236}">
                <a16:creationId xmlns:a16="http://schemas.microsoft.com/office/drawing/2014/main" id="{962BB6E0-1BFE-A742-94C4-33E4CA576A9D}"/>
              </a:ext>
            </a:extLst>
          </p:cNvPr>
          <p:cNvSpPr/>
          <p:nvPr/>
        </p:nvSpPr>
        <p:spPr bwMode="auto">
          <a:xfrm>
            <a:off x="8115300" y="46101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Down Arrow 5">
            <a:extLst>
              <a:ext uri="{FF2B5EF4-FFF2-40B4-BE49-F238E27FC236}">
                <a16:creationId xmlns:a16="http://schemas.microsoft.com/office/drawing/2014/main" id="{6E0F97CC-5AE2-F849-9265-52EE8FAF438F}"/>
              </a:ext>
            </a:extLst>
          </p:cNvPr>
          <p:cNvSpPr/>
          <p:nvPr/>
        </p:nvSpPr>
        <p:spPr bwMode="auto">
          <a:xfrm rot="10800000">
            <a:off x="8115300" y="26670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67565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457200"/>
            <a:ext cx="7467600" cy="762000"/>
          </a:xfrm>
        </p:spPr>
        <p:txBody>
          <a:bodyPr/>
          <a:lstStyle/>
          <a:p>
            <a:r>
              <a:rPr lang="en-US" dirty="0"/>
              <a:t>Hierarchical Clustering</a:t>
            </a:r>
          </a:p>
        </p:txBody>
      </p:sp>
      <p:sp>
        <p:nvSpPr>
          <p:cNvPr id="25604" name="Rectangle 4"/>
          <p:cNvSpPr>
            <a:spLocks noGrp="1" noChangeArrowheads="1"/>
          </p:cNvSpPr>
          <p:nvPr>
            <p:ph type="body" idx="1"/>
          </p:nvPr>
        </p:nvSpPr>
        <p:spPr>
          <a:xfrm>
            <a:off x="914400" y="1447800"/>
            <a:ext cx="7543800" cy="685800"/>
          </a:xfrm>
          <a:noFill/>
          <a:ln/>
        </p:spPr>
        <p:txBody>
          <a:bodyPr/>
          <a:lstStyle/>
          <a:p>
            <a:pPr algn="ctr">
              <a:buFont typeface="Wingdings" charset="2"/>
              <a:buNone/>
            </a:pPr>
            <a:r>
              <a:rPr lang="en-US" sz="3200" dirty="0"/>
              <a:t>Recursive partitioning/merging of a data set</a:t>
            </a:r>
          </a:p>
        </p:txBody>
      </p:sp>
      <p:sp>
        <p:nvSpPr>
          <p:cNvPr id="25605" name="Oval 5"/>
          <p:cNvSpPr>
            <a:spLocks noChangeArrowheads="1"/>
          </p:cNvSpPr>
          <p:nvPr/>
        </p:nvSpPr>
        <p:spPr bwMode="auto">
          <a:xfrm>
            <a:off x="2312987" y="4724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6" name="Oval 6"/>
          <p:cNvSpPr>
            <a:spLocks noChangeArrowheads="1"/>
          </p:cNvSpPr>
          <p:nvPr/>
        </p:nvSpPr>
        <p:spPr bwMode="auto">
          <a:xfrm>
            <a:off x="1017587" y="3962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7" name="Oval 7"/>
          <p:cNvSpPr>
            <a:spLocks noChangeArrowheads="1"/>
          </p:cNvSpPr>
          <p:nvPr/>
        </p:nvSpPr>
        <p:spPr bwMode="auto">
          <a:xfrm>
            <a:off x="3303587" y="38862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8" name="Oval 8"/>
          <p:cNvSpPr>
            <a:spLocks noChangeArrowheads="1"/>
          </p:cNvSpPr>
          <p:nvPr/>
        </p:nvSpPr>
        <p:spPr bwMode="auto">
          <a:xfrm>
            <a:off x="1246187" y="35814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09" name="Oval 9"/>
          <p:cNvSpPr>
            <a:spLocks noChangeArrowheads="1"/>
          </p:cNvSpPr>
          <p:nvPr/>
        </p:nvSpPr>
        <p:spPr bwMode="auto">
          <a:xfrm>
            <a:off x="3379787" y="3276600"/>
            <a:ext cx="136525" cy="136525"/>
          </a:xfrm>
          <a:prstGeom prst="ellipse">
            <a:avLst/>
          </a:prstGeom>
          <a:solidFill>
            <a:schemeClr val="accent1"/>
          </a:solidFill>
          <a:ln w="9525">
            <a:noFill/>
            <a:round/>
            <a:headEnd/>
            <a:tailEnd/>
          </a:ln>
          <a:effectLst/>
        </p:spPr>
        <p:txBody>
          <a:bodyPr wrap="none" anchor="ctr">
            <a:prstTxWarp prst="textNoShape">
              <a:avLst/>
            </a:prstTxWarp>
          </a:bodyPr>
          <a:lstStyle/>
          <a:p>
            <a:endParaRPr lang="en-US" dirty="0">
              <a:latin typeface="Calibri"/>
            </a:endParaRPr>
          </a:p>
        </p:txBody>
      </p:sp>
      <p:sp>
        <p:nvSpPr>
          <p:cNvPr id="25610" name="Oval 10"/>
          <p:cNvSpPr>
            <a:spLocks noChangeArrowheads="1"/>
          </p:cNvSpPr>
          <p:nvPr/>
        </p:nvSpPr>
        <p:spPr bwMode="auto">
          <a:xfrm>
            <a:off x="788987" y="2514600"/>
            <a:ext cx="3200400" cy="3048000"/>
          </a:xfrm>
          <a:prstGeom prst="ellipse">
            <a:avLst/>
          </a:prstGeom>
          <a:noFill/>
          <a:ln w="9525">
            <a:solidFill>
              <a:schemeClr val="tx1"/>
            </a:solidFill>
            <a:round/>
            <a:headEnd/>
            <a:tailEnd/>
          </a:ln>
          <a:effectLst/>
        </p:spPr>
        <p:txBody>
          <a:bodyPr wrap="none" anchor="ctr">
            <a:prstTxWarp prst="textNoShape">
              <a:avLst/>
            </a:prstTxWarp>
          </a:bodyPr>
          <a:lstStyle/>
          <a:p>
            <a:endParaRPr lang="en-US" dirty="0">
              <a:latin typeface="Calibri"/>
            </a:endParaRPr>
          </a:p>
        </p:txBody>
      </p:sp>
      <p:sp>
        <p:nvSpPr>
          <p:cNvPr id="25611" name="Line 11"/>
          <p:cNvSpPr>
            <a:spLocks noChangeShapeType="1"/>
          </p:cNvSpPr>
          <p:nvPr/>
        </p:nvSpPr>
        <p:spPr bwMode="auto">
          <a:xfrm>
            <a:off x="1322387" y="2895600"/>
            <a:ext cx="2438400" cy="1981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2" name="Line 12"/>
          <p:cNvSpPr>
            <a:spLocks noChangeShapeType="1"/>
          </p:cNvSpPr>
          <p:nvPr/>
        </p:nvSpPr>
        <p:spPr bwMode="auto">
          <a:xfrm flipH="1">
            <a:off x="1169987" y="3733800"/>
            <a:ext cx="1219200" cy="1219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3" name="Line 13"/>
          <p:cNvSpPr>
            <a:spLocks noChangeShapeType="1"/>
          </p:cNvSpPr>
          <p:nvPr/>
        </p:nvSpPr>
        <p:spPr bwMode="auto">
          <a:xfrm flipV="1">
            <a:off x="2541587" y="3429000"/>
            <a:ext cx="1295400" cy="4572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4" name="Line 14"/>
          <p:cNvSpPr>
            <a:spLocks noChangeShapeType="1"/>
          </p:cNvSpPr>
          <p:nvPr/>
        </p:nvSpPr>
        <p:spPr bwMode="auto">
          <a:xfrm flipH="1" flipV="1">
            <a:off x="865187" y="3581400"/>
            <a:ext cx="990600" cy="68580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15" name="Text Box 15"/>
          <p:cNvSpPr txBox="1">
            <a:spLocks noChangeArrowheads="1"/>
          </p:cNvSpPr>
          <p:nvPr/>
        </p:nvSpPr>
        <p:spPr bwMode="auto">
          <a:xfrm>
            <a:off x="1382712" y="3486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1</a:t>
            </a:r>
          </a:p>
        </p:txBody>
      </p:sp>
      <p:sp>
        <p:nvSpPr>
          <p:cNvPr id="25616" name="Text Box 16"/>
          <p:cNvSpPr txBox="1">
            <a:spLocks noChangeArrowheads="1"/>
          </p:cNvSpPr>
          <p:nvPr/>
        </p:nvSpPr>
        <p:spPr bwMode="auto">
          <a:xfrm>
            <a:off x="1017587" y="4087813"/>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2</a:t>
            </a:r>
          </a:p>
        </p:txBody>
      </p:sp>
      <p:sp>
        <p:nvSpPr>
          <p:cNvPr id="25617" name="Text Box 17"/>
          <p:cNvSpPr txBox="1">
            <a:spLocks noChangeArrowheads="1"/>
          </p:cNvSpPr>
          <p:nvPr/>
        </p:nvSpPr>
        <p:spPr bwMode="auto">
          <a:xfrm>
            <a:off x="2449512" y="46291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3</a:t>
            </a:r>
          </a:p>
        </p:txBody>
      </p:sp>
      <p:sp>
        <p:nvSpPr>
          <p:cNvPr id="25618" name="Text Box 18"/>
          <p:cNvSpPr txBox="1">
            <a:spLocks noChangeArrowheads="1"/>
          </p:cNvSpPr>
          <p:nvPr/>
        </p:nvSpPr>
        <p:spPr bwMode="auto">
          <a:xfrm>
            <a:off x="3363912" y="39433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4</a:t>
            </a:r>
          </a:p>
        </p:txBody>
      </p:sp>
      <p:sp>
        <p:nvSpPr>
          <p:cNvPr id="25619" name="Text Box 19"/>
          <p:cNvSpPr txBox="1">
            <a:spLocks noChangeArrowheads="1"/>
          </p:cNvSpPr>
          <p:nvPr/>
        </p:nvSpPr>
        <p:spPr bwMode="auto">
          <a:xfrm>
            <a:off x="3135312" y="3028950"/>
            <a:ext cx="285750" cy="336550"/>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5</a:t>
            </a:r>
          </a:p>
        </p:txBody>
      </p:sp>
      <p:grpSp>
        <p:nvGrpSpPr>
          <p:cNvPr id="2" name="Group 20"/>
          <p:cNvGrpSpPr>
            <a:grpSpLocks/>
          </p:cNvGrpSpPr>
          <p:nvPr/>
        </p:nvGrpSpPr>
        <p:grpSpPr bwMode="auto">
          <a:xfrm>
            <a:off x="4294187" y="2590800"/>
            <a:ext cx="4087813" cy="2927350"/>
            <a:chOff x="2880" y="1920"/>
            <a:chExt cx="2575" cy="1844"/>
          </a:xfrm>
        </p:grpSpPr>
        <p:sp>
          <p:nvSpPr>
            <p:cNvPr id="25621" name="Text Box 21"/>
            <p:cNvSpPr txBox="1">
              <a:spLocks noChangeArrowheads="1"/>
            </p:cNvSpPr>
            <p:nvPr/>
          </p:nvSpPr>
          <p:spPr bwMode="auto">
            <a:xfrm>
              <a:off x="2880" y="3552"/>
              <a:ext cx="1716" cy="212"/>
            </a:xfrm>
            <a:prstGeom prst="rect">
              <a:avLst/>
            </a:prstGeom>
            <a:noFill/>
            <a:ln w="9525">
              <a:noFill/>
              <a:miter lim="800000"/>
              <a:headEnd/>
              <a:tailEnd/>
            </a:ln>
            <a:effectLst/>
          </p:spPr>
          <p:txBody>
            <a:bodyPr wrap="none">
              <a:prstTxWarp prst="textNoShape">
                <a:avLst/>
              </a:prstTxWarp>
              <a:spAutoFit/>
            </a:bodyPr>
            <a:lstStyle/>
            <a:p>
              <a:r>
                <a:rPr lang="en-US" sz="1600">
                  <a:latin typeface="Symbol" charset="2"/>
                </a:rPr>
                <a:t>    1           2       3      4            5</a:t>
              </a:r>
            </a:p>
          </p:txBody>
        </p:sp>
        <p:grpSp>
          <p:nvGrpSpPr>
            <p:cNvPr id="3" name="Group 22"/>
            <p:cNvGrpSpPr>
              <a:grpSpLocks/>
            </p:cNvGrpSpPr>
            <p:nvPr/>
          </p:nvGrpSpPr>
          <p:grpSpPr bwMode="auto">
            <a:xfrm>
              <a:off x="3082" y="1920"/>
              <a:ext cx="2373" cy="1632"/>
              <a:chOff x="3082" y="1920"/>
              <a:chExt cx="2373" cy="1632"/>
            </a:xfrm>
          </p:grpSpPr>
          <p:sp>
            <p:nvSpPr>
              <p:cNvPr id="25623" name="Line 23"/>
              <p:cNvSpPr>
                <a:spLocks noChangeShapeType="1"/>
              </p:cNvSpPr>
              <p:nvPr/>
            </p:nvSpPr>
            <p:spPr bwMode="auto">
              <a:xfrm>
                <a:off x="3562" y="2028"/>
                <a:ext cx="67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4" name="Line 24"/>
              <p:cNvSpPr>
                <a:spLocks noChangeShapeType="1"/>
              </p:cNvSpPr>
              <p:nvPr/>
            </p:nvSpPr>
            <p:spPr bwMode="auto">
              <a:xfrm>
                <a:off x="3562" y="2028"/>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5" name="Line 25"/>
              <p:cNvSpPr>
                <a:spLocks noChangeShapeType="1"/>
              </p:cNvSpPr>
              <p:nvPr/>
            </p:nvSpPr>
            <p:spPr bwMode="auto">
              <a:xfrm>
                <a:off x="4234" y="2028"/>
                <a:ext cx="0" cy="672"/>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6" name="Line 26"/>
              <p:cNvSpPr>
                <a:spLocks noChangeShapeType="1"/>
              </p:cNvSpPr>
              <p:nvPr/>
            </p:nvSpPr>
            <p:spPr bwMode="auto">
              <a:xfrm>
                <a:off x="3322" y="2364"/>
                <a:ext cx="480"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7" name="Line 27"/>
              <p:cNvSpPr>
                <a:spLocks noChangeShapeType="1"/>
              </p:cNvSpPr>
              <p:nvPr/>
            </p:nvSpPr>
            <p:spPr bwMode="auto">
              <a:xfrm>
                <a:off x="3322" y="2364"/>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8" name="Line 28"/>
              <p:cNvSpPr>
                <a:spLocks noChangeShapeType="1"/>
              </p:cNvSpPr>
              <p:nvPr/>
            </p:nvSpPr>
            <p:spPr bwMode="auto">
              <a:xfrm>
                <a:off x="4042" y="2700"/>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29" name="Line 29"/>
              <p:cNvSpPr>
                <a:spLocks noChangeShapeType="1"/>
              </p:cNvSpPr>
              <p:nvPr/>
            </p:nvSpPr>
            <p:spPr bwMode="auto">
              <a:xfrm>
                <a:off x="3082" y="3132"/>
                <a:ext cx="432" cy="0"/>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0" name="Line 30"/>
              <p:cNvSpPr>
                <a:spLocks noChangeShapeType="1"/>
              </p:cNvSpPr>
              <p:nvPr/>
            </p:nvSpPr>
            <p:spPr bwMode="auto">
              <a:xfrm>
                <a:off x="3514"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1" name="Line 31"/>
              <p:cNvSpPr>
                <a:spLocks noChangeShapeType="1"/>
              </p:cNvSpPr>
              <p:nvPr/>
            </p:nvSpPr>
            <p:spPr bwMode="auto">
              <a:xfrm>
                <a:off x="3082" y="3132"/>
                <a:ext cx="0" cy="336"/>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2" name="Line 32"/>
              <p:cNvSpPr>
                <a:spLocks noChangeShapeType="1"/>
              </p:cNvSpPr>
              <p:nvPr/>
            </p:nvSpPr>
            <p:spPr bwMode="auto">
              <a:xfrm>
                <a:off x="3802" y="2364"/>
                <a:ext cx="0" cy="1104"/>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3" name="Line 33"/>
              <p:cNvSpPr>
                <a:spLocks noChangeShapeType="1"/>
              </p:cNvSpPr>
              <p:nvPr/>
            </p:nvSpPr>
            <p:spPr bwMode="auto">
              <a:xfrm>
                <a:off x="4042"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sp>
            <p:nvSpPr>
              <p:cNvPr id="25634" name="Line 34"/>
              <p:cNvSpPr>
                <a:spLocks noChangeShapeType="1"/>
              </p:cNvSpPr>
              <p:nvPr/>
            </p:nvSpPr>
            <p:spPr bwMode="auto">
              <a:xfrm>
                <a:off x="4474" y="2700"/>
                <a:ext cx="0" cy="768"/>
              </a:xfrm>
              <a:prstGeom prst="line">
                <a:avLst/>
              </a:prstGeom>
              <a:noFill/>
              <a:ln w="9525">
                <a:solidFill>
                  <a:schemeClr val="tx1"/>
                </a:solidFill>
                <a:round/>
                <a:headEnd/>
                <a:tailEnd/>
              </a:ln>
              <a:effectLst/>
            </p:spPr>
            <p:txBody>
              <a:bodyPr>
                <a:prstTxWarp prst="textNoShape">
                  <a:avLst/>
                </a:prstTxWarp>
              </a:bodyPr>
              <a:lstStyle/>
              <a:p>
                <a:endParaRPr lang="en-US" dirty="0">
                  <a:latin typeface="Calibri"/>
                </a:endParaRPr>
              </a:p>
            </p:txBody>
          </p:sp>
          <p:grpSp>
            <p:nvGrpSpPr>
              <p:cNvPr id="4" name="Group 35"/>
              <p:cNvGrpSpPr>
                <a:grpSpLocks/>
              </p:cNvGrpSpPr>
              <p:nvPr/>
            </p:nvGrpSpPr>
            <p:grpSpPr bwMode="auto">
              <a:xfrm>
                <a:off x="4704" y="1920"/>
                <a:ext cx="751" cy="1632"/>
                <a:chOff x="4800" y="1920"/>
                <a:chExt cx="751" cy="1632"/>
              </a:xfrm>
            </p:grpSpPr>
            <p:sp>
              <p:nvSpPr>
                <p:cNvPr id="25636" name="Text Box 36"/>
                <p:cNvSpPr txBox="1">
                  <a:spLocks noChangeArrowheads="1"/>
                </p:cNvSpPr>
                <p:nvPr/>
              </p:nvSpPr>
              <p:spPr bwMode="auto">
                <a:xfrm>
                  <a:off x="4800" y="192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1-</a:t>
                  </a:r>
                  <a:r>
                    <a:rPr lang="en-US" sz="1400" dirty="0">
                      <a:latin typeface="Calibri"/>
                    </a:rPr>
                    <a:t>clustering</a:t>
                  </a:r>
                  <a:endParaRPr lang="en-US" sz="1400" dirty="0">
                    <a:latin typeface="Symbol" charset="2"/>
                  </a:endParaRPr>
                </a:p>
              </p:txBody>
            </p:sp>
            <p:sp>
              <p:nvSpPr>
                <p:cNvPr id="25637" name="Text Box 37"/>
                <p:cNvSpPr txBox="1">
                  <a:spLocks noChangeArrowheads="1"/>
                </p:cNvSpPr>
                <p:nvPr/>
              </p:nvSpPr>
              <p:spPr bwMode="auto">
                <a:xfrm>
                  <a:off x="4800" y="2304"/>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2-</a:t>
                  </a:r>
                  <a:r>
                    <a:rPr lang="en-US" sz="1400" dirty="0">
                      <a:latin typeface="Calibri"/>
                    </a:rPr>
                    <a:t>clustering</a:t>
                  </a:r>
                  <a:endParaRPr lang="en-US" sz="1400" dirty="0">
                    <a:latin typeface="Symbol" charset="2"/>
                  </a:endParaRPr>
                </a:p>
              </p:txBody>
            </p:sp>
            <p:sp>
              <p:nvSpPr>
                <p:cNvPr id="25638" name="Text Box 38"/>
                <p:cNvSpPr txBox="1">
                  <a:spLocks noChangeArrowheads="1"/>
                </p:cNvSpPr>
                <p:nvPr/>
              </p:nvSpPr>
              <p:spPr bwMode="auto">
                <a:xfrm>
                  <a:off x="4800" y="2640"/>
                  <a:ext cx="751"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3-</a:t>
                  </a:r>
                  <a:r>
                    <a:rPr lang="en-US" sz="1400" dirty="0">
                      <a:latin typeface="Calibri"/>
                    </a:rPr>
                    <a:t>clustering</a:t>
                  </a:r>
                  <a:endParaRPr lang="en-US" sz="1400" dirty="0">
                    <a:latin typeface="Symbol" charset="2"/>
                  </a:endParaRPr>
                </a:p>
              </p:txBody>
            </p:sp>
            <p:sp>
              <p:nvSpPr>
                <p:cNvPr id="25639" name="Text Box 39"/>
                <p:cNvSpPr txBox="1">
                  <a:spLocks noChangeArrowheads="1"/>
                </p:cNvSpPr>
                <p:nvPr/>
              </p:nvSpPr>
              <p:spPr bwMode="auto">
                <a:xfrm>
                  <a:off x="4800" y="3072"/>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4-</a:t>
                  </a:r>
                  <a:r>
                    <a:rPr lang="en-US" sz="1400" dirty="0">
                      <a:latin typeface="Calibri"/>
                    </a:rPr>
                    <a:t>clustering</a:t>
                  </a:r>
                  <a:endParaRPr lang="en-US" sz="1400" dirty="0">
                    <a:latin typeface="Symbol" charset="2"/>
                  </a:endParaRPr>
                </a:p>
              </p:txBody>
            </p:sp>
            <p:sp>
              <p:nvSpPr>
                <p:cNvPr id="25640" name="Text Box 40"/>
                <p:cNvSpPr txBox="1">
                  <a:spLocks noChangeArrowheads="1"/>
                </p:cNvSpPr>
                <p:nvPr/>
              </p:nvSpPr>
              <p:spPr bwMode="auto">
                <a:xfrm>
                  <a:off x="4800" y="3360"/>
                  <a:ext cx="703" cy="192"/>
                </a:xfrm>
                <a:prstGeom prst="rect">
                  <a:avLst/>
                </a:prstGeom>
                <a:noFill/>
                <a:ln w="9525">
                  <a:noFill/>
                  <a:miter lim="800000"/>
                  <a:headEnd/>
                  <a:tailEnd/>
                </a:ln>
                <a:effectLst/>
              </p:spPr>
              <p:txBody>
                <a:bodyPr>
                  <a:prstTxWarp prst="textNoShape">
                    <a:avLst/>
                  </a:prstTxWarp>
                  <a:spAutoFit/>
                </a:bodyPr>
                <a:lstStyle/>
                <a:p>
                  <a:r>
                    <a:rPr lang="en-US" sz="1400" dirty="0">
                      <a:latin typeface="Symbol" charset="2"/>
                    </a:rPr>
                    <a:t>5-</a:t>
                  </a:r>
                  <a:r>
                    <a:rPr lang="en-US" sz="1400" dirty="0">
                      <a:latin typeface="Calibri"/>
                    </a:rPr>
                    <a:t>clustering</a:t>
                  </a:r>
                  <a:endParaRPr lang="en-US" sz="1400" dirty="0">
                    <a:latin typeface="Symbol" charset="2"/>
                  </a:endParaRPr>
                </a:p>
              </p:txBody>
            </p:sp>
          </p:grpSp>
        </p:grpSp>
      </p:grpSp>
    </p:spTree>
    <p:extLst>
      <p:ext uri="{BB962C8B-B14F-4D97-AF65-F5344CB8AC3E}">
        <p14:creationId xmlns:p14="http://schemas.microsoft.com/office/powerpoint/2010/main" val="334021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24407" y="1752600"/>
            <a:ext cx="4841127" cy="4495800"/>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Tree structure representing all data </a:t>
            </a:r>
            <a:r>
              <a:rPr lang="en-US" altLang="zh-CN" sz="2800" dirty="0" err="1">
                <a:latin typeface="Calibri" panose="020F0502020204030204" pitchFamily="34" charset="0"/>
                <a:ea typeface="SimSun" pitchFamily="2" charset="-122"/>
                <a:cs typeface="Calibri" panose="020F0502020204030204" pitchFamily="34" charset="0"/>
              </a:rPr>
              <a:t>partitionings</a:t>
            </a: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eaLnBrk="0" hangingPunct="0">
              <a:buClr>
                <a:schemeClr val="bg2"/>
              </a:buClr>
              <a:buFontTx/>
              <a:buChar char="•"/>
            </a:pPr>
            <a:endParaRPr lang="en-US" altLang="zh-CN" sz="1600" dirty="0">
              <a:latin typeface="Calibri" panose="020F0502020204030204" pitchFamily="34" charset="0"/>
              <a:ea typeface="SimSun" pitchFamily="2" charset="-122"/>
              <a:cs typeface="Calibri" panose="020F0502020204030204" pitchFamily="34" charset="0"/>
            </a:endParaRP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2"/>
              </a:rPr>
              <a:t>Dendogram</a:t>
            </a:r>
            <a:endParaRPr lang="en-US" sz="4400" b="1" dirty="0">
              <a:solidFill>
                <a:schemeClr val="tx2"/>
              </a:solidFill>
              <a:latin typeface="Calibri"/>
              <a:ea typeface="Calibri"/>
              <a:cs typeface="Calibri"/>
            </a:endParaRPr>
          </a:p>
        </p:txBody>
      </p:sp>
      <p:sp>
        <p:nvSpPr>
          <p:cNvPr id="51210" name="Oval 3"/>
          <p:cNvSpPr>
            <a:spLocks noChangeArrowheads="1"/>
          </p:cNvSpPr>
          <p:nvPr/>
        </p:nvSpPr>
        <p:spPr bwMode="auto">
          <a:xfrm>
            <a:off x="88362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1500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cxnSpLocks/>
            <a:stCxn id="51216" idx="6"/>
          </p:cNvCxnSpPr>
          <p:nvPr/>
        </p:nvCxnSpPr>
        <p:spPr bwMode="auto">
          <a:xfrm flipH="1" flipV="1">
            <a:off x="5867400" y="4552950"/>
            <a:ext cx="1466" cy="1228725"/>
          </a:xfrm>
          <a:prstGeom prst="line">
            <a:avLst/>
          </a:prstGeom>
          <a:noFill/>
          <a:ln w="12700" cap="flat" cmpd="sng" algn="ctr">
            <a:solidFill>
              <a:schemeClr val="tx1"/>
            </a:solidFill>
            <a:prstDash val="solid"/>
            <a:miter lim="800000"/>
            <a:headEnd type="none" w="med" len="med"/>
            <a:tailEnd type="none" w="med" len="med"/>
          </a:ln>
          <a:effectLst/>
        </p:spPr>
      </p:cxnSp>
      <p:sp>
        <p:nvSpPr>
          <p:cNvPr id="3" name="TextBox 2">
            <a:extLst>
              <a:ext uri="{FF2B5EF4-FFF2-40B4-BE49-F238E27FC236}">
                <a16:creationId xmlns:a16="http://schemas.microsoft.com/office/drawing/2014/main" id="{3CB489B1-E1B0-514C-954B-2454A25C82DF}"/>
              </a:ext>
            </a:extLst>
          </p:cNvPr>
          <p:cNvSpPr txBox="1"/>
          <p:nvPr/>
        </p:nvSpPr>
        <p:spPr>
          <a:xfrm>
            <a:off x="4648200" y="6248400"/>
            <a:ext cx="4267199" cy="461665"/>
          </a:xfrm>
          <a:prstGeom prst="rect">
            <a:avLst/>
          </a:prstGeom>
          <a:noFill/>
        </p:spPr>
        <p:txBody>
          <a:bodyPr wrap="square" rtlCol="0">
            <a:spAutoFit/>
          </a:bodyPr>
          <a:lstStyle/>
          <a:p>
            <a:pPr algn="ctr"/>
            <a:r>
              <a:rPr lang="en-US" dirty="0"/>
              <a:t>Nine items</a:t>
            </a:r>
          </a:p>
        </p:txBody>
      </p:sp>
    </p:spTree>
    <p:extLst>
      <p:ext uri="{BB962C8B-B14F-4D97-AF65-F5344CB8AC3E}">
        <p14:creationId xmlns:p14="http://schemas.microsoft.com/office/powerpoint/2010/main" val="30803345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034" name="Rectangle 42"/>
          <p:cNvSpPr>
            <a:spLocks noChangeArrowheads="1"/>
          </p:cNvSpPr>
          <p:nvPr/>
        </p:nvSpPr>
        <p:spPr bwMode="auto">
          <a:xfrm>
            <a:off x="-6823" y="1752600"/>
            <a:ext cx="4841127" cy="4829175"/>
          </a:xfrm>
          <a:prstGeom prst="rect">
            <a:avLst/>
          </a:prstGeom>
          <a:noFill/>
          <a:ln w="9525">
            <a:noFill/>
            <a:miter lim="800000"/>
            <a:headEnd/>
            <a:tailEnd/>
          </a:ln>
          <a:effectLst/>
        </p:spPr>
        <p:txBody>
          <a:bodyPr lIns="92075" tIns="46038" rIns="92075" bIns="46038">
            <a:prstTxWarp prst="textNoShape">
              <a:avLst/>
            </a:prstTxWarp>
          </a:bodyPr>
          <a:lstStyle/>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Tree structure representing all data </a:t>
            </a:r>
            <a:r>
              <a:rPr lang="en-US" altLang="zh-CN" sz="2800" dirty="0" err="1">
                <a:latin typeface="Calibri" panose="020F0502020204030204" pitchFamily="34" charset="0"/>
                <a:ea typeface="SimSun" pitchFamily="2" charset="-122"/>
                <a:cs typeface="Calibri" panose="020F0502020204030204" pitchFamily="34" charset="0"/>
              </a:rPr>
              <a:t>partitionings</a:t>
            </a:r>
            <a:endParaRPr lang="en-US" altLang="zh-CN" sz="2800" dirty="0">
              <a:latin typeface="Calibri" panose="020F0502020204030204" pitchFamily="34" charset="0"/>
              <a:ea typeface="SimSun" pitchFamily="2" charset="-122"/>
              <a:cs typeface="Calibri" panose="020F0502020204030204" pitchFamily="34" charset="0"/>
            </a:endParaRPr>
          </a:p>
          <a:p>
            <a:pPr marL="284163" lvl="1" indent="-227013">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Constructed as clustering proceeds</a:t>
            </a: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Get a K-clustering by looking at </a:t>
            </a:r>
            <a:r>
              <a:rPr lang="en-US" altLang="zh-CN" sz="2800" b="1" dirty="0">
                <a:latin typeface="Calibri" panose="020F0502020204030204" pitchFamily="34" charset="0"/>
                <a:ea typeface="SimSun" pitchFamily="2" charset="-122"/>
                <a:cs typeface="Calibri" panose="020F0502020204030204" pitchFamily="34" charset="0"/>
              </a:rPr>
              <a:t>connected</a:t>
            </a:r>
            <a:r>
              <a:rPr lang="en-US" altLang="zh-CN" sz="2800" dirty="0">
                <a:latin typeface="Calibri" panose="020F0502020204030204" pitchFamily="34" charset="0"/>
                <a:ea typeface="SimSun" pitchFamily="2" charset="-122"/>
                <a:cs typeface="Calibri" panose="020F0502020204030204" pitchFamily="34" charset="0"/>
              </a:rPr>
              <a:t> components at any given level</a:t>
            </a:r>
          </a:p>
          <a:p>
            <a:pPr marL="284163" lvl="1" indent="-227013" eaLnBrk="0" hangingPunct="0">
              <a:buClr>
                <a:schemeClr val="bg2"/>
              </a:buClr>
              <a:buFontTx/>
              <a:buChar char="•"/>
            </a:pPr>
            <a:r>
              <a:rPr lang="en-US" altLang="zh-CN" sz="2800" dirty="0">
                <a:latin typeface="Calibri" panose="020F0502020204030204" pitchFamily="34" charset="0"/>
                <a:ea typeface="SimSun" pitchFamily="2" charset="-122"/>
                <a:cs typeface="Calibri" panose="020F0502020204030204" pitchFamily="34" charset="0"/>
              </a:rPr>
              <a:t>Often binary </a:t>
            </a:r>
            <a:r>
              <a:rPr lang="en-US" altLang="zh-CN" sz="2800" dirty="0" err="1">
                <a:latin typeface="Calibri" panose="020F0502020204030204" pitchFamily="34" charset="0"/>
                <a:ea typeface="SimSun" pitchFamily="2" charset="-122"/>
                <a:cs typeface="Calibri" panose="020F0502020204030204" pitchFamily="34" charset="0"/>
              </a:rPr>
              <a:t>dendograms</a:t>
            </a:r>
            <a:r>
              <a:rPr lang="en-US" altLang="zh-CN" sz="2800" dirty="0">
                <a:latin typeface="Calibri" panose="020F0502020204030204" pitchFamily="34" charset="0"/>
                <a:ea typeface="SimSun" pitchFamily="2" charset="-122"/>
                <a:cs typeface="Calibri" panose="020F0502020204030204" pitchFamily="34" charset="0"/>
              </a:rPr>
              <a:t>, but n-</a:t>
            </a:r>
            <a:r>
              <a:rPr lang="en-US" altLang="zh-CN" sz="2800" dirty="0" err="1">
                <a:latin typeface="Calibri" panose="020F0502020204030204" pitchFamily="34" charset="0"/>
                <a:ea typeface="SimSun" pitchFamily="2" charset="-122"/>
                <a:cs typeface="Calibri" panose="020F0502020204030204" pitchFamily="34" charset="0"/>
              </a:rPr>
              <a:t>ary</a:t>
            </a:r>
            <a:r>
              <a:rPr lang="en-US" altLang="zh-CN" sz="2800" dirty="0">
                <a:latin typeface="Calibri" panose="020F0502020204030204" pitchFamily="34" charset="0"/>
                <a:ea typeface="SimSun" pitchFamily="2" charset="-122"/>
                <a:cs typeface="Calibri" panose="020F0502020204030204" pitchFamily="34" charset="0"/>
              </a:rPr>
              <a:t> ones easy to obtain with minor algorithm changes</a:t>
            </a:r>
          </a:p>
        </p:txBody>
      </p:sp>
      <p:sp>
        <p:nvSpPr>
          <p:cNvPr id="51204" name="Rectangle 43"/>
          <p:cNvSpPr>
            <a:spLocks noChangeArrowheads="1"/>
          </p:cNvSpPr>
          <p:nvPr/>
        </p:nvSpPr>
        <p:spPr bwMode="auto">
          <a:xfrm>
            <a:off x="762000" y="457200"/>
            <a:ext cx="7924800" cy="1066800"/>
          </a:xfrm>
          <a:prstGeom prst="rect">
            <a:avLst/>
          </a:prstGeom>
          <a:noFill/>
          <a:ln w="9525">
            <a:noFill/>
            <a:miter lim="800000"/>
            <a:headEnd/>
            <a:tailEnd/>
          </a:ln>
        </p:spPr>
        <p:txBody>
          <a:bodyPr anchor="ctr">
            <a:prstTxWarp prst="textNoShape">
              <a:avLst/>
            </a:prstTxWarp>
          </a:bodyPr>
          <a:lstStyle/>
          <a:p>
            <a:pPr algn="ctr"/>
            <a:r>
              <a:rPr lang="en-US" sz="4400" b="1" dirty="0" err="1">
                <a:solidFill>
                  <a:schemeClr val="tx2"/>
                </a:solidFill>
                <a:latin typeface="Calibri"/>
                <a:ea typeface="Calibri"/>
                <a:cs typeface="Calibri"/>
                <a:hlinkClick r:id="rId2"/>
              </a:rPr>
              <a:t>Dendogram</a:t>
            </a:r>
            <a:endParaRPr lang="en-US" sz="4400" b="1" dirty="0">
              <a:solidFill>
                <a:schemeClr val="tx2"/>
              </a:solidFill>
              <a:latin typeface="Calibri"/>
              <a:ea typeface="Calibri"/>
              <a:cs typeface="Calibri"/>
            </a:endParaRPr>
          </a:p>
        </p:txBody>
      </p:sp>
      <p:grpSp>
        <p:nvGrpSpPr>
          <p:cNvPr id="2" name="Group 1">
            <a:extLst>
              <a:ext uri="{FF2B5EF4-FFF2-40B4-BE49-F238E27FC236}">
                <a16:creationId xmlns:a16="http://schemas.microsoft.com/office/drawing/2014/main" id="{7889A8EF-44AC-9542-8732-9D46A215F068}"/>
              </a:ext>
            </a:extLst>
          </p:cNvPr>
          <p:cNvGrpSpPr/>
          <p:nvPr/>
        </p:nvGrpSpPr>
        <p:grpSpPr>
          <a:xfrm>
            <a:off x="4648200" y="1600200"/>
            <a:ext cx="4343400" cy="4495800"/>
            <a:chOff x="4648200" y="1600200"/>
            <a:chExt cx="4343400" cy="4495800"/>
          </a:xfrm>
        </p:grpSpPr>
        <p:sp>
          <p:nvSpPr>
            <p:cNvPr id="51210" name="Oval 3"/>
            <p:cNvSpPr>
              <a:spLocks noChangeArrowheads="1"/>
            </p:cNvSpPr>
            <p:nvPr/>
          </p:nvSpPr>
          <p:spPr bwMode="auto">
            <a:xfrm>
              <a:off x="88362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1" name="Oval 4"/>
            <p:cNvSpPr>
              <a:spLocks noChangeArrowheads="1"/>
            </p:cNvSpPr>
            <p:nvPr/>
          </p:nvSpPr>
          <p:spPr bwMode="auto">
            <a:xfrm>
              <a:off x="828235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2" name="Oval 5"/>
            <p:cNvSpPr>
              <a:spLocks noChangeArrowheads="1"/>
            </p:cNvSpPr>
            <p:nvPr/>
          </p:nvSpPr>
          <p:spPr bwMode="auto">
            <a:xfrm>
              <a:off x="7768004"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3" name="Oval 6"/>
            <p:cNvSpPr>
              <a:spLocks noChangeArrowheads="1"/>
            </p:cNvSpPr>
            <p:nvPr/>
          </p:nvSpPr>
          <p:spPr bwMode="auto">
            <a:xfrm>
              <a:off x="72932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4" name="Oval 7"/>
            <p:cNvSpPr>
              <a:spLocks noChangeArrowheads="1"/>
            </p:cNvSpPr>
            <p:nvPr/>
          </p:nvSpPr>
          <p:spPr bwMode="auto">
            <a:xfrm>
              <a:off x="677886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5" name="Oval 8"/>
            <p:cNvSpPr>
              <a:spLocks noChangeArrowheads="1"/>
            </p:cNvSpPr>
            <p:nvPr/>
          </p:nvSpPr>
          <p:spPr bwMode="auto">
            <a:xfrm>
              <a:off x="6264519"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6" name="Oval 9"/>
            <p:cNvSpPr>
              <a:spLocks noChangeArrowheads="1"/>
            </p:cNvSpPr>
            <p:nvPr/>
          </p:nvSpPr>
          <p:spPr bwMode="auto">
            <a:xfrm>
              <a:off x="578973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7" name="Oval 10"/>
            <p:cNvSpPr>
              <a:spLocks noChangeArrowheads="1"/>
            </p:cNvSpPr>
            <p:nvPr/>
          </p:nvSpPr>
          <p:spPr bwMode="auto">
            <a:xfrm>
              <a:off x="5275385"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8" name="Oval 11"/>
            <p:cNvSpPr>
              <a:spLocks noChangeArrowheads="1"/>
            </p:cNvSpPr>
            <p:nvPr/>
          </p:nvSpPr>
          <p:spPr bwMode="auto">
            <a:xfrm>
              <a:off x="4800600" y="5734050"/>
              <a:ext cx="79131" cy="133350"/>
            </a:xfrm>
            <a:prstGeom prst="ellipse">
              <a:avLst/>
            </a:prstGeom>
            <a:solidFill>
              <a:schemeClr val="accent1"/>
            </a:solid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19" name="Line 12"/>
            <p:cNvSpPr>
              <a:spLocks noChangeShapeType="1"/>
            </p:cNvSpPr>
            <p:nvPr/>
          </p:nvSpPr>
          <p:spPr bwMode="auto">
            <a:xfrm>
              <a:off x="4840165" y="5000625"/>
              <a:ext cx="47478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0" name="Line 13"/>
            <p:cNvSpPr>
              <a:spLocks noChangeShapeType="1"/>
            </p:cNvSpPr>
            <p:nvPr/>
          </p:nvSpPr>
          <p:spPr bwMode="auto">
            <a:xfrm>
              <a:off x="5314950"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1" name="Line 14"/>
            <p:cNvSpPr>
              <a:spLocks noChangeShapeType="1"/>
            </p:cNvSpPr>
            <p:nvPr/>
          </p:nvSpPr>
          <p:spPr bwMode="auto">
            <a:xfrm>
              <a:off x="630408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2" name="Line 15"/>
            <p:cNvSpPr>
              <a:spLocks noChangeShapeType="1"/>
            </p:cNvSpPr>
            <p:nvPr/>
          </p:nvSpPr>
          <p:spPr bwMode="auto">
            <a:xfrm>
              <a:off x="6304085" y="5000625"/>
              <a:ext cx="5143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3" name="Line 16"/>
            <p:cNvSpPr>
              <a:spLocks noChangeShapeType="1"/>
            </p:cNvSpPr>
            <p:nvPr/>
          </p:nvSpPr>
          <p:spPr bwMode="auto">
            <a:xfrm>
              <a:off x="681843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4" name="Line 17"/>
            <p:cNvSpPr>
              <a:spLocks noChangeShapeType="1"/>
            </p:cNvSpPr>
            <p:nvPr/>
          </p:nvSpPr>
          <p:spPr bwMode="auto">
            <a:xfrm>
              <a:off x="8321919"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5" name="Line 18"/>
            <p:cNvSpPr>
              <a:spLocks noChangeShapeType="1"/>
            </p:cNvSpPr>
            <p:nvPr/>
          </p:nvSpPr>
          <p:spPr bwMode="auto">
            <a:xfrm>
              <a:off x="8321919" y="5067300"/>
              <a:ext cx="55391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6" name="Line 19"/>
            <p:cNvSpPr>
              <a:spLocks noChangeShapeType="1"/>
            </p:cNvSpPr>
            <p:nvPr/>
          </p:nvSpPr>
          <p:spPr bwMode="auto">
            <a:xfrm>
              <a:off x="8875835" y="506730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28" name="Line 21"/>
            <p:cNvSpPr>
              <a:spLocks noChangeShapeType="1"/>
            </p:cNvSpPr>
            <p:nvPr/>
          </p:nvSpPr>
          <p:spPr bwMode="auto">
            <a:xfrm>
              <a:off x="5105400" y="4572000"/>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0" name="Line 23"/>
            <p:cNvSpPr>
              <a:spLocks noChangeShapeType="1"/>
            </p:cNvSpPr>
            <p:nvPr/>
          </p:nvSpPr>
          <p:spPr bwMode="auto">
            <a:xfrm>
              <a:off x="6501912" y="4333875"/>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1" name="Line 24"/>
            <p:cNvSpPr>
              <a:spLocks noChangeShapeType="1"/>
            </p:cNvSpPr>
            <p:nvPr/>
          </p:nvSpPr>
          <p:spPr bwMode="auto">
            <a:xfrm>
              <a:off x="6541477" y="4333875"/>
              <a:ext cx="0" cy="666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2" name="Line 25"/>
            <p:cNvSpPr>
              <a:spLocks noChangeShapeType="1"/>
            </p:cNvSpPr>
            <p:nvPr/>
          </p:nvSpPr>
          <p:spPr bwMode="auto">
            <a:xfrm>
              <a:off x="6581042" y="4333875"/>
              <a:ext cx="751742"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3" name="Line 26"/>
            <p:cNvSpPr>
              <a:spLocks noChangeShapeType="1"/>
            </p:cNvSpPr>
            <p:nvPr/>
          </p:nvSpPr>
          <p:spPr bwMode="auto">
            <a:xfrm>
              <a:off x="7332785" y="4333875"/>
              <a:ext cx="0" cy="14668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4" name="Line 27"/>
            <p:cNvSpPr>
              <a:spLocks noChangeShapeType="1"/>
            </p:cNvSpPr>
            <p:nvPr/>
          </p:nvSpPr>
          <p:spPr bwMode="auto">
            <a:xfrm>
              <a:off x="6541477" y="4333875"/>
              <a:ext cx="79131"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5" name="Line 28"/>
            <p:cNvSpPr>
              <a:spLocks noChangeShapeType="1"/>
            </p:cNvSpPr>
            <p:nvPr/>
          </p:nvSpPr>
          <p:spPr bwMode="auto">
            <a:xfrm>
              <a:off x="6937131" y="3600450"/>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6" name="Line 29"/>
            <p:cNvSpPr>
              <a:spLocks noChangeShapeType="1"/>
            </p:cNvSpPr>
            <p:nvPr/>
          </p:nvSpPr>
          <p:spPr bwMode="auto">
            <a:xfrm flipV="1">
              <a:off x="7807569" y="3600450"/>
              <a:ext cx="0" cy="220027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7" name="Line 30"/>
            <p:cNvSpPr>
              <a:spLocks noChangeShapeType="1"/>
            </p:cNvSpPr>
            <p:nvPr/>
          </p:nvSpPr>
          <p:spPr bwMode="auto">
            <a:xfrm>
              <a:off x="6937131" y="3600450"/>
              <a:ext cx="870438"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8" name="Line 31"/>
            <p:cNvSpPr>
              <a:spLocks noChangeShapeType="1"/>
            </p:cNvSpPr>
            <p:nvPr/>
          </p:nvSpPr>
          <p:spPr bwMode="auto">
            <a:xfrm>
              <a:off x="7372350" y="2867025"/>
              <a:ext cx="0" cy="7334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39" name="Line 32"/>
            <p:cNvSpPr>
              <a:spLocks noChangeShapeType="1"/>
            </p:cNvSpPr>
            <p:nvPr/>
          </p:nvSpPr>
          <p:spPr bwMode="auto">
            <a:xfrm flipV="1">
              <a:off x="8598877" y="2800350"/>
              <a:ext cx="0" cy="22669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0" name="Line 33"/>
            <p:cNvSpPr>
              <a:spLocks noChangeShapeType="1"/>
            </p:cNvSpPr>
            <p:nvPr/>
          </p:nvSpPr>
          <p:spPr bwMode="auto">
            <a:xfrm flipH="1">
              <a:off x="7372350" y="2800350"/>
              <a:ext cx="12265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1" name="Line 34"/>
            <p:cNvSpPr>
              <a:spLocks noChangeShapeType="1"/>
            </p:cNvSpPr>
            <p:nvPr/>
          </p:nvSpPr>
          <p:spPr bwMode="auto">
            <a:xfrm flipV="1">
              <a:off x="7372350" y="2800350"/>
              <a:ext cx="0" cy="200025"/>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2" name="Line 35"/>
            <p:cNvSpPr>
              <a:spLocks noChangeShapeType="1"/>
            </p:cNvSpPr>
            <p:nvPr/>
          </p:nvSpPr>
          <p:spPr bwMode="auto">
            <a:xfrm>
              <a:off x="7965831" y="2000250"/>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3" name="Line 36"/>
            <p:cNvSpPr>
              <a:spLocks noChangeShapeType="1"/>
            </p:cNvSpPr>
            <p:nvPr/>
          </p:nvSpPr>
          <p:spPr bwMode="auto">
            <a:xfrm flipH="1">
              <a:off x="5512777" y="2000250"/>
              <a:ext cx="2453054"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4" name="Line 37"/>
            <p:cNvSpPr>
              <a:spLocks noChangeShapeType="1"/>
            </p:cNvSpPr>
            <p:nvPr/>
          </p:nvSpPr>
          <p:spPr bwMode="auto">
            <a:xfrm flipV="1">
              <a:off x="5410200" y="2000249"/>
              <a:ext cx="23446" cy="2571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5" name="Line 38"/>
            <p:cNvSpPr>
              <a:spLocks noChangeShapeType="1"/>
            </p:cNvSpPr>
            <p:nvPr/>
          </p:nvSpPr>
          <p:spPr bwMode="auto">
            <a:xfrm>
              <a:off x="5710604" y="2000250"/>
              <a:ext cx="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6" name="Line 39"/>
            <p:cNvSpPr>
              <a:spLocks noChangeShapeType="1"/>
            </p:cNvSpPr>
            <p:nvPr/>
          </p:nvSpPr>
          <p:spPr bwMode="auto">
            <a:xfrm flipH="1">
              <a:off x="5433646" y="2000250"/>
              <a:ext cx="197827"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7" name="Line 40"/>
            <p:cNvSpPr>
              <a:spLocks noChangeShapeType="1"/>
            </p:cNvSpPr>
            <p:nvPr/>
          </p:nvSpPr>
          <p:spPr bwMode="auto">
            <a:xfrm flipV="1">
              <a:off x="6699738" y="1600200"/>
              <a:ext cx="0" cy="4000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48" name="Line 41"/>
            <p:cNvSpPr>
              <a:spLocks noChangeShapeType="1"/>
            </p:cNvSpPr>
            <p:nvPr/>
          </p:nvSpPr>
          <p:spPr bwMode="auto">
            <a:xfrm>
              <a:off x="4840165" y="5000625"/>
              <a:ext cx="0" cy="800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dirty="0">
                <a:latin typeface="Calibri"/>
              </a:endParaRPr>
            </a:p>
          </p:txBody>
        </p:sp>
        <p:sp>
          <p:nvSpPr>
            <p:cNvPr id="51205" name="Line 44"/>
            <p:cNvSpPr>
              <a:spLocks noChangeShapeType="1"/>
            </p:cNvSpPr>
            <p:nvPr/>
          </p:nvSpPr>
          <p:spPr bwMode="auto">
            <a:xfrm>
              <a:off x="4953000" y="3962400"/>
              <a:ext cx="3886200" cy="0"/>
            </a:xfrm>
            <a:prstGeom prst="line">
              <a:avLst/>
            </a:prstGeom>
            <a:noFill/>
            <a:ln w="9525">
              <a:solidFill>
                <a:schemeClr val="hlink"/>
              </a:solidFill>
              <a:prstDash val="lgDash"/>
              <a:miter lim="800000"/>
              <a:headEnd/>
              <a:tailEnd/>
            </a:ln>
          </p:spPr>
          <p:txBody>
            <a:bodyPr wrap="none" anchor="ctr">
              <a:prstTxWarp prst="textNoShape">
                <a:avLst/>
              </a:prstTxWarp>
            </a:bodyPr>
            <a:lstStyle/>
            <a:p>
              <a:endParaRPr lang="en-US" dirty="0">
                <a:latin typeface="Calibri"/>
              </a:endParaRPr>
            </a:p>
          </p:txBody>
        </p:sp>
        <p:sp>
          <p:nvSpPr>
            <p:cNvPr id="51206" name="Oval 45"/>
            <p:cNvSpPr>
              <a:spLocks noChangeArrowheads="1"/>
            </p:cNvSpPr>
            <p:nvPr/>
          </p:nvSpPr>
          <p:spPr bwMode="auto">
            <a:xfrm>
              <a:off x="4648200" y="5486400"/>
              <a:ext cx="13716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7" name="Oval 47"/>
            <p:cNvSpPr>
              <a:spLocks noChangeArrowheads="1"/>
            </p:cNvSpPr>
            <p:nvPr/>
          </p:nvSpPr>
          <p:spPr bwMode="auto">
            <a:xfrm>
              <a:off x="6172200" y="5486400"/>
              <a:ext cx="1295400" cy="6096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8" name="Oval 48"/>
            <p:cNvSpPr>
              <a:spLocks noChangeArrowheads="1"/>
            </p:cNvSpPr>
            <p:nvPr/>
          </p:nvSpPr>
          <p:spPr bwMode="auto">
            <a:xfrm>
              <a:off x="7620000" y="5486400"/>
              <a:ext cx="3810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sp>
          <p:nvSpPr>
            <p:cNvPr id="51209" name="Oval 49"/>
            <p:cNvSpPr>
              <a:spLocks noChangeArrowheads="1"/>
            </p:cNvSpPr>
            <p:nvPr/>
          </p:nvSpPr>
          <p:spPr bwMode="auto">
            <a:xfrm>
              <a:off x="8153400" y="5486400"/>
              <a:ext cx="838200" cy="533400"/>
            </a:xfrm>
            <a:prstGeom prst="ellipse">
              <a:avLst/>
            </a:prstGeom>
            <a:noFill/>
            <a:ln w="38100">
              <a:solidFill>
                <a:srgbClr val="00A000"/>
              </a:solidFill>
              <a:miter lim="800000"/>
              <a:headEnd/>
              <a:tailEnd/>
            </a:ln>
          </p:spPr>
          <p:txBody>
            <a:bodyPr wrap="none" anchor="ctr">
              <a:prstTxWarp prst="textNoShape">
                <a:avLst/>
              </a:prstTxWarp>
            </a:bodyPr>
            <a:lstStyle/>
            <a:p>
              <a:endParaRPr lang="en-US" dirty="0">
                <a:latin typeface="Calibri"/>
              </a:endParaRPr>
            </a:p>
          </p:txBody>
        </p:sp>
        <p:cxnSp>
          <p:nvCxnSpPr>
            <p:cNvPr id="50" name="Straight Connector 49"/>
            <p:cNvCxnSpPr/>
            <p:nvPr/>
          </p:nvCxnSpPr>
          <p:spPr bwMode="auto">
            <a:xfrm rot="5400000" flipH="1" flipV="1">
              <a:off x="4876800" y="4800600"/>
              <a:ext cx="457200" cy="1588"/>
            </a:xfrm>
            <a:prstGeom prst="line">
              <a:avLst/>
            </a:prstGeom>
            <a:noFill/>
            <a:ln w="12700" cap="flat" cmpd="sng" algn="ctr">
              <a:solidFill>
                <a:schemeClr val="tx1"/>
              </a:solidFill>
              <a:prstDash val="solid"/>
              <a:miter lim="800000"/>
              <a:headEnd type="none" w="med" len="med"/>
              <a:tailEnd type="none" w="med" len="med"/>
            </a:ln>
            <a:effectLst/>
          </p:spPr>
        </p:cxnSp>
        <p:cxnSp>
          <p:nvCxnSpPr>
            <p:cNvPr id="52" name="Straight Connector 51"/>
            <p:cNvCxnSpPr>
              <a:stCxn id="51216" idx="6"/>
            </p:cNvCxnSpPr>
            <p:nvPr/>
          </p:nvCxnSpPr>
          <p:spPr bwMode="auto">
            <a:xfrm flipH="1" flipV="1">
              <a:off x="5867400" y="4572000"/>
              <a:ext cx="1466" cy="1228725"/>
            </a:xfrm>
            <a:prstGeom prst="line">
              <a:avLst/>
            </a:prstGeom>
            <a:noFill/>
            <a:ln w="12700" cap="flat" cmpd="sng" algn="ctr">
              <a:solidFill>
                <a:schemeClr val="tx1"/>
              </a:solidFill>
              <a:prstDash val="solid"/>
              <a:miter lim="800000"/>
              <a:headEnd type="none" w="med" len="med"/>
              <a:tailEnd type="none" w="med" len="med"/>
            </a:ln>
            <a:effectLst/>
          </p:spPr>
        </p:cxnSp>
      </p:grpSp>
      <p:sp>
        <p:nvSpPr>
          <p:cNvPr id="49" name="TextBox 48">
            <a:extLst>
              <a:ext uri="{FF2B5EF4-FFF2-40B4-BE49-F238E27FC236}">
                <a16:creationId xmlns:a16="http://schemas.microsoft.com/office/drawing/2014/main" id="{7CA2CEB4-214F-D643-8C55-14A2AB055820}"/>
              </a:ext>
            </a:extLst>
          </p:cNvPr>
          <p:cNvSpPr txBox="1"/>
          <p:nvPr/>
        </p:nvSpPr>
        <p:spPr>
          <a:xfrm>
            <a:off x="4648200" y="6248400"/>
            <a:ext cx="4267199" cy="461665"/>
          </a:xfrm>
          <a:prstGeom prst="rect">
            <a:avLst/>
          </a:prstGeom>
          <a:noFill/>
        </p:spPr>
        <p:txBody>
          <a:bodyPr wrap="square" rtlCol="0">
            <a:spAutoFit/>
          </a:bodyPr>
          <a:lstStyle/>
          <a:p>
            <a:pPr algn="ctr"/>
            <a:r>
              <a:rPr lang="en-US" dirty="0"/>
              <a:t>Four clusters </a:t>
            </a:r>
          </a:p>
        </p:txBody>
      </p:sp>
    </p:spTree>
    <p:extLst>
      <p:ext uri="{BB962C8B-B14F-4D97-AF65-F5344CB8AC3E}">
        <p14:creationId xmlns:p14="http://schemas.microsoft.com/office/powerpoint/2010/main" val="25778398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8175"/>
            <a:ext cx="8153400" cy="1143000"/>
          </a:xfrm>
        </p:spPr>
        <p:txBody>
          <a:bodyPr/>
          <a:lstStyle/>
          <a:p>
            <a:r>
              <a:rPr lang="en-US" sz="4400" dirty="0"/>
              <a:t>Hierarchical clustering advantages</a:t>
            </a:r>
          </a:p>
        </p:txBody>
      </p:sp>
      <p:sp>
        <p:nvSpPr>
          <p:cNvPr id="3" name="Content Placeholder 2"/>
          <p:cNvSpPr>
            <a:spLocks noGrp="1"/>
          </p:cNvSpPr>
          <p:nvPr>
            <p:ph idx="1"/>
          </p:nvPr>
        </p:nvSpPr>
        <p:spPr>
          <a:xfrm>
            <a:off x="609600" y="2057400"/>
            <a:ext cx="8001000" cy="3810000"/>
          </a:xfrm>
        </p:spPr>
        <p:txBody>
          <a:bodyPr/>
          <a:lstStyle/>
          <a:p>
            <a:r>
              <a:rPr lang="en-US" sz="3200" dirty="0"/>
              <a:t>Need not specify number of clusters</a:t>
            </a:r>
          </a:p>
          <a:p>
            <a:r>
              <a:rPr lang="en-US" sz="3200" dirty="0"/>
              <a:t>Good for data visualization</a:t>
            </a:r>
          </a:p>
          <a:p>
            <a:pPr marL="469900" lvl="1" indent="-285750"/>
            <a:r>
              <a:rPr lang="en-US" sz="3200" dirty="0"/>
              <a:t>See how data points interact at many levels</a:t>
            </a:r>
          </a:p>
          <a:p>
            <a:pPr marL="469900" lvl="1" indent="-285750"/>
            <a:r>
              <a:rPr lang="en-US" sz="3200" dirty="0"/>
              <a:t>Can view data at multiple granularity levels</a:t>
            </a:r>
          </a:p>
          <a:p>
            <a:pPr marL="469900" lvl="1" indent="-285750"/>
            <a:r>
              <a:rPr lang="en-US" sz="3200" dirty="0"/>
              <a:t>Understand how all points interact</a:t>
            </a:r>
          </a:p>
          <a:p>
            <a:r>
              <a:rPr lang="en-US" sz="3200" dirty="0"/>
              <a:t>Specifies all of the K </a:t>
            </a:r>
            <a:r>
              <a:rPr lang="en-US" sz="3200" dirty="0" err="1"/>
              <a:t>clusterings</a:t>
            </a:r>
            <a:r>
              <a:rPr lang="en-US" sz="3200" dirty="0"/>
              <a:t>/partitions</a:t>
            </a:r>
          </a:p>
        </p:txBody>
      </p:sp>
    </p:spTree>
    <p:extLst>
      <p:ext uri="{BB962C8B-B14F-4D97-AF65-F5344CB8AC3E}">
        <p14:creationId xmlns:p14="http://schemas.microsoft.com/office/powerpoint/2010/main" val="147305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hierarchical clustering</a:t>
            </a:r>
          </a:p>
        </p:txBody>
      </p:sp>
      <p:sp>
        <p:nvSpPr>
          <p:cNvPr id="3" name="Content Placeholder 2"/>
          <p:cNvSpPr>
            <a:spLocks noGrp="1"/>
          </p:cNvSpPr>
          <p:nvPr>
            <p:ph idx="1"/>
          </p:nvPr>
        </p:nvSpPr>
        <p:spPr>
          <a:xfrm>
            <a:off x="609600" y="1600200"/>
            <a:ext cx="8077200" cy="5257800"/>
          </a:xfrm>
        </p:spPr>
        <p:txBody>
          <a:bodyPr/>
          <a:lstStyle/>
          <a:p>
            <a:r>
              <a:rPr lang="en-US" sz="2800" dirty="0"/>
              <a:t>Top-down</a:t>
            </a:r>
          </a:p>
          <a:p>
            <a:r>
              <a:rPr lang="en-US" sz="2800" dirty="0"/>
              <a:t>Finding best partitioning of data generally exponential in time</a:t>
            </a:r>
          </a:p>
          <a:p>
            <a:r>
              <a:rPr lang="en-US" sz="2800" dirty="0"/>
              <a:t>Common approach:</a:t>
            </a:r>
          </a:p>
          <a:p>
            <a:pPr lvl="1"/>
            <a:r>
              <a:rPr lang="en-US" sz="2400" dirty="0"/>
              <a:t>Let </a:t>
            </a:r>
            <a:r>
              <a:rPr lang="en-US" sz="2400" b="1" dirty="0"/>
              <a:t>C</a:t>
            </a:r>
            <a:r>
              <a:rPr lang="en-US" sz="2400" dirty="0"/>
              <a:t> be a set of clusters</a:t>
            </a:r>
          </a:p>
          <a:p>
            <a:pPr lvl="1"/>
            <a:r>
              <a:rPr lang="en-US" sz="2400" dirty="0"/>
              <a:t>Initialize </a:t>
            </a:r>
            <a:r>
              <a:rPr lang="en-US" sz="2400" b="1" dirty="0"/>
              <a:t>C</a:t>
            </a:r>
            <a:r>
              <a:rPr lang="en-US" sz="2400" dirty="0"/>
              <a:t> to be a one-clustering of data</a:t>
            </a:r>
          </a:p>
          <a:p>
            <a:pPr lvl="1"/>
            <a:r>
              <a:rPr lang="en-US" sz="2400" dirty="0"/>
              <a:t>While there exists a cluster </a:t>
            </a:r>
            <a:r>
              <a:rPr lang="en-US" sz="2400" i="1" dirty="0" err="1"/>
              <a:t>c</a:t>
            </a:r>
            <a:r>
              <a:rPr lang="en-US" sz="2400" dirty="0"/>
              <a:t> in </a:t>
            </a:r>
            <a:r>
              <a:rPr lang="en-US" sz="2400" b="1" dirty="0"/>
              <a:t>C</a:t>
            </a:r>
            <a:endParaRPr lang="en-US" sz="2400" dirty="0"/>
          </a:p>
          <a:p>
            <a:pPr lvl="2"/>
            <a:r>
              <a:rPr lang="en-US" sz="2000" dirty="0"/>
              <a:t>remove </a:t>
            </a:r>
            <a:r>
              <a:rPr lang="en-US" sz="2000" i="1" dirty="0" err="1"/>
              <a:t>c</a:t>
            </a:r>
            <a:r>
              <a:rPr lang="en-US" sz="2000" dirty="0"/>
              <a:t> from </a:t>
            </a:r>
            <a:r>
              <a:rPr lang="en-US" sz="2000" b="1" dirty="0"/>
              <a:t>C</a:t>
            </a:r>
            <a:endParaRPr lang="en-US" sz="2000" dirty="0"/>
          </a:p>
          <a:p>
            <a:pPr lvl="2"/>
            <a:r>
              <a:rPr lang="en-US" sz="2000" dirty="0"/>
              <a:t>partition </a:t>
            </a:r>
            <a:r>
              <a:rPr lang="en-US" sz="2000" i="1" dirty="0"/>
              <a:t>c</a:t>
            </a:r>
            <a:r>
              <a:rPr lang="en-US" sz="2000" dirty="0"/>
              <a:t> into 2 clusters (</a:t>
            </a:r>
            <a:r>
              <a:rPr lang="en-US" sz="2000" i="1" dirty="0"/>
              <a:t>c</a:t>
            </a:r>
            <a:r>
              <a:rPr lang="en-US" sz="2000" i="1" baseline="-25000" dirty="0"/>
              <a:t>1</a:t>
            </a:r>
            <a:r>
              <a:rPr lang="en-US" sz="2000" dirty="0"/>
              <a:t> and </a:t>
            </a:r>
            <a:r>
              <a:rPr lang="en-US" sz="2000" i="1" dirty="0"/>
              <a:t>c</a:t>
            </a:r>
            <a:r>
              <a:rPr lang="en-US" sz="2000" i="1" baseline="-25000" dirty="0"/>
              <a:t>2</a:t>
            </a:r>
            <a:r>
              <a:rPr lang="en-US" sz="2000" i="1" dirty="0"/>
              <a:t> ) </a:t>
            </a:r>
            <a:r>
              <a:rPr lang="en-US" sz="2000" dirty="0"/>
              <a:t>using a flat clustering algorithm (e.g., k-means)</a:t>
            </a:r>
          </a:p>
          <a:p>
            <a:pPr lvl="2"/>
            <a:r>
              <a:rPr lang="en-US" sz="2000" dirty="0"/>
              <a:t>Add to </a:t>
            </a:r>
            <a:r>
              <a:rPr lang="en-US" sz="2000" i="1" dirty="0"/>
              <a:t>c</a:t>
            </a:r>
            <a:r>
              <a:rPr lang="en-US" sz="2000" i="1" baseline="-25000" dirty="0"/>
              <a:t>1</a:t>
            </a:r>
            <a:r>
              <a:rPr lang="en-US" sz="2000" dirty="0"/>
              <a:t> and </a:t>
            </a:r>
            <a:r>
              <a:rPr lang="en-US" sz="2000" i="1" dirty="0"/>
              <a:t>c</a:t>
            </a:r>
            <a:r>
              <a:rPr lang="en-US" sz="2000" i="1" baseline="-25000" dirty="0"/>
              <a:t>2</a:t>
            </a:r>
            <a:r>
              <a:rPr lang="en-US" sz="2000" dirty="0"/>
              <a:t> </a:t>
            </a:r>
            <a:r>
              <a:rPr lang="en-US" sz="2000" b="1" dirty="0"/>
              <a:t>C</a:t>
            </a:r>
          </a:p>
          <a:p>
            <a:r>
              <a:rPr lang="en-US" sz="2800" dirty="0"/>
              <a:t>Bisecting </a:t>
            </a:r>
            <a:r>
              <a:rPr lang="en-US" sz="2800" dirty="0" err="1"/>
              <a:t>k</a:t>
            </a:r>
            <a:r>
              <a:rPr lang="en-US" sz="2800" dirty="0"/>
              <a:t>-means</a:t>
            </a:r>
          </a:p>
        </p:txBody>
      </p:sp>
      <p:sp>
        <p:nvSpPr>
          <p:cNvPr id="7" name="Down Arrow 6">
            <a:extLst>
              <a:ext uri="{FF2B5EF4-FFF2-40B4-BE49-F238E27FC236}">
                <a16:creationId xmlns:a16="http://schemas.microsoft.com/office/drawing/2014/main" id="{E706D414-A472-3E49-A82C-4E7EC187FE10}"/>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095828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Down Arrow 17">
            <a:extLst>
              <a:ext uri="{FF2B5EF4-FFF2-40B4-BE49-F238E27FC236}">
                <a16:creationId xmlns:a16="http://schemas.microsoft.com/office/drawing/2014/main" id="{0B41C3C6-4A1E-7549-B262-7D9A873A6FD3}"/>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302389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838200" y="2057400"/>
            <a:ext cx="5715000" cy="4038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TextBox 19">
            <a:extLst>
              <a:ext uri="{FF2B5EF4-FFF2-40B4-BE49-F238E27FC236}">
                <a16:creationId xmlns:a16="http://schemas.microsoft.com/office/drawing/2014/main" id="{AB9BF05A-E952-0D40-92C8-D32FA7EEFA9C}"/>
              </a:ext>
            </a:extLst>
          </p:cNvPr>
          <p:cNvSpPr txBox="1"/>
          <p:nvPr/>
        </p:nvSpPr>
        <p:spPr>
          <a:xfrm>
            <a:off x="6227433" y="5557391"/>
            <a:ext cx="2590800" cy="1077218"/>
          </a:xfrm>
          <a:prstGeom prst="rect">
            <a:avLst/>
          </a:prstGeom>
          <a:noFill/>
        </p:spPr>
        <p:txBody>
          <a:bodyPr wrap="square" rtlCol="0">
            <a:spAutoFit/>
          </a:bodyPr>
          <a:lstStyle/>
          <a:p>
            <a:r>
              <a:rPr lang="en-US" sz="3200" dirty="0">
                <a:latin typeface="Calibri"/>
              </a:rPr>
              <a:t>start with one cluster</a:t>
            </a:r>
          </a:p>
        </p:txBody>
      </p:sp>
      <p:sp>
        <p:nvSpPr>
          <p:cNvPr id="21" name="Down Arrow 20">
            <a:extLst>
              <a:ext uri="{FF2B5EF4-FFF2-40B4-BE49-F238E27FC236}">
                <a16:creationId xmlns:a16="http://schemas.microsoft.com/office/drawing/2014/main" id="{E599796A-0CCC-8B48-B630-5C795DE9047C}"/>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12927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sp>
        <p:nvSpPr>
          <p:cNvPr id="19" name="TextBox 18">
            <a:extLst>
              <a:ext uri="{FF2B5EF4-FFF2-40B4-BE49-F238E27FC236}">
                <a16:creationId xmlns:a16="http://schemas.microsoft.com/office/drawing/2014/main" id="{56493E47-3F92-F040-AF44-37B77DF443E4}"/>
              </a:ext>
            </a:extLst>
          </p:cNvPr>
          <p:cNvSpPr txBox="1"/>
          <p:nvPr/>
        </p:nvSpPr>
        <p:spPr>
          <a:xfrm>
            <a:off x="6477000" y="5043487"/>
            <a:ext cx="2590800" cy="1569660"/>
          </a:xfrm>
          <a:prstGeom prst="rect">
            <a:avLst/>
          </a:prstGeom>
          <a:noFill/>
        </p:spPr>
        <p:txBody>
          <a:bodyPr wrap="square" rtlCol="0">
            <a:spAutoFit/>
          </a:bodyPr>
          <a:lstStyle/>
          <a:p>
            <a:r>
              <a:rPr lang="en-US" sz="3200" dirty="0">
                <a:latin typeface="Calibri"/>
              </a:rPr>
              <a:t>split using flat clustering, e.g., </a:t>
            </a:r>
            <a:r>
              <a:rPr lang="en-US" sz="3200" dirty="0" err="1">
                <a:latin typeface="Calibri"/>
              </a:rPr>
              <a:t>Kmeans</a:t>
            </a:r>
            <a:endParaRPr lang="en-US" sz="3200" dirty="0">
              <a:latin typeface="Calibri"/>
            </a:endParaRPr>
          </a:p>
        </p:txBody>
      </p:sp>
      <p:sp>
        <p:nvSpPr>
          <p:cNvPr id="20" name="Down Arrow 19">
            <a:extLst>
              <a:ext uri="{FF2B5EF4-FFF2-40B4-BE49-F238E27FC236}">
                <a16:creationId xmlns:a16="http://schemas.microsoft.com/office/drawing/2014/main" id="{E69D863F-5BDE-4E41-879F-19AA9D330A47}"/>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25421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p:cNvSpPr>
          <p:nvPr>
            <p:ph type="title"/>
          </p:nvPr>
        </p:nvSpPr>
        <p:spPr>
          <a:xfrm>
            <a:off x="609600" y="457200"/>
            <a:ext cx="7772400" cy="1143000"/>
          </a:xfrm>
        </p:spPr>
        <p:txBody>
          <a:bodyPr/>
          <a:lstStyle/>
          <a:p>
            <a:r>
              <a:rPr lang="en-US" dirty="0">
                <a:ea typeface="ＭＳ Ｐゴシック" charset="0"/>
                <a:cs typeface="ＭＳ Ｐゴシック" charset="0"/>
              </a:rPr>
              <a:t>Unsupervised Learning</a:t>
            </a:r>
          </a:p>
        </p:txBody>
      </p:sp>
      <p:sp>
        <p:nvSpPr>
          <p:cNvPr id="53251" name="Rectangle 3"/>
          <p:cNvSpPr>
            <a:spLocks noGrp="1" noChangeArrowheads="1"/>
          </p:cNvSpPr>
          <p:nvPr>
            <p:ph type="body" idx="1"/>
          </p:nvPr>
        </p:nvSpPr>
        <p:spPr>
          <a:xfrm>
            <a:off x="550863" y="1600200"/>
            <a:ext cx="8212137" cy="4859338"/>
          </a:xfrm>
        </p:spPr>
        <p:txBody>
          <a:bodyPr/>
          <a:lstStyle/>
          <a:p>
            <a:pPr>
              <a:lnSpc>
                <a:spcPct val="90000"/>
              </a:lnSpc>
            </a:pPr>
            <a:r>
              <a:rPr lang="en-US" sz="3000" dirty="0">
                <a:ea typeface="ＭＳ Ｐゴシック" charset="0"/>
                <a:cs typeface="ＭＳ Ｐゴシック" charset="0"/>
              </a:rPr>
              <a:t>Supervised learning used labeled data pairs (x, y) to learn a function f : </a:t>
            </a:r>
            <a:r>
              <a:rPr lang="en-US" sz="3000" dirty="0" err="1">
                <a:ea typeface="ＭＳ Ｐゴシック" charset="0"/>
                <a:cs typeface="ＭＳ Ｐゴシック" charset="0"/>
              </a:rPr>
              <a:t>X→y</a:t>
            </a:r>
            <a:endParaRPr lang="en-US" sz="3000" dirty="0">
              <a:ea typeface="ＭＳ Ｐゴシック" charset="0"/>
              <a:cs typeface="ＭＳ Ｐゴシック" charset="0"/>
            </a:endParaRPr>
          </a:p>
          <a:p>
            <a:pPr>
              <a:lnSpc>
                <a:spcPct val="90000"/>
              </a:lnSpc>
            </a:pPr>
            <a:r>
              <a:rPr lang="en-US" sz="3000" dirty="0">
                <a:ea typeface="ＭＳ Ｐゴシック" charset="0"/>
                <a:cs typeface="ＭＳ Ｐゴシック" charset="0"/>
              </a:rPr>
              <a:t>But, what if we don</a:t>
            </a:r>
            <a:r>
              <a:rPr lang="en-US" sz="3000" dirty="0">
                <a:latin typeface="Arial" charset="0"/>
                <a:ea typeface="ＭＳ Ｐゴシック" charset="0"/>
                <a:cs typeface="ＭＳ Ｐゴシック" charset="0"/>
              </a:rPr>
              <a:t>’</a:t>
            </a:r>
            <a:r>
              <a:rPr lang="en-US" altLang="ja-JP" sz="3000" dirty="0">
                <a:ea typeface="ＭＳ Ｐゴシック" charset="0"/>
                <a:cs typeface="ＭＳ Ｐゴシック" charset="0"/>
              </a:rPr>
              <a:t>t have labels?</a:t>
            </a:r>
          </a:p>
          <a:p>
            <a:pPr>
              <a:lnSpc>
                <a:spcPct val="90000"/>
              </a:lnSpc>
            </a:pPr>
            <a:r>
              <a:rPr lang="en-US" sz="3000" dirty="0">
                <a:ea typeface="ＭＳ Ｐゴシック" charset="0"/>
                <a:cs typeface="ＭＳ Ｐゴシック" charset="0"/>
              </a:rPr>
              <a:t>No labels = </a:t>
            </a:r>
            <a:r>
              <a:rPr lang="en-US" sz="3000" b="1" dirty="0">
                <a:ea typeface="ＭＳ Ｐゴシック" charset="0"/>
                <a:cs typeface="ＭＳ Ｐゴシック" charset="0"/>
              </a:rPr>
              <a:t>unsupervised learning</a:t>
            </a:r>
          </a:p>
          <a:p>
            <a:pPr>
              <a:lnSpc>
                <a:spcPct val="90000"/>
              </a:lnSpc>
            </a:pPr>
            <a:r>
              <a:rPr lang="en-US" sz="3000" dirty="0">
                <a:ea typeface="ＭＳ Ｐゴシック" charset="0"/>
                <a:cs typeface="ＭＳ Ｐゴシック" charset="0"/>
              </a:rPr>
              <a:t>Only some points are labeled = </a:t>
            </a:r>
            <a:r>
              <a:rPr lang="en-US" sz="3000" b="1" dirty="0">
                <a:ea typeface="ＭＳ Ｐゴシック" charset="0"/>
                <a:cs typeface="ＭＳ Ｐゴシック" charset="0"/>
              </a:rPr>
              <a:t>semi-supervised learning</a:t>
            </a:r>
          </a:p>
          <a:p>
            <a:pPr lvl="1">
              <a:lnSpc>
                <a:spcPct val="90000"/>
              </a:lnSpc>
            </a:pPr>
            <a:r>
              <a:rPr lang="en-US" sz="3000" dirty="0">
                <a:ea typeface="ＭＳ Ｐゴシック" charset="0"/>
              </a:rPr>
              <a:t>Getting labels is expensive, so we only get a few</a:t>
            </a:r>
          </a:p>
          <a:p>
            <a:pPr>
              <a:lnSpc>
                <a:spcPct val="90000"/>
              </a:lnSpc>
            </a:pPr>
            <a:r>
              <a:rPr lang="en-US" sz="3000" b="1" dirty="0">
                <a:ea typeface="ＭＳ Ｐゴシック" charset="0"/>
                <a:cs typeface="ＭＳ Ｐゴシック" charset="0"/>
              </a:rPr>
              <a:t>Clustering</a:t>
            </a:r>
            <a:r>
              <a:rPr lang="en-US" sz="3000" dirty="0">
                <a:ea typeface="ＭＳ Ｐゴシック" charset="0"/>
                <a:cs typeface="ＭＳ Ｐゴシック" charset="0"/>
              </a:rPr>
              <a:t> is the unsupervised grouping of data points based on similarity</a:t>
            </a:r>
          </a:p>
          <a:p>
            <a:pPr>
              <a:lnSpc>
                <a:spcPct val="90000"/>
              </a:lnSpc>
            </a:pPr>
            <a:r>
              <a:rPr lang="en-US" sz="3000" dirty="0">
                <a:ea typeface="ＭＳ Ｐゴシック" charset="0"/>
                <a:cs typeface="ＭＳ Ｐゴシック" charset="0"/>
              </a:rPr>
              <a:t>It can be used for </a:t>
            </a:r>
            <a:r>
              <a:rPr lang="en-US" sz="3000" b="1" dirty="0">
                <a:ea typeface="ＭＳ Ｐゴシック" charset="0"/>
                <a:cs typeface="ＭＳ Ｐゴシック" charset="0"/>
              </a:rPr>
              <a:t>knowledge discovery</a:t>
            </a:r>
            <a:endParaRPr lang="en-US" sz="3000"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8" name="Oval 17"/>
          <p:cNvSpPr/>
          <p:nvPr/>
        </p:nvSpPr>
        <p:spPr bwMode="auto">
          <a:xfrm>
            <a:off x="1447800" y="2286000"/>
            <a:ext cx="2286000" cy="35052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0" name="Oval 19"/>
          <p:cNvSpPr/>
          <p:nvPr/>
        </p:nvSpPr>
        <p:spPr bwMode="auto">
          <a:xfrm>
            <a:off x="3886200" y="2438400"/>
            <a:ext cx="2057400" cy="3276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1" name="Down Arrow 20">
            <a:extLst>
              <a:ext uri="{FF2B5EF4-FFF2-40B4-BE49-F238E27FC236}">
                <a16:creationId xmlns:a16="http://schemas.microsoft.com/office/drawing/2014/main" id="{B39162AE-6DA5-9541-BEDB-A5B27DF73277}"/>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9131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4076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F1245650-C602-604E-BE8D-3E6362192AFE}"/>
              </a:ext>
            </a:extLst>
          </p:cNvPr>
          <p:cNvSpPr txBox="1"/>
          <p:nvPr/>
        </p:nvSpPr>
        <p:spPr>
          <a:xfrm>
            <a:off x="6477000" y="5043487"/>
            <a:ext cx="2590800" cy="1569660"/>
          </a:xfrm>
          <a:prstGeom prst="rect">
            <a:avLst/>
          </a:prstGeom>
          <a:noFill/>
        </p:spPr>
        <p:txBody>
          <a:bodyPr wrap="square" rtlCol="0">
            <a:spAutoFit/>
          </a:bodyPr>
          <a:lstStyle/>
          <a:p>
            <a:r>
              <a:rPr lang="en-US" sz="3200" dirty="0">
                <a:latin typeface="Calibri"/>
              </a:rPr>
              <a:t>split using flat clustering, e.g., </a:t>
            </a:r>
            <a:r>
              <a:rPr lang="en-US" sz="3200" dirty="0" err="1">
                <a:latin typeface="Calibri"/>
              </a:rPr>
              <a:t>Kmeans</a:t>
            </a:r>
            <a:endParaRPr lang="en-US" sz="3200" dirty="0">
              <a:latin typeface="Calibri"/>
            </a:endParaRPr>
          </a:p>
        </p:txBody>
      </p:sp>
      <p:sp>
        <p:nvSpPr>
          <p:cNvPr id="25" name="Down Arrow 24">
            <a:extLst>
              <a:ext uri="{FF2B5EF4-FFF2-40B4-BE49-F238E27FC236}">
                <a16:creationId xmlns:a16="http://schemas.microsoft.com/office/drawing/2014/main" id="{48C041B6-572B-DE46-BD41-92AD25F21CBE}"/>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797678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4076700"/>
            <a:ext cx="3124200" cy="38100"/>
          </a:xfrm>
          <a:prstGeom prst="line">
            <a:avLst/>
          </a:prstGeom>
          <a:noFill/>
          <a:ln w="38100" cap="flat" cmpd="sng" algn="ctr">
            <a:solidFill>
              <a:schemeClr val="tx1"/>
            </a:solidFill>
            <a:prstDash val="solid"/>
            <a:miter lim="800000"/>
            <a:headEnd type="none" w="med" len="med"/>
            <a:tailEnd type="none" w="med" len="med"/>
          </a:ln>
          <a:effectLst/>
        </p:spPr>
      </p:cxnSp>
      <p:sp>
        <p:nvSpPr>
          <p:cNvPr id="21" name="TextBox 20"/>
          <p:cNvSpPr txBox="1"/>
          <p:nvPr/>
        </p:nvSpPr>
        <p:spPr>
          <a:xfrm>
            <a:off x="4953000" y="1600200"/>
            <a:ext cx="3216145" cy="461665"/>
          </a:xfrm>
          <a:prstGeom prst="rect">
            <a:avLst/>
          </a:prstGeom>
          <a:noFill/>
        </p:spPr>
        <p:txBody>
          <a:bodyPr wrap="none" rtlCol="0">
            <a:spAutoFit/>
          </a:bodyPr>
          <a:lstStyle/>
          <a:p>
            <a:r>
              <a:rPr lang="en-US" dirty="0">
                <a:solidFill>
                  <a:srgbClr val="0000FF"/>
                </a:solidFill>
                <a:latin typeface="Calibri"/>
              </a:rPr>
              <a:t>split using flat clustering</a:t>
            </a:r>
          </a:p>
        </p:txBody>
      </p:sp>
      <p:cxnSp>
        <p:nvCxnSpPr>
          <p:cNvPr id="25" name="Straight Connector 24"/>
          <p:cNvCxnSpPr/>
          <p:nvPr/>
        </p:nvCxnSpPr>
        <p:spPr bwMode="auto">
          <a:xfrm flipV="1">
            <a:off x="4114800" y="3048000"/>
            <a:ext cx="2057400" cy="1676400"/>
          </a:xfrm>
          <a:prstGeom prst="line">
            <a:avLst/>
          </a:prstGeom>
          <a:noFill/>
          <a:ln w="38100" cap="flat" cmpd="sng" algn="ctr">
            <a:solidFill>
              <a:schemeClr val="tx1"/>
            </a:solidFill>
            <a:prstDash val="solid"/>
            <a:miter lim="800000"/>
            <a:headEnd type="none" w="med" len="med"/>
            <a:tailEnd type="none" w="med" len="med"/>
          </a:ln>
          <a:effectLst/>
        </p:spPr>
      </p:cxnSp>
      <p:sp>
        <p:nvSpPr>
          <p:cNvPr id="24" name="TextBox 23">
            <a:extLst>
              <a:ext uri="{FF2B5EF4-FFF2-40B4-BE49-F238E27FC236}">
                <a16:creationId xmlns:a16="http://schemas.microsoft.com/office/drawing/2014/main" id="{BDF576CB-7876-DC41-BA20-78D8FAAC9779}"/>
              </a:ext>
            </a:extLst>
          </p:cNvPr>
          <p:cNvSpPr txBox="1"/>
          <p:nvPr/>
        </p:nvSpPr>
        <p:spPr>
          <a:xfrm>
            <a:off x="6477000" y="5043487"/>
            <a:ext cx="2590800" cy="1569660"/>
          </a:xfrm>
          <a:prstGeom prst="rect">
            <a:avLst/>
          </a:prstGeom>
          <a:noFill/>
        </p:spPr>
        <p:txBody>
          <a:bodyPr wrap="square" rtlCol="0">
            <a:spAutoFit/>
          </a:bodyPr>
          <a:lstStyle/>
          <a:p>
            <a:r>
              <a:rPr lang="en-US" sz="3200" dirty="0">
                <a:latin typeface="Calibri"/>
              </a:rPr>
              <a:t>split using flat clustering, e.g., </a:t>
            </a:r>
            <a:r>
              <a:rPr lang="en-US" sz="3200" dirty="0" err="1">
                <a:latin typeface="Calibri"/>
              </a:rPr>
              <a:t>Kmeans</a:t>
            </a:r>
            <a:endParaRPr lang="en-US" sz="3200" dirty="0">
              <a:latin typeface="Calibri"/>
            </a:endParaRPr>
          </a:p>
        </p:txBody>
      </p:sp>
      <p:sp>
        <p:nvSpPr>
          <p:cNvPr id="26" name="Down Arrow 25">
            <a:extLst>
              <a:ext uri="{FF2B5EF4-FFF2-40B4-BE49-F238E27FC236}">
                <a16:creationId xmlns:a16="http://schemas.microsoft.com/office/drawing/2014/main" id="{B4AEEF25-78D2-B44C-97A5-0936C679A956}"/>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3921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Divisive clustering</a:t>
            </a:r>
          </a:p>
        </p:txBody>
      </p:sp>
      <p:sp>
        <p:nvSpPr>
          <p:cNvPr id="4" name="Oval 3"/>
          <p:cNvSpPr/>
          <p:nvPr/>
        </p:nvSpPr>
        <p:spPr bwMode="auto">
          <a:xfrm>
            <a:off x="2209800" y="2743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981200" y="3200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43840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743200" y="2971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8" name="Oval 7"/>
          <p:cNvSpPr/>
          <p:nvPr/>
        </p:nvSpPr>
        <p:spPr bwMode="auto">
          <a:xfrm>
            <a:off x="3048000" y="3581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4191000" y="3352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4267200" y="2819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4800600" y="3048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2" name="Oval 11"/>
          <p:cNvSpPr/>
          <p:nvPr/>
        </p:nvSpPr>
        <p:spPr bwMode="auto">
          <a:xfrm>
            <a:off x="4712420" y="3505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5562600" y="4495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26670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5" name="Oval 14"/>
          <p:cNvSpPr/>
          <p:nvPr/>
        </p:nvSpPr>
        <p:spPr bwMode="auto">
          <a:xfrm>
            <a:off x="2362200" y="4419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6" name="Oval 15"/>
          <p:cNvSpPr/>
          <p:nvPr/>
        </p:nvSpPr>
        <p:spPr bwMode="auto">
          <a:xfrm>
            <a:off x="3276600" y="4572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3188420" y="50292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22" name="Oval 21"/>
          <p:cNvSpPr/>
          <p:nvPr/>
        </p:nvSpPr>
        <p:spPr bwMode="auto">
          <a:xfrm>
            <a:off x="838200" y="2057400"/>
            <a:ext cx="5715000" cy="4038600"/>
          </a:xfrm>
          <a:prstGeom prst="ellipse">
            <a:avLst/>
          </a:prstGeom>
          <a:noFill/>
          <a:ln w="38100" cap="flat" cmpd="sng" algn="ctr">
            <a:solidFill>
              <a:schemeClr val="accent2"/>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23" name="Straight Connector 22"/>
          <p:cNvCxnSpPr/>
          <p:nvPr/>
        </p:nvCxnSpPr>
        <p:spPr bwMode="auto">
          <a:xfrm rot="16200000" flipH="1">
            <a:off x="1943100" y="3467100"/>
            <a:ext cx="3962400" cy="1143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0" name="Straight Connector 19"/>
          <p:cNvCxnSpPr>
            <a:stCxn id="22" idx="2"/>
          </p:cNvCxnSpPr>
          <p:nvPr/>
        </p:nvCxnSpPr>
        <p:spPr bwMode="auto">
          <a:xfrm rot="10800000" flipH="1" flipV="1">
            <a:off x="838200" y="4076700"/>
            <a:ext cx="3124200" cy="381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5" name="Straight Connector 24"/>
          <p:cNvCxnSpPr/>
          <p:nvPr/>
        </p:nvCxnSpPr>
        <p:spPr bwMode="auto">
          <a:xfrm flipV="1">
            <a:off x="4114800" y="3048000"/>
            <a:ext cx="2057400" cy="16764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6" name="Straight Connector 25"/>
          <p:cNvCxnSpPr/>
          <p:nvPr/>
        </p:nvCxnSpPr>
        <p:spPr bwMode="auto">
          <a:xfrm rot="5400000">
            <a:off x="2057400" y="5029200"/>
            <a:ext cx="1905000" cy="76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28" name="Straight Connector 27"/>
          <p:cNvCxnSpPr/>
          <p:nvPr/>
        </p:nvCxnSpPr>
        <p:spPr bwMode="auto">
          <a:xfrm rot="5400000">
            <a:off x="1752600" y="4343399"/>
            <a:ext cx="1371601" cy="1219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3" name="Straight Connector 32"/>
          <p:cNvCxnSpPr/>
          <p:nvPr/>
        </p:nvCxnSpPr>
        <p:spPr bwMode="auto">
          <a:xfrm>
            <a:off x="3048000" y="4800600"/>
            <a:ext cx="12192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5" name="Straight Connector 34"/>
          <p:cNvCxnSpPr/>
          <p:nvPr/>
        </p:nvCxnSpPr>
        <p:spPr bwMode="auto">
          <a:xfrm rot="5400000" flipH="1" flipV="1">
            <a:off x="1562100" y="2781300"/>
            <a:ext cx="1981200" cy="685800"/>
          </a:xfrm>
          <a:prstGeom prst="line">
            <a:avLst/>
          </a:prstGeom>
          <a:noFill/>
          <a:ln w="38100" cap="flat" cmpd="sng" algn="ctr">
            <a:solidFill>
              <a:schemeClr val="tx1"/>
            </a:solidFill>
            <a:prstDash val="solid"/>
            <a:miter lim="800000"/>
            <a:headEnd type="none" w="med" len="med"/>
            <a:tailEnd type="none" w="med" len="med"/>
          </a:ln>
          <a:effectLst/>
        </p:spPr>
      </p:cxnSp>
      <p:cxnSp>
        <p:nvCxnSpPr>
          <p:cNvPr id="38" name="Straight Connector 37"/>
          <p:cNvCxnSpPr/>
          <p:nvPr/>
        </p:nvCxnSpPr>
        <p:spPr bwMode="auto">
          <a:xfrm rot="10800000">
            <a:off x="1447800" y="28194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0" name="Straight Connector 39"/>
          <p:cNvCxnSpPr/>
          <p:nvPr/>
        </p:nvCxnSpPr>
        <p:spPr bwMode="auto">
          <a:xfrm rot="16200000" flipH="1">
            <a:off x="2247900" y="3390900"/>
            <a:ext cx="10668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2" name="Straight Connector 41"/>
          <p:cNvCxnSpPr/>
          <p:nvPr/>
        </p:nvCxnSpPr>
        <p:spPr bwMode="auto">
          <a:xfrm flipV="1">
            <a:off x="2743200" y="3124200"/>
            <a:ext cx="914400" cy="3810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4" name="Straight Connector 43"/>
          <p:cNvCxnSpPr/>
          <p:nvPr/>
        </p:nvCxnSpPr>
        <p:spPr bwMode="auto">
          <a:xfrm rot="5400000" flipH="1" flipV="1">
            <a:off x="3505200" y="3124200"/>
            <a:ext cx="2286000" cy="4572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6" name="Straight Connector 45"/>
          <p:cNvCxnSpPr/>
          <p:nvPr/>
        </p:nvCxnSpPr>
        <p:spPr bwMode="auto">
          <a:xfrm>
            <a:off x="4648200" y="3276600"/>
            <a:ext cx="990600" cy="228600"/>
          </a:xfrm>
          <a:prstGeom prst="line">
            <a:avLst/>
          </a:prstGeom>
          <a:noFill/>
          <a:ln w="38100" cap="flat" cmpd="sng" algn="ctr">
            <a:solidFill>
              <a:schemeClr val="tx1"/>
            </a:solidFill>
            <a:prstDash val="solid"/>
            <a:miter lim="800000"/>
            <a:headEnd type="none" w="med" len="med"/>
            <a:tailEnd type="none" w="med" len="med"/>
          </a:ln>
          <a:effectLst/>
        </p:spPr>
      </p:cxnSp>
      <p:cxnSp>
        <p:nvCxnSpPr>
          <p:cNvPr id="48" name="Straight Connector 47"/>
          <p:cNvCxnSpPr/>
          <p:nvPr/>
        </p:nvCxnSpPr>
        <p:spPr bwMode="auto">
          <a:xfrm rot="10800000">
            <a:off x="3581400" y="2819400"/>
            <a:ext cx="1066800" cy="457200"/>
          </a:xfrm>
          <a:prstGeom prst="line">
            <a:avLst/>
          </a:prstGeom>
          <a:noFill/>
          <a:ln w="38100" cap="flat" cmpd="sng" algn="ctr">
            <a:solidFill>
              <a:schemeClr val="tx1"/>
            </a:solidFill>
            <a:prstDash val="solid"/>
            <a:miter lim="800000"/>
            <a:headEnd type="none" w="med" len="med"/>
            <a:tailEnd type="none" w="med" len="med"/>
          </a:ln>
          <a:effectLst/>
        </p:spPr>
      </p:cxnSp>
      <p:sp>
        <p:nvSpPr>
          <p:cNvPr id="31" name="TextBox 30">
            <a:extLst>
              <a:ext uri="{FF2B5EF4-FFF2-40B4-BE49-F238E27FC236}">
                <a16:creationId xmlns:a16="http://schemas.microsoft.com/office/drawing/2014/main" id="{302725AB-2F52-8641-8EEC-6A13BD723B28}"/>
              </a:ext>
            </a:extLst>
          </p:cNvPr>
          <p:cNvSpPr txBox="1"/>
          <p:nvPr/>
        </p:nvSpPr>
        <p:spPr>
          <a:xfrm>
            <a:off x="6148387" y="5174040"/>
            <a:ext cx="3112367" cy="1569660"/>
          </a:xfrm>
          <a:prstGeom prst="rect">
            <a:avLst/>
          </a:prstGeom>
          <a:noFill/>
        </p:spPr>
        <p:txBody>
          <a:bodyPr wrap="square" rtlCol="0">
            <a:spAutoFit/>
          </a:bodyPr>
          <a:lstStyle/>
          <a:p>
            <a:r>
              <a:rPr lang="en-US" sz="3200" dirty="0">
                <a:latin typeface="Calibri"/>
              </a:rPr>
              <a:t>Stop when clusters reach some constraint</a:t>
            </a:r>
          </a:p>
        </p:txBody>
      </p:sp>
      <p:sp>
        <p:nvSpPr>
          <p:cNvPr id="32" name="Down Arrow 31">
            <a:extLst>
              <a:ext uri="{FF2B5EF4-FFF2-40B4-BE49-F238E27FC236}">
                <a16:creationId xmlns:a16="http://schemas.microsoft.com/office/drawing/2014/main" id="{69399ABE-54DD-6240-AB70-4F9048E09F93}"/>
              </a:ext>
            </a:extLst>
          </p:cNvPr>
          <p:cNvSpPr/>
          <p:nvPr/>
        </p:nvSpPr>
        <p:spPr bwMode="auto">
          <a:xfrm>
            <a:off x="8229600" y="609600"/>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895976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 y="416169"/>
            <a:ext cx="8458200" cy="990600"/>
          </a:xfrm>
        </p:spPr>
        <p:txBody>
          <a:bodyPr/>
          <a:lstStyle/>
          <a:p>
            <a:pPr eaLnBrk="1" hangingPunct="1"/>
            <a:r>
              <a:rPr lang="en-US" sz="3600" dirty="0"/>
              <a:t>Hierarchical Agglomerative Clustering</a:t>
            </a:r>
          </a:p>
        </p:txBody>
      </p:sp>
      <p:sp>
        <p:nvSpPr>
          <p:cNvPr id="52227" name="Rectangle 3"/>
          <p:cNvSpPr>
            <a:spLocks noGrp="1" noChangeArrowheads="1"/>
          </p:cNvSpPr>
          <p:nvPr>
            <p:ph type="body" idx="1"/>
          </p:nvPr>
        </p:nvSpPr>
        <p:spPr>
          <a:xfrm>
            <a:off x="381000" y="1524000"/>
            <a:ext cx="8458200" cy="5181600"/>
          </a:xfrm>
        </p:spPr>
        <p:txBody>
          <a:bodyPr/>
          <a:lstStyle/>
          <a:p>
            <a:r>
              <a:rPr lang="en-US" sz="3200" dirty="0"/>
              <a:t>Let </a:t>
            </a:r>
            <a:r>
              <a:rPr lang="en-US" sz="3200" b="1" dirty="0"/>
              <a:t>C</a:t>
            </a:r>
            <a:r>
              <a:rPr lang="en-US" sz="3200" dirty="0"/>
              <a:t> be a set of clusters</a:t>
            </a:r>
          </a:p>
          <a:p>
            <a:r>
              <a:rPr lang="en-US" sz="3200" dirty="0"/>
              <a:t>Initialize </a:t>
            </a:r>
            <a:r>
              <a:rPr lang="en-US" sz="3200" b="1" dirty="0"/>
              <a:t>C</a:t>
            </a:r>
            <a:r>
              <a:rPr lang="en-US" sz="3200" dirty="0"/>
              <a:t> to all points/docs as separate clusters</a:t>
            </a:r>
          </a:p>
          <a:p>
            <a:r>
              <a:rPr lang="en-US" sz="3200" dirty="0"/>
              <a:t>While </a:t>
            </a:r>
            <a:r>
              <a:rPr lang="en-US" sz="3200" b="1" dirty="0"/>
              <a:t>C</a:t>
            </a:r>
            <a:r>
              <a:rPr lang="en-US" sz="3200" dirty="0"/>
              <a:t> contains more than one cluster</a:t>
            </a:r>
          </a:p>
          <a:p>
            <a:pPr lvl="1"/>
            <a:r>
              <a:rPr lang="en-US" sz="2800" dirty="0"/>
              <a:t>find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in </a:t>
            </a:r>
            <a:r>
              <a:rPr lang="en-US" sz="2800" b="1" dirty="0"/>
              <a:t>C</a:t>
            </a:r>
            <a:r>
              <a:rPr lang="en-US" sz="2800" dirty="0"/>
              <a:t> that are </a:t>
            </a:r>
            <a:r>
              <a:rPr lang="en-US" sz="2800" b="1" dirty="0"/>
              <a:t>closest together</a:t>
            </a:r>
          </a:p>
          <a:p>
            <a:pPr lvl="1"/>
            <a:r>
              <a:rPr lang="en-US" sz="2800" dirty="0"/>
              <a:t>remove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from </a:t>
            </a:r>
            <a:r>
              <a:rPr lang="en-US" sz="2800" b="1" dirty="0"/>
              <a:t>C</a:t>
            </a:r>
            <a:endParaRPr lang="en-US" sz="2800" dirty="0"/>
          </a:p>
          <a:p>
            <a:pPr lvl="1"/>
            <a:r>
              <a:rPr lang="en-US" sz="2800" dirty="0"/>
              <a:t>merge </a:t>
            </a:r>
            <a:r>
              <a:rPr lang="en-US" sz="2800" i="1" dirty="0"/>
              <a:t>c</a:t>
            </a:r>
            <a:r>
              <a:rPr lang="en-US" sz="2800" i="1" baseline="-25000" dirty="0"/>
              <a:t>1</a:t>
            </a:r>
            <a:r>
              <a:rPr lang="en-US" sz="2800" dirty="0"/>
              <a:t> and </a:t>
            </a:r>
            <a:r>
              <a:rPr lang="en-US" sz="2800" i="1" dirty="0"/>
              <a:t>c</a:t>
            </a:r>
            <a:r>
              <a:rPr lang="en-US" sz="2800" i="1" baseline="-25000" dirty="0"/>
              <a:t>2</a:t>
            </a:r>
            <a:r>
              <a:rPr lang="en-US" sz="2800" dirty="0"/>
              <a:t> and add resulting cluster to </a:t>
            </a:r>
            <a:r>
              <a:rPr lang="en-US" sz="2800" b="1" dirty="0"/>
              <a:t>C</a:t>
            </a:r>
            <a:endParaRPr lang="en-US" sz="4400" dirty="0"/>
          </a:p>
          <a:p>
            <a:pPr eaLnBrk="1" hangingPunct="1"/>
            <a:r>
              <a:rPr lang="en-US" sz="3200" dirty="0"/>
              <a:t>Merging history forms a binary tree or hierarchy</a:t>
            </a:r>
          </a:p>
          <a:p>
            <a:pPr eaLnBrk="1" hangingPunct="1"/>
            <a:r>
              <a:rPr lang="en-US" sz="3200" b="1" dirty="0"/>
              <a:t>Q: How to measure distance between clusters?</a:t>
            </a:r>
          </a:p>
        </p:txBody>
      </p:sp>
      <p:sp>
        <p:nvSpPr>
          <p:cNvPr id="5" name="Down Arrow 4">
            <a:extLst>
              <a:ext uri="{FF2B5EF4-FFF2-40B4-BE49-F238E27FC236}">
                <a16:creationId xmlns:a16="http://schemas.microsoft.com/office/drawing/2014/main" id="{F3E3DBC7-C4CB-4B4D-864D-82C1DBFA7DE3}"/>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740681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Single-link: </a:t>
            </a:r>
            <a:r>
              <a:rPr lang="en-US" sz="3200" dirty="0">
                <a:ea typeface="ＭＳ Ｐゴシック" charset="-128"/>
                <a:sym typeface="Symbol" charset="2"/>
              </a:rPr>
              <a:t>Similarity of the </a:t>
            </a:r>
            <a:r>
              <a:rPr lang="en-US" sz="3200" i="1" dirty="0">
                <a:ea typeface="ＭＳ Ｐゴシック" charset="-128"/>
                <a:sym typeface="Symbol" charset="2"/>
              </a:rPr>
              <a:t>most</a:t>
            </a:r>
            <a:r>
              <a:rPr lang="en-US" sz="3200" dirty="0">
                <a:ea typeface="ＭＳ Ｐゴシック" charset="-128"/>
                <a:sym typeface="Symbol" charset="2"/>
              </a:rPr>
              <a:t> similar (single-link)</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5602" name="Object 2"/>
          <p:cNvGraphicFramePr>
            <a:graphicFrameLocks noChangeAspect="1"/>
          </p:cNvGraphicFramePr>
          <p:nvPr/>
        </p:nvGraphicFramePr>
        <p:xfrm>
          <a:off x="2971800" y="5943600"/>
          <a:ext cx="2430463" cy="649288"/>
        </p:xfrm>
        <a:graphic>
          <a:graphicData uri="http://schemas.openxmlformats.org/presentationml/2006/ole">
            <mc:AlternateContent xmlns:mc="http://schemas.openxmlformats.org/markup-compatibility/2006">
              <mc:Choice xmlns:v="urn:schemas-microsoft-com:vml" Requires="v">
                <p:oleObj spid="_x0000_s1054"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9436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5" name="Down Arrow 14">
            <a:extLst>
              <a:ext uri="{FF2B5EF4-FFF2-40B4-BE49-F238E27FC236}">
                <a16:creationId xmlns:a16="http://schemas.microsoft.com/office/drawing/2014/main" id="{B9D4D816-3CD5-1B4A-AED2-DEA729E81FA5}"/>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extBox 1">
            <a:extLst>
              <a:ext uri="{FF2B5EF4-FFF2-40B4-BE49-F238E27FC236}">
                <a16:creationId xmlns:a16="http://schemas.microsoft.com/office/drawing/2014/main" id="{9E69DA7E-1549-7A43-A6A6-3806917EB699}"/>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=SINGLE </a:t>
            </a:r>
          </a:p>
        </p:txBody>
      </p:sp>
    </p:spTree>
    <p:extLst>
      <p:ext uri="{BB962C8B-B14F-4D97-AF65-F5344CB8AC3E}">
        <p14:creationId xmlns:p14="http://schemas.microsoft.com/office/powerpoint/2010/main" val="771862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676400"/>
            <a:ext cx="7772400" cy="1219200"/>
          </a:xfrm>
        </p:spPr>
        <p:txBody>
          <a:bodyPr/>
          <a:lstStyle/>
          <a:p>
            <a:pPr marL="0" indent="0" eaLnBrk="1" hangingPunct="1">
              <a:buNone/>
            </a:pPr>
            <a:r>
              <a:rPr lang="en-US" sz="3200" b="1" dirty="0">
                <a:sym typeface="Symbol" charset="2"/>
              </a:rPr>
              <a:t>Complete-link:  </a:t>
            </a:r>
            <a:r>
              <a:rPr lang="en-US" sz="3200" dirty="0">
                <a:ea typeface="ＭＳ Ｐゴシック" charset="-128"/>
                <a:sym typeface="Symbol" charset="2"/>
              </a:rPr>
              <a:t>Similarity of the “furthest” points, the </a:t>
            </a:r>
            <a:r>
              <a:rPr lang="en-US" sz="3200" i="1" dirty="0">
                <a:ea typeface="ＭＳ Ｐゴシック" charset="-128"/>
                <a:sym typeface="Symbol" charset="2"/>
              </a:rPr>
              <a:t>least</a:t>
            </a:r>
            <a:r>
              <a:rPr lang="en-US" sz="3200" dirty="0">
                <a:ea typeface="ＭＳ Ｐゴシック" charset="-128"/>
                <a:sym typeface="Symbol" charset="2"/>
              </a:rPr>
              <a:t> similar</a:t>
            </a:r>
            <a:endParaRPr lang="en-US" sz="3200" dirty="0">
              <a:ea typeface="ＭＳ Ｐゴシック" charset="-128"/>
            </a:endParaRP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endCxn id="11" idx="2"/>
          </p:cNvCxnSpPr>
          <p:nvPr/>
        </p:nvCxnSpPr>
        <p:spPr bwMode="auto">
          <a:xfrm flipV="1">
            <a:off x="2057400" y="4229100"/>
            <a:ext cx="4495800" cy="800100"/>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5042" name="Object 2"/>
          <p:cNvGraphicFramePr>
            <a:graphicFrameLocks noChangeAspect="1"/>
          </p:cNvGraphicFramePr>
          <p:nvPr/>
        </p:nvGraphicFramePr>
        <p:xfrm>
          <a:off x="2971800" y="2819400"/>
          <a:ext cx="2430463" cy="649288"/>
        </p:xfrm>
        <a:graphic>
          <a:graphicData uri="http://schemas.openxmlformats.org/presentationml/2006/ole">
            <mc:AlternateContent xmlns:mc="http://schemas.openxmlformats.org/markup-compatibility/2006">
              <mc:Choice xmlns:v="urn:schemas-microsoft-com:vml" Requires="v">
                <p:oleObj spid="_x0000_s2077" name="Equation" r:id="rId3" imgW="901700" imgH="241300" progId="Equation.3">
                  <p:embed/>
                </p:oleObj>
              </mc:Choice>
              <mc:Fallback>
                <p:oleObj name="Equation" r:id="rId3" imgW="901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819400"/>
                        <a:ext cx="2430463" cy="6492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Down Arrow 16">
            <a:extLst>
              <a:ext uri="{FF2B5EF4-FFF2-40B4-BE49-F238E27FC236}">
                <a16:creationId xmlns:a16="http://schemas.microsoft.com/office/drawing/2014/main" id="{212F728A-7957-C843-BEEA-942988E4AA17}"/>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8" name="TextBox 17">
            <a:extLst>
              <a:ext uri="{FF2B5EF4-FFF2-40B4-BE49-F238E27FC236}">
                <a16:creationId xmlns:a16="http://schemas.microsoft.com/office/drawing/2014/main" id="{611C9DD9-6355-C548-B0D2-44252364771D}"/>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=COMPLETE </a:t>
            </a:r>
          </a:p>
        </p:txBody>
      </p:sp>
    </p:spTree>
    <p:extLst>
      <p:ext uri="{BB962C8B-B14F-4D97-AF65-F5344CB8AC3E}">
        <p14:creationId xmlns:p14="http://schemas.microsoft.com/office/powerpoint/2010/main" val="805031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600" b="1" dirty="0"/>
              <a:t>Centroid: </a:t>
            </a:r>
            <a:r>
              <a:rPr lang="en-US" sz="3600" dirty="0">
                <a:ea typeface="ＭＳ Ｐゴシック" charset="-128"/>
                <a:sym typeface="Symbol" charset="2"/>
              </a:rPr>
              <a:t>Clusters whose centroids (centers of gravity) are the most similar</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nvGrpSpPr>
          <p:cNvPr id="19" name="Group 18"/>
          <p:cNvGrpSpPr/>
          <p:nvPr/>
        </p:nvGrpSpPr>
        <p:grpSpPr>
          <a:xfrm>
            <a:off x="2362200" y="4343400"/>
            <a:ext cx="3733800" cy="533400"/>
            <a:chOff x="2362200" y="4343400"/>
            <a:chExt cx="3733800" cy="533400"/>
          </a:xfrm>
        </p:grpSpPr>
        <p:cxnSp>
          <p:nvCxnSpPr>
            <p:cNvPr id="16" name="Straight Connector 15"/>
            <p:cNvCxnSpPr>
              <a:endCxn id="17" idx="2"/>
            </p:cNvCxnSpPr>
            <p:nvPr/>
          </p:nvCxnSpPr>
          <p:spPr bwMode="auto">
            <a:xfrm flipV="1">
              <a:off x="2590800" y="4457700"/>
              <a:ext cx="3276600" cy="266700"/>
            </a:xfrm>
            <a:prstGeom prst="line">
              <a:avLst/>
            </a:prstGeom>
            <a:noFill/>
            <a:ln w="38100" cap="flat" cmpd="sng" algn="ctr">
              <a:solidFill>
                <a:srgbClr val="FF0000"/>
              </a:solidFill>
              <a:prstDash val="solid"/>
              <a:miter lim="800000"/>
              <a:headEnd type="none" w="med" len="med"/>
              <a:tailEnd type="none" w="med" len="med"/>
            </a:ln>
            <a:effectLst/>
          </p:spPr>
        </p:cxnSp>
        <p:sp>
          <p:nvSpPr>
            <p:cNvPr id="15" name="Oval 14"/>
            <p:cNvSpPr/>
            <p:nvPr/>
          </p:nvSpPr>
          <p:spPr bwMode="auto">
            <a:xfrm>
              <a:off x="2362200" y="46482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7" name="Oval 16"/>
            <p:cNvSpPr/>
            <p:nvPr/>
          </p:nvSpPr>
          <p:spPr bwMode="auto">
            <a:xfrm>
              <a:off x="5867400" y="4343400"/>
              <a:ext cx="228600" cy="228600"/>
            </a:xfrm>
            <a:prstGeom prst="ellipse">
              <a:avLst/>
            </a:prstGeom>
            <a:solidFill>
              <a:srgbClr val="CC0000"/>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grpSp>
      <p:graphicFrame>
        <p:nvGraphicFramePr>
          <p:cNvPr id="217090" name="Object 2"/>
          <p:cNvGraphicFramePr>
            <a:graphicFrameLocks noChangeAspect="1"/>
          </p:cNvGraphicFramePr>
          <p:nvPr/>
        </p:nvGraphicFramePr>
        <p:xfrm>
          <a:off x="3200400" y="6096000"/>
          <a:ext cx="1981200" cy="685800"/>
        </p:xfrm>
        <a:graphic>
          <a:graphicData uri="http://schemas.openxmlformats.org/presentationml/2006/ole">
            <mc:AlternateContent xmlns:mc="http://schemas.openxmlformats.org/markup-compatibility/2006">
              <mc:Choice xmlns:v="urn:schemas-microsoft-com:vml" Requires="v">
                <p:oleObj spid="_x0000_s3104" name="Equation" r:id="rId4" imgW="660240" imgH="228600" progId="Equation.3">
                  <p:embed/>
                </p:oleObj>
              </mc:Choice>
              <mc:Fallback>
                <p:oleObj name="Equation" r:id="rId4" imgW="6602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096000"/>
                        <a:ext cx="1981200" cy="68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 name="Down Arrow 17">
            <a:extLst>
              <a:ext uri="{FF2B5EF4-FFF2-40B4-BE49-F238E27FC236}">
                <a16:creationId xmlns:a16="http://schemas.microsoft.com/office/drawing/2014/main" id="{A75AA494-EF36-A34E-89D7-31B1EA4D7186}"/>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0" name="TextBox 19">
            <a:extLst>
              <a:ext uri="{FF2B5EF4-FFF2-40B4-BE49-F238E27FC236}">
                <a16:creationId xmlns:a16="http://schemas.microsoft.com/office/drawing/2014/main" id="{EB5B3182-D40A-0D47-AA4B-DCBBF976D02A}"/>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=CENTROID </a:t>
            </a:r>
          </a:p>
        </p:txBody>
      </p:sp>
    </p:spTree>
    <p:extLst>
      <p:ext uri="{BB962C8B-B14F-4D97-AF65-F5344CB8AC3E}">
        <p14:creationId xmlns:p14="http://schemas.microsoft.com/office/powerpoint/2010/main" val="418728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dirty="0"/>
              <a:t>Distance between clusters</a:t>
            </a:r>
          </a:p>
        </p:txBody>
      </p:sp>
      <p:sp>
        <p:nvSpPr>
          <p:cNvPr id="53251" name="Rectangle 3"/>
          <p:cNvSpPr>
            <a:spLocks noGrp="1" noChangeArrowheads="1"/>
          </p:cNvSpPr>
          <p:nvPr>
            <p:ph type="body" idx="1"/>
          </p:nvPr>
        </p:nvSpPr>
        <p:spPr>
          <a:xfrm>
            <a:off x="685800" y="1752600"/>
            <a:ext cx="7772400" cy="1219200"/>
          </a:xfrm>
        </p:spPr>
        <p:txBody>
          <a:bodyPr/>
          <a:lstStyle/>
          <a:p>
            <a:pPr marL="0" indent="0" eaLnBrk="1" hangingPunct="1">
              <a:buNone/>
            </a:pPr>
            <a:r>
              <a:rPr lang="en-US" sz="3200" b="1" dirty="0">
                <a:sym typeface="Symbol" charset="2"/>
              </a:rPr>
              <a:t>Average-link: </a:t>
            </a:r>
            <a:r>
              <a:rPr lang="en-US" sz="3200" dirty="0">
                <a:ea typeface="ＭＳ Ｐゴシック" charset="-128"/>
                <a:sym typeface="Symbol" charset="2"/>
              </a:rPr>
              <a:t>Average similarity between all pairs of elements</a:t>
            </a:r>
          </a:p>
        </p:txBody>
      </p:sp>
      <p:sp>
        <p:nvSpPr>
          <p:cNvPr id="4" name="Oval 3"/>
          <p:cNvSpPr/>
          <p:nvPr/>
        </p:nvSpPr>
        <p:spPr bwMode="auto">
          <a:xfrm>
            <a:off x="1981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5" name="Oval 4"/>
          <p:cNvSpPr/>
          <p:nvPr/>
        </p:nvSpPr>
        <p:spPr bwMode="auto">
          <a:xfrm>
            <a:off x="1828800" y="49530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6" name="Oval 5"/>
          <p:cNvSpPr/>
          <p:nvPr/>
        </p:nvSpPr>
        <p:spPr bwMode="auto">
          <a:xfrm>
            <a:off x="2895600" y="5105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7" name="Oval 6"/>
          <p:cNvSpPr/>
          <p:nvPr/>
        </p:nvSpPr>
        <p:spPr bwMode="auto">
          <a:xfrm>
            <a:off x="2819400" y="43434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9" name="Oval 8"/>
          <p:cNvSpPr/>
          <p:nvPr/>
        </p:nvSpPr>
        <p:spPr bwMode="auto">
          <a:xfrm>
            <a:off x="5562600" y="4876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0" name="Oval 9"/>
          <p:cNvSpPr/>
          <p:nvPr/>
        </p:nvSpPr>
        <p:spPr bwMode="auto">
          <a:xfrm>
            <a:off x="5410200" y="40386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1" name="Oval 10"/>
          <p:cNvSpPr/>
          <p:nvPr/>
        </p:nvSpPr>
        <p:spPr bwMode="auto">
          <a:xfrm>
            <a:off x="6553200" y="4114800"/>
            <a:ext cx="228600" cy="228600"/>
          </a:xfrm>
          <a:prstGeom prst="ellipse">
            <a:avLst/>
          </a:prstGeom>
          <a:solidFill>
            <a:schemeClr val="accent1"/>
          </a:solid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3" name="Oval 12"/>
          <p:cNvSpPr/>
          <p:nvPr/>
        </p:nvSpPr>
        <p:spPr bwMode="auto">
          <a:xfrm>
            <a:off x="13716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sp>
        <p:nvSpPr>
          <p:cNvPr id="14" name="Oval 13"/>
          <p:cNvSpPr/>
          <p:nvPr/>
        </p:nvSpPr>
        <p:spPr bwMode="auto">
          <a:xfrm>
            <a:off x="4953000" y="3657600"/>
            <a:ext cx="2133600" cy="2133600"/>
          </a:xfrm>
          <a:prstGeom prst="ellipse">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a typeface="Arial" pitchFamily="-65" charset="0"/>
              <a:cs typeface="Arial" pitchFamily="-65" charset="0"/>
            </a:endParaRPr>
          </a:p>
        </p:txBody>
      </p:sp>
      <p:cxnSp>
        <p:nvCxnSpPr>
          <p:cNvPr id="16" name="Straight Connector 15"/>
          <p:cNvCxnSpPr>
            <a:stCxn id="7" idx="6"/>
            <a:endCxn id="10" idx="2"/>
          </p:cNvCxnSpPr>
          <p:nvPr/>
        </p:nvCxnSpPr>
        <p:spPr bwMode="auto">
          <a:xfrm flipV="1">
            <a:off x="3048000" y="4152900"/>
            <a:ext cx="2362200" cy="304800"/>
          </a:xfrm>
          <a:prstGeom prst="line">
            <a:avLst/>
          </a:prstGeom>
          <a:noFill/>
          <a:ln w="38100" cap="flat" cmpd="sng" algn="ctr">
            <a:solidFill>
              <a:srgbClr val="FF0000"/>
            </a:solidFill>
            <a:prstDash val="solid"/>
            <a:miter lim="800000"/>
            <a:headEnd type="none" w="med" len="med"/>
            <a:tailEnd type="none" w="med" len="med"/>
          </a:ln>
          <a:effectLst/>
        </p:spPr>
      </p:cxnSp>
      <p:cxnSp>
        <p:nvCxnSpPr>
          <p:cNvPr id="15" name="Straight Connector 14"/>
          <p:cNvCxnSpPr>
            <a:stCxn id="7" idx="5"/>
            <a:endCxn id="9" idx="2"/>
          </p:cNvCxnSpPr>
          <p:nvPr/>
        </p:nvCxnSpPr>
        <p:spPr bwMode="auto">
          <a:xfrm rot="16200000" flipH="1">
            <a:off x="4062272" y="3490772"/>
            <a:ext cx="452578" cy="25480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19" name="Straight Connector 18"/>
          <p:cNvCxnSpPr>
            <a:endCxn id="11" idx="2"/>
          </p:cNvCxnSpPr>
          <p:nvPr/>
        </p:nvCxnSpPr>
        <p:spPr bwMode="auto">
          <a:xfrm flipV="1">
            <a:off x="3048000" y="4229100"/>
            <a:ext cx="3505200" cy="266701"/>
          </a:xfrm>
          <a:prstGeom prst="line">
            <a:avLst/>
          </a:prstGeom>
          <a:noFill/>
          <a:ln w="38100" cap="flat" cmpd="sng" algn="ctr">
            <a:solidFill>
              <a:srgbClr val="FF0000"/>
            </a:solidFill>
            <a:prstDash val="solid"/>
            <a:miter lim="800000"/>
            <a:headEnd type="none" w="med" len="med"/>
            <a:tailEnd type="none" w="med" len="med"/>
          </a:ln>
          <a:effectLst/>
        </p:spPr>
      </p:cxnSp>
      <p:cxnSp>
        <p:nvCxnSpPr>
          <p:cNvPr id="21" name="Straight Connector 20"/>
          <p:cNvCxnSpPr>
            <a:endCxn id="9" idx="3"/>
          </p:cNvCxnSpPr>
          <p:nvPr/>
        </p:nvCxnSpPr>
        <p:spPr bwMode="auto">
          <a:xfrm flipV="1">
            <a:off x="3124200" y="5071922"/>
            <a:ext cx="2471878" cy="1096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23" name="Straight Connector 22"/>
          <p:cNvCxnSpPr>
            <a:stCxn id="5" idx="6"/>
            <a:endCxn id="9" idx="3"/>
          </p:cNvCxnSpPr>
          <p:nvPr/>
        </p:nvCxnSpPr>
        <p:spPr bwMode="auto">
          <a:xfrm>
            <a:off x="2057400" y="5067300"/>
            <a:ext cx="3538678" cy="4622"/>
          </a:xfrm>
          <a:prstGeom prst="line">
            <a:avLst/>
          </a:prstGeom>
          <a:noFill/>
          <a:ln w="38100" cap="flat" cmpd="sng" algn="ctr">
            <a:solidFill>
              <a:srgbClr val="FF0000"/>
            </a:solidFill>
            <a:prstDash val="solid"/>
            <a:miter lim="800000"/>
            <a:headEnd type="none" w="med" len="med"/>
            <a:tailEnd type="none" w="med" len="med"/>
          </a:ln>
          <a:effectLst/>
        </p:spPr>
      </p:cxnSp>
      <p:cxnSp>
        <p:nvCxnSpPr>
          <p:cNvPr id="25" name="Straight Connector 24"/>
          <p:cNvCxnSpPr>
            <a:stCxn id="4" idx="5"/>
          </p:cNvCxnSpPr>
          <p:nvPr/>
        </p:nvCxnSpPr>
        <p:spPr bwMode="auto">
          <a:xfrm rot="16200000" flipH="1">
            <a:off x="3490772" y="2919272"/>
            <a:ext cx="757378" cy="3386278"/>
          </a:xfrm>
          <a:prstGeom prst="line">
            <a:avLst/>
          </a:prstGeom>
          <a:noFill/>
          <a:ln w="38100" cap="flat" cmpd="sng" algn="ctr">
            <a:solidFill>
              <a:srgbClr val="FF0000"/>
            </a:solidFill>
            <a:prstDash val="solid"/>
            <a:miter lim="800000"/>
            <a:headEnd type="none" w="med" len="med"/>
            <a:tailEnd type="none" w="med" len="med"/>
          </a:ln>
          <a:effectLst/>
        </p:spPr>
      </p:cxnSp>
      <p:cxnSp>
        <p:nvCxnSpPr>
          <p:cNvPr id="30" name="Straight Connector 29"/>
          <p:cNvCxnSpPr>
            <a:stCxn id="5" idx="7"/>
            <a:endCxn id="11" idx="3"/>
          </p:cNvCxnSpPr>
          <p:nvPr/>
        </p:nvCxnSpPr>
        <p:spPr bwMode="auto">
          <a:xfrm rot="5400000" flipH="1" flipV="1">
            <a:off x="3967022" y="2366822"/>
            <a:ext cx="676556" cy="4562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3" name="Straight Connector 32"/>
          <p:cNvCxnSpPr>
            <a:stCxn id="5" idx="7"/>
            <a:endCxn id="10" idx="3"/>
          </p:cNvCxnSpPr>
          <p:nvPr/>
        </p:nvCxnSpPr>
        <p:spPr bwMode="auto">
          <a:xfrm rot="5400000" flipH="1" flipV="1">
            <a:off x="3357422" y="2900222"/>
            <a:ext cx="752756" cy="34197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6" name="Straight Connector 35"/>
          <p:cNvCxnSpPr>
            <a:stCxn id="4" idx="7"/>
            <a:endCxn id="10" idx="1"/>
          </p:cNvCxnSpPr>
          <p:nvPr/>
        </p:nvCxnSpPr>
        <p:spPr bwMode="auto">
          <a:xfrm rot="5400000" flipH="1" flipV="1">
            <a:off x="3810000" y="2438400"/>
            <a:ext cx="1588" cy="3267356"/>
          </a:xfrm>
          <a:prstGeom prst="line">
            <a:avLst/>
          </a:prstGeom>
          <a:noFill/>
          <a:ln w="38100" cap="flat" cmpd="sng" algn="ctr">
            <a:solidFill>
              <a:srgbClr val="FF0000"/>
            </a:solidFill>
            <a:prstDash val="solid"/>
            <a:miter lim="800000"/>
            <a:headEnd type="none" w="med" len="med"/>
            <a:tailEnd type="none" w="med" len="med"/>
          </a:ln>
          <a:effectLst/>
        </p:spPr>
      </p:cxnSp>
      <p:cxnSp>
        <p:nvCxnSpPr>
          <p:cNvPr id="39" name="Straight Connector 38"/>
          <p:cNvCxnSpPr>
            <a:endCxn id="11" idx="1"/>
          </p:cNvCxnSpPr>
          <p:nvPr/>
        </p:nvCxnSpPr>
        <p:spPr bwMode="auto">
          <a:xfrm flipV="1">
            <a:off x="2219044" y="4148278"/>
            <a:ext cx="4367634" cy="42722"/>
          </a:xfrm>
          <a:prstGeom prst="line">
            <a:avLst/>
          </a:prstGeom>
          <a:noFill/>
          <a:ln w="38100" cap="flat" cmpd="sng" algn="ctr">
            <a:solidFill>
              <a:srgbClr val="FF0000"/>
            </a:solidFill>
            <a:prstDash val="solid"/>
            <a:miter lim="800000"/>
            <a:headEnd type="none" w="med" len="med"/>
            <a:tailEnd type="none" w="med" len="med"/>
          </a:ln>
          <a:effectLst/>
        </p:spPr>
      </p:cxnSp>
      <p:graphicFrame>
        <p:nvGraphicFramePr>
          <p:cNvPr id="218114" name="Object 2"/>
          <p:cNvGraphicFramePr>
            <a:graphicFrameLocks noChangeAspect="1"/>
          </p:cNvGraphicFramePr>
          <p:nvPr/>
        </p:nvGraphicFramePr>
        <p:xfrm>
          <a:off x="2743200" y="6000750"/>
          <a:ext cx="2971800" cy="857250"/>
        </p:xfrm>
        <a:graphic>
          <a:graphicData uri="http://schemas.openxmlformats.org/presentationml/2006/ole">
            <mc:AlternateContent xmlns:mc="http://schemas.openxmlformats.org/markup-compatibility/2006">
              <mc:Choice xmlns:v="urn:schemas-microsoft-com:vml" Requires="v">
                <p:oleObj spid="_x0000_s6176" name="Equation" r:id="rId4" imgW="1143000" imgH="330120" progId="Equation.3">
                  <p:embed/>
                </p:oleObj>
              </mc:Choice>
              <mc:Fallback>
                <p:oleObj name="Equation" r:id="rId4" imgW="1143000" imgH="3301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000750"/>
                        <a:ext cx="2971800" cy="8572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4" name="Down Arrow 23">
            <a:extLst>
              <a:ext uri="{FF2B5EF4-FFF2-40B4-BE49-F238E27FC236}">
                <a16:creationId xmlns:a16="http://schemas.microsoft.com/office/drawing/2014/main" id="{3EE68B02-0790-1D47-9B60-FD1DC520E168}"/>
              </a:ext>
            </a:extLst>
          </p:cNvPr>
          <p:cNvSpPr/>
          <p:nvPr/>
        </p:nvSpPr>
        <p:spPr bwMode="auto">
          <a:xfrm rot="10800000">
            <a:off x="8191500" y="263769"/>
            <a:ext cx="685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6" name="TextBox 25">
            <a:extLst>
              <a:ext uri="{FF2B5EF4-FFF2-40B4-BE49-F238E27FC236}">
                <a16:creationId xmlns:a16="http://schemas.microsoft.com/office/drawing/2014/main" id="{86DA6B3F-C491-4542-89D9-D1D2EA128705}"/>
              </a:ext>
            </a:extLst>
          </p:cNvPr>
          <p:cNvSpPr txBox="1"/>
          <p:nvPr/>
        </p:nvSpPr>
        <p:spPr>
          <a:xfrm>
            <a:off x="4876800" y="6362055"/>
            <a:ext cx="4267200" cy="461665"/>
          </a:xfrm>
          <a:prstGeom prst="rect">
            <a:avLst/>
          </a:prstGeom>
          <a:noFill/>
        </p:spPr>
        <p:txBody>
          <a:bodyPr wrap="square" rtlCol="0">
            <a:spAutoFit/>
          </a:bodyPr>
          <a:lstStyle/>
          <a:p>
            <a:pPr algn="r"/>
            <a:r>
              <a:rPr lang="en-US" b="1" dirty="0">
                <a:solidFill>
                  <a:srgbClr val="FF0000"/>
                </a:solidFill>
                <a:latin typeface="Calibri" panose="020F0502020204030204" pitchFamily="34" charset="0"/>
                <a:cs typeface="Calibri" panose="020F0502020204030204" pitchFamily="34" charset="0"/>
              </a:rPr>
              <a:t>Weka: </a:t>
            </a:r>
            <a:r>
              <a:rPr lang="en-US" b="1" dirty="0" err="1">
                <a:solidFill>
                  <a:srgbClr val="FF0000"/>
                </a:solidFill>
                <a:latin typeface="Calibri" panose="020F0502020204030204" pitchFamily="34" charset="0"/>
                <a:cs typeface="Calibri" panose="020F0502020204030204" pitchFamily="34" charset="0"/>
              </a:rPr>
              <a:t>linkType</a:t>
            </a:r>
            <a:r>
              <a:rPr lang="en-US" b="1" dirty="0">
                <a:solidFill>
                  <a:srgbClr val="FF0000"/>
                </a:solidFill>
                <a:latin typeface="Calibri" panose="020F0502020204030204" pitchFamily="34" charset="0"/>
                <a:cs typeface="Calibri" panose="020F0502020204030204" pitchFamily="34" charset="0"/>
              </a:rPr>
              <a:t>=AVERAGE </a:t>
            </a:r>
          </a:p>
        </p:txBody>
      </p:sp>
    </p:spTree>
    <p:extLst>
      <p:ext uri="{BB962C8B-B14F-4D97-AF65-F5344CB8AC3E}">
        <p14:creationId xmlns:p14="http://schemas.microsoft.com/office/powerpoint/2010/main" val="3512367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 computer&#10;&#10;Description automatically generated">
            <a:extLst>
              <a:ext uri="{FF2B5EF4-FFF2-40B4-BE49-F238E27FC236}">
                <a16:creationId xmlns:a16="http://schemas.microsoft.com/office/drawing/2014/main" id="{0A77D281-6CB1-B241-A829-CA381E81BD5C}"/>
              </a:ext>
            </a:extLst>
          </p:cNvPr>
          <p:cNvPicPr>
            <a:picLocks noGrp="1" noChangeAspect="1"/>
          </p:cNvPicPr>
          <p:nvPr>
            <p:ph idx="1"/>
          </p:nvPr>
        </p:nvPicPr>
        <p:blipFill>
          <a:blip r:embed="rId2"/>
          <a:stretch>
            <a:fillRect/>
          </a:stretch>
        </p:blipFill>
        <p:spPr>
          <a:xfrm>
            <a:off x="-457200" y="-304800"/>
            <a:ext cx="10033462" cy="7772400"/>
          </a:xfrm>
        </p:spPr>
      </p:pic>
      <p:sp>
        <p:nvSpPr>
          <p:cNvPr id="2" name="Title 1">
            <a:extLst>
              <a:ext uri="{FF2B5EF4-FFF2-40B4-BE49-F238E27FC236}">
                <a16:creationId xmlns:a16="http://schemas.microsoft.com/office/drawing/2014/main" id="{9F9E89DC-F1BB-1447-A53A-0E26CF7BE0AB}"/>
              </a:ext>
            </a:extLst>
          </p:cNvPr>
          <p:cNvSpPr>
            <a:spLocks noGrp="1"/>
          </p:cNvSpPr>
          <p:nvPr>
            <p:ph type="title"/>
          </p:nvPr>
        </p:nvSpPr>
        <p:spPr/>
        <p:txBody>
          <a:bodyPr/>
          <a:lstStyle/>
          <a:p>
            <a:endParaRPr lang="en-US" dirty="0"/>
          </a:p>
        </p:txBody>
      </p:sp>
      <p:sp>
        <p:nvSpPr>
          <p:cNvPr id="7" name="Rectangle 6">
            <a:extLst>
              <a:ext uri="{FF2B5EF4-FFF2-40B4-BE49-F238E27FC236}">
                <a16:creationId xmlns:a16="http://schemas.microsoft.com/office/drawing/2014/main" id="{1020632F-5F71-A74B-8F10-3C7A84EDC5D0}"/>
              </a:ext>
            </a:extLst>
          </p:cNvPr>
          <p:cNvSpPr/>
          <p:nvPr/>
        </p:nvSpPr>
        <p:spPr bwMode="auto">
          <a:xfrm>
            <a:off x="30480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Rectangle 7">
            <a:extLst>
              <a:ext uri="{FF2B5EF4-FFF2-40B4-BE49-F238E27FC236}">
                <a16:creationId xmlns:a16="http://schemas.microsoft.com/office/drawing/2014/main" id="{5A8477B9-E472-954F-9E18-86CBAF9B8C2F}"/>
              </a:ext>
            </a:extLst>
          </p:cNvPr>
          <p:cNvSpPr/>
          <p:nvPr/>
        </p:nvSpPr>
        <p:spPr bwMode="auto">
          <a:xfrm>
            <a:off x="5334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TextBox 8">
            <a:extLst>
              <a:ext uri="{FF2B5EF4-FFF2-40B4-BE49-F238E27FC236}">
                <a16:creationId xmlns:a16="http://schemas.microsoft.com/office/drawing/2014/main" id="{1BC94AD4-8580-FE41-9578-32A8961DDC22}"/>
              </a:ext>
            </a:extLst>
          </p:cNvPr>
          <p:cNvSpPr txBox="1"/>
          <p:nvPr/>
        </p:nvSpPr>
        <p:spPr>
          <a:xfrm>
            <a:off x="0" y="6248400"/>
            <a:ext cx="9143999" cy="523220"/>
          </a:xfrm>
          <a:prstGeom prst="rect">
            <a:avLst/>
          </a:prstGeom>
          <a:solidFill>
            <a:schemeClr val="tx1"/>
          </a:solidFill>
        </p:spPr>
        <p:txBody>
          <a:bodyPr wrap="square" rtlCol="0">
            <a:spAutoFit/>
          </a:bodyPr>
          <a:lstStyle/>
          <a:p>
            <a:pPr algn="ctr"/>
            <a:r>
              <a:rPr lang="en-US" sz="2800" dirty="0" err="1">
                <a:solidFill>
                  <a:schemeClr val="bg1"/>
                </a:solidFill>
                <a:latin typeface="Calibri" panose="020F0502020204030204" pitchFamily="34" charset="0"/>
                <a:cs typeface="Calibri" panose="020F0502020204030204" pitchFamily="34" charset="0"/>
              </a:rPr>
              <a:t>Defaut</a:t>
            </a:r>
            <a:r>
              <a:rPr lang="en-US" sz="2800" dirty="0">
                <a:solidFill>
                  <a:schemeClr val="bg1"/>
                </a:solidFill>
                <a:latin typeface="Calibri" panose="020F0502020204030204" pitchFamily="34" charset="0"/>
                <a:cs typeface="Calibri" panose="020F0502020204030204" pitchFamily="34" charset="0"/>
              </a:rPr>
              <a:t> </a:t>
            </a:r>
            <a:r>
              <a:rPr lang="en-US" sz="2800" b="1" dirty="0">
                <a:solidFill>
                  <a:schemeClr val="bg1"/>
                </a:solidFill>
                <a:latin typeface="Calibri" panose="020F0502020204030204" pitchFamily="34" charset="0"/>
                <a:cs typeface="Calibri" panose="020F0502020204030204" pitchFamily="34" charset="0"/>
              </a:rPr>
              <a:t>SINGLE</a:t>
            </a:r>
            <a:r>
              <a:rPr lang="en-US" sz="2800" dirty="0">
                <a:solidFill>
                  <a:schemeClr val="bg1"/>
                </a:solidFill>
                <a:latin typeface="Calibri" panose="020F0502020204030204" pitchFamily="34" charset="0"/>
                <a:cs typeface="Calibri" panose="020F0502020204030204" pitchFamily="34" charset="0"/>
              </a:rPr>
              <a:t> cluster distance gives poor results here</a:t>
            </a:r>
          </a:p>
        </p:txBody>
      </p:sp>
    </p:spTree>
    <p:extLst>
      <p:ext uri="{BB962C8B-B14F-4D97-AF65-F5344CB8AC3E}">
        <p14:creationId xmlns:p14="http://schemas.microsoft.com/office/powerpoint/2010/main" val="124349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228600"/>
            <a:ext cx="7772400" cy="1143000"/>
          </a:xfrm>
        </p:spPr>
        <p:txBody>
          <a:bodyPr/>
          <a:lstStyle/>
          <a:p>
            <a:r>
              <a:rPr lang="en-US" dirty="0">
                <a:ea typeface="ＭＳ Ｐゴシック" charset="0"/>
                <a:cs typeface="ＭＳ Ｐゴシック" charset="0"/>
              </a:rPr>
              <a:t>Clustering algorithms</a:t>
            </a:r>
          </a:p>
        </p:txBody>
      </p:sp>
      <p:sp>
        <p:nvSpPr>
          <p:cNvPr id="20482" name="Content Placeholder 2"/>
          <p:cNvSpPr>
            <a:spLocks noGrp="1"/>
          </p:cNvSpPr>
          <p:nvPr>
            <p:ph idx="1"/>
          </p:nvPr>
        </p:nvSpPr>
        <p:spPr>
          <a:xfrm>
            <a:off x="457200" y="1219200"/>
            <a:ext cx="8458200" cy="5181600"/>
          </a:xfrm>
        </p:spPr>
        <p:txBody>
          <a:bodyPr/>
          <a:lstStyle/>
          <a:p>
            <a:r>
              <a:rPr lang="en-US" sz="3200" dirty="0">
                <a:ea typeface="ＭＳ Ｐゴシック" charset="0"/>
                <a:cs typeface="ＭＳ Ｐゴシック" charset="0"/>
              </a:rPr>
              <a:t>Many clustering algorithms</a:t>
            </a:r>
          </a:p>
          <a:p>
            <a:r>
              <a:rPr lang="en-US" sz="3200" dirty="0">
                <a:ea typeface="ＭＳ Ｐゴシック" charset="0"/>
                <a:cs typeface="ＭＳ Ｐゴシック" charset="0"/>
              </a:rPr>
              <a:t>Clustering typically done using a </a:t>
            </a:r>
            <a:r>
              <a:rPr lang="en-US" sz="3200" b="1" dirty="0">
                <a:ea typeface="ＭＳ Ｐゴシック" charset="0"/>
                <a:cs typeface="ＭＳ Ｐゴシック" charset="0"/>
              </a:rPr>
              <a:t>distance measure </a:t>
            </a:r>
            <a:r>
              <a:rPr lang="en-US" sz="3200" dirty="0">
                <a:ea typeface="ＭＳ Ｐゴシック" charset="0"/>
                <a:cs typeface="ＭＳ Ｐゴシック" charset="0"/>
              </a:rPr>
              <a:t>defined between instances or points</a:t>
            </a:r>
          </a:p>
          <a:p>
            <a:r>
              <a:rPr lang="en-US" sz="3200" dirty="0">
                <a:ea typeface="ＭＳ Ｐゴシック" charset="0"/>
                <a:cs typeface="ＭＳ Ｐゴシック" charset="0"/>
              </a:rPr>
              <a:t>Distance defined by instance </a:t>
            </a:r>
            <a:r>
              <a:rPr lang="en-US" sz="3200" b="1" dirty="0">
                <a:ea typeface="ＭＳ Ｐゴシック" charset="0"/>
                <a:cs typeface="ＭＳ Ｐゴシック" charset="0"/>
              </a:rPr>
              <a:t>feature space</a:t>
            </a:r>
            <a:r>
              <a:rPr lang="en-US" sz="3200" dirty="0">
                <a:ea typeface="ＭＳ Ｐゴシック" charset="0"/>
                <a:cs typeface="ＭＳ Ｐゴシック" charset="0"/>
              </a:rPr>
              <a:t>,</a:t>
            </a:r>
            <a:r>
              <a:rPr lang="en-US" sz="3200" b="1" dirty="0">
                <a:ea typeface="ＭＳ Ｐゴシック" charset="0"/>
                <a:cs typeface="ＭＳ Ｐゴシック" charset="0"/>
              </a:rPr>
              <a:t> </a:t>
            </a:r>
            <a:r>
              <a:rPr lang="en-US" sz="3200" dirty="0">
                <a:ea typeface="ＭＳ Ｐゴシック" charset="0"/>
                <a:cs typeface="ＭＳ Ｐゴシック" charset="0"/>
              </a:rPr>
              <a:t>so it works with numeric features</a:t>
            </a:r>
          </a:p>
          <a:p>
            <a:pPr lvl="1"/>
            <a:r>
              <a:rPr lang="en-US" sz="2800" dirty="0">
                <a:ea typeface="ＭＳ Ｐゴシック" charset="0"/>
                <a:cs typeface="ＭＳ Ｐゴシック" charset="0"/>
              </a:rPr>
              <a:t>Requires encoding of categorial values; may benefit from normalization </a:t>
            </a:r>
          </a:p>
          <a:p>
            <a:r>
              <a:rPr lang="en-US" sz="3200" dirty="0">
                <a:ea typeface="ＭＳ Ｐゴシック" charset="0"/>
                <a:cs typeface="ＭＳ Ｐゴシック" charset="0"/>
              </a:rPr>
              <a:t>We’ll look at two popular approaches</a:t>
            </a:r>
          </a:p>
          <a:p>
            <a:pPr marL="854075" lvl="1" indent="-514350">
              <a:buFont typeface="+mj-lt"/>
              <a:buAutoNum type="arabicPeriod"/>
            </a:pPr>
            <a:r>
              <a:rPr lang="en-US" sz="3200" dirty="0"/>
              <a:t>Centroid-based clustering</a:t>
            </a:r>
          </a:p>
          <a:p>
            <a:pPr marL="854075" lvl="1" indent="-514350">
              <a:buFont typeface="+mj-lt"/>
              <a:buAutoNum type="arabicPeriod"/>
            </a:pPr>
            <a:r>
              <a:rPr lang="en-US" sz="3200" dirty="0"/>
              <a:t>Hierarchical clustering</a:t>
            </a:r>
          </a:p>
          <a:p>
            <a:pPr lvl="1"/>
            <a:endParaRPr lang="en-US" sz="3200" dirty="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descr="A screenshot of a social media post&#10;&#10;Description automatically generated">
            <a:extLst>
              <a:ext uri="{FF2B5EF4-FFF2-40B4-BE49-F238E27FC236}">
                <a16:creationId xmlns:a16="http://schemas.microsoft.com/office/drawing/2014/main" id="{C474ABCB-B277-8742-9D3D-1C7426D2641B}"/>
              </a:ext>
            </a:extLst>
          </p:cNvPr>
          <p:cNvPicPr>
            <a:picLocks noChangeAspect="1"/>
          </p:cNvPicPr>
          <p:nvPr/>
        </p:nvPicPr>
        <p:blipFill>
          <a:blip r:embed="rId2"/>
          <a:stretch>
            <a:fillRect/>
          </a:stretch>
        </p:blipFill>
        <p:spPr bwMode="auto">
          <a:xfrm>
            <a:off x="-457200" y="-304800"/>
            <a:ext cx="10033462"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a:extLst>
              <a:ext uri="{FF2B5EF4-FFF2-40B4-BE49-F238E27FC236}">
                <a16:creationId xmlns:a16="http://schemas.microsoft.com/office/drawing/2014/main" id="{DC23C0D2-809A-4E4D-ABED-FBDF38321EBF}"/>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9A854134-5D7C-2745-86B3-2C5FB021E7D5}"/>
              </a:ext>
            </a:extLst>
          </p:cNvPr>
          <p:cNvSpPr/>
          <p:nvPr/>
        </p:nvSpPr>
        <p:spPr bwMode="auto">
          <a:xfrm>
            <a:off x="3200400" y="4191000"/>
            <a:ext cx="3886200" cy="14478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Rectangle 6">
            <a:extLst>
              <a:ext uri="{FF2B5EF4-FFF2-40B4-BE49-F238E27FC236}">
                <a16:creationId xmlns:a16="http://schemas.microsoft.com/office/drawing/2014/main" id="{96D3F41B-1E65-964C-BDC0-2140EB424EE1}"/>
              </a:ext>
            </a:extLst>
          </p:cNvPr>
          <p:cNvSpPr/>
          <p:nvPr/>
        </p:nvSpPr>
        <p:spPr bwMode="auto">
          <a:xfrm>
            <a:off x="685800" y="609600"/>
            <a:ext cx="4953000" cy="4572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Box 7">
            <a:extLst>
              <a:ext uri="{FF2B5EF4-FFF2-40B4-BE49-F238E27FC236}">
                <a16:creationId xmlns:a16="http://schemas.microsoft.com/office/drawing/2014/main" id="{90D8359C-5C8F-AE41-953E-0A09CD2DD0E5}"/>
              </a:ext>
            </a:extLst>
          </p:cNvPr>
          <p:cNvSpPr txBox="1"/>
          <p:nvPr/>
        </p:nvSpPr>
        <p:spPr>
          <a:xfrm>
            <a:off x="0" y="6222274"/>
            <a:ext cx="9143999" cy="523220"/>
          </a:xfrm>
          <a:prstGeom prst="rect">
            <a:avLst/>
          </a:prstGeom>
          <a:solidFill>
            <a:schemeClr val="tx1"/>
          </a:solid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Using </a:t>
            </a:r>
            <a:r>
              <a:rPr lang="en-US" sz="2800" b="1" dirty="0">
                <a:solidFill>
                  <a:schemeClr val="bg1"/>
                </a:solidFill>
                <a:latin typeface="Calibri" panose="020F0502020204030204" pitchFamily="34" charset="0"/>
                <a:cs typeface="Calibri" panose="020F0502020204030204" pitchFamily="34" charset="0"/>
              </a:rPr>
              <a:t>AVERAGE</a:t>
            </a:r>
            <a:r>
              <a:rPr lang="en-US" sz="2800" dirty="0">
                <a:solidFill>
                  <a:schemeClr val="bg1"/>
                </a:solidFill>
                <a:latin typeface="Calibri" panose="020F0502020204030204" pitchFamily="34" charset="0"/>
                <a:cs typeface="Calibri" panose="020F0502020204030204" pitchFamily="34" charset="0"/>
              </a:rPr>
              <a:t> cluster distance measure improves results</a:t>
            </a:r>
          </a:p>
        </p:txBody>
      </p:sp>
    </p:spTree>
    <p:extLst>
      <p:ext uri="{BB962C8B-B14F-4D97-AF65-F5344CB8AC3E}">
        <p14:creationId xmlns:p14="http://schemas.microsoft.com/office/powerpoint/2010/main" val="1590208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80A8-529D-2149-86F1-606086DCFECB}"/>
              </a:ext>
            </a:extLst>
          </p:cNvPr>
          <p:cNvSpPr>
            <a:spLocks noGrp="1"/>
          </p:cNvSpPr>
          <p:nvPr>
            <p:ph type="title"/>
          </p:nvPr>
        </p:nvSpPr>
        <p:spPr/>
        <p:txBody>
          <a:bodyPr/>
          <a:lstStyle/>
          <a:p>
            <a:r>
              <a:rPr lang="en-US" dirty="0"/>
              <a:t>Knowing when to stop</a:t>
            </a:r>
          </a:p>
        </p:txBody>
      </p:sp>
      <p:sp>
        <p:nvSpPr>
          <p:cNvPr id="3" name="Content Placeholder 2">
            <a:extLst>
              <a:ext uri="{FF2B5EF4-FFF2-40B4-BE49-F238E27FC236}">
                <a16:creationId xmlns:a16="http://schemas.microsoft.com/office/drawing/2014/main" id="{5914EEF0-E412-574E-889D-12E3B8176CA1}"/>
              </a:ext>
            </a:extLst>
          </p:cNvPr>
          <p:cNvSpPr>
            <a:spLocks noGrp="1"/>
          </p:cNvSpPr>
          <p:nvPr>
            <p:ph idx="1"/>
          </p:nvPr>
        </p:nvSpPr>
        <p:spPr>
          <a:xfrm>
            <a:off x="685800" y="1752600"/>
            <a:ext cx="7772400" cy="4572000"/>
          </a:xfrm>
        </p:spPr>
        <p:txBody>
          <a:bodyPr/>
          <a:lstStyle/>
          <a:p>
            <a:r>
              <a:rPr lang="en-US" sz="3200" dirty="0"/>
              <a:t>General issue is knowing when to stop merging/splitting a cluster</a:t>
            </a:r>
          </a:p>
          <a:p>
            <a:r>
              <a:rPr lang="en-US" sz="3200" dirty="0"/>
              <a:t>We may have a problem specific desired range of clusters (e.g., 3-6)</a:t>
            </a:r>
          </a:p>
          <a:p>
            <a:r>
              <a:rPr lang="en-US" sz="3200" dirty="0"/>
              <a:t>There are some general metrics for assessing quality of a cluster</a:t>
            </a:r>
          </a:p>
          <a:p>
            <a:r>
              <a:rPr lang="en-US" sz="3200" dirty="0"/>
              <a:t>There are also domain specific heuristics for cluster quality</a:t>
            </a:r>
          </a:p>
        </p:txBody>
      </p:sp>
    </p:spTree>
    <p:extLst>
      <p:ext uri="{BB962C8B-B14F-4D97-AF65-F5344CB8AC3E}">
        <p14:creationId xmlns:p14="http://schemas.microsoft.com/office/powerpoint/2010/main" val="149328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00400" y="1066800"/>
            <a:ext cx="5197475" cy="5330825"/>
          </a:xfrm>
          <a:effectLst>
            <a:outerShdw blurRad="50800" dist="38100" dir="2700000" algn="tl" rotWithShape="0">
              <a:srgbClr val="000000">
                <a:alpha val="43000"/>
              </a:srgbClr>
            </a:outerShdw>
          </a:effectLst>
        </p:spPr>
      </p:pic>
      <p:sp>
        <p:nvSpPr>
          <p:cNvPr id="21506" name="Rectangle 3"/>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Clustering Data</a:t>
            </a:r>
          </a:p>
        </p:txBody>
      </p:sp>
      <p:sp>
        <p:nvSpPr>
          <p:cNvPr id="3" name="TextBox 2">
            <a:extLst>
              <a:ext uri="{FF2B5EF4-FFF2-40B4-BE49-F238E27FC236}">
                <a16:creationId xmlns:a16="http://schemas.microsoft.com/office/drawing/2014/main" id="{F6D75A3D-58E6-8248-B02B-0E84EB3D02C9}"/>
              </a:ext>
            </a:extLst>
          </p:cNvPr>
          <p:cNvSpPr txBox="1"/>
          <p:nvPr/>
        </p:nvSpPr>
        <p:spPr>
          <a:xfrm>
            <a:off x="478105" y="1752600"/>
            <a:ext cx="2569896" cy="378565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Given a collection of points (</a:t>
            </a:r>
            <a:r>
              <a:rPr lang="en-US" sz="2000" dirty="0" err="1">
                <a:latin typeface="Calibri" panose="020F0502020204030204" pitchFamily="34" charset="0"/>
                <a:cs typeface="Calibri" panose="020F0502020204030204" pitchFamily="34" charset="0"/>
              </a:rPr>
              <a:t>x,y</a:t>
            </a:r>
            <a:r>
              <a:rPr lang="en-US" sz="2000" dirty="0">
                <a:latin typeface="Calibri" panose="020F0502020204030204" pitchFamily="34" charset="0"/>
                <a:cs typeface="Calibri" panose="020F0502020204030204" pitchFamily="34" charset="0"/>
              </a:rPr>
              <a:t>), group them into one or more clusters based on their distance from one another</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How many clusters are there?</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How can we find them</a:t>
            </a:r>
          </a:p>
          <a:p>
            <a:endParaRPr lang="en-US" sz="2000"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4647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28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E057-516A-CD47-A733-ED9EE984CDF3}"/>
              </a:ext>
            </a:extLst>
          </p:cNvPr>
          <p:cNvSpPr>
            <a:spLocks noGrp="1"/>
          </p:cNvSpPr>
          <p:nvPr>
            <p:ph type="title"/>
          </p:nvPr>
        </p:nvSpPr>
        <p:spPr/>
        <p:txBody>
          <a:bodyPr/>
          <a:lstStyle/>
          <a:p>
            <a:r>
              <a:rPr lang="en-US" dirty="0"/>
              <a:t>distance, centroids</a:t>
            </a:r>
          </a:p>
        </p:txBody>
      </p:sp>
      <p:sp>
        <p:nvSpPr>
          <p:cNvPr id="3" name="Content Placeholder 2">
            <a:extLst>
              <a:ext uri="{FF2B5EF4-FFF2-40B4-BE49-F238E27FC236}">
                <a16:creationId xmlns:a16="http://schemas.microsoft.com/office/drawing/2014/main" id="{DB65BACC-EFEC-4440-9102-7B9768A38E83}"/>
              </a:ext>
            </a:extLst>
          </p:cNvPr>
          <p:cNvSpPr>
            <a:spLocks noGrp="1"/>
          </p:cNvSpPr>
          <p:nvPr>
            <p:ph idx="1"/>
          </p:nvPr>
        </p:nvSpPr>
        <p:spPr>
          <a:xfrm>
            <a:off x="762000" y="1524000"/>
            <a:ext cx="7848600" cy="5181600"/>
          </a:xfrm>
        </p:spPr>
        <p:txBody>
          <a:bodyPr/>
          <a:lstStyle/>
          <a:p>
            <a:r>
              <a:rPr lang="en-US" sz="2800" dirty="0"/>
              <a:t>Distance between points </a:t>
            </a:r>
            <a:r>
              <a:rPr lang="en-US" dirty="0"/>
              <a:t>(X</a:t>
            </a:r>
            <a:r>
              <a:rPr lang="en-US" baseline="-25000" dirty="0"/>
              <a:t>0</a:t>
            </a:r>
            <a:r>
              <a:rPr lang="en-US" dirty="0"/>
              <a:t>,Y</a:t>
            </a:r>
            <a:r>
              <a:rPr lang="en-US" baseline="-25000" dirty="0"/>
              <a:t>0</a:t>
            </a:r>
            <a:r>
              <a:rPr lang="en-US" dirty="0"/>
              <a:t>,Z</a:t>
            </a:r>
            <a:r>
              <a:rPr lang="en-US" baseline="-25000" dirty="0"/>
              <a:t>0</a:t>
            </a:r>
            <a:r>
              <a:rPr lang="en-US" dirty="0"/>
              <a:t>) </a:t>
            </a:r>
            <a:r>
              <a:rPr lang="en-US" sz="2800" dirty="0"/>
              <a:t>and</a:t>
            </a:r>
            <a:r>
              <a:rPr lang="en-US" dirty="0"/>
              <a:t> (X</a:t>
            </a:r>
            <a:r>
              <a:rPr lang="en-US" baseline="-25000" dirty="0"/>
              <a:t>1</a:t>
            </a:r>
            <a:r>
              <a:rPr lang="en-US" dirty="0"/>
              <a:t>,Y</a:t>
            </a:r>
            <a:r>
              <a:rPr lang="en-US" baseline="-25000" dirty="0"/>
              <a:t>1</a:t>
            </a:r>
            <a:r>
              <a:rPr lang="en-US" dirty="0"/>
              <a:t>,Z</a:t>
            </a:r>
            <a:r>
              <a:rPr lang="en-US" baseline="-25000" dirty="0"/>
              <a:t>1</a:t>
            </a:r>
            <a:r>
              <a:rPr lang="en-US" dirty="0"/>
              <a:t>) </a:t>
            </a:r>
            <a:r>
              <a:rPr lang="en-US" sz="3200" dirty="0"/>
              <a:t>is</a:t>
            </a:r>
            <a:r>
              <a:rPr lang="en-US" dirty="0"/>
              <a:t> </a:t>
            </a:r>
            <a:r>
              <a:rPr lang="en-US" sz="2800" dirty="0"/>
              <a:t>just sqrt</a:t>
            </a:r>
            <a:r>
              <a:rPr lang="en-US" dirty="0"/>
              <a:t>((X</a:t>
            </a:r>
            <a:r>
              <a:rPr lang="en-US" baseline="-25000" dirty="0"/>
              <a:t>0</a:t>
            </a:r>
            <a:r>
              <a:rPr lang="en-US" dirty="0"/>
              <a:t>- X</a:t>
            </a:r>
            <a:r>
              <a:rPr lang="en-US" baseline="-25000" dirty="0"/>
              <a:t>1</a:t>
            </a:r>
            <a:r>
              <a:rPr lang="en-US" dirty="0"/>
              <a:t>)</a:t>
            </a:r>
            <a:r>
              <a:rPr lang="en-US" baseline="30000" dirty="0"/>
              <a:t>2 </a:t>
            </a:r>
            <a:r>
              <a:rPr lang="en-US" dirty="0"/>
              <a:t>+ (Y</a:t>
            </a:r>
            <a:r>
              <a:rPr lang="en-US" baseline="-25000" dirty="0"/>
              <a:t>0</a:t>
            </a:r>
            <a:r>
              <a:rPr lang="en-US" dirty="0"/>
              <a:t>- Y</a:t>
            </a:r>
            <a:r>
              <a:rPr lang="en-US" baseline="-25000" dirty="0"/>
              <a:t>1</a:t>
            </a:r>
            <a:r>
              <a:rPr lang="en-US" dirty="0"/>
              <a:t>)</a:t>
            </a:r>
            <a:r>
              <a:rPr lang="en-US" baseline="30000" dirty="0"/>
              <a:t>2 </a:t>
            </a:r>
            <a:r>
              <a:rPr lang="en-US" dirty="0"/>
              <a:t>+ (Z</a:t>
            </a:r>
            <a:r>
              <a:rPr lang="en-US" baseline="-25000" dirty="0"/>
              <a:t>0</a:t>
            </a:r>
            <a:r>
              <a:rPr lang="en-US" dirty="0"/>
              <a:t>- Z</a:t>
            </a:r>
            <a:r>
              <a:rPr lang="en-US" baseline="-25000" dirty="0"/>
              <a:t>1</a:t>
            </a:r>
            <a:r>
              <a:rPr lang="en-US" dirty="0"/>
              <a:t>)</a:t>
            </a:r>
            <a:r>
              <a:rPr lang="en-US" baseline="30000" dirty="0"/>
              <a:t>2</a:t>
            </a:r>
            <a:r>
              <a:rPr lang="en-US" dirty="0"/>
              <a:t>)</a:t>
            </a:r>
          </a:p>
          <a:p>
            <a:r>
              <a:rPr lang="en-US" sz="2800" dirty="0"/>
              <a:t>In </a:t>
            </a:r>
            <a:r>
              <a:rPr lang="en-US" sz="2800" dirty="0" err="1"/>
              <a:t>numpy</a:t>
            </a:r>
            <a:endParaRPr lang="en-US" sz="2800" dirty="0"/>
          </a:p>
          <a:p>
            <a:pPr marL="339725" lvl="1" indent="0">
              <a:buNone/>
            </a:pPr>
            <a:r>
              <a:rPr lang="en-US" dirty="0"/>
              <a:t>&gt;&gt;&gt; import </a:t>
            </a:r>
            <a:r>
              <a:rPr lang="en-US" dirty="0" err="1"/>
              <a:t>numpy</a:t>
            </a:r>
            <a:r>
              <a:rPr lang="en-US" dirty="0"/>
              <a:t> as np</a:t>
            </a:r>
          </a:p>
          <a:p>
            <a:pPr marL="339725" lvl="1" indent="0">
              <a:buNone/>
            </a:pPr>
            <a:r>
              <a:rPr lang="en-US" dirty="0"/>
              <a:t>&gt;&gt;&gt; p1 = </a:t>
            </a:r>
            <a:r>
              <a:rPr lang="en-US" dirty="0" err="1"/>
              <a:t>np.array</a:t>
            </a:r>
            <a:r>
              <a:rPr lang="en-US" dirty="0"/>
              <a:t>([0,-2,0,1]) ; p2 = </a:t>
            </a:r>
            <a:r>
              <a:rPr lang="en-US" dirty="0" err="1"/>
              <a:t>np.array</a:t>
            </a:r>
            <a:r>
              <a:rPr lang="en-US" dirty="0"/>
              <a:t>([0,1,2,1]))</a:t>
            </a:r>
          </a:p>
          <a:p>
            <a:pPr marL="339725" lvl="1" indent="0">
              <a:buNone/>
            </a:pPr>
            <a:r>
              <a:rPr lang="en-US" dirty="0"/>
              <a:t>&gt;&gt;&gt; </a:t>
            </a:r>
            <a:r>
              <a:rPr lang="en-US" dirty="0" err="1"/>
              <a:t>np.linalg.norm</a:t>
            </a:r>
            <a:r>
              <a:rPr lang="en-US" dirty="0"/>
              <a:t>(p1 - p2)</a:t>
            </a:r>
          </a:p>
          <a:p>
            <a:pPr marL="339725" lvl="1" indent="0">
              <a:buNone/>
            </a:pPr>
            <a:r>
              <a:rPr lang="en-US" dirty="0"/>
              <a:t>3.605551275463989</a:t>
            </a:r>
          </a:p>
          <a:p>
            <a:pPr marL="341312" indent="-342900"/>
            <a:r>
              <a:rPr lang="en-US" sz="2800" dirty="0"/>
              <a:t>Computing centroid of set of points easy</a:t>
            </a:r>
          </a:p>
          <a:p>
            <a:pPr marL="339725" lvl="1" indent="0">
              <a:buNone/>
            </a:pPr>
            <a:r>
              <a:rPr lang="en-US" dirty="0"/>
              <a:t>&gt;&gt;&gt; points = </a:t>
            </a:r>
            <a:r>
              <a:rPr lang="en-US" dirty="0" err="1"/>
              <a:t>np.array</a:t>
            </a:r>
            <a:r>
              <a:rPr lang="en-US" dirty="0"/>
              <a:t>([[1,2,3], [2,1,1], [3,1,0]])    # 3D points</a:t>
            </a:r>
          </a:p>
          <a:p>
            <a:pPr marL="339725" lvl="1" indent="0">
              <a:buNone/>
            </a:pPr>
            <a:r>
              <a:rPr lang="en-US" dirty="0"/>
              <a:t>&gt;&gt;&gt; centroid = </a:t>
            </a:r>
            <a:r>
              <a:rPr lang="en-US" dirty="0" err="1"/>
              <a:t>np.mean</a:t>
            </a:r>
            <a:r>
              <a:rPr lang="en-US" dirty="0"/>
              <a:t>(points, axis=0)        # get mean across columns</a:t>
            </a:r>
          </a:p>
          <a:p>
            <a:pPr marL="339725" lvl="1" indent="0">
              <a:buNone/>
            </a:pPr>
            <a:r>
              <a:rPr lang="en-US" dirty="0"/>
              <a:t>&gt;&gt;&gt; centroid</a:t>
            </a:r>
          </a:p>
          <a:p>
            <a:pPr marL="339725" lvl="1" indent="0">
              <a:buNone/>
            </a:pPr>
            <a:r>
              <a:rPr lang="en-US" dirty="0"/>
              <a:t>array([2.0, 1.33, 1.33])</a:t>
            </a:r>
          </a:p>
          <a:p>
            <a:pPr marL="339725" lvl="1" indent="0">
              <a:buNone/>
            </a:pPr>
            <a:endParaRPr lang="en-US" sz="2400" dirty="0"/>
          </a:p>
        </p:txBody>
      </p:sp>
    </p:spTree>
    <p:extLst>
      <p:ext uri="{BB962C8B-B14F-4D97-AF65-F5344CB8AC3E}">
        <p14:creationId xmlns:p14="http://schemas.microsoft.com/office/powerpoint/2010/main" val="63042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26050" y="1905000"/>
            <a:ext cx="3698875" cy="3792537"/>
          </a:xfrm>
          <a:effectLst>
            <a:outerShdw blurRad="50800" dist="38100" dir="2700000" algn="tl" rotWithShape="0">
              <a:srgbClr val="000000">
                <a:alpha val="43000"/>
              </a:srgbClr>
            </a:outerShdw>
          </a:effectLst>
        </p:spPr>
      </p:pic>
      <p:sp>
        <p:nvSpPr>
          <p:cNvPr id="57347"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8"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49"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0"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7351"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23559" name="Rectangle 8"/>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(1) K-Means Clustering</a:t>
            </a:r>
          </a:p>
        </p:txBody>
      </p:sp>
      <p:sp>
        <p:nvSpPr>
          <p:cNvPr id="57353" name="Rectangle 9"/>
          <p:cNvSpPr>
            <a:spLocks noChangeArrowheads="1"/>
          </p:cNvSpPr>
          <p:nvPr/>
        </p:nvSpPr>
        <p:spPr bwMode="auto">
          <a:xfrm>
            <a:off x="214312" y="1295400"/>
            <a:ext cx="4891088" cy="4647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90513" indent="-290513">
              <a:buFontTx/>
              <a:buChar char="•"/>
              <a:defRPr/>
            </a:pPr>
            <a:r>
              <a:rPr lang="en-US" sz="3200" dirty="0">
                <a:latin typeface="Calibri" panose="020F0502020204030204" pitchFamily="34" charset="0"/>
                <a:cs typeface="Calibri" panose="020F0502020204030204" pitchFamily="34" charset="0"/>
              </a:rPr>
              <a:t>Randomly choose k cluster center locations, aka </a:t>
            </a:r>
            <a:r>
              <a:rPr lang="en-US" sz="3200" b="1" dirty="0">
                <a:latin typeface="Calibri" panose="020F0502020204030204" pitchFamily="34" charset="0"/>
                <a:cs typeface="Calibri" panose="020F0502020204030204" pitchFamily="34" charset="0"/>
              </a:rPr>
              <a:t>centroids</a:t>
            </a:r>
          </a:p>
          <a:p>
            <a:pPr marL="290513" indent="-290513">
              <a:buFontTx/>
              <a:buChar char="•"/>
              <a:defRPr/>
            </a:pPr>
            <a:r>
              <a:rPr lang="en-US" sz="3200" dirty="0">
                <a:latin typeface="Calibri" panose="020F0502020204030204" pitchFamily="34" charset="0"/>
                <a:cs typeface="Calibri" panose="020F0502020204030204" pitchFamily="34" charset="0"/>
              </a:rPr>
              <a:t>Loop until convergence</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assign a point to cluster of the closest centroid</a:t>
            </a:r>
          </a:p>
          <a:p>
            <a:pPr marL="522288" lvl="1" indent="-174625">
              <a:buFont typeface=".AppleSystemUIFont"/>
              <a:buChar char="-"/>
              <a:defRPr/>
            </a:pPr>
            <a:r>
              <a:rPr lang="en-US" sz="2800" dirty="0">
                <a:latin typeface="Calibri" panose="020F0502020204030204" pitchFamily="34" charset="0"/>
                <a:cs typeface="Calibri" panose="020F0502020204030204" pitchFamily="34" charset="0"/>
              </a:rPr>
              <a:t>re-estimate cluster centroids based on its data assigned</a:t>
            </a:r>
          </a:p>
          <a:p>
            <a:pPr marL="342900" indent="-280988">
              <a:buFontTx/>
              <a:buChar char="•"/>
              <a:defRPr/>
            </a:pPr>
            <a:r>
              <a:rPr lang="en-US" sz="2800" dirty="0">
                <a:latin typeface="Calibri" panose="020F0502020204030204" pitchFamily="34" charset="0"/>
                <a:cs typeface="Calibri" panose="020F0502020204030204" pitchFamily="34" charset="0"/>
              </a:rPr>
              <a:t>Convergence: no point is assigned to a different cluster</a:t>
            </a:r>
          </a:p>
        </p:txBody>
      </p:sp>
      <p:sp>
        <p:nvSpPr>
          <p:cNvPr id="2" name="TextBox 1">
            <a:extLst>
              <a:ext uri="{FF2B5EF4-FFF2-40B4-BE49-F238E27FC236}">
                <a16:creationId xmlns:a16="http://schemas.microsoft.com/office/drawing/2014/main" id="{280AB4DF-F9D0-474A-98BF-33BF50F2DA96}"/>
              </a:ext>
            </a:extLst>
          </p:cNvPr>
          <p:cNvSpPr txBox="1"/>
          <p:nvPr/>
        </p:nvSpPr>
        <p:spPr>
          <a:xfrm>
            <a:off x="5226050" y="1310630"/>
            <a:ext cx="3613149" cy="461665"/>
          </a:xfrm>
          <a:prstGeom prst="rect">
            <a:avLst/>
          </a:prstGeom>
          <a:noFill/>
        </p:spPr>
        <p:txBody>
          <a:bodyPr wrap="square" rtlCol="0">
            <a:spAutoFit/>
          </a:bodyPr>
          <a:lstStyle/>
          <a:p>
            <a:pPr algn="ctr"/>
            <a:r>
              <a:rPr lang="en-US" dirty="0"/>
              <a:t>k = 5</a:t>
            </a:r>
          </a:p>
        </p:txBody>
      </p:sp>
    </p:spTree>
    <p:extLst>
      <p:ext uri="{BB962C8B-B14F-4D97-AF65-F5344CB8AC3E}">
        <p14:creationId xmlns:p14="http://schemas.microsoft.com/office/powerpoint/2010/main" val="1508278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119688" y="1538288"/>
            <a:ext cx="3698875" cy="3792537"/>
          </a:xfrm>
          <a:noFill/>
        </p:spPr>
      </p:pic>
      <p:sp>
        <p:nvSpPr>
          <p:cNvPr id="59395" name="Oval 3"/>
          <p:cNvSpPr>
            <a:spLocks noChangeArrowheads="1"/>
          </p:cNvSpPr>
          <p:nvPr/>
        </p:nvSpPr>
        <p:spPr bwMode="auto">
          <a:xfrm>
            <a:off x="6892925" y="4149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6" name="Oval 4"/>
          <p:cNvSpPr>
            <a:spLocks noChangeArrowheads="1"/>
          </p:cNvSpPr>
          <p:nvPr/>
        </p:nvSpPr>
        <p:spPr bwMode="auto">
          <a:xfrm>
            <a:off x="6802438" y="446881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7" name="Oval 5"/>
          <p:cNvSpPr>
            <a:spLocks noChangeArrowheads="1"/>
          </p:cNvSpPr>
          <p:nvPr/>
        </p:nvSpPr>
        <p:spPr bwMode="auto">
          <a:xfrm>
            <a:off x="7075488" y="45307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8" name="Oval 6"/>
          <p:cNvSpPr>
            <a:spLocks noChangeArrowheads="1"/>
          </p:cNvSpPr>
          <p:nvPr/>
        </p:nvSpPr>
        <p:spPr bwMode="auto">
          <a:xfrm>
            <a:off x="7434263" y="4043363"/>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sp>
        <p:nvSpPr>
          <p:cNvPr id="59399" name="Oval 7"/>
          <p:cNvSpPr>
            <a:spLocks noChangeArrowheads="1"/>
          </p:cNvSpPr>
          <p:nvPr/>
        </p:nvSpPr>
        <p:spPr bwMode="auto">
          <a:xfrm>
            <a:off x="6640513" y="2663825"/>
            <a:ext cx="152400" cy="152400"/>
          </a:xfrm>
          <a:prstGeom prst="ellipse">
            <a:avLst/>
          </a:prstGeom>
          <a:solidFill>
            <a:schemeClr val="bg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a:endParaRPr>
          </a:p>
        </p:txBody>
      </p:sp>
      <p:grpSp>
        <p:nvGrpSpPr>
          <p:cNvPr id="3" name="Group 2">
            <a:extLst>
              <a:ext uri="{FF2B5EF4-FFF2-40B4-BE49-F238E27FC236}">
                <a16:creationId xmlns:a16="http://schemas.microsoft.com/office/drawing/2014/main" id="{5D2DC122-8368-AE44-9A05-47509203968F}"/>
              </a:ext>
            </a:extLst>
          </p:cNvPr>
          <p:cNvGrpSpPr/>
          <p:nvPr/>
        </p:nvGrpSpPr>
        <p:grpSpPr>
          <a:xfrm>
            <a:off x="5803900" y="2328863"/>
            <a:ext cx="2914651" cy="2605087"/>
            <a:chOff x="5803900" y="2328863"/>
            <a:chExt cx="2914651" cy="2605087"/>
          </a:xfrm>
        </p:grpSpPr>
        <p:sp>
          <p:nvSpPr>
            <p:cNvPr id="59401" name="Line 9"/>
            <p:cNvSpPr>
              <a:spLocks noChangeShapeType="1"/>
            </p:cNvSpPr>
            <p:nvPr/>
          </p:nvSpPr>
          <p:spPr bwMode="auto">
            <a:xfrm flipV="1">
              <a:off x="7037388" y="4316413"/>
              <a:ext cx="195263" cy="103187"/>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2" name="Line 10"/>
            <p:cNvSpPr>
              <a:spLocks noChangeShapeType="1"/>
            </p:cNvSpPr>
            <p:nvPr/>
          </p:nvSpPr>
          <p:spPr bwMode="auto">
            <a:xfrm flipH="1" flipV="1">
              <a:off x="7164388" y="3425825"/>
              <a:ext cx="57150" cy="8794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3" name="Line 11"/>
            <p:cNvSpPr>
              <a:spLocks noChangeShapeType="1"/>
            </p:cNvSpPr>
            <p:nvPr/>
          </p:nvSpPr>
          <p:spPr bwMode="auto">
            <a:xfrm flipH="1">
              <a:off x="5803900" y="3433763"/>
              <a:ext cx="1357313" cy="603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4" name="Line 12"/>
            <p:cNvSpPr>
              <a:spLocks noChangeShapeType="1"/>
            </p:cNvSpPr>
            <p:nvPr/>
          </p:nvSpPr>
          <p:spPr bwMode="auto">
            <a:xfrm flipV="1">
              <a:off x="7164388" y="2328863"/>
              <a:ext cx="1554163" cy="110807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5" name="Line 13"/>
            <p:cNvSpPr>
              <a:spLocks noChangeShapeType="1"/>
            </p:cNvSpPr>
            <p:nvPr/>
          </p:nvSpPr>
          <p:spPr bwMode="auto">
            <a:xfrm>
              <a:off x="7221538" y="4321175"/>
              <a:ext cx="708025" cy="373062"/>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6" name="Line 14"/>
            <p:cNvSpPr>
              <a:spLocks noChangeShapeType="1"/>
            </p:cNvSpPr>
            <p:nvPr/>
          </p:nvSpPr>
          <p:spPr bwMode="auto">
            <a:xfrm flipH="1">
              <a:off x="6946900" y="4416425"/>
              <a:ext cx="101600" cy="517525"/>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sp>
          <p:nvSpPr>
            <p:cNvPr id="59407" name="Line 15"/>
            <p:cNvSpPr>
              <a:spLocks noChangeShapeType="1"/>
            </p:cNvSpPr>
            <p:nvPr/>
          </p:nvSpPr>
          <p:spPr bwMode="auto">
            <a:xfrm flipH="1" flipV="1">
              <a:off x="5837238" y="4076700"/>
              <a:ext cx="1200150" cy="342900"/>
            </a:xfrm>
            <a:prstGeom prst="line">
              <a:avLst/>
            </a:prstGeom>
            <a:noFill/>
            <a:ln w="381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a:endParaRPr>
            </a:p>
          </p:txBody>
        </p:sp>
      </p:grpSp>
      <p:sp>
        <p:nvSpPr>
          <p:cNvPr id="25608" name="Rectangle 16"/>
          <p:cNvSpPr>
            <a:spLocks noGrp="1" noRot="1" noChangeArrowheads="1"/>
          </p:cNvSpPr>
          <p:nvPr>
            <p:ph type="title"/>
          </p:nvPr>
        </p:nvSpPr>
        <p:spPr>
          <a:xfrm>
            <a:off x="457200" y="0"/>
            <a:ext cx="8229600" cy="960438"/>
          </a:xfrm>
        </p:spPr>
        <p:txBody>
          <a:bodyPr/>
          <a:lstStyle/>
          <a:p>
            <a:r>
              <a:rPr lang="en-US" dirty="0">
                <a:ea typeface="ＭＳ Ｐゴシック" charset="0"/>
                <a:cs typeface="ＭＳ Ｐゴシック" charset="0"/>
              </a:rPr>
              <a:t>K-Means Clustering</a:t>
            </a:r>
          </a:p>
        </p:txBody>
      </p:sp>
      <p:sp>
        <p:nvSpPr>
          <p:cNvPr id="59409" name="Rectangle 17"/>
          <p:cNvSpPr>
            <a:spLocks noChangeArrowheads="1"/>
          </p:cNvSpPr>
          <p:nvPr/>
        </p:nvSpPr>
        <p:spPr bwMode="auto">
          <a:xfrm>
            <a:off x="573088" y="1309688"/>
            <a:ext cx="4156075" cy="5570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90513" indent="-290513">
              <a:defRPr/>
            </a:pPr>
            <a:r>
              <a:rPr lang="en-US" sz="2800" dirty="0">
                <a:solidFill>
                  <a:srgbClr val="7F7F7F"/>
                </a:solidFill>
                <a:latin typeface="Garamond" charset="0"/>
              </a:rPr>
              <a:t>K-Means ( k , data )</a:t>
            </a:r>
          </a:p>
          <a:p>
            <a:pPr marL="290513" indent="-290513">
              <a:buFontTx/>
              <a:buChar char="•"/>
              <a:defRPr/>
            </a:pPr>
            <a:r>
              <a:rPr lang="en-US" sz="2800" dirty="0">
                <a:solidFill>
                  <a:srgbClr val="7F7F7F"/>
                </a:solidFill>
                <a:latin typeface="Garamond" charset="0"/>
              </a:rPr>
              <a:t>Randomly choose k cluster center locations (centroids)</a:t>
            </a:r>
          </a:p>
          <a:p>
            <a:pPr marL="290513" indent="-290513">
              <a:buFontTx/>
              <a:buChar char="•"/>
              <a:defRPr/>
            </a:pPr>
            <a:r>
              <a:rPr lang="en-US" sz="2800" dirty="0">
                <a:latin typeface="Garamond" charset="0"/>
              </a:rPr>
              <a:t>Loop until convergence</a:t>
            </a:r>
          </a:p>
          <a:p>
            <a:pPr marL="800100" lvl="1" indent="-280988">
              <a:buFontTx/>
              <a:buChar char="•"/>
              <a:defRPr/>
            </a:pPr>
            <a:r>
              <a:rPr lang="en-US" dirty="0">
                <a:latin typeface="Garamond" charset="0"/>
              </a:rPr>
              <a:t>Assign each point to the cluster of the closest centroid.</a:t>
            </a:r>
          </a:p>
          <a:p>
            <a:pPr marL="800100" lvl="1" indent="-280988">
              <a:buFontTx/>
              <a:buChar char="•"/>
              <a:defRPr/>
            </a:pPr>
            <a:r>
              <a:rPr lang="en-US" dirty="0">
                <a:solidFill>
                  <a:srgbClr val="7F7F7F"/>
                </a:solidFill>
                <a:latin typeface="Garamond" charset="0"/>
              </a:rPr>
              <a:t>Re-estimate the cluster centroids based on the data assigned to each</a:t>
            </a:r>
          </a:p>
          <a:p>
            <a:pPr marL="342900" indent="-280988">
              <a:buFontTx/>
              <a:buChar char="•"/>
              <a:defRPr/>
            </a:pPr>
            <a:r>
              <a:rPr lang="en-US" dirty="0">
                <a:solidFill>
                  <a:srgbClr val="7F7F7F"/>
                </a:solidFill>
                <a:latin typeface="Garamond" charset="0"/>
              </a:rPr>
              <a:t>Convergence: no point is assigned to a different cluster</a:t>
            </a:r>
          </a:p>
          <a:p>
            <a:pPr marL="800100" lvl="1" indent="-280988">
              <a:buFontTx/>
              <a:buChar char="•"/>
              <a:defRPr/>
            </a:pPr>
            <a:endParaRPr lang="en-US" dirty="0">
              <a:solidFill>
                <a:srgbClr val="7F7F7F"/>
              </a:solidFill>
              <a:latin typeface="Garamond" charset="0"/>
            </a:endParaRPr>
          </a:p>
        </p:txBody>
      </p:sp>
      <p:sp>
        <p:nvSpPr>
          <p:cNvPr id="2" name="TextBox 1">
            <a:extLst>
              <a:ext uri="{FF2B5EF4-FFF2-40B4-BE49-F238E27FC236}">
                <a16:creationId xmlns:a16="http://schemas.microsoft.com/office/drawing/2014/main" id="{AE25FEC0-DBFC-B145-BB05-E1B098789C38}"/>
              </a:ext>
            </a:extLst>
          </p:cNvPr>
          <p:cNvSpPr txBox="1"/>
          <p:nvPr/>
        </p:nvSpPr>
        <p:spPr>
          <a:xfrm>
            <a:off x="5119688" y="5299075"/>
            <a:ext cx="3698875" cy="1200329"/>
          </a:xfrm>
          <a:prstGeom prst="rect">
            <a:avLst/>
          </a:prstGeom>
          <a:noFill/>
        </p:spPr>
        <p:txBody>
          <a:bodyPr wrap="square" rtlCol="0">
            <a:spAutoFit/>
          </a:bodyPr>
          <a:lstStyle/>
          <a:p>
            <a:r>
              <a:rPr lang="en-US" dirty="0">
                <a:hlinkClick r:id="rId4"/>
              </a:rPr>
              <a:t>veroni diagram</a:t>
            </a:r>
            <a:r>
              <a:rPr lang="en-US" dirty="0"/>
              <a:t>: add lines for regions of points closest to each centroid</a:t>
            </a:r>
          </a:p>
        </p:txBody>
      </p:sp>
    </p:spTree>
  </p:cSld>
  <p:clrMapOvr>
    <a:masterClrMapping/>
  </p:clrMapOvr>
</p:sld>
</file>

<file path=ppt/theme/theme1.xml><?xml version="1.0" encoding="utf-8"?>
<a:theme xmlns:a="http://schemas.openxmlformats.org/drawingml/2006/main" name="Blank Presentation">
  <a:themeElements>
    <a:clrScheme name="Custom 3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9942</TotalTime>
  <Words>1400</Words>
  <Application>Microsoft Macintosh PowerPoint</Application>
  <PresentationFormat>On-screen Show (4:3)</PresentationFormat>
  <Paragraphs>203</Paragraphs>
  <Slides>41</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1" baseType="lpstr">
      <vt:lpstr>.AppleSystemUIFont</vt:lpstr>
      <vt:lpstr>Arial</vt:lpstr>
      <vt:lpstr>Calibri</vt:lpstr>
      <vt:lpstr>Garamond</vt:lpstr>
      <vt:lpstr>Lucida Sans</vt:lpstr>
      <vt:lpstr>Symbol</vt:lpstr>
      <vt:lpstr>Times New Roman</vt:lpstr>
      <vt:lpstr>Wingdings</vt:lpstr>
      <vt:lpstr>Blank Presentation</vt:lpstr>
      <vt:lpstr>Equation</vt:lpstr>
      <vt:lpstr>Unsupervised Learning: Clustering</vt:lpstr>
      <vt:lpstr>Yann LeCun on Unsupervised Learning</vt:lpstr>
      <vt:lpstr>Unsupervised Learning</vt:lpstr>
      <vt:lpstr>Clustering algorithms</vt:lpstr>
      <vt:lpstr>Clustering Data</vt:lpstr>
      <vt:lpstr>(1) K-Means Clustering</vt:lpstr>
      <vt:lpstr>distance, centroids</vt:lpstr>
      <vt:lpstr>(1) K-Means Clustering</vt:lpstr>
      <vt:lpstr>K-Means Clustering</vt:lpstr>
      <vt:lpstr>K-Means Clustering</vt:lpstr>
      <vt:lpstr>K-Means Clustering</vt:lpstr>
      <vt:lpstr>Visualizing k-means: http://bit.ly/471kmean</vt:lpstr>
      <vt:lpstr>PowerPoint Presentation</vt:lpstr>
      <vt:lpstr>PowerPoint Presentation</vt:lpstr>
      <vt:lpstr>PowerPoint Presentation</vt:lpstr>
      <vt:lpstr>Scikit-learn clustering</vt:lpstr>
      <vt:lpstr>PowerPoint Presentation</vt:lpstr>
      <vt:lpstr>PowerPoint Presentation</vt:lpstr>
      <vt:lpstr>Problems with K-Means</vt:lpstr>
      <vt:lpstr>Problems with K-Means</vt:lpstr>
      <vt:lpstr>(2) Hierarchical clustering</vt:lpstr>
      <vt:lpstr>Hierarchical Clustering</vt:lpstr>
      <vt:lpstr>PowerPoint Presentation</vt:lpstr>
      <vt:lpstr>PowerPoint Presentation</vt:lpstr>
      <vt:lpstr>Hierarchical clustering advantages</vt:lpstr>
      <vt:lpstr>Divisive hierarchical clustering</vt:lpstr>
      <vt:lpstr>Divisive clustering</vt:lpstr>
      <vt:lpstr>Divisive clustering</vt:lpstr>
      <vt:lpstr>Divisive clustering</vt:lpstr>
      <vt:lpstr>Divisive clustering</vt:lpstr>
      <vt:lpstr>Divisive clustering</vt:lpstr>
      <vt:lpstr>Divisive clustering</vt:lpstr>
      <vt:lpstr>Divisive clustering</vt:lpstr>
      <vt:lpstr>Hierarchical Agglomerative Clustering</vt:lpstr>
      <vt:lpstr>Distance between clusters</vt:lpstr>
      <vt:lpstr>Distance between clusters</vt:lpstr>
      <vt:lpstr>Distance between clusters</vt:lpstr>
      <vt:lpstr>Distance between clusters</vt:lpstr>
      <vt:lpstr>PowerPoint Presentation</vt:lpstr>
      <vt:lpstr>PowerPoint Presentation</vt:lpstr>
      <vt:lpstr>Knowing when to stop</vt:lpstr>
    </vt:vector>
  </TitlesOfParts>
  <Manager/>
  <Company>UMBC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II: k-NN / Bayesian</dc:title>
  <dc:subject/>
  <dc:creator>COGITO</dc:creator>
  <cp:keywords/>
  <dc:description/>
  <cp:lastModifiedBy>Tim Finin</cp:lastModifiedBy>
  <cp:revision>514</cp:revision>
  <cp:lastPrinted>2019-05-01T18:25:36Z</cp:lastPrinted>
  <dcterms:created xsi:type="dcterms:W3CDTF">2009-12-09T21:37:40Z</dcterms:created>
  <dcterms:modified xsi:type="dcterms:W3CDTF">2019-05-02T00:03:16Z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finin@umbc.edu</vt:lpwstr>
  </property>
  <property fmtid="{D5CDD505-2E9C-101B-9397-08002B2CF9AE}" pid="8" name="HomePage">
    <vt:lpwstr>http://umbc.edu/~finin</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C:\Users\finin\teaching\AI\RN\</vt:lpwstr>
  </property>
</Properties>
</file>