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78" r:id="rId6"/>
    <p:sldId id="269" r:id="rId7"/>
    <p:sldId id="270" r:id="rId8"/>
    <p:sldId id="276" r:id="rId9"/>
    <p:sldId id="274" r:id="rId10"/>
    <p:sldId id="275" r:id="rId11"/>
    <p:sldId id="272" r:id="rId12"/>
    <p:sldId id="273" r:id="rId13"/>
    <p:sldId id="277" r:id="rId14"/>
    <p:sldId id="267" r:id="rId15"/>
    <p:sldId id="268" r:id="rId16"/>
    <p:sldId id="260" r:id="rId17"/>
    <p:sldId id="261" r:id="rId18"/>
    <p:sldId id="271" r:id="rId19"/>
    <p:sldId id="264" r:id="rId20"/>
    <p:sldId id="262" r:id="rId21"/>
    <p:sldId id="263" r:id="rId22"/>
    <p:sldId id="281" r:id="rId23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FF0000"/>
    <a:srgbClr val="00CC00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58"/>
    <p:restoredTop sz="96724" autoAdjust="0"/>
  </p:normalViewPr>
  <p:slideViewPr>
    <p:cSldViewPr showGuides="1">
      <p:cViewPr>
        <p:scale>
          <a:sx n="112" d="100"/>
          <a:sy n="112" d="100"/>
        </p:scale>
        <p:origin x="1672" y="1496"/>
      </p:cViewPr>
      <p:guideLst>
        <p:guide orient="horz" pos="105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5E70D722-E3B5-1F42-B7E8-29DF3F30CFF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635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39750"/>
            <a:ext cx="3683000" cy="276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</a:defRPr>
            </a:lvl1pPr>
          </a:lstStyle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64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0D44E7-3436-C64A-8B66-5B0A94C7C180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9BE6-8F04-CF40-98FB-1B55849FE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8876-D1B7-C641-B7BC-22EBE409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FE12-6510-4944-860A-62A00B3B7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E370-67E7-764E-A1A5-30DD97FF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EAC0F-05CE-9345-BFAB-3F50431D3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4A6C-14B4-3F4D-B13D-2F8990D3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1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2799-AE10-3143-83D9-D7C533B3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95A6-2EF4-5544-8C04-4B5DA920C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7373F-530A-CC43-B958-C91AD1BF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D0A9-6F5C-F640-8DF4-C20D79EFE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CDC4-812C-944F-ADD7-AA203DE1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1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80953BB7-A803-CE46-8563-E051625F45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rchive.ics.uci.edu/ml/datasets/adul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en.wikipedia.org/wiki/Random_fores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semble_learning" TargetMode="External"/><Relationship Id="rId2" Type="http://schemas.openxmlformats.org/officeDocument/2006/relationships/hyperlink" Target="https://en.wikipedia.org/wiki/Bootstrap_aggregat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rchive.ics.uci.edu/ml/datasets/auto+m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ve.ics.uci.edu/ml/datasets/auto+m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239000" cy="2438400"/>
          </a:xfrm>
        </p:spPr>
        <p:txBody>
          <a:bodyPr/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What’s better</a:t>
            </a:r>
            <a:b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than a tree?</a:t>
            </a:r>
            <a:endParaRPr lang="en-US" sz="5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8638-CAE4-264C-99EB-3147324A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726B8-041C-0447-9162-40BF9687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Relatively small dataset allows construction of a DT model that does very well</a:t>
            </a:r>
          </a:p>
          <a:p>
            <a:r>
              <a:rPr lang="en-US" sz="3200" dirty="0"/>
              <a:t>Using Random Forest still improves on it</a:t>
            </a:r>
          </a:p>
          <a:p>
            <a:r>
              <a:rPr lang="en-US" sz="3200" dirty="0"/>
              <a:t>This is considered to be poor methodology since it overfits to the particular training set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7743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7FA7DB4-1307-A841-8DE5-0628B8DE9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2564" y="-253284"/>
            <a:ext cx="9947564" cy="770585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ED13190-DE04-6547-8A51-E48F80D9C198}"/>
              </a:ext>
            </a:extLst>
          </p:cNvPr>
          <p:cNvSpPr/>
          <p:nvPr/>
        </p:nvSpPr>
        <p:spPr bwMode="auto">
          <a:xfrm>
            <a:off x="685800" y="609600"/>
            <a:ext cx="1371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DB619F-6AEB-444B-8D8C-11D59BE33F7C}"/>
              </a:ext>
            </a:extLst>
          </p:cNvPr>
          <p:cNvSpPr/>
          <p:nvPr/>
        </p:nvSpPr>
        <p:spPr bwMode="auto">
          <a:xfrm>
            <a:off x="22860" y="1442004"/>
            <a:ext cx="1371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C8F077-A76A-1C47-AF04-F1846366F200}"/>
              </a:ext>
            </a:extLst>
          </p:cNvPr>
          <p:cNvSpPr/>
          <p:nvPr/>
        </p:nvSpPr>
        <p:spPr bwMode="auto">
          <a:xfrm>
            <a:off x="5486400" y="4648200"/>
            <a:ext cx="1371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D53F6E4-8415-C640-B3E6-05E266BC4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730" y="-314459"/>
            <a:ext cx="10045930" cy="778205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2D2E146-F1E0-4041-A8A0-4475731C59F9}"/>
              </a:ext>
            </a:extLst>
          </p:cNvPr>
          <p:cNvSpPr/>
          <p:nvPr/>
        </p:nvSpPr>
        <p:spPr bwMode="auto">
          <a:xfrm>
            <a:off x="609600" y="533400"/>
            <a:ext cx="1371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2A57A8-5D9F-3647-B9A2-41A37214E1C0}"/>
              </a:ext>
            </a:extLst>
          </p:cNvPr>
          <p:cNvSpPr/>
          <p:nvPr/>
        </p:nvSpPr>
        <p:spPr bwMode="auto">
          <a:xfrm>
            <a:off x="19050" y="1350779"/>
            <a:ext cx="1371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B98BFC-CFFD-BF46-BD40-57D97B91DCC5}"/>
              </a:ext>
            </a:extLst>
          </p:cNvPr>
          <p:cNvSpPr/>
          <p:nvPr/>
        </p:nvSpPr>
        <p:spPr bwMode="auto">
          <a:xfrm>
            <a:off x="5486400" y="4648200"/>
            <a:ext cx="1371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93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8638-CAE4-264C-99EB-3147324A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MPG Results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726B8-041C-0447-9162-40BF9687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Using an independent test set shows more realistic balanced F1 score of </a:t>
            </a:r>
            <a:r>
              <a:rPr lang="en-US" sz="3200" b="1" dirty="0"/>
              <a:t>.843</a:t>
            </a:r>
          </a:p>
          <a:p>
            <a:r>
              <a:rPr lang="en-US" sz="3200" dirty="0"/>
              <a:t>Using Random Forest raises this to </a:t>
            </a:r>
            <a:r>
              <a:rPr lang="en-US" sz="3200" b="1" dirty="0"/>
              <a:t>.867</a:t>
            </a:r>
          </a:p>
          <a:p>
            <a:r>
              <a:rPr lang="en-US" sz="3200" dirty="0"/>
              <a:t>While the increase is not large, it is probably statistically significant</a:t>
            </a:r>
          </a:p>
          <a:p>
            <a:r>
              <a:rPr lang="en-US" sz="3200" dirty="0"/>
              <a:t>F1 scores this </a:t>
            </a:r>
            <a:r>
              <a:rPr lang="en-US" sz="3200" dirty="0" err="1"/>
              <a:t>tish</a:t>
            </a:r>
            <a:r>
              <a:rPr lang="en-US" sz="3200" dirty="0"/>
              <a:t> are difficult to increase dramatically</a:t>
            </a:r>
          </a:p>
        </p:txBody>
      </p:sp>
    </p:spTree>
    <p:extLst>
      <p:ext uri="{BB962C8B-B14F-4D97-AF65-F5344CB8AC3E}">
        <p14:creationId xmlns:p14="http://schemas.microsoft.com/office/powerpoint/2010/main" val="37779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CA2AB-4947-EC47-BB66-70ADED17A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2" y="341347"/>
            <a:ext cx="77724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UCI Adult Dataset</a:t>
            </a:r>
            <a:r>
              <a:rPr lang="en-US" dirty="0"/>
              <a:t> (1)</a:t>
            </a:r>
          </a:p>
        </p:txBody>
      </p:sp>
      <p:pic>
        <p:nvPicPr>
          <p:cNvPr id="5" name="Picture 4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07FB722-6172-584A-9BE3-2A801ACB8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" y="1484347"/>
            <a:ext cx="9144000" cy="539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4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A4A36-330A-8F40-A876-9D730C9A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UCI Adult Dataset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9F063-880F-1041-B28A-3B969AECE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sz="3200" dirty="0"/>
              <a:t>Data on adults from 1994 census data</a:t>
            </a:r>
          </a:p>
          <a:p>
            <a:r>
              <a:rPr lang="en-US" sz="3200" dirty="0"/>
              <a:t>48,842 instances</a:t>
            </a:r>
          </a:p>
          <a:p>
            <a:r>
              <a:rPr lang="en-US" sz="3200" dirty="0"/>
              <a:t>Predict if person makes over $50K/year</a:t>
            </a:r>
          </a:p>
          <a:p>
            <a:pPr lvl="1"/>
            <a:r>
              <a:rPr lang="en-US" sz="2800" dirty="0"/>
              <a:t>Equivalent to ~$86K/year today</a:t>
            </a:r>
          </a:p>
          <a:p>
            <a:r>
              <a:rPr lang="en-US" sz="3200" dirty="0"/>
              <a:t>14 features including age, education, marital status, occupation, race, sex, native country, …</a:t>
            </a:r>
          </a:p>
          <a:p>
            <a:pPr lvl="1"/>
            <a:r>
              <a:rPr lang="en-US" sz="2800" dirty="0"/>
              <a:t>Mixture of numeric (e.g., age) and nominal (e.g., occupation)  values</a:t>
            </a:r>
          </a:p>
          <a:p>
            <a:pPr marL="0" indent="0">
              <a:buNone/>
            </a:pPr>
            <a:br>
              <a:rPr lang="en-US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724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6F726-89EF-5946-AE97-6611E55CD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7162C6-48A0-B449-A938-ECD52C261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7200" y="-259095"/>
            <a:ext cx="10058399" cy="7791719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5EBC5F2-3F71-D14F-93B2-A04408CC8285}"/>
              </a:ext>
            </a:extLst>
          </p:cNvPr>
          <p:cNvSpPr/>
          <p:nvPr/>
        </p:nvSpPr>
        <p:spPr bwMode="auto">
          <a:xfrm>
            <a:off x="685800" y="609600"/>
            <a:ext cx="1371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FD0DB0-86F3-5E48-A302-8FC0A7FBF461}"/>
              </a:ext>
            </a:extLst>
          </p:cNvPr>
          <p:cNvSpPr/>
          <p:nvPr/>
        </p:nvSpPr>
        <p:spPr bwMode="auto">
          <a:xfrm>
            <a:off x="5562600" y="4109212"/>
            <a:ext cx="1371600" cy="9961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94821E-A72C-A54D-9900-32878A8EE6BD}"/>
              </a:ext>
            </a:extLst>
          </p:cNvPr>
          <p:cNvSpPr/>
          <p:nvPr/>
        </p:nvSpPr>
        <p:spPr bwMode="auto">
          <a:xfrm>
            <a:off x="35859" y="1181100"/>
            <a:ext cx="1371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97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366EB-7412-D141-B46C-E4D735796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DE43D0-3DE6-B343-9136-B32DC46C6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7200" y="-228600"/>
            <a:ext cx="10080567" cy="7808891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9B9DD8B-263D-B64B-A5CF-D73EB90B0F62}"/>
              </a:ext>
            </a:extLst>
          </p:cNvPr>
          <p:cNvSpPr/>
          <p:nvPr/>
        </p:nvSpPr>
        <p:spPr bwMode="auto">
          <a:xfrm>
            <a:off x="685800" y="609600"/>
            <a:ext cx="1371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DF3C27-179D-464E-9755-7E4A487C5621}"/>
              </a:ext>
            </a:extLst>
          </p:cNvPr>
          <p:cNvSpPr/>
          <p:nvPr/>
        </p:nvSpPr>
        <p:spPr bwMode="auto">
          <a:xfrm>
            <a:off x="5562600" y="4109212"/>
            <a:ext cx="1371600" cy="9961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4C3A9B-3729-B94A-B09A-0152442768E8}"/>
              </a:ext>
            </a:extLst>
          </p:cNvPr>
          <p:cNvSpPr/>
          <p:nvPr/>
        </p:nvSpPr>
        <p:spPr bwMode="auto">
          <a:xfrm>
            <a:off x="35859" y="1181100"/>
            <a:ext cx="1371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960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8638-CAE4-264C-99EB-3147324A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726B8-041C-0447-9162-40BF9687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Significant increase on F1 scores when both trained and evaluated on training set</a:t>
            </a:r>
          </a:p>
          <a:p>
            <a:r>
              <a:rPr lang="en-US" sz="3200" dirty="0"/>
              <a:t>This is considered to be poor methodology since it overfits to the particular training set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0695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CACDB-6007-3740-9340-058A7883E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train and test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A180E-354D-DB43-8A43-755DB5E12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724400"/>
          </a:xfrm>
        </p:spPr>
        <p:txBody>
          <a:bodyPr/>
          <a:lstStyle/>
          <a:p>
            <a:r>
              <a:rPr lang="en-US" sz="3200" dirty="0"/>
              <a:t>Train has ~95% of data, test 5%</a:t>
            </a:r>
          </a:p>
          <a:p>
            <a:r>
              <a:rPr lang="en-US" sz="3200" dirty="0"/>
              <a:t>Trained models for J48 and random forest using train dataset</a:t>
            </a:r>
          </a:p>
          <a:p>
            <a:r>
              <a:rPr lang="en-US" sz="3200" dirty="0"/>
              <a:t>Tested on test data set</a:t>
            </a:r>
          </a:p>
          <a:p>
            <a:r>
              <a:rPr lang="en-US" sz="3200" dirty="0"/>
              <a:t>Results were that random forest was (at best) about the same as J48</a:t>
            </a:r>
          </a:p>
          <a:p>
            <a:r>
              <a:rPr lang="en-US" sz="3200" dirty="0"/>
              <a:t>Large dataset reduced problem of overfitting, so random Forest did not help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427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E72D3-A08F-174D-BC25-17F194EA6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71475"/>
            <a:ext cx="7772400" cy="1143000"/>
          </a:xfrm>
        </p:spPr>
        <p:txBody>
          <a:bodyPr/>
          <a:lstStyle/>
          <a:p>
            <a:r>
              <a:rPr lang="en-US" sz="4400" dirty="0">
                <a:hlinkClick r:id="rId2"/>
              </a:rPr>
              <a:t>Random Forest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7E8BD-8FC3-6C4B-B179-4A7699ED0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1676400"/>
            <a:ext cx="7772400" cy="4953000"/>
          </a:xfrm>
        </p:spPr>
        <p:txBody>
          <a:bodyPr/>
          <a:lstStyle/>
          <a:p>
            <a:r>
              <a:rPr lang="en-US" sz="3200" dirty="0"/>
              <a:t>Can often improve performance of decision tree classifiers using a set of decision trees (a forest)</a:t>
            </a:r>
          </a:p>
          <a:p>
            <a:r>
              <a:rPr lang="en-US" sz="3200" dirty="0"/>
              <a:t>Each tree trained on a random subset of training data</a:t>
            </a:r>
          </a:p>
          <a:p>
            <a:r>
              <a:rPr lang="en-US" sz="3200" dirty="0"/>
              <a:t>Classify a data instance using all trees</a:t>
            </a:r>
          </a:p>
          <a:p>
            <a:r>
              <a:rPr lang="en-US" sz="3200" dirty="0"/>
              <a:t>Combine answers to make classification</a:t>
            </a:r>
          </a:p>
          <a:p>
            <a:pPr lvl="1"/>
            <a:r>
              <a:rPr lang="en-US" sz="3200" dirty="0"/>
              <a:t>E.g., vote for most common class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C12C8E-8AB2-D74E-86EA-65E9E7D7A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-152400"/>
            <a:ext cx="29210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36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CEA4D0-F849-C54A-BB27-D2EE09282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304800"/>
            <a:ext cx="9865886" cy="7620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711E677-470B-8D4B-A17B-5C9BBB4CB8C6}"/>
              </a:ext>
            </a:extLst>
          </p:cNvPr>
          <p:cNvSpPr/>
          <p:nvPr/>
        </p:nvSpPr>
        <p:spPr bwMode="auto">
          <a:xfrm>
            <a:off x="4724400" y="4267200"/>
            <a:ext cx="1600200" cy="9961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DA4BAD-872C-4548-B352-80FF4453C06A}"/>
              </a:ext>
            </a:extLst>
          </p:cNvPr>
          <p:cNvSpPr/>
          <p:nvPr/>
        </p:nvSpPr>
        <p:spPr bwMode="auto">
          <a:xfrm>
            <a:off x="2895600" y="2895600"/>
            <a:ext cx="37338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4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658A8-0F62-BA4C-945C-45B33E660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159" y="-152400"/>
            <a:ext cx="9604318" cy="73152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E5C326-2543-C44D-99B4-8C68D54B1290}"/>
              </a:ext>
            </a:extLst>
          </p:cNvPr>
          <p:cNvSpPr/>
          <p:nvPr/>
        </p:nvSpPr>
        <p:spPr bwMode="auto">
          <a:xfrm>
            <a:off x="4724400" y="4267200"/>
            <a:ext cx="1600200" cy="9961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A26397-0939-7E48-B7CF-F187956225C9}"/>
              </a:ext>
            </a:extLst>
          </p:cNvPr>
          <p:cNvSpPr/>
          <p:nvPr/>
        </p:nvSpPr>
        <p:spPr bwMode="auto">
          <a:xfrm>
            <a:off x="2971800" y="3200400"/>
            <a:ext cx="37338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933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2A21A-CB72-CC48-95F6-03AABE198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B5AE6-7CB2-9B4A-92B0-6AE25831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5029200"/>
          </a:xfrm>
        </p:spPr>
        <p:txBody>
          <a:bodyPr/>
          <a:lstStyle/>
          <a:p>
            <a:r>
              <a:rPr lang="en-US" sz="3200" dirty="0"/>
              <a:t>Bagging can help, especially of the amount of data is adequate but not as large as it should be</a:t>
            </a:r>
          </a:p>
          <a:p>
            <a:r>
              <a:rPr lang="en-US" sz="3200" dirty="0"/>
              <a:t>While we explore it using decision trees, it can be applied to any classifier</a:t>
            </a:r>
          </a:p>
          <a:p>
            <a:pPr lvl="1"/>
            <a:r>
              <a:rPr lang="en-US" sz="2800" dirty="0" err="1"/>
              <a:t>Scikit</a:t>
            </a:r>
            <a:r>
              <a:rPr lang="en-US" sz="2800" dirty="0"/>
              <a:t>-learn has a general module for bagging</a:t>
            </a:r>
          </a:p>
          <a:p>
            <a:r>
              <a:rPr lang="en-US" sz="3200" dirty="0"/>
              <a:t>In general, using any of several ensemble approaches to classification is often very helpful</a:t>
            </a:r>
          </a:p>
        </p:txBody>
      </p:sp>
    </p:spTree>
    <p:extLst>
      <p:ext uri="{BB962C8B-B14F-4D97-AF65-F5344CB8AC3E}">
        <p14:creationId xmlns:p14="http://schemas.microsoft.com/office/powerpoint/2010/main" val="322746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53C00-96D8-2D49-94BA-E9E256CF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400" dirty="0"/>
              <a:t>Bagging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EED58-C5F9-FD4F-AD62-D77EEC803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r>
              <a:rPr lang="en-US" sz="3200" dirty="0"/>
              <a:t>Idea can be used on any classifier!</a:t>
            </a:r>
          </a:p>
          <a:p>
            <a:r>
              <a:rPr lang="en-US" sz="3200" dirty="0"/>
              <a:t>Improve classification by combining classifications of randomly selected training subsets</a:t>
            </a:r>
          </a:p>
          <a:p>
            <a:r>
              <a:rPr lang="en-US" sz="3200" dirty="0"/>
              <a:t>Bagging = </a:t>
            </a:r>
            <a:r>
              <a:rPr lang="en-US" sz="3200" b="1" i="1" dirty="0">
                <a:hlinkClick r:id="rId2"/>
              </a:rPr>
              <a:t>B</a:t>
            </a:r>
            <a:r>
              <a:rPr lang="en-US" sz="3200" i="1" dirty="0">
                <a:hlinkClick r:id="rId2"/>
              </a:rPr>
              <a:t>ootstrap </a:t>
            </a:r>
            <a:r>
              <a:rPr lang="en-US" sz="3200" b="1" i="1" dirty="0">
                <a:hlinkClick r:id="rId2"/>
              </a:rPr>
              <a:t>agg</a:t>
            </a:r>
            <a:r>
              <a:rPr lang="en-US" sz="3200" i="1" dirty="0">
                <a:hlinkClick r:id="rId2"/>
              </a:rPr>
              <a:t>regat</a:t>
            </a:r>
            <a:r>
              <a:rPr lang="en-US" sz="3200" b="1" i="1" dirty="0">
                <a:hlinkClick r:id="rId2"/>
              </a:rPr>
              <a:t>ing</a:t>
            </a:r>
            <a:endParaRPr lang="en-US" sz="3200" b="1" i="1" dirty="0"/>
          </a:p>
          <a:p>
            <a:pPr marL="339725" lvl="1" indent="0">
              <a:buNone/>
            </a:pPr>
            <a:r>
              <a:rPr lang="en-US" sz="2800" i="1" dirty="0"/>
              <a:t>An </a:t>
            </a:r>
            <a:r>
              <a:rPr lang="en-US" sz="2800" b="1" i="1" dirty="0">
                <a:hlinkClick r:id="rId3"/>
              </a:rPr>
              <a:t>ensemble</a:t>
            </a:r>
            <a:r>
              <a:rPr lang="en-US" sz="2800" i="1" dirty="0"/>
              <a:t> meta-algorithm that can improve stability &amp; accuracy of algorithms for statistical classification and regression</a:t>
            </a:r>
          </a:p>
          <a:p>
            <a:pPr marL="242888" indent="-246063"/>
            <a:r>
              <a:rPr lang="en-US" sz="3200" dirty="0"/>
              <a:t>Helps avoid overfitting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C1E43-5B86-9E46-A052-E615E2FFA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757" y="381000"/>
            <a:ext cx="12700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76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47CB3-88EF-A648-B0C7-887C4C77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" y="228600"/>
            <a:ext cx="9111343" cy="1143000"/>
          </a:xfrm>
        </p:spPr>
        <p:txBody>
          <a:bodyPr/>
          <a:lstStyle/>
          <a:p>
            <a:r>
              <a:rPr lang="en-US" dirty="0"/>
              <a:t>Choosing subsets of training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4E0B-25D4-F344-95B1-545E41170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8077200" cy="5257800"/>
          </a:xfrm>
        </p:spPr>
        <p:txBody>
          <a:bodyPr/>
          <a:lstStyle/>
          <a:p>
            <a:r>
              <a:rPr lang="en-US" sz="3200" dirty="0"/>
              <a:t>Classic bagging: select random subset of training instances </a:t>
            </a:r>
            <a:r>
              <a:rPr lang="en-US" sz="3200" b="1" dirty="0"/>
              <a:t>with replacement</a:t>
            </a:r>
          </a:p>
          <a:p>
            <a:r>
              <a:rPr lang="en-US" sz="3200" dirty="0"/>
              <a:t>Pasting: select random subset of training instances</a:t>
            </a:r>
          </a:p>
          <a:p>
            <a:r>
              <a:rPr lang="en-US" sz="3200" dirty="0"/>
              <a:t>Random Subspaces: use all training instances, but with a random subset of features</a:t>
            </a:r>
          </a:p>
          <a:p>
            <a:r>
              <a:rPr lang="en-US" sz="3200" dirty="0"/>
              <a:t>Random Patches: random subset of instances and random subset of features</a:t>
            </a:r>
          </a:p>
          <a:p>
            <a:r>
              <a:rPr lang="en-US" sz="3200" dirty="0"/>
              <a:t>What’s best? YMMV: depends on problem, training data,  algorithm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0431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47FB8-220A-0147-B88F-76BC0136B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6EAE6-6C83-BE46-B969-5A391480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48840"/>
            <a:ext cx="7772400" cy="4114800"/>
          </a:xfrm>
        </p:spPr>
        <p:txBody>
          <a:bodyPr/>
          <a:lstStyle/>
          <a:p>
            <a:r>
              <a:rPr lang="en-US" sz="3200" dirty="0"/>
              <a:t>Two examples using Weka</a:t>
            </a:r>
          </a:p>
          <a:p>
            <a:pPr lvl="1"/>
            <a:r>
              <a:rPr lang="en-US" sz="2800" dirty="0"/>
              <a:t>UCI Auto mpg prediction dataset</a:t>
            </a:r>
          </a:p>
          <a:p>
            <a:pPr lvl="1"/>
            <a:r>
              <a:rPr lang="en-US" sz="2800" dirty="0"/>
              <a:t>UCI Adult income prediction dataset</a:t>
            </a:r>
          </a:p>
          <a:p>
            <a:r>
              <a:rPr lang="en-US" sz="3200" dirty="0" err="1"/>
              <a:t>RandomForest</a:t>
            </a:r>
            <a:r>
              <a:rPr lang="en-US" sz="3200" dirty="0"/>
              <a:t> improves over J48  for the smaller dataset, but not for the larger</a:t>
            </a:r>
          </a:p>
          <a:p>
            <a:r>
              <a:rPr lang="en-US" sz="3200" dirty="0"/>
              <a:t>Takeaway: more data is always best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27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BC922-2233-9E44-8327-19E548411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UCI Auto MGP Dataset </a:t>
            </a:r>
            <a:r>
              <a:rPr lang="en-US" dirty="0"/>
              <a:t>(1)</a:t>
            </a:r>
          </a:p>
        </p:txBody>
      </p:sp>
      <p:pic>
        <p:nvPicPr>
          <p:cNvPr id="7" name="Picture 6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47B86A49-6568-3E44-96DC-47B59E7CF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543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AB44-01BF-7B4C-8FA2-18D9C258B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UCI Auto MGP Dataset </a:t>
            </a:r>
            <a:r>
              <a:rPr lang="en-US" dirty="0"/>
              <a:t>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C6AB-5156-E74E-A0D9-690AC7B7E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sz="3200" dirty="0"/>
              <a:t>Data from 1983 </a:t>
            </a:r>
          </a:p>
          <a:p>
            <a:r>
              <a:rPr lang="en-US" sz="3200" dirty="0"/>
              <a:t>398 instances</a:t>
            </a:r>
          </a:p>
          <a:p>
            <a:r>
              <a:rPr lang="en-US" sz="3200" dirty="0"/>
              <a:t>Predict auto mpg from seven attributes: cylinders, displacement, horsepower, weight, acceleration, model year, and origin </a:t>
            </a:r>
          </a:p>
        </p:txBody>
      </p:sp>
    </p:spTree>
    <p:extLst>
      <p:ext uri="{BB962C8B-B14F-4D97-AF65-F5344CB8AC3E}">
        <p14:creationId xmlns:p14="http://schemas.microsoft.com/office/powerpoint/2010/main" val="2416809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88DEEA7-7542-9A40-B9FB-0797CB73F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9100" y="-304800"/>
            <a:ext cx="9982200" cy="773269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15305DC-F6C1-2240-99B6-D1AB6ABF6C92}"/>
              </a:ext>
            </a:extLst>
          </p:cNvPr>
          <p:cNvSpPr/>
          <p:nvPr/>
        </p:nvSpPr>
        <p:spPr bwMode="auto">
          <a:xfrm>
            <a:off x="3200400" y="3886200"/>
            <a:ext cx="4800600" cy="1066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85911A-292E-AD42-B541-60860EE426BD}"/>
              </a:ext>
            </a:extLst>
          </p:cNvPr>
          <p:cNvSpPr/>
          <p:nvPr/>
        </p:nvSpPr>
        <p:spPr bwMode="auto">
          <a:xfrm>
            <a:off x="685800" y="609600"/>
            <a:ext cx="1371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405164-EA4D-6D49-ABFC-4A55E6A93BFB}"/>
              </a:ext>
            </a:extLst>
          </p:cNvPr>
          <p:cNvSpPr/>
          <p:nvPr/>
        </p:nvSpPr>
        <p:spPr bwMode="auto">
          <a:xfrm>
            <a:off x="0" y="1181100"/>
            <a:ext cx="1371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27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9F2CCA1-CD94-8A47-8455-315810BAA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731" y="-304800"/>
            <a:ext cx="10033462" cy="77724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F05CFEA-D503-0046-85F6-74792CD26E9F}"/>
              </a:ext>
            </a:extLst>
          </p:cNvPr>
          <p:cNvSpPr/>
          <p:nvPr/>
        </p:nvSpPr>
        <p:spPr bwMode="auto">
          <a:xfrm>
            <a:off x="685800" y="609600"/>
            <a:ext cx="1371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C41261-6C2B-E043-B3B8-94DDCE8F7B2F}"/>
              </a:ext>
            </a:extLst>
          </p:cNvPr>
          <p:cNvSpPr/>
          <p:nvPr/>
        </p:nvSpPr>
        <p:spPr bwMode="auto">
          <a:xfrm>
            <a:off x="0" y="1181100"/>
            <a:ext cx="1371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9DD897-7A3D-A942-AAC0-2C7FB632B606}"/>
              </a:ext>
            </a:extLst>
          </p:cNvPr>
          <p:cNvSpPr/>
          <p:nvPr/>
        </p:nvSpPr>
        <p:spPr bwMode="auto">
          <a:xfrm>
            <a:off x="3200400" y="3886200"/>
            <a:ext cx="4800600" cy="1066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95956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24274</TotalTime>
  <Words>528</Words>
  <Application>Microsoft Macintosh PowerPoint</Application>
  <PresentationFormat>On-screen Show (4:3)</PresentationFormat>
  <Paragraphs>63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Times New Roman</vt:lpstr>
      <vt:lpstr>Blank Presentation</vt:lpstr>
      <vt:lpstr>What’s better than a tree?</vt:lpstr>
      <vt:lpstr>Random Forest</vt:lpstr>
      <vt:lpstr>Bagging</vt:lpstr>
      <vt:lpstr>Choosing subsets of training data</vt:lpstr>
      <vt:lpstr>Examples</vt:lpstr>
      <vt:lpstr>UCI Auto MGP Dataset (1)</vt:lpstr>
      <vt:lpstr>UCI Auto MGP Dataset (2)</vt:lpstr>
      <vt:lpstr>PowerPoint Presentation</vt:lpstr>
      <vt:lpstr>PowerPoint Presentation</vt:lpstr>
      <vt:lpstr>Results</vt:lpstr>
      <vt:lpstr>PowerPoint Presentation</vt:lpstr>
      <vt:lpstr>PowerPoint Presentation</vt:lpstr>
      <vt:lpstr>AUTO MPG Results (2)</vt:lpstr>
      <vt:lpstr>UCI Adult Dataset (1)</vt:lpstr>
      <vt:lpstr>UCI Adult Dataset (2)</vt:lpstr>
      <vt:lpstr>PowerPoint Presentation</vt:lpstr>
      <vt:lpstr>PowerPoint Presentation</vt:lpstr>
      <vt:lpstr>Result</vt:lpstr>
      <vt:lpstr>Create train and test collection</vt:lpstr>
      <vt:lpstr>PowerPoint Presentation</vt:lpstr>
      <vt:lpstr>PowerPoint Presentation</vt:lpstr>
      <vt:lpstr>Conclusions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COGITO</dc:creator>
  <cp:lastModifiedBy>Tim Finin</cp:lastModifiedBy>
  <cp:revision>487</cp:revision>
  <cp:lastPrinted>2018-04-30T19:41:01Z</cp:lastPrinted>
  <dcterms:created xsi:type="dcterms:W3CDTF">2009-11-25T19:59:32Z</dcterms:created>
  <dcterms:modified xsi:type="dcterms:W3CDTF">2019-04-29T18:05:13Z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