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6" r:id="rId3"/>
    <p:sldId id="257" r:id="rId4"/>
    <p:sldId id="261" r:id="rId5"/>
    <p:sldId id="307" r:id="rId6"/>
    <p:sldId id="308" r:id="rId7"/>
    <p:sldId id="293" r:id="rId8"/>
    <p:sldId id="287" r:id="rId9"/>
    <p:sldId id="310" r:id="rId10"/>
    <p:sldId id="309" r:id="rId11"/>
    <p:sldId id="311" r:id="rId12"/>
  </p:sldIdLst>
  <p:sldSz cx="9144000" cy="6858000" type="screen4x3"/>
  <p:notesSz cx="9282113" cy="69913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15"/>
    <p:restoredTop sz="92140"/>
  </p:normalViewPr>
  <p:slideViewPr>
    <p:cSldViewPr showGuides="1">
      <p:cViewPr varScale="1">
        <p:scale>
          <a:sx n="46" d="100"/>
          <a:sy n="46" d="100"/>
        </p:scale>
        <p:origin x="4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7" d="100"/>
        <a:sy n="15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3063C2-7FB8-9043-B863-3EC6DFAE0F5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5769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3213" y="515938"/>
            <a:ext cx="3519487" cy="2640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4438" y="3328988"/>
            <a:ext cx="6878637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E5F2CAAE-8D7E-3049-AA7B-5E6F801707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41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941B1-5B04-C343-8973-999E035FA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4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266B6-0F7A-9F46-B60C-84F7B3E2A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6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B791E-88D2-5545-B9AC-A5710BD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17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09348-41AA-B14A-80C2-68C443067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1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136B1-AE2F-2148-B18F-C02AEC536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6DC9E-26EA-F340-912C-3EC33178A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8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E7B2A-4353-C44B-B34F-B92601C3E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0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0EE47-38F9-8045-BD3B-D50DAB21D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7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385F5-FEAD-D845-8616-45CEF1334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8718F-DD3B-0A4A-9044-98E0738C3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0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EEAF1-F2C7-6046-95E1-2FB0C2B92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0C249-820C-2748-8104-756FFDFAC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5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5297025D-2A41-894A-AF3D-DD7EC42C64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_Hobb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py.org/" TargetMode="External"/><Relationship Id="rId2" Type="http://schemas.openxmlformats.org/officeDocument/2006/relationships/hyperlink" Target="https://www.numpy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3886200"/>
          </a:xfrm>
        </p:spPr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Python ML</a:t>
            </a:r>
            <a:br>
              <a:rPr lang="en-US" sz="8000" dirty="0">
                <a:ea typeface="ＭＳ Ｐゴシック" charset="0"/>
                <a:cs typeface="ＭＳ Ｐゴシック" charset="0"/>
              </a:rPr>
            </a:br>
            <a:r>
              <a:rPr lang="en-US" sz="8000" dirty="0">
                <a:ea typeface="ＭＳ Ｐゴシック" charset="0"/>
                <a:cs typeface="ＭＳ Ｐゴシック" charset="0"/>
              </a:rPr>
              <a:t>Tools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B4828-2678-0746-862D-DDD36877F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SciPy Sparse Array Use Case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FBF9-A7C1-CB46-9BCB-23E4A7CA3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648200"/>
          </a:xfrm>
        </p:spPr>
        <p:txBody>
          <a:bodyPr/>
          <a:lstStyle/>
          <a:p>
            <a:r>
              <a:rPr lang="en-US" sz="3200" dirty="0"/>
              <a:t>NumPy and SciPy arrays are numeric</a:t>
            </a:r>
          </a:p>
          <a:p>
            <a:r>
              <a:rPr lang="en-US" sz="3200" dirty="0"/>
              <a:t>We can represent a document’s content by an vector of features</a:t>
            </a:r>
          </a:p>
          <a:p>
            <a:r>
              <a:rPr lang="en-US" sz="3200" dirty="0"/>
              <a:t>Each feature is a possible word</a:t>
            </a:r>
          </a:p>
          <a:p>
            <a:r>
              <a:rPr lang="en-US" sz="3200" dirty="0"/>
              <a:t>A feature’s value is:</a:t>
            </a:r>
          </a:p>
          <a:p>
            <a:pPr lvl="1"/>
            <a:r>
              <a:rPr lang="en-US" sz="2800" dirty="0"/>
              <a:t> TF: number of times it occurs in the document;</a:t>
            </a:r>
          </a:p>
          <a:p>
            <a:pPr lvl="1"/>
            <a:r>
              <a:rPr lang="en-US" sz="2800" dirty="0"/>
              <a:t>TF-IDF:  … normalized by how common the word is</a:t>
            </a:r>
          </a:p>
          <a:p>
            <a:pPr lvl="1"/>
            <a:r>
              <a:rPr lang="en-US" sz="2800" dirty="0"/>
              <a:t>And maybe normalized by document length</a:t>
            </a:r>
          </a:p>
        </p:txBody>
      </p:sp>
    </p:spTree>
    <p:extLst>
      <p:ext uri="{BB962C8B-B14F-4D97-AF65-F5344CB8AC3E}">
        <p14:creationId xmlns:p14="http://schemas.microsoft.com/office/powerpoint/2010/main" val="398568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B4828-2678-0746-862D-DDD36877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/>
              <a:t>SciPy Sparse Array Use Case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FBF9-A7C1-CB46-9BCB-23E4A7CA3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410200"/>
          </a:xfrm>
        </p:spPr>
        <p:txBody>
          <a:bodyPr/>
          <a:lstStyle/>
          <a:p>
            <a:r>
              <a:rPr lang="en-US" sz="3200" dirty="0"/>
              <a:t>We may be interested only in the 50,000 most frequent words found in a large document collection and ignore others </a:t>
            </a:r>
          </a:p>
          <a:p>
            <a:r>
              <a:rPr lang="en-US" sz="3200" dirty="0"/>
              <a:t>We assign each English word a number</a:t>
            </a:r>
          </a:p>
          <a:p>
            <a:r>
              <a:rPr lang="en-US" sz="3200" dirty="0"/>
              <a:t>The sentence “the dog chased the cat”</a:t>
            </a:r>
          </a:p>
          <a:p>
            <a:pPr lvl="1"/>
            <a:r>
              <a:rPr lang="en-US" sz="2800" dirty="0"/>
              <a:t>Would be a </a:t>
            </a:r>
            <a:r>
              <a:rPr lang="en-US" sz="2800" dirty="0" err="1"/>
              <a:t>numPy</a:t>
            </a:r>
            <a:r>
              <a:rPr lang="en-US" sz="2800" dirty="0"/>
              <a:t> vector of length 50,000</a:t>
            </a:r>
          </a:p>
          <a:p>
            <a:pPr lvl="1"/>
            <a:r>
              <a:rPr lang="en-US" sz="2800" dirty="0"/>
              <a:t>Or a </a:t>
            </a:r>
            <a:r>
              <a:rPr lang="en-US" sz="2800" dirty="0" err="1"/>
              <a:t>sciPy</a:t>
            </a:r>
            <a:r>
              <a:rPr lang="en-US" sz="2800" dirty="0"/>
              <a:t> sparse vector of length 4</a:t>
            </a:r>
          </a:p>
          <a:p>
            <a:r>
              <a:rPr lang="en-US" sz="3200" dirty="0"/>
              <a:t>A 800 words news article may only have 100 unique words; </a:t>
            </a:r>
            <a:r>
              <a:rPr lang="en-US" sz="3200" dirty="0">
                <a:hlinkClick r:id="rId2"/>
              </a:rPr>
              <a:t>The Hobbit</a:t>
            </a:r>
            <a:r>
              <a:rPr lang="en-US" sz="3200" dirty="0"/>
              <a:t> has about 8,000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6979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F077F-1ABC-114A-9303-406830020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7A9C5-C0EF-8C4C-AB53-A74818B4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3200" dirty="0"/>
              <a:t>Python is a great language, but slow compared to Java, C, and many others</a:t>
            </a:r>
          </a:p>
          <a:p>
            <a:r>
              <a:rPr lang="en-US" sz="3200" dirty="0"/>
              <a:t>Python packages are available to represent and operate on matrices</a:t>
            </a:r>
          </a:p>
          <a:p>
            <a:r>
              <a:rPr lang="en-US" sz="3200" dirty="0"/>
              <a:t>We’ll briefly review </a:t>
            </a:r>
            <a:r>
              <a:rPr lang="en-US" sz="3200" dirty="0" err="1">
                <a:hlinkClick r:id="rId2"/>
              </a:rPr>
              <a:t>numpy</a:t>
            </a:r>
            <a:r>
              <a:rPr lang="en-US" sz="3200" dirty="0"/>
              <a:t> and </a:t>
            </a:r>
            <a:r>
              <a:rPr lang="en-US" sz="3200" dirty="0" err="1">
                <a:hlinkClick r:id="rId3"/>
              </a:rPr>
              <a:t>scipy</a:t>
            </a:r>
            <a:endParaRPr lang="en-US" sz="3200" dirty="0"/>
          </a:p>
          <a:p>
            <a:r>
              <a:rPr lang="en-US" sz="3200" dirty="0"/>
              <a:t>You need some familiarity to be able to create or access datasets for training, evaluation and results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485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C3BDB-0C3D-456A-A3B0-C67B80FC6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Numpy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7C384-339C-4CC1-A5D4-568AF07F1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6899"/>
            <a:ext cx="7772400" cy="4762501"/>
          </a:xfrm>
        </p:spPr>
        <p:txBody>
          <a:bodyPr/>
          <a:lstStyle/>
          <a:p>
            <a:r>
              <a:rPr lang="en-US" sz="3200" dirty="0"/>
              <a:t>NumPy supports features needed for ML </a:t>
            </a:r>
            <a:r>
              <a:rPr lang="en-US" sz="2800" dirty="0"/>
              <a:t>Typed multi-</a:t>
            </a:r>
            <a:r>
              <a:rPr lang="en-US" sz="2800" dirty="0" err="1"/>
              <a:t>dimentional</a:t>
            </a:r>
            <a:r>
              <a:rPr lang="en-US" sz="2800" dirty="0"/>
              <a:t> arrays (matrices)</a:t>
            </a:r>
          </a:p>
          <a:p>
            <a:pPr lvl="1"/>
            <a:r>
              <a:rPr lang="en-US" sz="2800" dirty="0"/>
              <a:t>Fast numerical computations (matrix math)</a:t>
            </a:r>
          </a:p>
          <a:p>
            <a:pPr lvl="1"/>
            <a:r>
              <a:rPr lang="en-US" sz="2800" dirty="0"/>
              <a:t>High-level math functions </a:t>
            </a:r>
          </a:p>
          <a:p>
            <a:r>
              <a:rPr lang="en-US" sz="3200" dirty="0"/>
              <a:t>Python does numerical computations slowly</a:t>
            </a:r>
          </a:p>
          <a:p>
            <a:r>
              <a:rPr lang="en-US" sz="3200" dirty="0"/>
              <a:t>1000 x 1000 matrix multiply</a:t>
            </a:r>
          </a:p>
          <a:p>
            <a:pPr lvl="1"/>
            <a:r>
              <a:rPr lang="en-US" sz="3200" dirty="0"/>
              <a:t>Python triple loop takes &gt; 10 min.</a:t>
            </a:r>
          </a:p>
          <a:p>
            <a:pPr lvl="1"/>
            <a:r>
              <a:rPr lang="en-US" sz="3200" dirty="0" err="1"/>
              <a:t>Numpy</a:t>
            </a:r>
            <a:r>
              <a:rPr lang="en-US" sz="3200" dirty="0"/>
              <a:t> takes ~0.03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26DDD-477A-4C46-88AF-4FBF2F9F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 lnSpcReduction="10000"/>
          </a:bodyPr>
          <a:lstStyle>
            <a:defPPr>
              <a:defRPr lang="en-US"/>
            </a:defPPr>
            <a:lvl1pPr marL="0" algn="ctr" defTabSz="457200" rtl="0" eaLnBrk="1" latinLnBrk="0" hangingPunct="1"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6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7222-89A6-498E-A428-31CBD534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NumPy Arrays Can Represent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56A5-7BDF-4157-8103-16AE00F46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800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Structured lists of numbers</a:t>
            </a:r>
          </a:p>
          <a:p>
            <a:pPr marL="461963" indent="-290513"/>
            <a:r>
              <a:rPr lang="en-US" b="1" dirty="0"/>
              <a:t>Vectors </a:t>
            </a:r>
          </a:p>
          <a:p>
            <a:pPr marL="461963" indent="-290513"/>
            <a:r>
              <a:rPr lang="en-US" b="1" dirty="0"/>
              <a:t>Matrices</a:t>
            </a:r>
          </a:p>
          <a:p>
            <a:pPr marL="461963" indent="-290513"/>
            <a:r>
              <a:rPr lang="en-US" dirty="0"/>
              <a:t>Images</a:t>
            </a:r>
          </a:p>
          <a:p>
            <a:pPr marL="461963" indent="-290513"/>
            <a:r>
              <a:rPr lang="en-US" dirty="0"/>
              <a:t>Tensors</a:t>
            </a:r>
          </a:p>
          <a:p>
            <a:pPr marL="461963" indent="-290513"/>
            <a:r>
              <a:rPr lang="en-US" dirty="0"/>
              <a:t>Convolutional Neural Networks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7C20A6C-444A-4107-8DD7-8F9162F2853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5029200" y="1981200"/>
                <a:ext cx="38100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7C20A6C-444A-4107-8DD7-8F9162F285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029200" y="1981200"/>
                <a:ext cx="3810000" cy="4114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43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7222-89A6-498E-A428-31CBD534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NumPy Arrays Can Represent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56A5-7BDF-4157-8103-16AE00F46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800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Structured lists of numbers</a:t>
            </a:r>
          </a:p>
          <a:p>
            <a:pPr marL="461963" indent="-290513"/>
            <a:r>
              <a:rPr lang="en-US" dirty="0"/>
              <a:t>Vectors </a:t>
            </a:r>
          </a:p>
          <a:p>
            <a:pPr marL="461963" indent="-290513"/>
            <a:r>
              <a:rPr lang="en-US" dirty="0"/>
              <a:t>Matrices</a:t>
            </a:r>
          </a:p>
          <a:p>
            <a:pPr marL="461963" indent="-290513"/>
            <a:r>
              <a:rPr lang="en-US" b="1" dirty="0"/>
              <a:t>Images</a:t>
            </a:r>
          </a:p>
          <a:p>
            <a:pPr marL="461963" indent="-290513"/>
            <a:r>
              <a:rPr lang="en-US" dirty="0"/>
              <a:t>Tensors</a:t>
            </a:r>
          </a:p>
          <a:p>
            <a:pPr marL="461963" indent="-290513"/>
            <a:r>
              <a:rPr lang="en-US" dirty="0"/>
              <a:t>Convolutional Neural Networks</a:t>
            </a:r>
          </a:p>
          <a:p>
            <a:endParaRPr lang="en-US" dirty="0"/>
          </a:p>
        </p:txBody>
      </p:sp>
      <p:pic>
        <p:nvPicPr>
          <p:cNvPr id="7" name="Picture 2" descr="Image result for bulldog puppy english">
            <a:extLst>
              <a:ext uri="{FF2B5EF4-FFF2-40B4-BE49-F238E27FC236}">
                <a16:creationId xmlns:a16="http://schemas.microsoft.com/office/drawing/2014/main" id="{5D671496-76DB-3A4C-879F-E677DAAFC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799" y="2819400"/>
            <a:ext cx="2887801" cy="288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04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7222-89A6-498E-A428-31CBD534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NumPy Arrays Can Represent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56A5-7BDF-4157-8103-16AE00F46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800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Structured lists of numbers</a:t>
            </a:r>
          </a:p>
          <a:p>
            <a:pPr marL="461963" indent="-290513"/>
            <a:r>
              <a:rPr lang="en-US" dirty="0"/>
              <a:t>Vectors </a:t>
            </a:r>
          </a:p>
          <a:p>
            <a:pPr marL="461963" indent="-290513"/>
            <a:r>
              <a:rPr lang="en-US" dirty="0"/>
              <a:t>Matrices</a:t>
            </a:r>
          </a:p>
          <a:p>
            <a:pPr marL="461963" indent="-290513"/>
            <a:r>
              <a:rPr lang="en-US" dirty="0"/>
              <a:t>Images</a:t>
            </a:r>
          </a:p>
          <a:p>
            <a:pPr marL="461963" indent="-290513"/>
            <a:r>
              <a:rPr lang="en-US" b="1" dirty="0"/>
              <a:t>Tensors</a:t>
            </a:r>
          </a:p>
          <a:p>
            <a:pPr marL="461963" indent="-290513"/>
            <a:r>
              <a:rPr lang="en-US" b="1" dirty="0"/>
              <a:t>Convolutional Neural Networks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21D03D57-3CC2-E948-A34D-D9E59DFBF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27104" y="2133600"/>
            <a:ext cx="3810000" cy="4114800"/>
          </a:xfrm>
        </p:spPr>
        <p:txBody>
          <a:bodyPr/>
          <a:lstStyle/>
          <a:p>
            <a:pPr marL="0" indent="0">
              <a:buNone/>
            </a:pPr>
            <a:endParaRPr lang="en-US" i="1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en-US" i="1" dirty="0">
              <a:latin typeface="Cambria Math" panose="02040503050406030204" pitchFamily="18" charset="0"/>
            </a:endParaRPr>
          </a:p>
        </p:txBody>
      </p:sp>
      <p:pic>
        <p:nvPicPr>
          <p:cNvPr id="8" name="Picture 2" descr="Image result for tensor">
            <a:extLst>
              <a:ext uri="{FF2B5EF4-FFF2-40B4-BE49-F238E27FC236}">
                <a16:creationId xmlns:a16="http://schemas.microsoft.com/office/drawing/2014/main" id="{0BF96A5F-6DC7-4B4E-8704-94442C737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708" y="1781056"/>
            <a:ext cx="2143125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s://i.gyazo.com/10b67bfe29096e8ad7b31c72efc7c05c.png">
            <a:extLst>
              <a:ext uri="{FF2B5EF4-FFF2-40B4-BE49-F238E27FC236}">
                <a16:creationId xmlns:a16="http://schemas.microsoft.com/office/drawing/2014/main" id="{62DD424E-AFCC-0C43-9928-45F7A573C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663" y="3738444"/>
            <a:ext cx="2056346" cy="164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173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1BCD2-5531-413A-800D-06D65B877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NumPy Arrays, Basic Properties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52E614-9946-4668-B9D5-7DD0CC6DB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2600"/>
            <a:ext cx="8437821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import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numpy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as np</a:t>
            </a: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=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np.array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([[1,2,3],[4,5,6]],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dtype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=np.float32)</a:t>
            </a: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print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a.ndim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a.shape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a.dtype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Arrays can have any number of dimensions, including zero (a scalar).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Arrays are typed: np.uint8, np.int64, np.float32, np.float64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Arrays are dense. Each element of the array exists and has the same type.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32C77-5F41-4963-9EC3-296EF5336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 lnSpcReduction="10000"/>
          </a:bodyPr>
          <a:lstStyle>
            <a:defPPr>
              <a:defRPr lang="en-US"/>
            </a:defPPr>
            <a:lvl1pPr marL="0" algn="ctr" defTabSz="457200" rtl="0" eaLnBrk="1" latinLnBrk="0" hangingPunct="1"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208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29A8-3687-423E-8E54-A142B03D0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NumPy Array Indexing,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9F7A8-CCA5-49A9-8B3C-99C2259F0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x[0,0]  	# top-left element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x[0,-1] 	# first row, last column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x[0,:]   	# first row (many entries)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x[:,0]	           # first column (many entries)</a:t>
            </a:r>
          </a:p>
          <a:p>
            <a:pPr marL="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/>
              <a:t>Notes:</a:t>
            </a:r>
          </a:p>
          <a:p>
            <a:pPr lvl="1"/>
            <a:r>
              <a:rPr lang="en-US" sz="2400" dirty="0"/>
              <a:t>Zero-indexing</a:t>
            </a:r>
          </a:p>
          <a:p>
            <a:pPr lvl="1"/>
            <a:r>
              <a:rPr lang="en-US" sz="2400" dirty="0"/>
              <a:t>Multi-dimensional indices are comma-separated (i.e., a tuple)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BC654-7FE9-4E8A-BAFB-E8869D3BC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 lnSpcReduction="10000"/>
          </a:bodyPr>
          <a:lstStyle>
            <a:defPPr>
              <a:defRPr lang="en-US"/>
            </a:defPPr>
            <a:lvl1pPr marL="0" algn="ctr" defTabSz="457200" rtl="0" eaLnBrk="1" latinLnBrk="0" hangingPunct="1"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50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B4828-2678-0746-862D-DDD36877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1" y="381000"/>
            <a:ext cx="7772400" cy="1143000"/>
          </a:xfrm>
        </p:spPr>
        <p:txBody>
          <a:bodyPr/>
          <a:lstStyle/>
          <a:p>
            <a:r>
              <a:rPr lang="en-US" sz="4400" dirty="0"/>
              <a:t>SciPy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FBF9-A7C1-CB46-9BCB-23E4A7CA3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953000"/>
          </a:xfrm>
        </p:spPr>
        <p:txBody>
          <a:bodyPr/>
          <a:lstStyle/>
          <a:p>
            <a:r>
              <a:rPr lang="en-US" sz="3200" dirty="0"/>
              <a:t>SciPy builds on the NumPy array object</a:t>
            </a:r>
          </a:p>
          <a:p>
            <a:r>
              <a:rPr lang="en-US" sz="3200" dirty="0"/>
              <a:t> Adds additional </a:t>
            </a:r>
            <a:r>
              <a:rPr lang="en-US" sz="3200" dirty="0" err="1"/>
              <a:t>mathemaiical</a:t>
            </a:r>
            <a:r>
              <a:rPr lang="en-US" sz="3200" dirty="0"/>
              <a:t> functions and sparse arrays </a:t>
            </a:r>
          </a:p>
          <a:p>
            <a:r>
              <a:rPr lang="en-US" sz="3200" b="1" dirty="0"/>
              <a:t>Sparse array</a:t>
            </a:r>
            <a:r>
              <a:rPr lang="en-US" sz="3200" dirty="0"/>
              <a:t> is one where most elements = 0</a:t>
            </a:r>
          </a:p>
          <a:p>
            <a:r>
              <a:rPr lang="en-US" sz="3200" dirty="0"/>
              <a:t>An efficient representation only explicitly encode the non-zero values</a:t>
            </a:r>
          </a:p>
          <a:p>
            <a:r>
              <a:rPr lang="en-US" sz="3200" dirty="0"/>
              <a:t>Access to a missing element returns 0</a:t>
            </a:r>
          </a:p>
        </p:txBody>
      </p:sp>
    </p:spTree>
    <p:extLst>
      <p:ext uri="{BB962C8B-B14F-4D97-AF65-F5344CB8AC3E}">
        <p14:creationId xmlns:p14="http://schemas.microsoft.com/office/powerpoint/2010/main" val="91977908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9264</TotalTime>
  <Words>397</Words>
  <Application>Microsoft Macintosh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Cambria Math</vt:lpstr>
      <vt:lpstr>Times New Roman</vt:lpstr>
      <vt:lpstr>Blank Presentation</vt:lpstr>
      <vt:lpstr>Python ML Tools</vt:lpstr>
      <vt:lpstr>Motivation</vt:lpstr>
      <vt:lpstr>What is Numpy?</vt:lpstr>
      <vt:lpstr>NumPy Arrays Can Represent …</vt:lpstr>
      <vt:lpstr>NumPy Arrays Can Represent …</vt:lpstr>
      <vt:lpstr>NumPy Arrays Can Represent …</vt:lpstr>
      <vt:lpstr>NumPy Arrays, Basic Properties</vt:lpstr>
      <vt:lpstr>NumPy Array Indexing, Slicing</vt:lpstr>
      <vt:lpstr>SciPy</vt:lpstr>
      <vt:lpstr>SciPy Sparse Array Use Case (1)</vt:lpstr>
      <vt:lpstr>SciPy Sparse Array Use Case (2)</vt:lpstr>
    </vt:vector>
  </TitlesOfParts>
  <Manager/>
  <Company>UMBC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II: k-NN / Bayesian</dc:title>
  <dc:subject/>
  <dc:creator>COGITO</dc:creator>
  <cp:keywords/>
  <dc:description/>
  <cp:lastModifiedBy>Tim Finin</cp:lastModifiedBy>
  <cp:revision>501</cp:revision>
  <cp:lastPrinted>2019-04-22T18:08:46Z</cp:lastPrinted>
  <dcterms:created xsi:type="dcterms:W3CDTF">2009-12-09T21:37:40Z</dcterms:created>
  <dcterms:modified xsi:type="dcterms:W3CDTF">2019-04-22T19:50:49Z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