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8" r:id="rId2"/>
    <p:sldId id="268" r:id="rId3"/>
    <p:sldId id="269" r:id="rId4"/>
    <p:sldId id="336" r:id="rId5"/>
    <p:sldId id="345" r:id="rId6"/>
    <p:sldId id="346" r:id="rId7"/>
    <p:sldId id="337" r:id="rId8"/>
    <p:sldId id="257" r:id="rId9"/>
    <p:sldId id="350" r:id="rId10"/>
    <p:sldId id="270" r:id="rId11"/>
    <p:sldId id="348" r:id="rId12"/>
    <p:sldId id="339" r:id="rId13"/>
    <p:sldId id="340" r:id="rId14"/>
    <p:sldId id="271" r:id="rId15"/>
    <p:sldId id="353" r:id="rId16"/>
    <p:sldId id="354" r:id="rId17"/>
    <p:sldId id="355" r:id="rId18"/>
    <p:sldId id="274" r:id="rId19"/>
    <p:sldId id="344" r:id="rId20"/>
    <p:sldId id="341" r:id="rId21"/>
    <p:sldId id="342" r:id="rId22"/>
    <p:sldId id="278" r:id="rId23"/>
    <p:sldId id="308" r:id="rId24"/>
    <p:sldId id="356" r:id="rId25"/>
    <p:sldId id="357" r:id="rId26"/>
    <p:sldId id="358" r:id="rId27"/>
    <p:sldId id="359" r:id="rId28"/>
    <p:sldId id="360" r:id="rId29"/>
    <p:sldId id="310" r:id="rId30"/>
    <p:sldId id="361" r:id="rId31"/>
    <p:sldId id="362" r:id="rId3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09"/>
    <p:restoredTop sz="50000" autoAdjust="0"/>
  </p:normalViewPr>
  <p:slideViewPr>
    <p:cSldViewPr showGuides="1">
      <p:cViewPr>
        <p:scale>
          <a:sx n="75" d="100"/>
          <a:sy n="75" d="100"/>
        </p:scale>
        <p:origin x="144" y="216"/>
      </p:cViewPr>
      <p:guideLst>
        <p:guide orient="horz" pos="2448"/>
        <p:guide pos="21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97CFE7-5624-9F4E-BCCE-AE73971EA30E}" type="slidenum">
              <a:rPr lang="en-US" sz="1200">
                <a:latin typeface="Calibri"/>
              </a:rPr>
              <a:pPr/>
              <a:t>2</a:t>
            </a:fld>
            <a:endParaRPr lang="en-US" sz="1200" dirty="0">
              <a:latin typeface="Calibri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23B22B-A678-E045-A4AC-FDE73C9AC98E}" type="slidenum">
              <a:rPr lang="en-US" sz="1200">
                <a:latin typeface="Calibri" panose="020F0502020204030204" pitchFamily="34" charset="0"/>
              </a:rPr>
              <a:pPr/>
              <a:t>17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1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2276CD-12BE-814A-AC3F-2EF44A45D113}" type="slidenum">
              <a:rPr lang="en-US" sz="1200">
                <a:latin typeface="Calibri" panose="020F0502020204030204" pitchFamily="34" charset="0"/>
              </a:rPr>
              <a:pPr/>
              <a:t>18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27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9EE78B-0DB6-3F48-879B-E8BD9CB0A65E}" type="slidenum">
              <a:rPr lang="en-US" sz="1200">
                <a:latin typeface="Calibri" panose="020F0502020204030204" pitchFamily="34" charset="0"/>
              </a:rPr>
              <a:pPr/>
              <a:t>22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06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6CEDF0-ABD8-3645-8D58-16E897032099}" type="slidenum">
              <a:rPr lang="en-US" sz="1200">
                <a:latin typeface="Calibri" panose="020F0502020204030204" pitchFamily="34" charset="0"/>
              </a:rPr>
              <a:pPr/>
              <a:t>23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84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6CEDF0-ABD8-3645-8D58-16E897032099}" type="slidenum">
              <a:rPr lang="en-US" sz="1200">
                <a:latin typeface="Calibri" panose="020F0502020204030204" pitchFamily="34" charset="0"/>
              </a:rPr>
              <a:pPr/>
              <a:t>24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89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83067E-D693-2A40-A234-8390BD1083C4}" type="slidenum">
              <a:rPr lang="en-US" sz="1200">
                <a:latin typeface="Calibri" panose="020F0502020204030204" pitchFamily="34" charset="0"/>
              </a:rPr>
              <a:pPr/>
              <a:t>29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69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83067E-D693-2A40-A234-8390BD1083C4}" type="slidenum">
              <a:rPr lang="en-US" sz="1200">
                <a:latin typeface="Calibri" panose="020F0502020204030204" pitchFamily="34" charset="0"/>
              </a:rPr>
              <a:pPr/>
              <a:t>30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3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6C47B-87AC-9248-B037-50DD5427F438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A872A6-651D-8A4D-8C9C-1B0AAEDA1901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>
                <a:latin typeface="Calibri"/>
              </a:rPr>
              <a:pPr/>
              <a:t>10</a:t>
            </a:fld>
            <a:endParaRPr lang="en-US" sz="1200" dirty="0"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2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23B22B-A678-E045-A4AC-FDE73C9AC98E}" type="slidenum">
              <a:rPr lang="en-US" sz="1200">
                <a:latin typeface="Calibri" panose="020F0502020204030204" pitchFamily="34" charset="0"/>
              </a:rPr>
              <a:pPr/>
              <a:t>14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4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23B22B-A678-E045-A4AC-FDE73C9AC98E}" type="slidenum">
              <a:rPr lang="en-US" sz="1200">
                <a:latin typeface="Calibri" panose="020F0502020204030204" pitchFamily="34" charset="0"/>
              </a:rPr>
              <a:pPr/>
              <a:t>15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8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23B22B-A678-E045-A4AC-FDE73C9AC98E}" type="slidenum">
              <a:rPr lang="en-US" sz="1200">
                <a:latin typeface="Calibri" panose="020F0502020204030204" pitchFamily="34" charset="0"/>
              </a:rPr>
              <a:pPr/>
              <a:t>16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1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ikato.ac.nz/ml/weka/" TargetMode="External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rbert_A._Sim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arvin_Minsky" TargetMode="External"/><Relationship Id="rId4" Type="http://schemas.openxmlformats.org/officeDocument/2006/relationships/hyperlink" Target="http://www.mli.gmu.edu/michalski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gif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gif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gif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erceptrons_(book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b="1" dirty="0"/>
              <a:t>Machine Learning overview</a:t>
            </a:r>
            <a:br>
              <a:rPr lang="en-US" b="1" dirty="0"/>
            </a:br>
            <a:r>
              <a:rPr lang="en-US" sz="3600" b="0" dirty="0">
                <a:ea typeface="ＭＳ Ｐゴシック" charset="0"/>
                <a:cs typeface="ＭＳ Ｐゴシック" charset="0"/>
              </a:rPr>
              <a:t>Chapter 18, 21</a:t>
            </a:r>
            <a:endParaRPr lang="en-US" sz="3600" b="0" dirty="0"/>
          </a:p>
        </p:txBody>
      </p:sp>
      <p:pic>
        <p:nvPicPr>
          <p:cNvPr id="6" name="Picture 5" descr="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2" y="1981200"/>
            <a:ext cx="828127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Major Machine learning paradigms (1)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Rote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1-1 mapping from inputs to stored representation, l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earning by memorization, association-based storage &amp; retrieval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Induction: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Use specific examples to reach general conclusions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Clustering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>
                <a:ea typeface="ＭＳ Ｐゴシック" charset="0"/>
                <a:cs typeface="Calibri"/>
              </a:rPr>
              <a:t> Unsupervised discovery of natural groups in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Major Machine learning paradigms (2)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8006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Analogy: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Find correspondence between different representations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Discovery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Unsupervised, specific goal not given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Genetic algorithms:</a:t>
            </a:r>
            <a:r>
              <a:rPr lang="en-US" sz="3200" dirty="0">
                <a:ea typeface="ＭＳ Ｐゴシック" charset="0"/>
                <a:cs typeface="Calibri"/>
              </a:rPr>
              <a:t> </a:t>
            </a:r>
            <a:r>
              <a:rPr lang="en-US" altLang="ja-JP" sz="3200" i="1" dirty="0">
                <a:ea typeface="ＭＳ Ｐゴシック" charset="0"/>
                <a:cs typeface="Calibri"/>
              </a:rPr>
              <a:t>Evolutionary</a:t>
            </a:r>
            <a:r>
              <a:rPr lang="en-US" altLang="ja-JP" sz="3200" dirty="0">
                <a:ea typeface="ＭＳ Ｐゴシック" charset="0"/>
                <a:cs typeface="Calibri"/>
              </a:rPr>
              <a:t> search techniques, based on </a:t>
            </a:r>
            <a:r>
              <a:rPr lang="en-US" altLang="ja-JP" sz="3200" i="1" dirty="0">
                <a:ea typeface="ＭＳ Ｐゴシック" charset="0"/>
                <a:cs typeface="Calibri"/>
              </a:rPr>
              <a:t>survival of the fittest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Reinforcement </a:t>
            </a:r>
            <a:r>
              <a:rPr lang="en-US" sz="3200" dirty="0">
                <a:ea typeface="ＭＳ Ｐゴシック" charset="0"/>
                <a:cs typeface="Calibri"/>
              </a:rPr>
              <a:t>–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Feedback (positive or negative reward) given at the end of a sequence of steps</a:t>
            </a:r>
          </a:p>
        </p:txBody>
      </p:sp>
    </p:spTree>
    <p:extLst>
      <p:ext uri="{BB962C8B-B14F-4D97-AF65-F5344CB8AC3E}">
        <p14:creationId xmlns:p14="http://schemas.microsoft.com/office/powerpoint/2010/main" val="5606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What we will and won’t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43900" cy="5715000"/>
          </a:xfrm>
        </p:spPr>
        <p:txBody>
          <a:bodyPr>
            <a:noAutofit/>
          </a:bodyPr>
          <a:lstStyle/>
          <a:p>
            <a:r>
              <a:rPr lang="en-US" sz="3200" dirty="0"/>
              <a:t>We’ll look at a few popular machine learning problems and algorithms</a:t>
            </a:r>
          </a:p>
          <a:p>
            <a:pPr lvl="1"/>
            <a:r>
              <a:rPr lang="en-US" sz="2800" dirty="0"/>
              <a:t>Take CMSC 478/678 Machine Leaning for more</a:t>
            </a:r>
          </a:p>
          <a:p>
            <a:pPr lvl="1"/>
            <a:r>
              <a:rPr lang="en-US" sz="2800" dirty="0"/>
              <a:t>Use online resources &amp; experiment on your own</a:t>
            </a:r>
          </a:p>
          <a:p>
            <a:r>
              <a:rPr lang="en-US" sz="3200" dirty="0"/>
              <a:t>We’ll focus on when/how to use techniques and only touch on how/why they work</a:t>
            </a:r>
          </a:p>
          <a:p>
            <a:r>
              <a:rPr lang="en-US" sz="3200" dirty="0"/>
              <a:t>We’ll cover basic methodology and evaluation</a:t>
            </a:r>
          </a:p>
          <a:p>
            <a:r>
              <a:rPr lang="en-US" sz="3200" dirty="0"/>
              <a:t>We’ll use various platform for examples &amp; demos (e.g., </a:t>
            </a:r>
            <a:r>
              <a:rPr lang="en-US" sz="3200" dirty="0" err="1">
                <a:hlinkClick r:id="rId2"/>
              </a:rPr>
              <a:t>scikit</a:t>
            </a:r>
            <a:r>
              <a:rPr lang="en-US" sz="3200" dirty="0">
                <a:hlinkClick r:id="rId2"/>
              </a:rPr>
              <a:t>-learn</a:t>
            </a:r>
            <a:r>
              <a:rPr lang="en-US" sz="3200" dirty="0"/>
              <a:t>, </a:t>
            </a:r>
            <a:r>
              <a:rPr lang="en-US" sz="3200" dirty="0">
                <a:hlinkClick r:id="rId3"/>
              </a:rPr>
              <a:t>Weka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Great for exploration and learning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25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Types of learning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12152" cy="5440362"/>
          </a:xfrm>
        </p:spPr>
        <p:txBody>
          <a:bodyPr>
            <a:noAutofit/>
          </a:bodyPr>
          <a:lstStyle/>
          <a:p>
            <a:r>
              <a:rPr lang="en-US" sz="2800" b="1" dirty="0"/>
              <a:t>Supervised</a:t>
            </a:r>
            <a:r>
              <a:rPr lang="en-US" sz="2800" dirty="0"/>
              <a:t>: learn from training examples</a:t>
            </a:r>
          </a:p>
          <a:p>
            <a:pPr lvl="1"/>
            <a:r>
              <a:rPr lang="en-US" sz="2400" dirty="0"/>
              <a:t>Regression</a:t>
            </a:r>
          </a:p>
          <a:p>
            <a:pPr lvl="1"/>
            <a:r>
              <a:rPr lang="en-US" sz="2400" dirty="0"/>
              <a:t>Classification: Decision Trees, SVM</a:t>
            </a:r>
          </a:p>
          <a:p>
            <a:r>
              <a:rPr lang="en-US" sz="2800" b="1" dirty="0"/>
              <a:t>Unsupervised</a:t>
            </a:r>
            <a:r>
              <a:rPr lang="en-US" sz="2800" dirty="0"/>
              <a:t>: learn w/o training examples</a:t>
            </a:r>
          </a:p>
          <a:p>
            <a:pPr lvl="1"/>
            <a:r>
              <a:rPr lang="en-US" sz="2400" dirty="0"/>
              <a:t>Clustering</a:t>
            </a:r>
          </a:p>
          <a:p>
            <a:pPr lvl="1"/>
            <a:r>
              <a:rPr lang="en-US" sz="2400" dirty="0"/>
              <a:t>Dimensionality reduction </a:t>
            </a:r>
          </a:p>
          <a:p>
            <a:r>
              <a:rPr lang="en-US" sz="2800" b="1" dirty="0"/>
              <a:t>Reinforcement learning: </a:t>
            </a:r>
            <a:r>
              <a:rPr lang="en-US" sz="2800" dirty="0"/>
              <a:t>improve performance using feedback from actions taken</a:t>
            </a:r>
            <a:endParaRPr lang="en-US" sz="2800" b="1" dirty="0"/>
          </a:p>
          <a:p>
            <a:r>
              <a:rPr lang="en-US" sz="2800" dirty="0"/>
              <a:t>Lots more we won’t cover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Hidden Markov models, Learning to rank, Semi-supervised learning, Active learning …</a:t>
            </a:r>
          </a:p>
        </p:txBody>
      </p:sp>
    </p:spTree>
    <p:extLst>
      <p:ext uri="{BB962C8B-B14F-4D97-AF65-F5344CB8AC3E}">
        <p14:creationId xmlns:p14="http://schemas.microsoft.com/office/powerpoint/2010/main" val="52973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817" y="1683741"/>
            <a:ext cx="250438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3198" y="190500"/>
            <a:ext cx="7772400" cy="1143000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Classification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97" y="1333500"/>
            <a:ext cx="8382001" cy="5278014"/>
          </a:xfrm>
        </p:spPr>
        <p:txBody>
          <a:bodyPr>
            <a:normAutofit/>
          </a:bodyPr>
          <a:lstStyle/>
          <a:p>
            <a:r>
              <a:rPr lang="en-US" sz="3200" dirty="0"/>
              <a:t>Extrapolate from </a:t>
            </a:r>
            <a:r>
              <a:rPr lang="en-US" sz="3200" b="1" dirty="0">
                <a:solidFill>
                  <a:schemeClr val="accent2"/>
                </a:solidFill>
              </a:rPr>
              <a:t>examples</a:t>
            </a:r>
            <a:br>
              <a:rPr lang="en-US" sz="3200" dirty="0"/>
            </a:br>
            <a:r>
              <a:rPr lang="en-US" sz="3200" dirty="0"/>
              <a:t>to make accurate </a:t>
            </a:r>
            <a:r>
              <a:rPr lang="en-US" sz="3200" b="1" dirty="0">
                <a:solidFill>
                  <a:srgbClr val="930002"/>
                </a:solidFill>
              </a:rPr>
              <a:t>predictions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about future data points</a:t>
            </a:r>
          </a:p>
          <a:p>
            <a:pPr lvl="1"/>
            <a:r>
              <a:rPr lang="en-US" sz="2800" dirty="0"/>
              <a:t>Examples are </a:t>
            </a:r>
            <a:r>
              <a:rPr lang="en-US" sz="2800" b="1" dirty="0">
                <a:solidFill>
                  <a:schemeClr val="accent2"/>
                </a:solidFill>
              </a:rPr>
              <a:t>training data</a:t>
            </a:r>
          </a:p>
          <a:p>
            <a:r>
              <a:rPr lang="en-US" sz="3200" dirty="0"/>
              <a:t>Predict into </a:t>
            </a:r>
            <a:r>
              <a:rPr lang="en-US" sz="3200" b="1" dirty="0">
                <a:solidFill>
                  <a:schemeClr val="accent2"/>
                </a:solidFill>
              </a:rPr>
              <a:t>classes</a:t>
            </a:r>
            <a:r>
              <a:rPr lang="en-US" sz="3200" dirty="0"/>
              <a:t>, based </a:t>
            </a:r>
            <a:br>
              <a:rPr lang="en-US" sz="3200" dirty="0"/>
            </a:br>
            <a:r>
              <a:rPr lang="en-US" sz="3200" dirty="0"/>
              <a:t>on attributes (“</a:t>
            </a:r>
            <a:r>
              <a:rPr lang="en-US" sz="3200" b="1" dirty="0">
                <a:solidFill>
                  <a:schemeClr val="accent2"/>
                </a:solidFill>
              </a:rPr>
              <a:t>features</a:t>
            </a:r>
            <a:r>
              <a:rPr lang="en-US" sz="3200" dirty="0">
                <a:solidFill>
                  <a:schemeClr val="tx1"/>
                </a:solidFill>
              </a:rPr>
              <a:t>”)</a:t>
            </a:r>
          </a:p>
          <a:p>
            <a:pPr lvl="1"/>
            <a:r>
              <a:rPr lang="en-US" sz="2800" dirty="0"/>
              <a:t>Ex: does image have a cat?</a:t>
            </a:r>
          </a:p>
          <a:p>
            <a:pPr lvl="1"/>
            <a:r>
              <a:rPr lang="en-US" sz="2800" dirty="0"/>
              <a:t>Ex: it has </a:t>
            </a:r>
            <a:r>
              <a:rPr lang="en-US" sz="2800" u="sng" dirty="0"/>
              <a:t>tomato sauce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u="sng" dirty="0"/>
              <a:t>cheese</a:t>
            </a:r>
            <a:r>
              <a:rPr lang="en-US" sz="2800" dirty="0"/>
              <a:t>, and </a:t>
            </a:r>
            <a:r>
              <a:rPr lang="en-US" sz="2800" u="sng" dirty="0"/>
              <a:t>no bread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Is it pizza?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62600" y="2378370"/>
            <a:ext cx="2848323" cy="3565230"/>
            <a:chOff x="5562600" y="2378370"/>
            <a:chExt cx="2848323" cy="3565230"/>
          </a:xfrm>
        </p:grpSpPr>
        <p:grpSp>
          <p:nvGrpSpPr>
            <p:cNvPr id="13" name="Group 12"/>
            <p:cNvGrpSpPr/>
            <p:nvPr/>
          </p:nvGrpSpPr>
          <p:grpSpPr>
            <a:xfrm>
              <a:off x="5562600" y="2378370"/>
              <a:ext cx="1132295" cy="3565230"/>
              <a:chOff x="5562600" y="2378370"/>
              <a:chExt cx="1132295" cy="356523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5863099" y="2378370"/>
                <a:ext cx="831796" cy="3565230"/>
              </a:xfrm>
              <a:custGeom>
                <a:avLst/>
                <a:gdLst>
                  <a:gd name="connsiteX0" fmla="*/ 633591 w 831796"/>
                  <a:gd name="connsiteY0" fmla="*/ 2385710 h 2385710"/>
                  <a:gd name="connsiteX1" fmla="*/ 2275 w 831796"/>
                  <a:gd name="connsiteY1" fmla="*/ 748746 h 2385710"/>
                  <a:gd name="connsiteX2" fmla="*/ 831796 w 831796"/>
                  <a:gd name="connsiteY2" fmla="*/ 0 h 238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796" h="2385710">
                    <a:moveTo>
                      <a:pt x="633591" y="2385710"/>
                    </a:moveTo>
                    <a:cubicBezTo>
                      <a:pt x="301416" y="1766037"/>
                      <a:pt x="-30759" y="1146364"/>
                      <a:pt x="2275" y="748746"/>
                    </a:cubicBezTo>
                    <a:cubicBezTo>
                      <a:pt x="35309" y="351128"/>
                      <a:pt x="831796" y="0"/>
                      <a:pt x="831796" y="0"/>
                    </a:cubicBezTo>
                  </a:path>
                </a:pathLst>
              </a:custGeom>
              <a:ln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562600" y="3048000"/>
                <a:ext cx="644903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Gill Sans"/>
                    <a:cs typeface="Gill Sans"/>
                  </a:rPr>
                  <a:t>yes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543800" y="3200400"/>
              <a:ext cx="867123" cy="2385710"/>
              <a:chOff x="7543800" y="3200400"/>
              <a:chExt cx="867123" cy="2385710"/>
            </a:xfrm>
          </p:grpSpPr>
          <p:sp>
            <p:nvSpPr>
              <p:cNvPr id="11" name="Freeform 10"/>
              <p:cNvSpPr/>
              <p:nvPr/>
            </p:nvSpPr>
            <p:spPr>
              <a:xfrm flipH="1">
                <a:off x="7543800" y="3200400"/>
                <a:ext cx="838200" cy="2385710"/>
              </a:xfrm>
              <a:custGeom>
                <a:avLst/>
                <a:gdLst>
                  <a:gd name="connsiteX0" fmla="*/ 633591 w 831796"/>
                  <a:gd name="connsiteY0" fmla="*/ 2385710 h 2385710"/>
                  <a:gd name="connsiteX1" fmla="*/ 2275 w 831796"/>
                  <a:gd name="connsiteY1" fmla="*/ 748746 h 2385710"/>
                  <a:gd name="connsiteX2" fmla="*/ 831796 w 831796"/>
                  <a:gd name="connsiteY2" fmla="*/ 0 h 238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796" h="2385710">
                    <a:moveTo>
                      <a:pt x="633591" y="2385710"/>
                    </a:moveTo>
                    <a:cubicBezTo>
                      <a:pt x="301416" y="1766037"/>
                      <a:pt x="-30759" y="1146364"/>
                      <a:pt x="2275" y="748746"/>
                    </a:cubicBezTo>
                    <a:cubicBezTo>
                      <a:pt x="35309" y="351128"/>
                      <a:pt x="831796" y="0"/>
                      <a:pt x="831796" y="0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848600" y="3215082"/>
                <a:ext cx="562323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Gill Sans"/>
                    <a:cs typeface="Gill Sans"/>
                  </a:rPr>
                  <a:t>no</a:t>
                </a: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694" r="13108" b="13511"/>
          <a:stretch/>
        </p:blipFill>
        <p:spPr>
          <a:xfrm>
            <a:off x="5543307" y="4114800"/>
            <a:ext cx="314349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56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32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34442"/>
            <a:ext cx="8382001" cy="2514600"/>
          </a:xfrm>
        </p:spPr>
        <p:txBody>
          <a:bodyPr>
            <a:noAutofit/>
          </a:bodyPr>
          <a:lstStyle/>
          <a:p>
            <a:r>
              <a:rPr lang="en-US" sz="2800" dirty="0"/>
              <a:t>Goal: Learn an unknown function </a:t>
            </a:r>
            <a:br>
              <a:rPr lang="en-US" sz="2800" dirty="0"/>
            </a:br>
            <a:r>
              <a:rPr lang="en-US" sz="2800" i="1" dirty="0"/>
              <a:t>f</a:t>
            </a:r>
            <a:r>
              <a:rPr lang="en-US" sz="2800" i="1" baseline="-25000" dirty="0"/>
              <a:t> </a:t>
            </a:r>
            <a:r>
              <a:rPr lang="en-US" sz="2800" dirty="0"/>
              <a:t>(X) = Y, where </a:t>
            </a:r>
          </a:p>
          <a:p>
            <a:pPr lvl="1"/>
            <a:r>
              <a:rPr lang="en-US" sz="2400" dirty="0"/>
              <a:t>X is an input example </a:t>
            </a:r>
          </a:p>
          <a:p>
            <a:pPr lvl="1"/>
            <a:r>
              <a:rPr lang="en-US" sz="2400" dirty="0"/>
              <a:t>Y is the desired output. (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baseline="-25000" dirty="0"/>
              <a:t> </a:t>
            </a:r>
            <a:r>
              <a:rPr lang="en-US" sz="2400" dirty="0"/>
              <a:t>is the..?)</a:t>
            </a:r>
          </a:p>
          <a:p>
            <a:r>
              <a:rPr lang="en-US" sz="2800" b="1" dirty="0">
                <a:solidFill>
                  <a:srgbClr val="800000"/>
                </a:solidFill>
              </a:rPr>
              <a:t>Supervised learning: </a:t>
            </a:r>
            <a:r>
              <a:rPr lang="en-US" sz="2800" dirty="0"/>
              <a:t>given a training </a:t>
            </a:r>
            <a:br>
              <a:rPr lang="en-US" sz="2800" dirty="0"/>
            </a:br>
            <a:r>
              <a:rPr lang="en-US" sz="2800" dirty="0"/>
              <a:t>set of (X, Y) pairs by a “teacher”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09" y="1454092"/>
            <a:ext cx="250438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4495801"/>
          <a:ext cx="7010400" cy="1981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0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LM Roman 10 Regular"/>
                          <a:cs typeface="LM Roman 10 Regular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i="1" dirty="0">
                        <a:latin typeface="LM Roman 10 Regular"/>
                        <a:cs typeface="LM Roman 10 Regula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i="1" dirty="0">
                        <a:latin typeface="LM Roman 10 Regular"/>
                        <a:cs typeface="LM Roman 10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LM Roman 10 Regular"/>
                          <a:cs typeface="LM Roman 10 Regular"/>
                        </a:rPr>
                        <a:t>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tomato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ill Sans"/>
                          <a:cs typeface="Gill Sans"/>
                        </a:rPr>
                        <a:t>pizza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¬</a:t>
                      </a:r>
                      <a:r>
                        <a:rPr lang="en-US" sz="2000" b="0" baseline="-25000" dirty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2000" b="0" dirty="0">
                          <a:latin typeface="Gill Sans"/>
                          <a:cs typeface="Gill Sans"/>
                        </a:rPr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¬</a:t>
                      </a:r>
                      <a:r>
                        <a:rPr lang="en-US" sz="2000" b="0" baseline="-25000" dirty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2000" b="0" dirty="0">
                          <a:latin typeface="Gill Sans"/>
                          <a:cs typeface="Gill Sans"/>
                        </a:rPr>
                        <a:t>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tomato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ill Sans"/>
                          <a:cs typeface="Gill Sans"/>
                        </a:rPr>
                        <a:t>¬</a:t>
                      </a:r>
                      <a:r>
                        <a:rPr lang="en-US" sz="2000" b="1" baseline="-25000" dirty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2000" b="1" dirty="0">
                          <a:latin typeface="Gill Sans"/>
                          <a:cs typeface="Gill Sans"/>
                        </a:rPr>
                        <a:t>not</a:t>
                      </a:r>
                      <a:r>
                        <a:rPr lang="en-US" sz="2000" b="1" baseline="0" dirty="0">
                          <a:latin typeface="Gill Sans"/>
                          <a:cs typeface="Gill Sans"/>
                        </a:rPr>
                        <a:t> pizza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¬</a:t>
                      </a:r>
                      <a:r>
                        <a:rPr lang="en-US" sz="2000" b="0" baseline="-25000" dirty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2000" b="0" dirty="0">
                          <a:latin typeface="Gill Sans"/>
                          <a:cs typeface="Gill Sans"/>
                        </a:rPr>
                        <a:t>tomato 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ill Sans"/>
                          <a:cs typeface="Gill Sans"/>
                        </a:rPr>
                        <a:t>pizza</a:t>
                      </a:r>
                      <a:r>
                        <a:rPr lang="en-US" sz="2000" b="0" dirty="0">
                          <a:latin typeface="Gill Sans"/>
                          <a:cs typeface="Gill Sans"/>
                        </a:rPr>
                        <a:t> (gross pizza)</a:t>
                      </a:r>
                      <a:endParaRPr lang="en-US" sz="2000" b="1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latin typeface="Gill Sans"/>
                          <a:cs typeface="Gill Sans"/>
                        </a:rPr>
                        <a:t>lots more rows</a:t>
                      </a:r>
                      <a:r>
                        <a:rPr lang="is-IS" sz="2000" b="0" i="1" dirty="0">
                          <a:latin typeface="Gill Sans"/>
                          <a:cs typeface="Gill Sans"/>
                        </a:rPr>
                        <a:t>…</a:t>
                      </a:r>
                      <a:endParaRPr lang="en-US" sz="2000" b="0" i="1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495800" y="4652279"/>
            <a:ext cx="4419600" cy="1452915"/>
            <a:chOff x="4495800" y="4256038"/>
            <a:chExt cx="4419600" cy="1452915"/>
          </a:xfrm>
        </p:grpSpPr>
        <p:sp>
          <p:nvSpPr>
            <p:cNvPr id="9" name="Rounded Rectangle 8"/>
            <p:cNvSpPr/>
            <p:nvPr/>
          </p:nvSpPr>
          <p:spPr>
            <a:xfrm>
              <a:off x="4495800" y="4495801"/>
              <a:ext cx="2895600" cy="1213152"/>
            </a:xfrm>
            <a:prstGeom prst="roundRect">
              <a:avLst/>
            </a:prstGeom>
            <a:noFill/>
            <a:ln w="5715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43800" y="4256038"/>
              <a:ext cx="1371600" cy="1154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dirty="0">
                  <a:solidFill>
                    <a:srgbClr val="800000"/>
                  </a:solidFill>
                  <a:latin typeface="Gill Sans"/>
                  <a:cs typeface="Gill Sans"/>
                </a:rPr>
                <a:t>“class </a:t>
              </a:r>
              <a:br>
                <a:rPr lang="en-US" dirty="0">
                  <a:solidFill>
                    <a:srgbClr val="800000"/>
                  </a:solidFill>
                  <a:latin typeface="Gill Sans"/>
                  <a:cs typeface="Gill Sans"/>
                </a:rPr>
              </a:br>
              <a:r>
                <a:rPr lang="en-US" dirty="0">
                  <a:solidFill>
                    <a:srgbClr val="800000"/>
                  </a:solidFill>
                  <a:latin typeface="Gill Sans"/>
                  <a:cs typeface="Gill Sans"/>
                </a:rPr>
                <a:t> labels” </a:t>
              </a:r>
              <a:br>
                <a:rPr lang="en-US" dirty="0">
                  <a:solidFill>
                    <a:srgbClr val="800000"/>
                  </a:solidFill>
                  <a:latin typeface="Gill Sans"/>
                  <a:cs typeface="Gill Sans"/>
                </a:rPr>
              </a:br>
              <a:r>
                <a:rPr lang="en-US" dirty="0">
                  <a:solidFill>
                    <a:srgbClr val="800000"/>
                  </a:solidFill>
                  <a:latin typeface="Gill Sans"/>
                  <a:cs typeface="Gill Sans"/>
                </a:rPr>
                <a:t> provided</a:t>
              </a:r>
            </a:p>
          </p:txBody>
        </p:sp>
        <p:cxnSp>
          <p:nvCxnSpPr>
            <p:cNvPr id="13" name="Straight Connector 12"/>
            <p:cNvCxnSpPr>
              <a:endCxn id="9" idx="3"/>
            </p:cNvCxnSpPr>
            <p:nvPr/>
          </p:nvCxnSpPr>
          <p:spPr>
            <a:xfrm flipH="1">
              <a:off x="7391400" y="4724400"/>
              <a:ext cx="304800" cy="377977"/>
            </a:xfrm>
            <a:prstGeom prst="line">
              <a:avLst/>
            </a:prstGeom>
            <a:noFill/>
            <a:ln w="5715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121065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5056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5" y="1565771"/>
            <a:ext cx="8382001" cy="2514600"/>
          </a:xfrm>
        </p:spPr>
        <p:txBody>
          <a:bodyPr>
            <a:noAutofit/>
          </a:bodyPr>
          <a:lstStyle/>
          <a:p>
            <a:r>
              <a:rPr lang="en-US" sz="2800" dirty="0"/>
              <a:t>Goal: Learn an unknown function </a:t>
            </a:r>
            <a:br>
              <a:rPr lang="en-US" sz="2800" dirty="0"/>
            </a:br>
            <a:r>
              <a:rPr lang="en-US" sz="2800" i="1" dirty="0"/>
              <a:t>f</a:t>
            </a:r>
            <a:r>
              <a:rPr lang="en-US" sz="2800" i="1" baseline="-25000" dirty="0"/>
              <a:t> </a:t>
            </a:r>
            <a:r>
              <a:rPr lang="en-US" sz="2800" dirty="0"/>
              <a:t>(X) = Y, where </a:t>
            </a:r>
          </a:p>
          <a:p>
            <a:pPr lvl="1"/>
            <a:r>
              <a:rPr lang="en-US" sz="2400" dirty="0"/>
              <a:t>X is an input example </a:t>
            </a:r>
          </a:p>
          <a:p>
            <a:pPr lvl="1"/>
            <a:r>
              <a:rPr lang="en-US" sz="2400" dirty="0"/>
              <a:t>Y is the desired output. (</a:t>
            </a:r>
            <a:r>
              <a:rPr lang="en-US" sz="2400" i="1" dirty="0"/>
              <a:t>f</a:t>
            </a:r>
            <a:r>
              <a:rPr lang="en-US" sz="2400" dirty="0"/>
              <a:t> </a:t>
            </a:r>
            <a:r>
              <a:rPr lang="en-US" sz="2400" baseline="-25000" dirty="0"/>
              <a:t> </a:t>
            </a:r>
            <a:r>
              <a:rPr lang="en-US" sz="2400" dirty="0"/>
              <a:t>is the..?)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Unsupervised learning: </a:t>
            </a:r>
            <a:r>
              <a:rPr lang="en-US" sz="2800" dirty="0"/>
              <a:t>only given </a:t>
            </a:r>
            <a:br>
              <a:rPr lang="en-US" sz="2800" dirty="0"/>
            </a:br>
            <a:r>
              <a:rPr lang="en-US" sz="2800" dirty="0" err="1"/>
              <a:t>Xs</a:t>
            </a:r>
            <a:r>
              <a:rPr lang="en-US" sz="2800" dirty="0"/>
              <a:t> and some (eventual) feedback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817" y="1683741"/>
            <a:ext cx="250438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200" y="4495801"/>
          <a:ext cx="4069706" cy="1981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0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latin typeface="LM Roman 10 Regular"/>
                          <a:cs typeface="LM Roman 10 Regular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i="1" dirty="0">
                        <a:latin typeface="LM Roman 10 Regular"/>
                        <a:cs typeface="LM Roman 10 Regula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i="1" dirty="0">
                        <a:latin typeface="LM Roman 10 Regular"/>
                        <a:cs typeface="LM Roman 10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tomato sauce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¬</a:t>
                      </a:r>
                      <a:r>
                        <a:rPr lang="en-US" sz="2000" b="0" baseline="-25000" dirty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2000" b="0" dirty="0">
                          <a:latin typeface="Gill Sans"/>
                          <a:cs typeface="Gill Sans"/>
                        </a:rPr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¬</a:t>
                      </a:r>
                      <a:r>
                        <a:rPr lang="en-US" sz="2000" b="0" baseline="-25000" dirty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2000" b="0" dirty="0">
                          <a:latin typeface="Gill Sans"/>
                          <a:cs typeface="Gill Sans"/>
                        </a:rPr>
                        <a:t>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tomato sauce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ill Sans"/>
                          <a:cs typeface="Gill Sans"/>
                        </a:rPr>
                        <a:t>¬</a:t>
                      </a:r>
                      <a:r>
                        <a:rPr lang="en-US" sz="2000" b="0" baseline="-25000" dirty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2000" b="0" dirty="0">
                          <a:latin typeface="Gill Sans"/>
                          <a:cs typeface="Gill Sans"/>
                        </a:rPr>
                        <a:t>tomato sauce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latin typeface="Gill Sans"/>
                          <a:cs typeface="Gill Sans"/>
                        </a:rPr>
                        <a:t>lots more rows</a:t>
                      </a:r>
                      <a:r>
                        <a:rPr lang="is-IS" sz="2000" b="0" i="1" dirty="0">
                          <a:latin typeface="Gill Sans"/>
                          <a:cs typeface="Gill Sans"/>
                        </a:rPr>
                        <a:t>…</a:t>
                      </a:r>
                      <a:endParaRPr lang="en-US" sz="2000" b="0" i="1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5181600" y="4572000"/>
            <a:ext cx="1447800" cy="1600200"/>
          </a:xfrm>
          <a:prstGeom prst="wedgeRoundRectCallout">
            <a:avLst>
              <a:gd name="adj1" fmla="val 48507"/>
              <a:gd name="adj2" fmla="val 723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</a:rPr>
              <a:t>I think: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Gill Sans"/>
              </a:rPr>
              <a:t>pizza,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Gill Sans"/>
              </a:rPr>
              <a:t>¬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Gill Sans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Gill Sans"/>
              </a:rPr>
              <a:t>pizza,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Gill Sans"/>
              </a:rPr>
              <a:t>¬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Gill Sans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Gill Sans"/>
              </a:rPr>
              <a:t>pizza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162800" y="5029200"/>
            <a:ext cx="1143000" cy="990600"/>
          </a:xfrm>
          <a:prstGeom prst="wedgeRoundRectCallout">
            <a:avLst>
              <a:gd name="adj1" fmla="val -52579"/>
              <a:gd name="adj2" fmla="val 9913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67% right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2330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8509" y="297688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Classification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109825" y="1684800"/>
            <a:ext cx="8382001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Classification or concept learning</a:t>
            </a:r>
            <a:br>
              <a:rPr lang="en-US" sz="2800" dirty="0"/>
            </a:br>
            <a:r>
              <a:rPr lang="en-US" sz="2800" dirty="0"/>
              <a:t>(aka “induction</a:t>
            </a:r>
            <a:r>
              <a:rPr lang="en-US" altLang="ja-JP" sz="2800" dirty="0"/>
              <a:t>”</a:t>
            </a:r>
            <a:r>
              <a:rPr lang="en-US" sz="2800" dirty="0"/>
              <a:t>)</a:t>
            </a:r>
          </a:p>
          <a:p>
            <a:pPr marL="339725" lvl="1" indent="0">
              <a:buNone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Given a set of examples of some </a:t>
            </a:r>
            <a:b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concept/class/category:</a:t>
            </a:r>
          </a:p>
          <a:p>
            <a:pPr marL="701675" lvl="1" indent="-350838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Determine if given example is an</a:t>
            </a:r>
            <a:b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instance of  concept (class member)</a:t>
            </a:r>
          </a:p>
          <a:p>
            <a:pPr marL="701675" lvl="1" indent="-350838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If it is: 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positive example</a:t>
            </a:r>
          </a:p>
          <a:p>
            <a:pPr marL="701675" lvl="1" indent="-350838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If it is not: </a:t>
            </a:r>
            <a:r>
              <a:rPr lang="en-US" sz="2400" dirty="0">
                <a:solidFill>
                  <a:srgbClr val="93000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negative example</a:t>
            </a:r>
          </a:p>
          <a:p>
            <a:pPr marL="701675" lvl="1" indent="-350838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Or we can make a probabilistic </a:t>
            </a:r>
            <a:b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prediction (e.g., using a Bayes net)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19" y="1683741"/>
            <a:ext cx="250438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17.jpg" descr="C:\Users\tway\Documents\Personal\Villanova\Research\Grants\NSF TUES 2011 Machine Learning\My Modules\cat photos\cat-photo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100000" l="2312" r="100000">
                        <a14:foregroundMark x1="23699" y1="87727" x2="23699" y2="87727"/>
                        <a14:backgroundMark x1="45665" y1="93182" x2="45665" y2="93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5201" y="1897888"/>
            <a:ext cx="484329" cy="616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23.png" descr="C:\Users\tway\Documents\Personal\Villanova\Research\Grants\NSF TUES 2011 Machine Learning\My Modules\cat clipart\cat-clip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30622" y="2667001"/>
            <a:ext cx="44726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27.gif" descr="C:\Users\tway\Documents\Personal\Villanova\Research\Grants\NSF TUES 2011 Machine Learning\My Modules\cat clipart\cat-clip6.g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41002" y="1869606"/>
            <a:ext cx="762000" cy="4163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4"/>
          <p:cNvGrpSpPr/>
          <p:nvPr/>
        </p:nvGrpSpPr>
        <p:grpSpPr>
          <a:xfrm>
            <a:off x="6679002" y="4572000"/>
            <a:ext cx="1752600" cy="1772454"/>
            <a:chOff x="6400800" y="4572000"/>
            <a:chExt cx="1752600" cy="1772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age5.jpg" descr="C:\Users\tway\Documents\Personal\Villanova\Research\Grants\NSF TUES 2011 Machine Learning\My Modules\dog photos\puppy-photo2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400800" y="4572000"/>
              <a:ext cx="1752600" cy="140208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6934200" y="5867400"/>
              <a:ext cx="734321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dirty="0">
                  <a:latin typeface="Gill Sans"/>
                  <a:cs typeface="Gill Sans"/>
                </a:rPr>
                <a:t>cat?</a:t>
              </a:r>
            </a:p>
          </p:txBody>
        </p:sp>
      </p:grpSp>
      <p:pic>
        <p:nvPicPr>
          <p:cNvPr id="22" name="image9.jpg" descr="C:\Users\tway\Documents\Personal\Villanova\Research\Grants\NSF TUES 2011 Machine Learning\My Modules\dog photos\puppy-photo6.jp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2002" y="3048000"/>
            <a:ext cx="849376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11.png" descr="C:\Users\tway\Documents\Personal\Villanova\Research\Grants\NSF TUES 2011 Machine Learning\My Modules\dog clipart\puppy-clip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288602" y="3200400"/>
            <a:ext cx="440220" cy="460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14.gif" descr="C:\Users\tway\Documents\Personal\Villanova\Research\Grants\NSF TUES 2011 Machine Learning\My Modules\dog clipart\puppy-clip5.gi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105238" y="2438400"/>
            <a:ext cx="490859" cy="533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2063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1886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Supervised Concept Learning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870829"/>
            <a:ext cx="8229599" cy="4343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Given a training set of positive and </a:t>
            </a:r>
            <a:b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negative examples of a concept</a:t>
            </a:r>
          </a:p>
          <a:p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Construct a description (model) that </a:t>
            </a:r>
            <a:b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will accurately classify whether </a:t>
            </a:r>
            <a:r>
              <a:rPr lang="en-US" sz="2800" dirty="0">
                <a:solidFill>
                  <a:srgbClr val="93000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future </a:t>
            </a:r>
            <a:b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examples are positive or negative</a:t>
            </a:r>
          </a:p>
          <a:p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I.e., learn estimate of function f given a training set:</a:t>
            </a:r>
            <a:b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	  </a:t>
            </a:r>
            <a:r>
              <a:rPr lang="en-US" sz="2800" dirty="0">
                <a:latin typeface="Times"/>
                <a:ea typeface="ＭＳ Ｐゴシック" charset="0"/>
                <a:cs typeface="Times"/>
              </a:rPr>
              <a:t>{(x</a:t>
            </a:r>
            <a:r>
              <a:rPr lang="en-US" sz="2800" baseline="-25000" dirty="0">
                <a:latin typeface="Times"/>
                <a:ea typeface="ＭＳ Ｐゴシック" charset="0"/>
                <a:cs typeface="Times"/>
              </a:rPr>
              <a:t>1</a:t>
            </a:r>
            <a:r>
              <a:rPr lang="en-US" sz="2800" dirty="0">
                <a:latin typeface="Times"/>
                <a:ea typeface="ＭＳ Ｐゴシック" charset="0"/>
                <a:cs typeface="Times"/>
              </a:rPr>
              <a:t>, y</a:t>
            </a:r>
            <a:r>
              <a:rPr lang="en-US" sz="2800" baseline="-25000" dirty="0">
                <a:latin typeface="Times"/>
                <a:ea typeface="ＭＳ Ｐゴシック" charset="0"/>
                <a:cs typeface="Times"/>
              </a:rPr>
              <a:t>1</a:t>
            </a:r>
            <a:r>
              <a:rPr lang="en-US" sz="2800" dirty="0">
                <a:latin typeface="Times"/>
                <a:ea typeface="ＭＳ Ｐゴシック" charset="0"/>
                <a:cs typeface="Times"/>
              </a:rPr>
              <a:t>), (x</a:t>
            </a:r>
            <a:r>
              <a:rPr lang="en-US" sz="2800" baseline="-25000" dirty="0">
                <a:latin typeface="Times"/>
                <a:ea typeface="ＭＳ Ｐゴシック" charset="0"/>
                <a:cs typeface="Times"/>
              </a:rPr>
              <a:t>2</a:t>
            </a:r>
            <a:r>
              <a:rPr lang="en-US" sz="2800" dirty="0">
                <a:latin typeface="Times"/>
                <a:ea typeface="ＭＳ Ｐゴシック" charset="0"/>
                <a:cs typeface="Times"/>
              </a:rPr>
              <a:t>, y</a:t>
            </a:r>
            <a:r>
              <a:rPr lang="en-US" sz="2800" baseline="-25000" dirty="0">
                <a:latin typeface="Times"/>
                <a:ea typeface="ＭＳ Ｐゴシック" charset="0"/>
                <a:cs typeface="Times"/>
              </a:rPr>
              <a:t>2</a:t>
            </a:r>
            <a:r>
              <a:rPr lang="en-US" sz="2800" dirty="0">
                <a:latin typeface="Times"/>
                <a:ea typeface="ＭＳ Ｐゴシック" charset="0"/>
                <a:cs typeface="Times"/>
              </a:rPr>
              <a:t>), ..., (</a:t>
            </a:r>
            <a:r>
              <a:rPr lang="en-US" sz="2800" dirty="0" err="1">
                <a:latin typeface="Times"/>
                <a:ea typeface="ＭＳ Ｐゴシック" charset="0"/>
                <a:cs typeface="Times"/>
              </a:rPr>
              <a:t>x</a:t>
            </a:r>
            <a:r>
              <a:rPr lang="en-US" sz="2800" baseline="-25000" dirty="0" err="1">
                <a:latin typeface="Times"/>
                <a:ea typeface="ＭＳ Ｐゴシック" charset="0"/>
                <a:cs typeface="Times"/>
              </a:rPr>
              <a:t>n</a:t>
            </a:r>
            <a:r>
              <a:rPr lang="en-US" sz="2800" dirty="0">
                <a:latin typeface="Times"/>
                <a:ea typeface="ＭＳ Ｐゴシック" charset="0"/>
                <a:cs typeface="Times"/>
              </a:rPr>
              <a:t>, </a:t>
            </a:r>
            <a:r>
              <a:rPr lang="en-US" sz="2800" dirty="0" err="1">
                <a:latin typeface="Times"/>
                <a:ea typeface="ＭＳ Ｐゴシック" charset="0"/>
                <a:cs typeface="Times"/>
              </a:rPr>
              <a:t>y</a:t>
            </a:r>
            <a:r>
              <a:rPr lang="en-US" sz="2800" baseline="-25000" dirty="0" err="1">
                <a:latin typeface="Times"/>
                <a:ea typeface="ＭＳ Ｐゴシック" charset="0"/>
                <a:cs typeface="Times"/>
              </a:rPr>
              <a:t>n</a:t>
            </a:r>
            <a:r>
              <a:rPr lang="en-US" sz="2800" dirty="0">
                <a:latin typeface="Times"/>
                <a:ea typeface="ＭＳ Ｐゴシック" charset="0"/>
                <a:cs typeface="Times"/>
              </a:rPr>
              <a:t>)}</a:t>
            </a:r>
            <a:br>
              <a:rPr lang="en-US" sz="2800" dirty="0">
                <a:latin typeface="Times"/>
                <a:ea typeface="ＭＳ Ｐゴシック" charset="0"/>
                <a:cs typeface="Times"/>
              </a:rPr>
            </a:b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where each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y</a:t>
            </a:r>
            <a:r>
              <a:rPr lang="en-US" sz="2800" baseline="-250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is either + (positive) or - (negative), or a probability distribution over +/-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114800" y="6349393"/>
            <a:ext cx="762000" cy="26212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600" kern="1200" smtClean="0">
                <a:solidFill>
                  <a:schemeClr val="bg2"/>
                </a:solidFill>
                <a:latin typeface="Calisto MT"/>
                <a:ea typeface="ＭＳ Ｐゴシック" charset="0"/>
                <a:cs typeface="Calisto M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B62FBEDA-FEF3-9141-A817-C3947A2ECD2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18" y="1600200"/>
            <a:ext cx="250438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1681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068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What is learning?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denotes changes in a system that ... enable a system to do the same task more efficiently the next time </a:t>
            </a: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3"/>
              </a:rPr>
              <a:t>Herbert Simon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is constructing or modifying representations of what is being experienced </a:t>
            </a:r>
            <a:br>
              <a:rPr lang="en-US" altLang="ja-JP" sz="3200" dirty="0">
                <a:ea typeface="ＭＳ Ｐゴシック" charset="0"/>
                <a:cs typeface="ＭＳ Ｐゴシック" charset="0"/>
              </a:rPr>
            </a:b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4"/>
              </a:rPr>
              <a:t>Ryszard Michalski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is making useful changes in our minds </a:t>
            </a: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5"/>
              </a:rPr>
              <a:t>Marvin Minsky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5334000"/>
          </a:xfrm>
        </p:spPr>
        <p:txBody>
          <a:bodyPr>
            <a:noAutofit/>
          </a:bodyPr>
          <a:lstStyle/>
          <a:p>
            <a:r>
              <a:rPr lang="en-US" sz="3200" dirty="0"/>
              <a:t>G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iven training examples of inputs </a:t>
            </a:r>
            <a:r>
              <a:rPr lang="en-US" sz="3200" dirty="0">
                <a:ea typeface="+mn-ea"/>
                <a:cs typeface="+mn-cs"/>
              </a:rPr>
              <a:t>&amp;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+mn-ea"/>
                <a:cs typeface="+mn-cs"/>
              </a:rPr>
              <a:t>corres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-ponding outputs, produce “correct” outputs for new inputs</a:t>
            </a:r>
            <a:endParaRPr lang="en-US" sz="3200" dirty="0"/>
          </a:p>
          <a:p>
            <a:r>
              <a:rPr lang="en-US" sz="3200" dirty="0"/>
              <a:t>Two important scenarios:</a:t>
            </a:r>
          </a:p>
          <a:p>
            <a:pPr lvl="1" indent="-330200"/>
            <a:r>
              <a:rPr lang="en-US" sz="2800" b="1" dirty="0"/>
              <a:t>Classification: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outputs </a:t>
            </a:r>
            <a:r>
              <a:rPr lang="en-US" sz="2800" dirty="0"/>
              <a:t>typically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labels (</a:t>
            </a:r>
            <a:r>
              <a:rPr lang="en-US" sz="2800" dirty="0" err="1">
                <a:solidFill>
                  <a:schemeClr val="tx1"/>
                </a:solidFill>
                <a:ea typeface="+mn-ea"/>
                <a:cs typeface="+mn-cs"/>
              </a:rPr>
              <a:t>goodRisk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, </a:t>
            </a:r>
            <a:r>
              <a:rPr lang="en-US" sz="2800" dirty="0" err="1">
                <a:solidFill>
                  <a:schemeClr val="tx1"/>
                </a:solidFill>
                <a:ea typeface="+mn-ea"/>
                <a:cs typeface="+mn-cs"/>
              </a:rPr>
              <a:t>badRisk</a:t>
            </a:r>
            <a:r>
              <a:rPr lang="en-US" sz="2800" dirty="0"/>
              <a:t>);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800" dirty="0"/>
              <a:t>l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earn a decision boundary that separates </a:t>
            </a:r>
            <a:r>
              <a:rPr lang="en-US" sz="2800" dirty="0"/>
              <a:t>classes</a:t>
            </a:r>
          </a:p>
          <a:p>
            <a:pPr lvl="1" indent="-330200"/>
            <a:r>
              <a:rPr lang="en-US" sz="2800" b="1" dirty="0"/>
              <a:t>Regression: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aka “curve fitting” or “function approximation.” Learn a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continuous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 input-output mapping from </a:t>
            </a:r>
            <a:r>
              <a:rPr lang="en-US" sz="2800" dirty="0"/>
              <a:t>examples, e.g. for a given zip code, predict house sale price given its square footage</a:t>
            </a:r>
          </a:p>
        </p:txBody>
      </p:sp>
    </p:spTree>
    <p:extLst>
      <p:ext uri="{BB962C8B-B14F-4D97-AF65-F5344CB8AC3E}">
        <p14:creationId xmlns:p14="http://schemas.microsoft.com/office/powerpoint/2010/main" val="251805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83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Given only </a:t>
            </a:r>
            <a:r>
              <a:rPr lang="en-US" sz="3200" i="1" dirty="0"/>
              <a:t>unlabeled</a:t>
            </a:r>
            <a:r>
              <a:rPr lang="en-US" sz="3200" dirty="0"/>
              <a:t> data as input, learn some sort of structure, e.g.:</a:t>
            </a:r>
          </a:p>
          <a:p>
            <a:pPr marL="457200" indent="-287338"/>
            <a:r>
              <a:rPr lang="en-US" sz="3200" b="1" dirty="0">
                <a:solidFill>
                  <a:srgbClr val="002060"/>
                </a:solidFill>
              </a:rPr>
              <a:t>Clustering</a:t>
            </a:r>
            <a:r>
              <a:rPr lang="en-US" sz="3200" dirty="0"/>
              <a:t>: group Facebook friends based on similarity of posts and friends</a:t>
            </a:r>
          </a:p>
          <a:p>
            <a:pPr marL="457200" indent="-287338"/>
            <a:r>
              <a:rPr lang="en-US" sz="3200" b="1" dirty="0">
                <a:solidFill>
                  <a:srgbClr val="002060"/>
                </a:solidFill>
              </a:rPr>
              <a:t>Embeddings</a:t>
            </a:r>
            <a:r>
              <a:rPr lang="en-US" sz="3200" dirty="0"/>
              <a:t>: Find sets of words whose meanings are related (e.g., doctor, hospital)</a:t>
            </a:r>
          </a:p>
          <a:p>
            <a:pPr marL="457200" indent="-287338"/>
            <a:r>
              <a:rPr lang="en-US" sz="3200" b="1" dirty="0">
                <a:solidFill>
                  <a:srgbClr val="002060"/>
                </a:solidFill>
              </a:rPr>
              <a:t>Topic modelling</a:t>
            </a:r>
            <a:r>
              <a:rPr lang="en-US" sz="3200" dirty="0"/>
              <a:t>: Induce N topics and words most common in documents about each</a:t>
            </a:r>
          </a:p>
          <a:p>
            <a:pPr marL="457200" indent="-287338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106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3333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Inductive Learning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83266"/>
            <a:ext cx="8458200" cy="496993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Raw input data from sensors or a database preprocessed to obtain </a:t>
            </a:r>
            <a:r>
              <a:rPr lang="en-US" sz="2800" b="1" dirty="0">
                <a:solidFill>
                  <a:srgbClr val="930002"/>
                </a:solidFill>
              </a:rPr>
              <a:t>feature vector</a:t>
            </a:r>
            <a:r>
              <a:rPr lang="en-US" sz="2800" dirty="0"/>
              <a:t>, </a:t>
            </a:r>
            <a:r>
              <a:rPr lang="en-US" sz="2800" b="1" dirty="0"/>
              <a:t>X</a:t>
            </a:r>
            <a:r>
              <a:rPr lang="en-US" sz="2800" dirty="0"/>
              <a:t>, of 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30002"/>
                </a:solidFill>
              </a:rPr>
              <a:t>relevant</a:t>
            </a:r>
            <a:r>
              <a:rPr lang="en-US" sz="2800" dirty="0">
                <a:solidFill>
                  <a:srgbClr val="930002"/>
                </a:solidFill>
              </a:rPr>
              <a:t> </a:t>
            </a:r>
            <a:r>
              <a:rPr lang="en-US" sz="2800" dirty="0"/>
              <a:t>features for classifying examples</a:t>
            </a:r>
          </a:p>
          <a:p>
            <a:pPr>
              <a:spcBef>
                <a:spcPts val="1400"/>
              </a:spcBef>
            </a:pPr>
            <a:r>
              <a:rPr lang="en-US" sz="2800" dirty="0"/>
              <a:t>Each </a:t>
            </a:r>
            <a:r>
              <a:rPr lang="en-US" sz="2800" b="1" dirty="0"/>
              <a:t>X</a:t>
            </a:r>
            <a:r>
              <a:rPr lang="en-US" sz="2800" dirty="0"/>
              <a:t> is a list of (attribute, value) pairs</a:t>
            </a:r>
          </a:p>
          <a:p>
            <a:pPr>
              <a:spcBef>
                <a:spcPts val="1400"/>
              </a:spcBef>
            </a:pPr>
            <a:r>
              <a:rPr lang="en-US" sz="2800" b="1" i="1" dirty="0">
                <a:solidFill>
                  <a:srgbClr val="930002"/>
                </a:solidFill>
              </a:rPr>
              <a:t>n</a:t>
            </a:r>
            <a:r>
              <a:rPr lang="en-US" sz="2800" dirty="0"/>
              <a:t> attributes (a.k.a. features): fixed, positive, and finite</a:t>
            </a:r>
          </a:p>
          <a:p>
            <a:pPr>
              <a:spcBef>
                <a:spcPts val="1400"/>
              </a:spcBef>
            </a:pPr>
            <a:r>
              <a:rPr lang="en-US" sz="2800" dirty="0"/>
              <a:t>Features have fixed, finite number # of possible values</a:t>
            </a:r>
          </a:p>
          <a:p>
            <a:pPr lvl="1"/>
            <a:r>
              <a:rPr lang="en-US" sz="2400" dirty="0"/>
              <a:t>Or continuous within some well-defined space, e.g., “age”</a:t>
            </a:r>
          </a:p>
          <a:p>
            <a:pPr>
              <a:spcBef>
                <a:spcPts val="1400"/>
              </a:spcBef>
            </a:pPr>
            <a:r>
              <a:rPr lang="en-US" sz="2800" dirty="0"/>
              <a:t>Each example is a point in an </a:t>
            </a:r>
            <a:r>
              <a:rPr lang="en-US" sz="2800" i="1" dirty="0"/>
              <a:t>n</a:t>
            </a:r>
            <a:r>
              <a:rPr lang="en-US" sz="2800" dirty="0"/>
              <a:t>-dimensional feature space</a:t>
            </a:r>
          </a:p>
          <a:p>
            <a:pPr lvl="1"/>
            <a:r>
              <a:rPr lang="en-US" sz="2400" dirty="0"/>
              <a:t>X = [</a:t>
            </a:r>
            <a:r>
              <a:rPr lang="en-US" sz="2400" dirty="0" err="1"/>
              <a:t>Person:Sue</a:t>
            </a:r>
            <a:r>
              <a:rPr lang="en-US" sz="2400" dirty="0"/>
              <a:t>, </a:t>
            </a:r>
            <a:r>
              <a:rPr lang="en-US" sz="2400" dirty="0" err="1"/>
              <a:t>EyeColor:Brown</a:t>
            </a:r>
            <a:r>
              <a:rPr lang="en-US" sz="2400" dirty="0"/>
              <a:t>, </a:t>
            </a:r>
            <a:r>
              <a:rPr lang="en-US" sz="2400" dirty="0" err="1"/>
              <a:t>Age:Young</a:t>
            </a:r>
            <a:r>
              <a:rPr lang="en-US" sz="2400" dirty="0"/>
              <a:t>, </a:t>
            </a:r>
            <a:r>
              <a:rPr lang="en-US" sz="2400" dirty="0" err="1"/>
              <a:t>Sex:Female</a:t>
            </a:r>
            <a:r>
              <a:rPr lang="en-US" sz="2400" dirty="0"/>
              <a:t>] </a:t>
            </a:r>
          </a:p>
          <a:p>
            <a:pPr lvl="1"/>
            <a:r>
              <a:rPr lang="en-US" sz="2400" dirty="0"/>
              <a:t>X = [</a:t>
            </a:r>
            <a:r>
              <a:rPr lang="en-US" sz="2400" dirty="0" err="1"/>
              <a:t>Cheese:</a:t>
            </a:r>
            <a:r>
              <a:rPr lang="en-US" sz="2400" i="1" dirty="0" err="1"/>
              <a:t>f</a:t>
            </a:r>
            <a:r>
              <a:rPr lang="en-US" sz="2400" dirty="0"/>
              <a:t>, </a:t>
            </a:r>
            <a:r>
              <a:rPr lang="en-US" sz="2400" dirty="0" err="1"/>
              <a:t>Sauce:</a:t>
            </a:r>
            <a:r>
              <a:rPr lang="en-US" sz="2400" i="1" dirty="0" err="1"/>
              <a:t>t</a:t>
            </a:r>
            <a:r>
              <a:rPr lang="en-US" sz="2400" dirty="0"/>
              <a:t>, </a:t>
            </a:r>
            <a:r>
              <a:rPr lang="en-US" sz="2400" dirty="0" err="1"/>
              <a:t>Bread:</a:t>
            </a:r>
            <a:r>
              <a:rPr lang="en-US" sz="2400" i="1" dirty="0" err="1"/>
              <a:t>t</a:t>
            </a:r>
            <a:r>
              <a:rPr lang="en-US" sz="2400" dirty="0"/>
              <a:t>]</a:t>
            </a:r>
          </a:p>
          <a:p>
            <a:pPr lvl="1"/>
            <a:r>
              <a:rPr lang="en-US" sz="2400" dirty="0"/>
              <a:t>X = [</a:t>
            </a:r>
            <a:r>
              <a:rPr lang="en-US" sz="2400" dirty="0" err="1"/>
              <a:t>Texture:Fuzzy</a:t>
            </a:r>
            <a:r>
              <a:rPr lang="en-US" sz="2400" dirty="0"/>
              <a:t>, </a:t>
            </a:r>
            <a:r>
              <a:rPr lang="en-US" sz="2400" dirty="0" err="1"/>
              <a:t>Ears:Pointy</a:t>
            </a:r>
            <a:r>
              <a:rPr lang="en-US" sz="2400" dirty="0"/>
              <a:t>, </a:t>
            </a:r>
            <a:r>
              <a:rPr lang="en-US" sz="2400" dirty="0" err="1"/>
              <a:t>Purrs:Yes</a:t>
            </a:r>
            <a:r>
              <a:rPr lang="en-US" sz="2400" dirty="0"/>
              <a:t>, Legs:4]</a:t>
            </a:r>
          </a:p>
        </p:txBody>
      </p:sp>
    </p:spTree>
    <p:extLst>
      <p:ext uri="{BB962C8B-B14F-4D97-AF65-F5344CB8AC3E}">
        <p14:creationId xmlns:p14="http://schemas.microsoft.com/office/powerpoint/2010/main" val="34013908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Inductive Learning as Search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1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93000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Instance space, I, </a:t>
            </a: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is set of all possible examples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Defines language for the training and test instances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Usually each instance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Symbol" charset="0"/>
              </a:rPr>
              <a:t> 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 is a </a:t>
            </a:r>
            <a:r>
              <a:rPr lang="en-US" sz="2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feature vector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Features are also sometimes called </a:t>
            </a:r>
            <a:r>
              <a:rPr lang="en-US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attributes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or </a:t>
            </a:r>
            <a:r>
              <a:rPr lang="en-US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variables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	I: V</a:t>
            </a:r>
            <a:r>
              <a:rPr lang="en-US" sz="3200" baseline="-25000" dirty="0">
                <a:latin typeface="LM Roman 10 Regular"/>
                <a:ea typeface="ＭＳ Ｐゴシック" charset="0"/>
                <a:cs typeface="LM Roman 10 Regular"/>
              </a:rPr>
              <a:t>1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 × V</a:t>
            </a:r>
            <a:r>
              <a:rPr lang="en-US" sz="3200" baseline="-25000" dirty="0">
                <a:latin typeface="LM Roman 10 Regular"/>
                <a:ea typeface="ＭＳ Ｐゴシック" charset="0"/>
                <a:cs typeface="LM Roman 10 Regular"/>
              </a:rPr>
              <a:t>2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 × … × </a:t>
            </a:r>
            <a:r>
              <a:rPr lang="en-US" sz="3200" dirty="0" err="1">
                <a:latin typeface="LM Roman 10 Regular"/>
                <a:ea typeface="ＭＳ Ｐゴシック" charset="0"/>
                <a:cs typeface="LM Roman 10 Regular"/>
              </a:rPr>
              <a:t>V</a:t>
            </a:r>
            <a:r>
              <a:rPr lang="en-US" sz="3200" baseline="-25000" dirty="0" err="1">
                <a:latin typeface="LM Roman 10 Regular"/>
                <a:ea typeface="ＭＳ Ｐゴシック" charset="0"/>
                <a:cs typeface="LM Roman 10 Regular"/>
              </a:rPr>
              <a:t>k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, </a:t>
            </a:r>
            <a:r>
              <a:rPr lang="en-US" sz="3200" dirty="0" err="1">
                <a:latin typeface="LM Roman 10 Regular"/>
                <a:ea typeface="ＭＳ Ｐゴシック" charset="0"/>
                <a:cs typeface="LM Roman 10 Regular"/>
              </a:rPr>
              <a:t>i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 = (v</a:t>
            </a:r>
            <a:r>
              <a:rPr lang="en-US" sz="3200" baseline="-25000" dirty="0">
                <a:latin typeface="LM Roman 10 Regular"/>
                <a:ea typeface="ＭＳ Ｐゴシック" charset="0"/>
                <a:cs typeface="LM Roman 10 Regular"/>
              </a:rPr>
              <a:t>1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, v</a:t>
            </a:r>
            <a:r>
              <a:rPr lang="en-US" sz="3200" baseline="-25000" dirty="0">
                <a:latin typeface="LM Roman 10 Regular"/>
                <a:ea typeface="ＭＳ Ｐゴシック" charset="0"/>
                <a:cs typeface="LM Roman 10 Regular"/>
              </a:rPr>
              <a:t>2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, …, </a:t>
            </a:r>
            <a:r>
              <a:rPr lang="en-US" sz="3200" dirty="0" err="1">
                <a:latin typeface="LM Roman 10 Regular"/>
                <a:ea typeface="ＭＳ Ｐゴシック" charset="0"/>
                <a:cs typeface="LM Roman 10 Regular"/>
              </a:rPr>
              <a:t>v</a:t>
            </a:r>
            <a:r>
              <a:rPr lang="en-US" sz="3200" baseline="-25000" dirty="0" err="1">
                <a:latin typeface="LM Roman 10 Regular"/>
                <a:ea typeface="ＭＳ Ｐゴシック" charset="0"/>
                <a:cs typeface="LM Roman 10 Regular"/>
              </a:rPr>
              <a:t>k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)</a:t>
            </a:r>
            <a:endParaRPr lang="en-US" sz="32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Class variable </a:t>
            </a:r>
            <a:r>
              <a:rPr lang="en-US" sz="3200" dirty="0">
                <a:solidFill>
                  <a:srgbClr val="930002"/>
                </a:solidFill>
                <a:latin typeface="LM Roman 10 Regular"/>
                <a:ea typeface="ＭＳ Ｐゴシック" charset="0"/>
                <a:cs typeface="LM Roman 10 Regular"/>
              </a:rPr>
              <a:t>C</a:t>
            </a: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gives an instance’s class (to be predicted)</a:t>
            </a:r>
            <a:endParaRPr lang="en-US" sz="3200" dirty="0"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53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Inductive Learning as Search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1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930002"/>
                </a:solidFill>
                <a:latin typeface="LM Roman 10 Regular"/>
                <a:ea typeface="ＭＳ Ｐゴシック" charset="0"/>
                <a:cs typeface="LM Roman 10 Regular"/>
              </a:rPr>
              <a:t>C</a:t>
            </a: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gives an instance’s class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Model space </a:t>
            </a:r>
            <a:r>
              <a:rPr lang="en-US" sz="3200" dirty="0">
                <a:solidFill>
                  <a:srgbClr val="930002"/>
                </a:solidFill>
                <a:latin typeface="LM Roman 10 Regular"/>
                <a:ea typeface="ＭＳ Ｐゴシック" charset="0"/>
                <a:cs typeface="LM Roman 10 Regular"/>
              </a:rPr>
              <a:t>M</a:t>
            </a: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defines the possible </a:t>
            </a:r>
            <a:r>
              <a:rPr lang="en-US" sz="3200" dirty="0">
                <a:solidFill>
                  <a:srgbClr val="93000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classifiers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LM Roman 10 Regular"/>
                <a:ea typeface="ＭＳ Ｐゴシック" charset="0"/>
                <a:cs typeface="LM Roman 10 Regular"/>
              </a:rPr>
              <a:t>M: I → C, M = {m</a:t>
            </a:r>
            <a:r>
              <a:rPr lang="en-US" sz="2800" baseline="-25000" dirty="0">
                <a:latin typeface="LM Roman 10 Regular"/>
                <a:ea typeface="ＭＳ Ｐゴシック" charset="0"/>
                <a:cs typeface="LM Roman 10 Regular"/>
              </a:rPr>
              <a:t>1</a:t>
            </a:r>
            <a:r>
              <a:rPr lang="en-US" sz="2800" dirty="0">
                <a:latin typeface="LM Roman 10 Regular"/>
                <a:ea typeface="ＭＳ Ｐゴシック" charset="0"/>
                <a:cs typeface="LM Roman 10 Regular"/>
              </a:rPr>
              <a:t>, … </a:t>
            </a:r>
            <a:r>
              <a:rPr lang="en-US" sz="2800" dirty="0" err="1">
                <a:latin typeface="LM Roman 10 Regular"/>
                <a:ea typeface="ＭＳ Ｐゴシック" charset="0"/>
                <a:cs typeface="LM Roman 10 Regular"/>
              </a:rPr>
              <a:t>m</a:t>
            </a:r>
            <a:r>
              <a:rPr lang="en-US" sz="2800" baseline="-25000" dirty="0" err="1">
                <a:latin typeface="LM Roman 10 Regular"/>
                <a:ea typeface="ＭＳ Ｐゴシック" charset="0"/>
                <a:cs typeface="LM Roman 10 Regular"/>
              </a:rPr>
              <a:t>n</a:t>
            </a:r>
            <a:r>
              <a:rPr lang="en-US" sz="2800" dirty="0">
                <a:latin typeface="LM Roman 10 Regular"/>
                <a:ea typeface="ＭＳ Ｐゴシック" charset="0"/>
                <a:cs typeface="LM Roman 10 Regular"/>
              </a:rPr>
              <a:t>}  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(possibly infinite)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Model space is sometimes defined using same features as instance space (not always)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Training data lets us search for a good (consistent, complete, simple) hypothesis in  the model space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learned model is a classifier</a:t>
            </a:r>
          </a:p>
        </p:txBody>
      </p:sp>
    </p:spTree>
    <p:extLst>
      <p:ext uri="{BB962C8B-B14F-4D97-AF65-F5344CB8AC3E}">
        <p14:creationId xmlns:p14="http://schemas.microsoft.com/office/powerpoint/2010/main" val="607231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Inductive Learning Pipeline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3461772"/>
            <a:ext cx="160020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latin typeface="Gill Sans"/>
                <a:cs typeface="Gill Sans"/>
              </a:rPr>
              <a:t>Classifier (trained </a:t>
            </a:r>
            <a:r>
              <a:rPr lang="en-US" sz="2800" b="1" dirty="0">
                <a:latin typeface="Gill Sans"/>
                <a:cs typeface="Gill Sans"/>
              </a:rPr>
              <a:t>model</a:t>
            </a:r>
            <a:r>
              <a:rPr lang="en-US" sz="2800" dirty="0">
                <a:latin typeface="Gill Sans"/>
                <a:cs typeface="Gill Sans"/>
              </a:rPr>
              <a:t>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17251" y="1981200"/>
            <a:ext cx="3200400" cy="4038600"/>
            <a:chOff x="317251" y="2133600"/>
            <a:chExt cx="3200400" cy="4038600"/>
          </a:xfrm>
        </p:grpSpPr>
        <p:sp>
          <p:nvSpPr>
            <p:cNvPr id="37" name="Rectangle 36"/>
            <p:cNvSpPr/>
            <p:nvPr/>
          </p:nvSpPr>
          <p:spPr>
            <a:xfrm>
              <a:off x="317251" y="2133600"/>
              <a:ext cx="3200400" cy="403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08214" y="2733300"/>
              <a:ext cx="2920786" cy="3283835"/>
              <a:chOff x="508214" y="2133600"/>
              <a:chExt cx="3454186" cy="3883536"/>
            </a:xfrm>
          </p:grpSpPr>
          <p:pic>
            <p:nvPicPr>
              <p:cNvPr id="12" name="image9.jpg" descr="C:\Users\tway\Documents\Personal\Villanova\Research\Grants\NSF TUES 2011 Machine Learning\My Modules\dog photos\puppy-photo6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08214" y="2133600"/>
                <a:ext cx="126879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3" name="image10.jpg" descr="C:\Users\tway\Documents\Personal\Villanova\Research\Grants\NSF TUES 2011 Machine Learning\My Modules\dog photos\puppy-photo7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61146" y="3129094"/>
                <a:ext cx="1261921" cy="78870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image11.png" descr="C:\Users\tway\Documents\Personal\Villanova\Research\Grants\NSF TUES 2011 Machine Learning\My Modules\dog clipart\puppy-clip1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945305" y="2133600"/>
                <a:ext cx="87003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" name="image12.png" descr="C:\Users\tway\Documents\Personal\Villanova\Research\Grants\NSF TUES 2011 Machine Learning\My Modules\dog clipart\puppy-clip2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508214" y="4039715"/>
                <a:ext cx="980406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image13.jpg" descr="C:\Users\tway\Documents\Personal\Villanova\Research\Grants\NSF TUES 2011 Machine Learning\My Modules\dog clipart\puppy-clip3.jp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08214" y="5106515"/>
                <a:ext cx="1186842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0" name="image17.jpg" descr="C:\Users\tway\Documents\Personal\Villanova\Research\Grants\NSF TUES 2011 Machine Learning\My Modules\cat photos\cat-photo1.jp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3023268" y="2133600"/>
                <a:ext cx="71514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1" name="image18.jpg" descr="C:\Users\tway\Documents\Personal\Villanova\Research\Grants\NSF TUES 2011 Machine Learning\My Modules\cat photos\cat-photo2.jp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816494" y="5106515"/>
                <a:ext cx="696880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3" name="image20.jpg" descr="C:\Users\tway\Documents\Personal\Villanova\Research\Grants\NSF TUES 2011 Machine Learning\My Modules\cat photos\cat-photo5.jp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629268" y="4039715"/>
                <a:ext cx="1098754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" name="image23.png" descr="C:\Users\tway\Documents\Personal\Villanova\Research\Grants\NSF TUES 2011 Machine Learning\My Modules\cat clipart\cat-clip1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508214" y="3129094"/>
                <a:ext cx="66811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image24.gif" descr="C:\Users\tway\Documents\Personal\Villanova\Research\Grants\NSF TUES 2011 Machine Learning\My Modules\cat clipart\cat-clip2.gi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908301" y="4039715"/>
                <a:ext cx="773899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image25.png" descr="C:\Users\tway\Documents\Personal\Villanova\Research\Grants\NSF TUES 2011 Machine Learning\My Modules\cat clipart\cat-clip3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815625" y="5106515"/>
                <a:ext cx="67628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" name="image26.png" descr="C:\Users\tway\Documents\Personal\Villanova\Research\Grants\NSF TUES 2011 Machine Learning\My Modules\cat clipart\cat-clip5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808946" y="3129094"/>
                <a:ext cx="1153454" cy="91062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914400" y="2133600"/>
              <a:ext cx="203132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latin typeface="Gill Sans"/>
                  <a:cs typeface="Gill Sans"/>
                </a:rPr>
                <a:t>Training data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81400" y="2286000"/>
            <a:ext cx="1828800" cy="1143000"/>
            <a:chOff x="3581400" y="2286000"/>
            <a:chExt cx="1828800" cy="1143000"/>
          </a:xfrm>
        </p:grpSpPr>
        <p:sp>
          <p:nvSpPr>
            <p:cNvPr id="39" name="Bent-Up Arrow 38"/>
            <p:cNvSpPr/>
            <p:nvPr/>
          </p:nvSpPr>
          <p:spPr>
            <a:xfrm flipV="1">
              <a:off x="3581400" y="2286000"/>
              <a:ext cx="1828800" cy="1143000"/>
            </a:xfrm>
            <a:prstGeom prst="bentUpArrow">
              <a:avLst>
                <a:gd name="adj1" fmla="val 42431"/>
                <a:gd name="adj2" fmla="val 39899"/>
                <a:gd name="adj3" fmla="val 25908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81400" y="2286000"/>
              <a:ext cx="1571478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cap="small" dirty="0">
                  <a:latin typeface="Gill Sans"/>
                  <a:cs typeface="Gill Sans"/>
                </a:rPr>
                <a:t>Training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91200" y="1752600"/>
            <a:ext cx="3018775" cy="60016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Gill Sans"/>
                <a:cs typeface="Gill Sans"/>
              </a:rPr>
              <a:t>Puppy classifier</a:t>
            </a:r>
          </a:p>
        </p:txBody>
      </p:sp>
    </p:spTree>
    <p:extLst>
      <p:ext uri="{BB962C8B-B14F-4D97-AF65-F5344CB8AC3E}">
        <p14:creationId xmlns:p14="http://schemas.microsoft.com/office/powerpoint/2010/main" val="17932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Inductive Learning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349393"/>
            <a:ext cx="762000" cy="26212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600" kern="1200" smtClean="0">
                <a:solidFill>
                  <a:schemeClr val="bg2"/>
                </a:solidFill>
                <a:latin typeface="Calisto MT"/>
                <a:ea typeface="ＭＳ Ｐゴシック" charset="0"/>
                <a:cs typeface="Calisto M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B62FBEDA-FEF3-9141-A817-C3947A2ECD2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461772"/>
            <a:ext cx="160020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latin typeface="Gill Sans"/>
                <a:cs typeface="Gill Sans"/>
              </a:rPr>
              <a:t>Classifier (trained </a:t>
            </a:r>
            <a:r>
              <a:rPr lang="en-US" sz="2800" b="1" dirty="0">
                <a:latin typeface="Gill Sans"/>
                <a:cs typeface="Gill Sans"/>
              </a:rPr>
              <a:t>model</a:t>
            </a:r>
            <a:r>
              <a:rPr lang="en-US" sz="2800" dirty="0">
                <a:latin typeface="Gill Sans"/>
                <a:cs typeface="Gill Sans"/>
              </a:rPr>
              <a:t>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17251" y="1981200"/>
            <a:ext cx="3200400" cy="4038600"/>
            <a:chOff x="317251" y="2133600"/>
            <a:chExt cx="3200400" cy="4038600"/>
          </a:xfrm>
        </p:grpSpPr>
        <p:sp>
          <p:nvSpPr>
            <p:cNvPr id="37" name="Rectangle 36"/>
            <p:cNvSpPr/>
            <p:nvPr/>
          </p:nvSpPr>
          <p:spPr>
            <a:xfrm>
              <a:off x="317251" y="2133600"/>
              <a:ext cx="3200400" cy="403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08214" y="2733300"/>
              <a:ext cx="2920786" cy="3283835"/>
              <a:chOff x="508214" y="2133600"/>
              <a:chExt cx="3454186" cy="3883536"/>
            </a:xfrm>
          </p:grpSpPr>
          <p:pic>
            <p:nvPicPr>
              <p:cNvPr id="12" name="image9.jpg" descr="C:\Users\tway\Documents\Personal\Villanova\Research\Grants\NSF TUES 2011 Machine Learning\My Modules\dog photos\puppy-photo6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08214" y="2133600"/>
                <a:ext cx="126879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3" name="image10.jpg" descr="C:\Users\tway\Documents\Personal\Villanova\Research\Grants\NSF TUES 2011 Machine Learning\My Modules\dog photos\puppy-photo7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61146" y="3129094"/>
                <a:ext cx="1261921" cy="78870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image11.png" descr="C:\Users\tway\Documents\Personal\Villanova\Research\Grants\NSF TUES 2011 Machine Learning\My Modules\dog clipart\puppy-clip1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945305" y="2133600"/>
                <a:ext cx="87003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" name="image12.png" descr="C:\Users\tway\Documents\Personal\Villanova\Research\Grants\NSF TUES 2011 Machine Learning\My Modules\dog clipart\puppy-clip2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508214" y="4039715"/>
                <a:ext cx="980406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image13.jpg" descr="C:\Users\tway\Documents\Personal\Villanova\Research\Grants\NSF TUES 2011 Machine Learning\My Modules\dog clipart\puppy-clip3.jp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08214" y="5106515"/>
                <a:ext cx="1186842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0" name="image17.jpg" descr="C:\Users\tway\Documents\Personal\Villanova\Research\Grants\NSF TUES 2011 Machine Learning\My Modules\cat photos\cat-photo1.jp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3023268" y="2133600"/>
                <a:ext cx="71514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1" name="image18.jpg" descr="C:\Users\tway\Documents\Personal\Villanova\Research\Grants\NSF TUES 2011 Machine Learning\My Modules\cat photos\cat-photo2.jp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816494" y="5106515"/>
                <a:ext cx="696880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3" name="image20.jpg" descr="C:\Users\tway\Documents\Personal\Villanova\Research\Grants\NSF TUES 2011 Machine Learning\My Modules\cat photos\cat-photo5.jp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629268" y="4039715"/>
                <a:ext cx="1098754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" name="image23.png" descr="C:\Users\tway\Documents\Personal\Villanova\Research\Grants\NSF TUES 2011 Machine Learning\My Modules\cat clipart\cat-clip1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508214" y="3129094"/>
                <a:ext cx="66811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image24.gif" descr="C:\Users\tway\Documents\Personal\Villanova\Research\Grants\NSF TUES 2011 Machine Learning\My Modules\cat clipart\cat-clip2.gi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908301" y="4039715"/>
                <a:ext cx="773899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image25.png" descr="C:\Users\tway\Documents\Personal\Villanova\Research\Grants\NSF TUES 2011 Machine Learning\My Modules\cat clipart\cat-clip3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815625" y="5106515"/>
                <a:ext cx="67628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" name="image26.png" descr="C:\Users\tway\Documents\Personal\Villanova\Research\Grants\NSF TUES 2011 Machine Learning\My Modules\cat clipart\cat-clip5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808946" y="3129094"/>
                <a:ext cx="1153454" cy="91062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914400" y="2133600"/>
              <a:ext cx="203132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latin typeface="Gill Sans"/>
                  <a:cs typeface="Gill Sans"/>
                </a:rPr>
                <a:t>Training data</a:t>
              </a:r>
            </a:p>
          </p:txBody>
        </p:sp>
      </p:grpSp>
      <p:sp>
        <p:nvSpPr>
          <p:cNvPr id="41" name="Left Arrow 40"/>
          <p:cNvSpPr/>
          <p:nvPr/>
        </p:nvSpPr>
        <p:spPr>
          <a:xfrm>
            <a:off x="5719831" y="3619863"/>
            <a:ext cx="1354674" cy="990600"/>
          </a:xfrm>
          <a:prstGeom prst="leftArrow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cap="small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  Test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38958" y="4848177"/>
            <a:ext cx="2799573" cy="1088964"/>
            <a:chOff x="4638958" y="4848177"/>
            <a:chExt cx="2799573" cy="1088964"/>
          </a:xfrm>
        </p:grpSpPr>
        <p:sp>
          <p:nvSpPr>
            <p:cNvPr id="43" name="Bent-Up Arrow 42"/>
            <p:cNvSpPr/>
            <p:nvPr/>
          </p:nvSpPr>
          <p:spPr>
            <a:xfrm rot="5400000">
              <a:off x="4929329" y="4557806"/>
              <a:ext cx="1028700" cy="1609441"/>
            </a:xfrm>
            <a:prstGeom prst="bentUpArrow">
              <a:avLst>
                <a:gd name="adj1" fmla="val 44610"/>
                <a:gd name="adj2" fmla="val 39899"/>
                <a:gd name="adj3" fmla="val 25908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68732" y="5029200"/>
              <a:ext cx="1069799" cy="907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>
                  <a:latin typeface="Gill Sans"/>
                  <a:cs typeface="Gill Sans"/>
                </a:rPr>
                <a:t>Label:</a:t>
              </a:r>
              <a:br>
                <a:rPr lang="en-US" sz="2800" i="1" dirty="0">
                  <a:latin typeface="Gill Sans"/>
                  <a:cs typeface="Gill Sans"/>
                </a:rPr>
              </a:br>
              <a:r>
                <a:rPr lang="en-US" sz="2800" i="1" dirty="0">
                  <a:latin typeface="Gill Sans"/>
                  <a:cs typeface="Gill Sans"/>
                </a:rPr>
                <a:t>+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24095" y="3048000"/>
            <a:ext cx="1715105" cy="1814286"/>
            <a:chOff x="7124095" y="3048000"/>
            <a:chExt cx="1715105" cy="1814286"/>
          </a:xfrm>
        </p:grpSpPr>
        <p:sp>
          <p:nvSpPr>
            <p:cNvPr id="8" name="Rectangle 7"/>
            <p:cNvSpPr/>
            <p:nvPr/>
          </p:nvSpPr>
          <p:spPr>
            <a:xfrm>
              <a:off x="7124095" y="3048000"/>
              <a:ext cx="1715105" cy="18142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2" name="image7.jpg" descr="C:\Users\tway\Documents\Personal\Villanova\Research\Grants\NSF TUES 2011 Machine Learning\My Modules\dog photos\puppy-photo4.jp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240494" y="3538890"/>
              <a:ext cx="1497604" cy="117305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239000" y="3048000"/>
              <a:ext cx="14927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latin typeface="Gill Sans"/>
                  <a:cs typeface="Gill Sans"/>
                </a:rPr>
                <a:t>Test data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791200" y="1747925"/>
            <a:ext cx="3018775" cy="60016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Gill Sans"/>
                <a:cs typeface="Gill Sans"/>
              </a:rPr>
              <a:t>Puppy classifier</a:t>
            </a:r>
          </a:p>
        </p:txBody>
      </p:sp>
    </p:spTree>
    <p:extLst>
      <p:ext uri="{BB962C8B-B14F-4D97-AF65-F5344CB8AC3E}">
        <p14:creationId xmlns:p14="http://schemas.microsoft.com/office/powerpoint/2010/main" val="1230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24095" y="3048000"/>
            <a:ext cx="1715105" cy="18142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Inductive Learning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349393"/>
            <a:ext cx="762000" cy="26212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600" kern="1200" smtClean="0">
                <a:solidFill>
                  <a:schemeClr val="bg2"/>
                </a:solidFill>
                <a:latin typeface="Calisto MT"/>
                <a:ea typeface="ＭＳ Ｐゴシック" charset="0"/>
                <a:cs typeface="Calisto M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B62FBEDA-FEF3-9141-A817-C3947A2ECD2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461772"/>
            <a:ext cx="160020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latin typeface="Gill Sans"/>
                <a:cs typeface="Gill Sans"/>
              </a:rPr>
              <a:t>Classifier (trained </a:t>
            </a:r>
            <a:r>
              <a:rPr lang="en-US" sz="2800" b="1" dirty="0">
                <a:latin typeface="Gill Sans"/>
                <a:cs typeface="Gill Sans"/>
              </a:rPr>
              <a:t>model</a:t>
            </a:r>
            <a:r>
              <a:rPr lang="en-US" sz="2800" dirty="0">
                <a:latin typeface="Gill Sans"/>
                <a:cs typeface="Gill Sans"/>
              </a:rPr>
              <a:t>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17251" y="1981200"/>
            <a:ext cx="3200400" cy="4038600"/>
            <a:chOff x="317251" y="2133600"/>
            <a:chExt cx="3200400" cy="4038600"/>
          </a:xfrm>
        </p:grpSpPr>
        <p:sp>
          <p:nvSpPr>
            <p:cNvPr id="37" name="Rectangle 36"/>
            <p:cNvSpPr/>
            <p:nvPr/>
          </p:nvSpPr>
          <p:spPr>
            <a:xfrm>
              <a:off x="317251" y="2133600"/>
              <a:ext cx="3200400" cy="403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08214" y="2733300"/>
              <a:ext cx="2920786" cy="3283835"/>
              <a:chOff x="508214" y="2133600"/>
              <a:chExt cx="3454186" cy="3883536"/>
            </a:xfrm>
          </p:grpSpPr>
          <p:pic>
            <p:nvPicPr>
              <p:cNvPr id="12" name="image9.jpg" descr="C:\Users\tway\Documents\Personal\Villanova\Research\Grants\NSF TUES 2011 Machine Learning\My Modules\dog photos\puppy-photo6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08214" y="2133600"/>
                <a:ext cx="126879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3" name="image10.jpg" descr="C:\Users\tway\Documents\Personal\Villanova\Research\Grants\NSF TUES 2011 Machine Learning\My Modules\dog photos\puppy-photo7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61146" y="3129094"/>
                <a:ext cx="1261921" cy="78870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image11.png" descr="C:\Users\tway\Documents\Personal\Villanova\Research\Grants\NSF TUES 2011 Machine Learning\My Modules\dog clipart\puppy-clip1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945305" y="2133600"/>
                <a:ext cx="87003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" name="image12.png" descr="C:\Users\tway\Documents\Personal\Villanova\Research\Grants\NSF TUES 2011 Machine Learning\My Modules\dog clipart\puppy-clip2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508214" y="4039715"/>
                <a:ext cx="980406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image13.jpg" descr="C:\Users\tway\Documents\Personal\Villanova\Research\Grants\NSF TUES 2011 Machine Learning\My Modules\dog clipart\puppy-clip3.jp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08214" y="5106515"/>
                <a:ext cx="1186842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0" name="image17.jpg" descr="C:\Users\tway\Documents\Personal\Villanova\Research\Grants\NSF TUES 2011 Machine Learning\My Modules\cat photos\cat-photo1.jp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3023268" y="2133600"/>
                <a:ext cx="71514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1" name="image18.jpg" descr="C:\Users\tway\Documents\Personal\Villanova\Research\Grants\NSF TUES 2011 Machine Learning\My Modules\cat photos\cat-photo2.jp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816494" y="5106515"/>
                <a:ext cx="696880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3" name="image20.jpg" descr="C:\Users\tway\Documents\Personal\Villanova\Research\Grants\NSF TUES 2011 Machine Learning\My Modules\cat photos\cat-photo5.jp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629268" y="4039715"/>
                <a:ext cx="1098754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" name="image23.png" descr="C:\Users\tway\Documents\Personal\Villanova\Research\Grants\NSF TUES 2011 Machine Learning\My Modules\cat clipart\cat-clip1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508214" y="3129094"/>
                <a:ext cx="66811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image24.gif" descr="C:\Users\tway\Documents\Personal\Villanova\Research\Grants\NSF TUES 2011 Machine Learning\My Modules\cat clipart\cat-clip2.gif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908301" y="4039715"/>
                <a:ext cx="773899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image25.png" descr="C:\Users\tway\Documents\Personal\Villanova\Research\Grants\NSF TUES 2011 Machine Learning\My Modules\cat clipart\cat-clip3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2815625" y="5106515"/>
                <a:ext cx="67628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" name="image26.png" descr="C:\Users\tway\Documents\Personal\Villanova\Research\Grants\NSF TUES 2011 Machine Learning\My Modules\cat clipart\cat-clip5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808946" y="3129094"/>
                <a:ext cx="1153454" cy="91062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914400" y="2133600"/>
              <a:ext cx="203132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latin typeface="Gill Sans"/>
                  <a:cs typeface="Gill Sans"/>
                </a:rPr>
                <a:t>Training data</a:t>
              </a:r>
            </a:p>
          </p:txBody>
        </p:sp>
      </p:grpSp>
      <p:sp>
        <p:nvSpPr>
          <p:cNvPr id="41" name="Left Arrow 40"/>
          <p:cNvSpPr/>
          <p:nvPr/>
        </p:nvSpPr>
        <p:spPr>
          <a:xfrm>
            <a:off x="5719831" y="3619863"/>
            <a:ext cx="1354674" cy="990600"/>
          </a:xfrm>
          <a:prstGeom prst="leftArrow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cap="small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  Test</a:t>
            </a:r>
          </a:p>
        </p:txBody>
      </p:sp>
      <p:pic>
        <p:nvPicPr>
          <p:cNvPr id="42" name="image7.jpg" descr="C:\Users\tway\Documents\Personal\Villanova\Research\Grants\NSF TUES 2011 Machine Learning\My Modules\dog photos\puppy-photo4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240494" y="3538890"/>
            <a:ext cx="1497604" cy="1173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4"/>
          <p:cNvGrpSpPr/>
          <p:nvPr/>
        </p:nvGrpSpPr>
        <p:grpSpPr>
          <a:xfrm>
            <a:off x="4638958" y="4848177"/>
            <a:ext cx="2799573" cy="1088964"/>
            <a:chOff x="4638958" y="4848177"/>
            <a:chExt cx="2799573" cy="1088964"/>
          </a:xfrm>
        </p:grpSpPr>
        <p:sp>
          <p:nvSpPr>
            <p:cNvPr id="43" name="Bent-Up Arrow 42"/>
            <p:cNvSpPr/>
            <p:nvPr/>
          </p:nvSpPr>
          <p:spPr>
            <a:xfrm rot="5400000">
              <a:off x="4929329" y="4557806"/>
              <a:ext cx="1028700" cy="1609441"/>
            </a:xfrm>
            <a:prstGeom prst="bentUpArrow">
              <a:avLst>
                <a:gd name="adj1" fmla="val 44610"/>
                <a:gd name="adj2" fmla="val 39899"/>
                <a:gd name="adj3" fmla="val 25908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68732" y="5029200"/>
              <a:ext cx="1069799" cy="907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>
                  <a:latin typeface="Gill Sans"/>
                  <a:cs typeface="Gill Sans"/>
                </a:rPr>
                <a:t>Label:</a:t>
              </a:r>
              <a:br>
                <a:rPr lang="en-US" sz="2800" i="1" dirty="0">
                  <a:latin typeface="Gill Sans"/>
                  <a:cs typeface="Gill Sans"/>
                </a:rPr>
              </a:br>
              <a:r>
                <a:rPr lang="en-US" sz="2800" i="1" dirty="0">
                  <a:latin typeface="Gill Sans"/>
                  <a:cs typeface="Gill Sans"/>
                </a:rPr>
                <a:t>+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39000" y="3048000"/>
            <a:ext cx="1492716" cy="47705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latin typeface="Gill Sans"/>
                <a:cs typeface="Gill Sans"/>
              </a:rPr>
              <a:t>Test data</a:t>
            </a:r>
          </a:p>
        </p:txBody>
      </p:sp>
      <p:sp>
        <p:nvSpPr>
          <p:cNvPr id="30" name="Bent-Up Arrow 29"/>
          <p:cNvSpPr/>
          <p:nvPr/>
        </p:nvSpPr>
        <p:spPr>
          <a:xfrm flipV="1">
            <a:off x="3581400" y="2286000"/>
            <a:ext cx="1828800" cy="1143000"/>
          </a:xfrm>
          <a:prstGeom prst="bentUpArrow">
            <a:avLst>
              <a:gd name="adj1" fmla="val 42431"/>
              <a:gd name="adj2" fmla="val 39899"/>
              <a:gd name="adj3" fmla="val 25908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2286000"/>
            <a:ext cx="1571478" cy="47705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cap="small" dirty="0">
                <a:latin typeface="Gill Sans"/>
                <a:cs typeface="Gill Sans"/>
              </a:rPr>
              <a:t>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1752600"/>
            <a:ext cx="3018775" cy="60016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Gill Sans"/>
                <a:cs typeface="Gill Sans"/>
              </a:rPr>
              <a:t>Puppy classifier</a:t>
            </a:r>
          </a:p>
        </p:txBody>
      </p:sp>
    </p:spTree>
    <p:extLst>
      <p:ext uri="{BB962C8B-B14F-4D97-AF65-F5344CB8AC3E}">
        <p14:creationId xmlns:p14="http://schemas.microsoft.com/office/powerpoint/2010/main" val="158611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24095" y="3048000"/>
            <a:ext cx="1715105" cy="18142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Inductive Learning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349393"/>
            <a:ext cx="762000" cy="26212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600" kern="1200" smtClean="0">
                <a:solidFill>
                  <a:schemeClr val="bg2"/>
                </a:solidFill>
                <a:latin typeface="Calisto MT"/>
                <a:ea typeface="ＭＳ Ｐゴシック" charset="0"/>
                <a:cs typeface="Calisto M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B62FBEDA-FEF3-9141-A817-C3947A2ECD2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461772"/>
            <a:ext cx="160020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latin typeface="Gill Sans"/>
                <a:cs typeface="Gill Sans"/>
              </a:rPr>
              <a:t>Classifier (trained </a:t>
            </a:r>
            <a:r>
              <a:rPr lang="en-US" sz="2800" b="1" dirty="0">
                <a:latin typeface="Gill Sans"/>
                <a:cs typeface="Gill Sans"/>
              </a:rPr>
              <a:t>model</a:t>
            </a:r>
            <a:r>
              <a:rPr lang="en-US" sz="2800" dirty="0">
                <a:latin typeface="Gill Sans"/>
                <a:cs typeface="Gill Sans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7251" y="1981200"/>
            <a:ext cx="3200400" cy="403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1981200"/>
            <a:ext cx="2459790" cy="47705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latin typeface="Gill Sans"/>
                <a:cs typeface="Gill Sans"/>
              </a:rPr>
              <a:t>Training data, </a:t>
            </a:r>
            <a:r>
              <a:rPr lang="en-US" sz="2800" i="1" dirty="0">
                <a:latin typeface="LM Roman 10 Regular"/>
                <a:cs typeface="LM Roman 10 Regular"/>
              </a:rPr>
              <a:t>X</a:t>
            </a:r>
          </a:p>
        </p:txBody>
      </p:sp>
      <p:sp>
        <p:nvSpPr>
          <p:cNvPr id="41" name="Left Arrow 40"/>
          <p:cNvSpPr/>
          <p:nvPr/>
        </p:nvSpPr>
        <p:spPr>
          <a:xfrm>
            <a:off x="5719831" y="3619863"/>
            <a:ext cx="1354674" cy="990600"/>
          </a:xfrm>
          <a:prstGeom prst="leftArrow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cap="small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  Test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38958" y="4848177"/>
            <a:ext cx="2794483" cy="1088964"/>
            <a:chOff x="4638958" y="4848177"/>
            <a:chExt cx="2794483" cy="1088964"/>
          </a:xfrm>
        </p:grpSpPr>
        <p:sp>
          <p:nvSpPr>
            <p:cNvPr id="43" name="Bent-Up Arrow 42"/>
            <p:cNvSpPr/>
            <p:nvPr/>
          </p:nvSpPr>
          <p:spPr>
            <a:xfrm rot="5400000">
              <a:off x="4929329" y="4557806"/>
              <a:ext cx="1028700" cy="1609441"/>
            </a:xfrm>
            <a:prstGeom prst="bentUpArrow">
              <a:avLst>
                <a:gd name="adj1" fmla="val 44610"/>
                <a:gd name="adj2" fmla="val 39899"/>
                <a:gd name="adj3" fmla="val 25908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2822" y="5029200"/>
              <a:ext cx="1080619" cy="907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>
                  <a:latin typeface="Gill Sans"/>
                  <a:cs typeface="Gill Sans"/>
                </a:rPr>
                <a:t>Label:</a:t>
              </a:r>
              <a:br>
                <a:rPr lang="en-US" sz="2800" i="1" dirty="0">
                  <a:latin typeface="Gill Sans"/>
                  <a:cs typeface="Gill Sans"/>
                </a:rPr>
              </a:br>
              <a:r>
                <a:rPr lang="en-US" sz="2800" i="1" dirty="0">
                  <a:latin typeface="Gill Sans"/>
                  <a:cs typeface="Gill Sans"/>
                </a:rPr>
                <a:t>+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39000" y="3048000"/>
            <a:ext cx="1492716" cy="47705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latin typeface="Gill Sans"/>
                <a:cs typeface="Gill Sans"/>
              </a:rPr>
              <a:t>Test data</a:t>
            </a:r>
          </a:p>
        </p:txBody>
      </p:sp>
      <p:sp>
        <p:nvSpPr>
          <p:cNvPr id="30" name="Bent-Up Arrow 29"/>
          <p:cNvSpPr/>
          <p:nvPr/>
        </p:nvSpPr>
        <p:spPr>
          <a:xfrm flipV="1">
            <a:off x="3581400" y="2286000"/>
            <a:ext cx="1828800" cy="1143000"/>
          </a:xfrm>
          <a:prstGeom prst="bentUpArrow">
            <a:avLst>
              <a:gd name="adj1" fmla="val 42431"/>
              <a:gd name="adj2" fmla="val 39899"/>
              <a:gd name="adj3" fmla="val 25908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2286000"/>
            <a:ext cx="1571478" cy="47705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cap="small" dirty="0">
                <a:latin typeface="Gill Sans"/>
                <a:cs typeface="Gill Sans"/>
              </a:rPr>
              <a:t>Training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396725" y="2514600"/>
          <a:ext cx="2995990" cy="3383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latin typeface="Gill Sans"/>
                          <a:cs typeface="Gill Sans"/>
                        </a:rPr>
                        <a:t>Text-</a:t>
                      </a:r>
                      <a:r>
                        <a:rPr lang="en-US" sz="2000" b="0" i="1" dirty="0" err="1">
                          <a:latin typeface="Gill Sans"/>
                          <a:cs typeface="Gill Sans"/>
                        </a:rPr>
                        <a:t>ure</a:t>
                      </a:r>
                      <a:endParaRPr lang="en-US" sz="2000" b="0" i="1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latin typeface="Gill Sans"/>
                          <a:cs typeface="Gill Sans"/>
                        </a:rPr>
                        <a:t>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latin typeface="Gill Sans"/>
                          <a:cs typeface="Gill Sans"/>
                        </a:rPr>
                        <a:t>Legs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latin typeface="Gill Sans"/>
                          <a:cs typeface="Gill Sans"/>
                        </a:rPr>
                        <a:t>Class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Fuzzy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Gill Sans"/>
                          <a:cs typeface="Gill San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Slimy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Gill Sans"/>
                          <a:cs typeface="Gill San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Fuzzy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Pointy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Gill Sans"/>
                          <a:cs typeface="Gill San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Fuzzy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Gill Sans"/>
                          <a:cs typeface="Gill San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2000" b="0" dirty="0">
                          <a:latin typeface="Gill Sans"/>
                          <a:cs typeface="Gill Sans"/>
                        </a:rPr>
                        <a:t>Fuzzy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Pointy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Gill Sans"/>
                          <a:cs typeface="Gill San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is-IS" sz="2000" b="0" dirty="0">
                          <a:latin typeface="Gill Sans"/>
                          <a:cs typeface="Gill Sans"/>
                        </a:rPr>
                        <a:t>…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39000" y="3494038"/>
            <a:ext cx="1676400" cy="1154162"/>
          </a:xfrm>
          <a:prstGeom prst="rect">
            <a:avLst/>
          </a:prstGeom>
          <a:noFill/>
          <a:ln>
            <a:noFill/>
          </a:ln>
        </p:spPr>
        <p:txBody>
          <a:bodyPr wrap="squar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atin typeface="LM Roman 10 Regular"/>
                <a:cs typeface="LM Roman 10 Regular"/>
              </a:rPr>
              <a:t>x</a:t>
            </a:r>
            <a:r>
              <a:rPr lang="en-US" baseline="-25000" dirty="0">
                <a:latin typeface="LM Roman 10 Regular"/>
                <a:cs typeface="LM Roman 10 Regular"/>
              </a:rPr>
              <a:t>1</a:t>
            </a:r>
            <a:r>
              <a:rPr lang="en-US" dirty="0">
                <a:latin typeface="LM Roman 10 Regular"/>
                <a:cs typeface="LM Roman 10 Regular"/>
              </a:rPr>
              <a:t> = &lt;Fuzzy, Pointy, 4&gt;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0" y="1752600"/>
            <a:ext cx="3018775" cy="60016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Gill Sans"/>
                <a:cs typeface="Gill Sans"/>
              </a:rPr>
              <a:t>Puppy classifier</a:t>
            </a:r>
          </a:p>
        </p:txBody>
      </p:sp>
    </p:spTree>
    <p:extLst>
      <p:ext uri="{BB962C8B-B14F-4D97-AF65-F5344CB8AC3E}">
        <p14:creationId xmlns:p14="http://schemas.microsoft.com/office/powerpoint/2010/main" val="865710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04801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Model Spaces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81999" cy="51053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Decision trees</a:t>
            </a:r>
          </a:p>
          <a:p>
            <a:pPr lvl="1"/>
            <a:r>
              <a:rPr lang="en-US" sz="2800" dirty="0"/>
              <a:t>Partition the instance space </a:t>
            </a:r>
            <a:r>
              <a:rPr lang="en-US" sz="2800" b="1" dirty="0">
                <a:latin typeface="LM Roman 10 Regular"/>
                <a:ea typeface="ＭＳ Ｐゴシック" charset="0"/>
                <a:cs typeface="LM Roman 10 Regular"/>
              </a:rPr>
              <a:t>I</a:t>
            </a:r>
            <a:r>
              <a:rPr lang="en-US" sz="2800" dirty="0"/>
              <a:t> into axis-parallel regions</a:t>
            </a:r>
          </a:p>
          <a:p>
            <a:pPr lvl="1"/>
            <a:r>
              <a:rPr lang="en-US" sz="2800" dirty="0"/>
              <a:t>Labeled with class value</a:t>
            </a:r>
          </a:p>
          <a:p>
            <a:r>
              <a:rPr lang="en-US" sz="3200" dirty="0"/>
              <a:t>Nearest-neighbor classifiers</a:t>
            </a:r>
          </a:p>
          <a:p>
            <a:pPr lvl="1"/>
            <a:r>
              <a:rPr lang="en-US" sz="2800" dirty="0"/>
              <a:t>Partition the instance space </a:t>
            </a:r>
            <a:r>
              <a:rPr lang="en-US" sz="2800" b="1" dirty="0">
                <a:latin typeface="LM Roman 10 Regular"/>
                <a:ea typeface="ＭＳ Ｐゴシック" charset="0"/>
                <a:cs typeface="LM Roman 10 Regular"/>
              </a:rPr>
              <a:t>I</a:t>
            </a:r>
            <a:r>
              <a:rPr lang="en-US" sz="2800" dirty="0"/>
              <a:t> into regions defined by centroid instances (or cluster of </a:t>
            </a:r>
            <a:r>
              <a:rPr lang="en-US" sz="2800" i="1" dirty="0"/>
              <a:t>k</a:t>
            </a:r>
            <a:r>
              <a:rPr lang="en-US" sz="2800" dirty="0"/>
              <a:t> instances)</a:t>
            </a:r>
          </a:p>
          <a:p>
            <a:r>
              <a:rPr lang="en-US" sz="3200" dirty="0"/>
              <a:t>Bayesian networks </a:t>
            </a:r>
          </a:p>
          <a:p>
            <a:pPr lvl="1"/>
            <a:r>
              <a:rPr lang="en-US" sz="2800" dirty="0"/>
              <a:t>Probabilistic dependencies of class on attributes</a:t>
            </a:r>
          </a:p>
          <a:p>
            <a:pPr lvl="1"/>
            <a:r>
              <a:rPr lang="en-US" sz="2800" dirty="0"/>
              <a:t>Naïve Bayes: special case of BNs where class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each attribute</a:t>
            </a:r>
          </a:p>
        </p:txBody>
      </p:sp>
    </p:spTree>
    <p:extLst>
      <p:ext uri="{BB962C8B-B14F-4D97-AF65-F5344CB8AC3E}">
        <p14:creationId xmlns:p14="http://schemas.microsoft.com/office/powerpoint/2010/main" val="34130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Why study learning?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77200" cy="5410200"/>
          </a:xfrm>
        </p:spPr>
        <p:txBody>
          <a:bodyPr/>
          <a:lstStyle/>
          <a:p>
            <a:pPr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Discover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new things or structure previously unknown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Examples: data mining, scientific discovery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Fill in skeletal or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incomplete specifications in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a domain</a:t>
            </a:r>
          </a:p>
          <a:p>
            <a:pPr marL="457200" lvl="1" indent="-228600">
              <a:defRPr/>
            </a:pPr>
            <a:r>
              <a:rPr lang="en-US" sz="2400" dirty="0">
                <a:ea typeface="ＭＳ Ｐゴシック" charset="0"/>
              </a:rPr>
              <a:t>Large, complex systems can’t be completely built by hand &amp; require dynamic updating to incorporate new information</a:t>
            </a:r>
          </a:p>
          <a:p>
            <a:pPr marL="457200" lvl="1" indent="-228600">
              <a:defRPr/>
            </a:pPr>
            <a:r>
              <a:rPr lang="en-US" sz="2400" dirty="0">
                <a:ea typeface="ＭＳ Ｐゴシック" charset="0"/>
              </a:rPr>
              <a:t>Learning new characteristics expands the domain or expertise and lessens the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brittleness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of the system 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Build agents that can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adapt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to users, other agents, and their environment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Understand and improve efficiency of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human learning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More Model Spaces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>
            <a:noAutofit/>
          </a:bodyPr>
          <a:lstStyle/>
          <a:p>
            <a:r>
              <a:rPr lang="en-US" sz="3200" dirty="0"/>
              <a:t>Neural networks</a:t>
            </a:r>
          </a:p>
          <a:p>
            <a:pPr lvl="1"/>
            <a:r>
              <a:rPr lang="en-US" sz="3200" dirty="0"/>
              <a:t>Nonlinear feed-forward functions of attribute values</a:t>
            </a:r>
          </a:p>
          <a:p>
            <a:r>
              <a:rPr lang="en-US" sz="3200" dirty="0"/>
              <a:t>Support vector machines</a:t>
            </a:r>
          </a:p>
          <a:p>
            <a:pPr lvl="1"/>
            <a:r>
              <a:rPr lang="en-US" sz="3200" dirty="0"/>
              <a:t>Find a separating plane in a high-dimensional feature space</a:t>
            </a:r>
          </a:p>
          <a:p>
            <a:r>
              <a:rPr lang="en-US" sz="3200" dirty="0"/>
              <a:t>Associative rules (feature values → class)</a:t>
            </a:r>
          </a:p>
          <a:p>
            <a:r>
              <a:rPr lang="en-US" sz="3200" dirty="0"/>
              <a:t>First-order logical rules</a:t>
            </a:r>
          </a:p>
        </p:txBody>
      </p:sp>
    </p:spTree>
    <p:extLst>
      <p:ext uri="{BB962C8B-B14F-4D97-AF65-F5344CB8AC3E}">
        <p14:creationId xmlns:p14="http://schemas.microsoft.com/office/powerpoint/2010/main" val="3629345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3976-7532-E54F-B8AE-408783D4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F752-A585-0447-8E10-4855166ED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36361"/>
            <a:ext cx="8382000" cy="4953000"/>
          </a:xfrm>
        </p:spPr>
        <p:txBody>
          <a:bodyPr/>
          <a:lstStyle/>
          <a:p>
            <a:r>
              <a:rPr lang="en-US" sz="3200" dirty="0"/>
              <a:t> ML’s significance in AI has gone up and down over the last 75 years</a:t>
            </a:r>
          </a:p>
          <a:p>
            <a:pPr lvl="1"/>
            <a:r>
              <a:rPr lang="en-US" sz="2800" dirty="0"/>
              <a:t>Today it’s </a:t>
            </a:r>
            <a:r>
              <a:rPr lang="en-US" sz="2800" b="1" dirty="0"/>
              <a:t>very</a:t>
            </a:r>
            <a:r>
              <a:rPr lang="en-US" sz="2800" dirty="0"/>
              <a:t> important for AI and data science</a:t>
            </a:r>
          </a:p>
          <a:p>
            <a:r>
              <a:rPr lang="en-US" sz="3200" dirty="0"/>
              <a:t>Driving ML are three trends:</a:t>
            </a:r>
          </a:p>
          <a:p>
            <a:pPr lvl="1"/>
            <a:r>
              <a:rPr lang="en-US" sz="2800" dirty="0"/>
              <a:t>Cheaper and more powerful computing systems</a:t>
            </a:r>
          </a:p>
          <a:p>
            <a:pPr lvl="1"/>
            <a:r>
              <a:rPr lang="en-US" sz="2800" dirty="0"/>
              <a:t>Open-source ML tools (e.g., </a:t>
            </a:r>
            <a:r>
              <a:rPr lang="en-US" sz="2800" dirty="0" err="1"/>
              <a:t>scikit</a:t>
            </a:r>
            <a:r>
              <a:rPr lang="en-US" sz="2800" dirty="0"/>
              <a:t>-learn, TensorFlow)</a:t>
            </a:r>
          </a:p>
          <a:p>
            <a:pPr lvl="1"/>
            <a:r>
              <a:rPr lang="en-US" sz="2800" dirty="0"/>
              <a:t>Availability of large amounts of data</a:t>
            </a:r>
          </a:p>
          <a:p>
            <a:r>
              <a:rPr lang="en-US" sz="3200" dirty="0"/>
              <a:t>Understanding ML concepts and tools allow many to use them with success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68C01-5763-7C43-8EF3-57B2AB5E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74819"/>
            <a:ext cx="1355361" cy="13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AI &amp; Learning Today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61950" y="1066800"/>
            <a:ext cx="8420100" cy="55626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50s&amp;60s: neural network learning popular</a:t>
            </a:r>
          </a:p>
          <a:p>
            <a:pPr marL="241300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Marvin Minsky did neural networks for his dissertation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Mid 60s: replaced by paradigm of manually encoding &amp; using symbolic knowledge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Cf. </a:t>
            </a:r>
            <a:r>
              <a:rPr lang="en-US" sz="2800" dirty="0">
                <a:ea typeface="ＭＳ Ｐゴシック" charset="0"/>
                <a:cs typeface="ＭＳ Ｐゴシック" charset="0"/>
                <a:hlinkClick r:id="rId2"/>
              </a:rPr>
              <a:t>Perceptrons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Minsky &amp;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Papert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book showing limitations of perceptron model of neural networks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90s: more data and the Web drove interest in new statistical machine learning (ML) techniques and new data mining applications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Now: ML techniques &amp; big data play biggest driver in almost all successful intelligent systems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7027A-9F3B-2F43-91A3-85E8D2A9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250"/>
            <a:ext cx="5334000" cy="6667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571B31-BADA-3C47-88F0-7846794C6585}"/>
              </a:ext>
            </a:extLst>
          </p:cNvPr>
          <p:cNvSpPr txBox="1"/>
          <p:nvPr/>
        </p:nvSpPr>
        <p:spPr>
          <a:xfrm>
            <a:off x="5791200" y="2238375"/>
            <a:ext cx="331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man adjusting the random wiring network between the light sensors and association unit of scientist Frank Rosen-blatt's Perceptron, or MARK 1 computer, at the Cornell Aeronautical Laboratory, Buffalo, New York, circa 1960. The machine is designed to use a type of artificial neural network, known as a perceptron.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38A00-4048-B54B-969C-A15A68225127}"/>
              </a:ext>
            </a:extLst>
          </p:cNvPr>
          <p:cNvSpPr txBox="1">
            <a:spLocks/>
          </p:cNvSpPr>
          <p:nvPr/>
        </p:nvSpPr>
        <p:spPr>
          <a:xfrm>
            <a:off x="5791200" y="190500"/>
            <a:ext cx="3200400" cy="20193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dirty="0"/>
              <a:t>Neural Networks 1960</a:t>
            </a:r>
          </a:p>
        </p:txBody>
      </p:sp>
    </p:spTree>
    <p:extLst>
      <p:ext uri="{BB962C8B-B14F-4D97-AF65-F5344CB8AC3E}">
        <p14:creationId xmlns:p14="http://schemas.microsoft.com/office/powerpoint/2010/main" val="322850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86C4-3341-584B-A752-87E3B95C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0500"/>
            <a:ext cx="2895600" cy="2019300"/>
          </a:xfrm>
        </p:spPr>
        <p:txBody>
          <a:bodyPr/>
          <a:lstStyle/>
          <a:p>
            <a:r>
              <a:rPr lang="en-US" dirty="0"/>
              <a:t>Neural Networks 2019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FCB369-2E1E-004C-AF52-36E74914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5872202" cy="7426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53384F-410D-274D-B4E6-8ED0EA56EAD1}"/>
              </a:ext>
            </a:extLst>
          </p:cNvPr>
          <p:cNvSpPr txBox="1"/>
          <p:nvPr/>
        </p:nvSpPr>
        <p:spPr>
          <a:xfrm>
            <a:off x="5581650" y="2909263"/>
            <a:ext cx="3409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Google’s AIY Vision Kit ($89.99 at Target)  is an intelligent camera that can recognize objects, detect faces and emotions. Download and use a variety of image recognition neural networks to customize the Vision Kit for your own creation.  Included in the box: Raspberry Pi Zero WH, Pi Camera V2, Micro SD Card, Micro USB Cable, Push Button.</a:t>
            </a:r>
          </a:p>
        </p:txBody>
      </p:sp>
    </p:spTree>
    <p:extLst>
      <p:ext uri="{BB962C8B-B14F-4D97-AF65-F5344CB8AC3E}">
        <p14:creationId xmlns:p14="http://schemas.microsoft.com/office/powerpoint/2010/main" val="345338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Machine Leaning Successes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038600" cy="52578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Games: chess, go, poker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Text: sentiment analysis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Email: spam detection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Machine translation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 Spoken language understanding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Named entity detection in text</a:t>
            </a:r>
          </a:p>
          <a:p>
            <a:endParaRPr lang="en-US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483EC0-21B5-D04C-A4CA-AA96C60F97D6}"/>
              </a:ext>
            </a:extLst>
          </p:cNvPr>
          <p:cNvSpPr txBox="1">
            <a:spLocks/>
          </p:cNvSpPr>
          <p:nvPr/>
        </p:nvSpPr>
        <p:spPr bwMode="auto">
          <a:xfrm>
            <a:off x="4724402" y="1371600"/>
            <a:ext cx="403859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marL="5667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9144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2541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4pPr>
            <a:lvl5pPr marL="16017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5pPr>
            <a:lvl6pPr marL="20589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61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33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305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Autonomous vehicles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Individual face recognition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Understanding digital images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Recommender systems (Netflix, Amazon)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Credit card fraud detection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Showing annoying ads</a:t>
            </a: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AIMA’s learning agent model</a:t>
            </a:r>
          </a:p>
        </p:txBody>
      </p:sp>
      <p:pic>
        <p:nvPicPr>
          <p:cNvPr id="23554" name="Picture 5" descr="learning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3152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2A6F-9A43-C84B-97AD-49D4AB66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The Big Idea and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6558-F348-CB4D-BBF3-5AB0186D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Given some data, learn a model of  how the world works that lets you predict new data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b="1" dirty="0">
                <a:solidFill>
                  <a:srgbClr val="002060"/>
                </a:solidFill>
              </a:rPr>
              <a:t>Training Set: </a:t>
            </a:r>
            <a:r>
              <a:rPr lang="en-US" sz="3000" dirty="0"/>
              <a:t>Data from which you learn initially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Model: </a:t>
            </a:r>
            <a:r>
              <a:rPr lang="en-US" sz="3000" dirty="0"/>
              <a:t>What you learn; a “model” of how inputs are  associated with outputs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Test set: </a:t>
            </a:r>
            <a:r>
              <a:rPr lang="en-US" sz="3000" dirty="0"/>
              <a:t>New data you test your model against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Corpus: </a:t>
            </a:r>
            <a:r>
              <a:rPr lang="en-US" sz="3000" dirty="0"/>
              <a:t>A body of data (pl.: corpora)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Representation: </a:t>
            </a:r>
            <a:r>
              <a:rPr lang="en-US" sz="3000" dirty="0"/>
              <a:t>The computational expression of data</a:t>
            </a:r>
          </a:p>
        </p:txBody>
      </p:sp>
    </p:spTree>
    <p:extLst>
      <p:ext uri="{BB962C8B-B14F-4D97-AF65-F5344CB8AC3E}">
        <p14:creationId xmlns:p14="http://schemas.microsoft.com/office/powerpoint/2010/main" val="30060954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21836</TotalTime>
  <Words>1496</Words>
  <Application>Microsoft Macintosh PowerPoint</Application>
  <PresentationFormat>On-screen Show (4:3)</PresentationFormat>
  <Paragraphs>272</Paragraphs>
  <Slides>31</Slides>
  <Notes>18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Gill Sans</vt:lpstr>
      <vt:lpstr>LM Roman 10 Regular</vt:lpstr>
      <vt:lpstr>Times</vt:lpstr>
      <vt:lpstr>Times New Roman</vt:lpstr>
      <vt:lpstr>Blank Presentation</vt:lpstr>
      <vt:lpstr>Machine Learning overview Chapter 18, 21</vt:lpstr>
      <vt:lpstr>What is learning?</vt:lpstr>
      <vt:lpstr>Why study learning?</vt:lpstr>
      <vt:lpstr>AI &amp; Learning Today</vt:lpstr>
      <vt:lpstr>PowerPoint Presentation</vt:lpstr>
      <vt:lpstr>Neural Networks 2019</vt:lpstr>
      <vt:lpstr>Machine Leaning Successes</vt:lpstr>
      <vt:lpstr>AIMA’s learning agent model</vt:lpstr>
      <vt:lpstr>The Big Idea and Terminology</vt:lpstr>
      <vt:lpstr>Major Machine learning paradigms (1)</vt:lpstr>
      <vt:lpstr>Major Machine learning paradigms (2)</vt:lpstr>
      <vt:lpstr>What we will and won’t cover</vt:lpstr>
      <vt:lpstr>Types of learning problems</vt:lpstr>
      <vt:lpstr>Classification Problem</vt:lpstr>
      <vt:lpstr>Supervised Learning</vt:lpstr>
      <vt:lpstr>Unsupervised Learning</vt:lpstr>
      <vt:lpstr>Classification</vt:lpstr>
      <vt:lpstr>Supervised Concept Learning</vt:lpstr>
      <vt:lpstr>PowerPoint Presentation</vt:lpstr>
      <vt:lpstr>Supervised learning</vt:lpstr>
      <vt:lpstr>Unsupervised Learning</vt:lpstr>
      <vt:lpstr>Inductive Learning Framework</vt:lpstr>
      <vt:lpstr>Inductive Learning as Search</vt:lpstr>
      <vt:lpstr>Inductive Learning as Search</vt:lpstr>
      <vt:lpstr>Inductive Learning Pipeline</vt:lpstr>
      <vt:lpstr>Inductive Learning Pipeline</vt:lpstr>
      <vt:lpstr>Inductive Learning Pipeline</vt:lpstr>
      <vt:lpstr>Inductive Learning Pipeline</vt:lpstr>
      <vt:lpstr>Model Spaces</vt:lpstr>
      <vt:lpstr>More Model Spaces</vt:lpstr>
      <vt:lpstr>Machine Learning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445</cp:revision>
  <cp:lastPrinted>2019-04-15T18:08:43Z</cp:lastPrinted>
  <dcterms:created xsi:type="dcterms:W3CDTF">2009-11-25T19:59:32Z</dcterms:created>
  <dcterms:modified xsi:type="dcterms:W3CDTF">2019-04-15T18:25:32Z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