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6"/>
  </p:notesMasterIdLst>
  <p:handoutMasterIdLst>
    <p:handoutMasterId r:id="rId17"/>
  </p:handoutMasterIdLst>
  <p:sldIdLst>
    <p:sldId id="476" r:id="rId2"/>
    <p:sldId id="491" r:id="rId3"/>
    <p:sldId id="495" r:id="rId4"/>
    <p:sldId id="492" r:id="rId5"/>
    <p:sldId id="503" r:id="rId6"/>
    <p:sldId id="496" r:id="rId7"/>
    <p:sldId id="497" r:id="rId8"/>
    <p:sldId id="504" r:id="rId9"/>
    <p:sldId id="498" r:id="rId10"/>
    <p:sldId id="499" r:id="rId11"/>
    <p:sldId id="500" r:id="rId12"/>
    <p:sldId id="501" r:id="rId13"/>
    <p:sldId id="506" r:id="rId14"/>
    <p:sldId id="505" r:id="rId15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2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/>
    <p:restoredTop sz="94650"/>
  </p:normalViewPr>
  <p:slideViewPr>
    <p:cSldViewPr showGuides="1">
      <p:cViewPr varScale="1">
        <p:scale>
          <a:sx n="78" d="100"/>
          <a:sy n="78" d="100"/>
        </p:scale>
        <p:origin x="3056" y="168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2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4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5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8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bit.ly/BBpdd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HW5: Planning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(2) Extend the domain: new actions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painting an object a given color with a brush and can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loading a brush with paint of a given color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washing a brush in a water bucket to make make it clean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Removing the lid of a paint can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Replacing the lid of a paint can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685800" y="157843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Action preconditions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5410200"/>
          </a:xfrm>
        </p:spPr>
        <p:txBody>
          <a:bodyPr/>
          <a:lstStyle/>
          <a:p>
            <a:r>
              <a:rPr lang="en-US" sz="2500" dirty="0">
                <a:ea typeface="ＭＳ Ｐゴシック" charset="0"/>
                <a:cs typeface="ＭＳ Ｐゴシック" charset="0"/>
              </a:rPr>
              <a:t>To paint an object, it must be on the table and clear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paint something a color with a brush, it must be loaded with paint of that color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load paint bush with a color, you must be holding brush, it must be clean &amp; there must be a paint can with that color that is clear &amp; open. When a brush is loaded with a color it’s not clean.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wash brush, making it clean, you must have a water bucket with nothing on it (i.e., is clear) and you must be holding brush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make paint-can open, it has to be not open and clear and on the table</a:t>
            </a:r>
          </a:p>
          <a:p>
            <a:r>
              <a:rPr lang="en-US" sz="2500" dirty="0">
                <a:ea typeface="ＭＳ Ｐゴシック" charset="0"/>
                <a:cs typeface="ＭＳ Ｐゴシック" charset="0"/>
              </a:rPr>
              <a:t>To make paint-can not open, it has to be open and clear and on the table</a:t>
            </a:r>
          </a:p>
          <a:p>
            <a:pPr marL="0" indent="0">
              <a:buNone/>
            </a:pPr>
            <a:endParaRPr lang="en-US" sz="25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Problem p0.ppd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;; There is only one block, A, which is on the table.  There is a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;; brush B on the table that is loaded with red paint.  Our goal is to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;; have A be red and the arm empty.</a:t>
            </a:r>
          </a:p>
          <a:p>
            <a:pPr marL="0" indent="0">
              <a:buFontTx/>
              <a:buNone/>
            </a:pPr>
            <a:endParaRPr lang="en-US" sz="1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(define (problem p0)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(:domain hw5_domain)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(:objects a brush1)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(:</a:t>
            </a:r>
            <a:r>
              <a:rPr lang="en-US" sz="2200" dirty="0" err="1">
                <a:ea typeface="ＭＳ Ｐゴシック" charset="0"/>
                <a:cs typeface="ＭＳ Ｐゴシック" charset="0"/>
              </a:rPr>
              <a:t>init</a:t>
            </a:r>
            <a:r>
              <a:rPr lang="en-US" sz="2200" dirty="0">
                <a:ea typeface="ＭＳ Ｐゴシック" charset="0"/>
                <a:cs typeface="ＭＳ Ｐゴシック" charset="0"/>
              </a:rPr>
              <a:t> (arm-empty)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         (block a) (on-table a) (clear a)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         (brush brush1) (on-table brush1)</a:t>
            </a:r>
            <a:br>
              <a:rPr lang="en-US" sz="2200" dirty="0">
                <a:ea typeface="ＭＳ Ｐゴシック" charset="0"/>
                <a:cs typeface="ＭＳ Ｐゴシック" charset="0"/>
              </a:rPr>
            </a:br>
            <a:r>
              <a:rPr lang="en-US" sz="2200" dirty="0">
                <a:ea typeface="ＭＳ Ｐゴシック" charset="0"/>
                <a:cs typeface="ＭＳ Ｐゴシック" charset="0"/>
              </a:rPr>
              <a:t>           (clear brush1) (loaded brush1 red))</a:t>
            </a:r>
          </a:p>
          <a:p>
            <a:pPr marL="0" indent="0">
              <a:buFontTx/>
              <a:buNone/>
            </a:pPr>
            <a:r>
              <a:rPr lang="en-US" sz="2200" dirty="0">
                <a:ea typeface="ＭＳ Ｐゴシック" charset="0"/>
                <a:cs typeface="ＭＳ Ｐゴシック" charset="0"/>
              </a:rPr>
              <a:t>  (:goal (and (color a red) (arm-empty))))</a:t>
            </a: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A9B4E-BA4D-0446-A93A-2F2D139E6F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686" y="152400"/>
            <a:ext cx="7772400" cy="1143000"/>
          </a:xfrm>
        </p:spPr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planning.domains</a:t>
            </a:r>
            <a:r>
              <a:rPr lang="en-US" dirty="0"/>
              <a:t>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16AA57E-5593-224C-9223-E935C94532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394" y="1130300"/>
            <a:ext cx="7747692" cy="557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0809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EE1B1-D50C-6B4D-A02F-21DE57B42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609600"/>
            <a:ext cx="1219200" cy="1143000"/>
          </a:xfrm>
        </p:spPr>
        <p:txBody>
          <a:bodyPr/>
          <a:lstStyle/>
          <a:p>
            <a:r>
              <a:rPr lang="en-US" dirty="0"/>
              <a:t>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D0ECA-56EA-DD49-BC0A-EE1716B79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6200"/>
            <a:ext cx="7772400" cy="65532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;; Block A is on the table, B is on A and C on B.  On the table are a water</a:t>
            </a:r>
          </a:p>
          <a:p>
            <a:pPr marL="0" indent="0">
              <a:buNone/>
            </a:pPr>
            <a:r>
              <a:rPr lang="en-US" sz="1600" dirty="0"/>
              <a:t>;; bucket, cans of red, green and blue paint stacked on each other and a clean</a:t>
            </a:r>
          </a:p>
          <a:p>
            <a:pPr marL="0" indent="0">
              <a:buNone/>
            </a:pPr>
            <a:r>
              <a:rPr lang="en-US" sz="1600" dirty="0"/>
              <a:t>;; brush.  The goal is to make A red, B green and C blue and to have A on B, B</a:t>
            </a:r>
          </a:p>
          <a:p>
            <a:pPr marL="0" indent="0">
              <a:buNone/>
            </a:pPr>
            <a:r>
              <a:rPr lang="en-US" sz="1600" dirty="0"/>
              <a:t>;; on C and C on the table, the cans closed and the brush clean and arm empty.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r>
              <a:rPr lang="en-US" sz="1600" dirty="0"/>
              <a:t>(define (problem p4)</a:t>
            </a:r>
          </a:p>
          <a:p>
            <a:pPr marL="0" indent="0">
              <a:buNone/>
            </a:pPr>
            <a:r>
              <a:rPr lang="en-US" sz="1600" dirty="0"/>
              <a:t>  (:domain hw5_domain)</a:t>
            </a:r>
          </a:p>
          <a:p>
            <a:pPr marL="0" indent="0">
              <a:buNone/>
            </a:pPr>
            <a:r>
              <a:rPr lang="en-US" sz="1600" dirty="0"/>
              <a:t>  (:objects A B C can1 can2 can3 brush1 wb1)</a:t>
            </a:r>
          </a:p>
          <a:p>
            <a:pPr marL="0" indent="0">
              <a:buNone/>
            </a:pPr>
            <a:r>
              <a:rPr lang="en-US" sz="1600" dirty="0"/>
              <a:t>  (:</a:t>
            </a:r>
            <a:r>
              <a:rPr lang="en-US" sz="1600" dirty="0" err="1"/>
              <a:t>init</a:t>
            </a:r>
            <a:r>
              <a:rPr lang="en-US" sz="1600" dirty="0"/>
              <a:t> (arm-empty)</a:t>
            </a:r>
          </a:p>
          <a:p>
            <a:pPr marL="0" indent="0">
              <a:buNone/>
            </a:pPr>
            <a:r>
              <a:rPr lang="en-US" sz="1600" dirty="0"/>
              <a:t>      (block a) (on-table a)</a:t>
            </a:r>
          </a:p>
          <a:p>
            <a:pPr marL="0" indent="0">
              <a:buNone/>
            </a:pPr>
            <a:r>
              <a:rPr lang="en-US" sz="1600" dirty="0"/>
              <a:t>      (block b) (on b a) </a:t>
            </a:r>
          </a:p>
          <a:p>
            <a:pPr marL="0" indent="0">
              <a:buNone/>
            </a:pPr>
            <a:r>
              <a:rPr lang="en-US" sz="1600" dirty="0"/>
              <a:t>      (block c) (on c b) (clear c) </a:t>
            </a:r>
          </a:p>
          <a:p>
            <a:pPr marL="0" indent="0">
              <a:buNone/>
            </a:pPr>
            <a:r>
              <a:rPr lang="en-US" sz="1600" dirty="0"/>
              <a:t>      (water-bucket wb1) (on-table wb1)(clear wb1)</a:t>
            </a:r>
          </a:p>
          <a:p>
            <a:pPr marL="0" indent="0">
              <a:buNone/>
            </a:pPr>
            <a:r>
              <a:rPr lang="en-US" sz="1600" dirty="0"/>
              <a:t>      (paint-can can1 red) (on-table can1) (not (open can1))</a:t>
            </a:r>
          </a:p>
          <a:p>
            <a:pPr marL="0" indent="0">
              <a:buNone/>
            </a:pPr>
            <a:r>
              <a:rPr lang="en-US" sz="1600" dirty="0"/>
              <a:t>      (paint-can can2 green) (on can2 can1) (not (open can2))</a:t>
            </a:r>
          </a:p>
          <a:p>
            <a:pPr marL="0" indent="0">
              <a:buNone/>
            </a:pPr>
            <a:r>
              <a:rPr lang="en-US" sz="1600" dirty="0"/>
              <a:t>      (paint-can can3 blue) (on can3 can2) (clear can3) (not (open can3))</a:t>
            </a:r>
          </a:p>
          <a:p>
            <a:pPr marL="0" indent="0">
              <a:buNone/>
            </a:pPr>
            <a:r>
              <a:rPr lang="en-US" sz="1600" dirty="0"/>
              <a:t>      (brush brush1)(clean brush1)(on-table brush1)(clear brush1))</a:t>
            </a:r>
          </a:p>
          <a:p>
            <a:pPr marL="0" indent="0">
              <a:buNone/>
            </a:pPr>
            <a:r>
              <a:rPr lang="en-US" sz="1600" dirty="0"/>
              <a:t>  (:goal (and (arm-empty)</a:t>
            </a:r>
          </a:p>
          <a:p>
            <a:pPr marL="0" indent="0">
              <a:buNone/>
            </a:pPr>
            <a:r>
              <a:rPr lang="en-US" sz="1600" dirty="0"/>
              <a:t> (on a b) (on b c) (on-table c) (clear a)</a:t>
            </a:r>
          </a:p>
          <a:p>
            <a:pPr marL="0" indent="0">
              <a:buNone/>
            </a:pPr>
            <a:r>
              <a:rPr lang="en-US" sz="1600" dirty="0"/>
              <a:t>           (color a red) (color b green) (color c blue)</a:t>
            </a:r>
          </a:p>
          <a:p>
            <a:pPr marL="0" indent="0">
              <a:buNone/>
            </a:pPr>
            <a:r>
              <a:rPr lang="en-US" sz="1600" dirty="0"/>
              <a:t>           (not (open can1)) (not (open can2))</a:t>
            </a:r>
          </a:p>
          <a:p>
            <a:pPr marL="0" indent="0">
              <a:buNone/>
            </a:pPr>
            <a:r>
              <a:rPr lang="en-US" sz="1600" dirty="0"/>
              <a:t>           (not (open can3)) (clean brush1)))) 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85765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Planning Domain Description Language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Originally defined by Drew McDermott (Yale)  and others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the biennial International Planning Competition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  <a:p>
            <a:endParaRPr lang="en-US" sz="32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486400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A task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objects, initial state, and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goal state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predicates and operators; these may be re-used for different problem files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corresponds to the transition system, the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files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constitute instances in that system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Domain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hw5)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(on-table ?x) (block ?x)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(clean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?obj1)</a:t>
            </a:r>
            <a:br>
              <a:rPr lang="en-US" sz="2600" dirty="0">
                <a:latin typeface="Calibri"/>
                <a:ea typeface="ＭＳ Ｐゴシック" charset="0"/>
                <a:cs typeface="Calibri"/>
              </a:rPr>
            </a:b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         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              (holding ?obj1)))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is-IS" sz="2600" dirty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(color A red)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46482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36137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dirty="0">
                <a:ea typeface="ＭＳ Ｐゴシック" charset="0"/>
                <a:cs typeface="ＭＳ Ｐゴシック" charset="0"/>
              </a:rPr>
              <a:t> planner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5181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planner converts STRIPS-like problems into Boolean satisfiability problems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Input given in PDDL (domain and problem)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Solves with a variety of satisfiability engines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Open source; executables for Linux, Mac, Windows from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http://</a:t>
            </a:r>
            <a:r>
              <a:rPr lang="en-US" sz="3200" dirty="0" err="1">
                <a:ea typeface="ＭＳ Ｐゴシック" charset="0"/>
                <a:cs typeface="ＭＳ Ｐゴシック" charset="0"/>
                <a:hlinkClick r:id="rId2"/>
              </a:rPr>
              <a:t>bit.ly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/</a:t>
            </a:r>
            <a:r>
              <a:rPr lang="en-US" sz="3200" dirty="0" err="1">
                <a:ea typeface="ＭＳ Ｐゴシック" charset="0"/>
                <a:cs typeface="ＭＳ Ｐゴシック" charset="0"/>
                <a:hlinkClick r:id="rId2"/>
              </a:rPr>
              <a:t>BBpddl</a:t>
            </a:r>
            <a:endParaRPr lang="en-US" sz="3200" dirty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Do </a:t>
            </a:r>
            <a:r>
              <a:rPr lang="en-US" sz="2800" i="1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 -help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for options</a:t>
            </a: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Installed on </a:t>
            </a:r>
            <a:r>
              <a:rPr lang="en-US" sz="2800" dirty="0" err="1">
                <a:ea typeface="ＭＳ Ｐゴシック" charset="0"/>
                <a:cs typeface="ＭＳ Ｐゴシック" charset="0"/>
              </a:rPr>
              <a:t>gl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as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~finin/pub/</a:t>
            </a:r>
            <a:r>
              <a:rPr lang="en-US" sz="2800" i="1" dirty="0" err="1">
                <a:ea typeface="ＭＳ Ｐゴシック" charset="0"/>
                <a:cs typeface="ＭＳ Ｐゴシック" charset="0"/>
              </a:rPr>
              <a:t>blackbox</a:t>
            </a:r>
            <a:endParaRPr lang="en-US" sz="2800" i="1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355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"/>
            <a:ext cx="14859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dirty="0">
                <a:ea typeface="ＭＳ Ｐゴシック" charset="0"/>
                <a:cs typeface="ＭＳ Ｐゴシック" charset="0"/>
              </a:rPr>
              <a:t> planner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77200" cy="5638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&gt;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 </a:t>
            </a:r>
            <a:r>
              <a:rPr lang="en-US" sz="1400" b="1" dirty="0" err="1">
                <a:ea typeface="ＭＳ Ｐゴシック" charset="0"/>
                <a:cs typeface="ＭＳ Ｐゴシック" charset="0"/>
              </a:rPr>
              <a:t>git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 clone </a:t>
            </a:r>
            <a:r>
              <a:rPr lang="is-IS" sz="1400" b="1" dirty="0">
                <a:ea typeface="ＭＳ Ｐゴシック" charset="0"/>
                <a:cs typeface="ＭＳ Ｐゴシック" charset="0"/>
              </a:rPr>
              <a:t>…</a:t>
            </a:r>
            <a:endParaRPr lang="en-US" sz="1400" b="1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is-IS" sz="1400" dirty="0">
                <a:ea typeface="ＭＳ Ｐゴシック" charset="0"/>
                <a:cs typeface="ＭＳ Ｐゴシック" charset="0"/>
              </a:rPr>
              <a:t>…</a:t>
            </a:r>
            <a:endParaRPr lang="en-US" sz="14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&gt; 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cd hw5; </a:t>
            </a:r>
            <a:r>
              <a:rPr lang="en-US" sz="1400" b="1" dirty="0" err="1">
                <a:ea typeface="ＭＳ Ｐゴシック" charset="0"/>
                <a:cs typeface="ＭＳ Ｐゴシック" charset="0"/>
              </a:rPr>
              <a:t>ls</a:t>
            </a:r>
            <a:endParaRPr lang="en-US" sz="1400" b="1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 err="1">
                <a:ea typeface="ＭＳ Ｐゴシック" charset="0"/>
                <a:cs typeface="ＭＳ Ｐゴシック" charset="0"/>
              </a:rPr>
              <a:t>domain.pddl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  p00.pddl  </a:t>
            </a:r>
            <a:r>
              <a:rPr lang="is-IS" sz="1400" dirty="0">
                <a:ea typeface="ＭＳ Ｐゴシック" charset="0"/>
                <a:cs typeface="ＭＳ Ｐゴシック" charset="0"/>
              </a:rPr>
              <a:t>…</a:t>
            </a:r>
            <a:endParaRPr lang="en-US" sz="14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&gt; 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~finin/pub/</a:t>
            </a:r>
            <a:r>
              <a:rPr lang="en-US" sz="1400" b="1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 -o </a:t>
            </a:r>
            <a:r>
              <a:rPr lang="en-US" sz="1400" b="1" dirty="0" err="1">
                <a:ea typeface="ＭＳ Ｐゴシック" charset="0"/>
                <a:cs typeface="ＭＳ Ｐゴシック" charset="0"/>
              </a:rPr>
              <a:t>domain.pddl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 -f p00.pddl </a:t>
            </a:r>
          </a:p>
          <a:p>
            <a:pPr marL="0" indent="0">
              <a:buFontTx/>
              <a:buNone/>
            </a:pPr>
            <a:r>
              <a:rPr lang="en-US" sz="1400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 version 43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...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Loading domain file: </a:t>
            </a:r>
            <a:r>
              <a:rPr lang="en-US" sz="1400" dirty="0" err="1">
                <a:ea typeface="ＭＳ Ｐゴシック" charset="0"/>
                <a:cs typeface="ＭＳ Ｐゴシック" charset="0"/>
              </a:rPr>
              <a:t>domain.pddl</a:t>
            </a:r>
            <a:endParaRPr lang="en-US" sz="14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Loading fact file: p00.pddl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...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Begin plan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1 (</a:t>
            </a:r>
            <a:r>
              <a:rPr lang="en-US" sz="1400" dirty="0" err="1">
                <a:ea typeface="ＭＳ Ｐゴシック" charset="0"/>
                <a:cs typeface="ＭＳ Ｐゴシック" charset="0"/>
              </a:rPr>
              <a:t>unstack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 c b)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2 (put-down c)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3 (</a:t>
            </a:r>
            <a:r>
              <a:rPr lang="en-US" sz="1400" dirty="0" err="1">
                <a:ea typeface="ＭＳ Ｐゴシック" charset="0"/>
                <a:cs typeface="ＭＳ Ｐゴシック" charset="0"/>
              </a:rPr>
              <a:t>unstack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 b a)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4 (stack b c)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5 (pick-up a)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6 (stack a b)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End plan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...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Total elapsed time:   0.01 seconds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...</a:t>
            </a:r>
          </a:p>
          <a:p>
            <a:pPr marL="0" indent="0">
              <a:buFontTx/>
              <a:buNone/>
            </a:pPr>
            <a:endParaRPr lang="en-US" sz="1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457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"/>
            <a:ext cx="14859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Word</a:t>
            </a:r>
            <a:br>
              <a:rPr lang="en-GB" dirty="0">
                <a:latin typeface="Calibri"/>
                <a:ea typeface="ＭＳ Ｐゴシック" charset="0"/>
                <a:cs typeface="Calibri"/>
              </a:rPr>
            </a:br>
            <a:r>
              <a:rPr lang="en-GB" dirty="0">
                <a:latin typeface="Calibri"/>
                <a:ea typeface="ＭＳ Ｐゴシック" charset="0"/>
                <a:cs typeface="Calibri"/>
              </a:rPr>
              <a:t>Problem 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(color A red)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   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          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32766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22421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3657600"/>
            <a:ext cx="2362200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Begin plan</a:t>
            </a:r>
          </a:p>
          <a:p>
            <a:r>
              <a:rPr lang="en-US" sz="2400" dirty="0"/>
              <a:t>1 (</a:t>
            </a:r>
            <a:r>
              <a:rPr lang="en-US" sz="2400" dirty="0" err="1"/>
              <a:t>unstack</a:t>
            </a:r>
            <a:r>
              <a:rPr lang="en-US" sz="2400" dirty="0"/>
              <a:t> c b)</a:t>
            </a:r>
          </a:p>
          <a:p>
            <a:r>
              <a:rPr lang="en-US" sz="2400" dirty="0"/>
              <a:t>2 (put-down c)</a:t>
            </a:r>
          </a:p>
          <a:p>
            <a:r>
              <a:rPr lang="en-US" sz="2400" dirty="0"/>
              <a:t>3 (</a:t>
            </a:r>
            <a:r>
              <a:rPr lang="en-US" sz="2400" dirty="0" err="1"/>
              <a:t>unstack</a:t>
            </a:r>
            <a:r>
              <a:rPr lang="en-US" sz="2400" dirty="0"/>
              <a:t> b a)</a:t>
            </a:r>
          </a:p>
          <a:p>
            <a:r>
              <a:rPr lang="en-US" sz="2400" dirty="0"/>
              <a:t>4 (stack b c)</a:t>
            </a:r>
          </a:p>
          <a:p>
            <a:r>
              <a:rPr lang="en-US" sz="2400" dirty="0"/>
              <a:t>5 (pick-up a)</a:t>
            </a:r>
          </a:p>
          <a:p>
            <a:r>
              <a:rPr lang="en-US" sz="2400" dirty="0"/>
              <a:t>6 (stack a b)</a:t>
            </a:r>
          </a:p>
          <a:p>
            <a:r>
              <a:rPr lang="en-US" sz="2400" dirty="0"/>
              <a:t>End plan</a:t>
            </a:r>
          </a:p>
        </p:txBody>
      </p:sp>
    </p:spTree>
    <p:extLst>
      <p:ext uri="{BB962C8B-B14F-4D97-AF65-F5344CB8AC3E}">
        <p14:creationId xmlns:p14="http://schemas.microsoft.com/office/powerpoint/2010/main" val="6915136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(1) Extend the domain: new objects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aint cans: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paint can holds only only color of paint.  It can also be open (i.e., no lid) or not open (i.e., it’s lid is on)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Brushes: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brush can either be clean or loaded with paint of a particular color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Water bucket: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water bucket is used to wash brushes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12473</TotalTime>
  <Words>1136</Words>
  <Application>Microsoft Macintosh PowerPoint</Application>
  <PresentationFormat>On-screen Show (4:3)</PresentationFormat>
  <Paragraphs>165</Paragraphs>
  <Slides>14</Slides>
  <Notes>4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Tahoma</vt:lpstr>
      <vt:lpstr>Times New Roman</vt:lpstr>
      <vt:lpstr>Blank Presentation</vt:lpstr>
      <vt:lpstr>HW5: Planning</vt:lpstr>
      <vt:lpstr>PDDL</vt:lpstr>
      <vt:lpstr>PDDL Representation</vt:lpstr>
      <vt:lpstr>Blocks Word Domain File</vt:lpstr>
      <vt:lpstr>Blocks Word Problem File</vt:lpstr>
      <vt:lpstr>Blackbox planner</vt:lpstr>
      <vt:lpstr>Blackbox planner</vt:lpstr>
      <vt:lpstr>Blocks Word Problem File</vt:lpstr>
      <vt:lpstr>(1) Extend the domain: new objects</vt:lpstr>
      <vt:lpstr>(2) Extend the domain: new actions</vt:lpstr>
      <vt:lpstr>Action preconditions</vt:lpstr>
      <vt:lpstr>Problem p0.ppd</vt:lpstr>
      <vt:lpstr>http://planning.domains/</vt:lpstr>
      <vt:lpstr>P4</vt:lpstr>
    </vt:vector>
  </TitlesOfParts>
  <Company>UMBC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313</cp:revision>
  <cp:lastPrinted>2018-04-18T19:32:31Z</cp:lastPrinted>
  <dcterms:created xsi:type="dcterms:W3CDTF">2009-11-18T21:57:46Z</dcterms:created>
  <dcterms:modified xsi:type="dcterms:W3CDTF">2019-04-03T02:12:41Z</dcterms:modified>
</cp:coreProperties>
</file>