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58" r:id="rId3"/>
    <p:sldId id="356" r:id="rId4"/>
    <p:sldId id="360" r:id="rId5"/>
    <p:sldId id="359" r:id="rId6"/>
    <p:sldId id="258" r:id="rId7"/>
    <p:sldId id="259" r:id="rId8"/>
    <p:sldId id="257" r:id="rId9"/>
    <p:sldId id="272" r:id="rId10"/>
    <p:sldId id="338" r:id="rId11"/>
    <p:sldId id="353" r:id="rId12"/>
    <p:sldId id="354" r:id="rId13"/>
    <p:sldId id="355" r:id="rId14"/>
    <p:sldId id="260" r:id="rId15"/>
    <p:sldId id="339" r:id="rId16"/>
    <p:sldId id="317" r:id="rId17"/>
    <p:sldId id="301" r:id="rId18"/>
    <p:sldId id="304" r:id="rId19"/>
    <p:sldId id="261" r:id="rId20"/>
    <p:sldId id="263" r:id="rId21"/>
    <p:sldId id="305" r:id="rId22"/>
    <p:sldId id="264" r:id="rId23"/>
    <p:sldId id="365" r:id="rId24"/>
    <p:sldId id="266" r:id="rId25"/>
    <p:sldId id="275" r:id="rId26"/>
    <p:sldId id="277" r:id="rId27"/>
    <p:sldId id="278" r:id="rId28"/>
    <p:sldId id="285" r:id="rId29"/>
    <p:sldId id="279" r:id="rId30"/>
    <p:sldId id="334" r:id="rId31"/>
    <p:sldId id="333" r:id="rId32"/>
    <p:sldId id="281" r:id="rId33"/>
    <p:sldId id="336" r:id="rId34"/>
    <p:sldId id="335" r:id="rId35"/>
    <p:sldId id="280" r:id="rId36"/>
    <p:sldId id="284" r:id="rId37"/>
    <p:sldId id="337" r:id="rId38"/>
    <p:sldId id="267" r:id="rId39"/>
    <p:sldId id="287" r:id="rId40"/>
    <p:sldId id="289" r:id="rId41"/>
    <p:sldId id="341" r:id="rId42"/>
    <p:sldId id="322" r:id="rId43"/>
    <p:sldId id="321" r:id="rId44"/>
    <p:sldId id="288" r:id="rId45"/>
    <p:sldId id="342" r:id="rId46"/>
    <p:sldId id="343" r:id="rId47"/>
    <p:sldId id="345" r:id="rId48"/>
    <p:sldId id="344" r:id="rId49"/>
    <p:sldId id="352" r:id="rId5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91103"/>
  </p:normalViewPr>
  <p:slideViewPr>
    <p:cSldViewPr showGuides="1">
      <p:cViewPr>
        <p:scale>
          <a:sx n="119" d="100"/>
          <a:sy n="119" d="100"/>
        </p:scale>
        <p:origin x="128" y="136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11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12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110F44-B323-BF43-B933-DD18BA190A76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B09C6C-C10E-DB47-AE39-C52F8FFABD9F}" type="slidenum">
              <a:rPr lang="en-US" sz="1300">
                <a:latin typeface="Calibri" charset="0"/>
              </a:rPr>
              <a:pPr/>
              <a:t>16</a:t>
            </a:fld>
            <a:endParaRPr lang="en-US" sz="1300" dirty="0">
              <a:latin typeface="Calibri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9188" cy="27447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1912" cy="32924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C1765-E8F3-254B-9562-EF950893176B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4466F1-2EA5-604C-89E6-FC007FF582CA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645BB-6780-D947-B8E4-6682906B8696}" type="slidenum">
              <a:rPr lang="en-US" sz="1300">
                <a:latin typeface="Calibri" charset="0"/>
              </a:rPr>
              <a:pPr/>
              <a:t>19</a:t>
            </a:fld>
            <a:endParaRPr lang="en-US" sz="1300" dirty="0">
              <a:latin typeface="Calibri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D4C1A-2CAC-CE4F-836F-E47F0EBBB454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>
                <a:latin typeface="Calibri" charset="0"/>
              </a:rPr>
              <a:pPr/>
              <a:t>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27AEE-28D2-6E41-B03D-459C04E85DDC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9702F5-60F3-4B4F-A8A8-4F69F251032A}" type="slidenum">
              <a:rPr lang="en-US" sz="1300">
                <a:latin typeface="Calibri" charset="0"/>
              </a:rPr>
              <a:pPr/>
              <a:t>22</a:t>
            </a:fld>
            <a:endParaRPr lang="en-US" sz="1300" dirty="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24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A1E733-4A02-9E49-8499-FB868AC9D0B8}" type="slidenum">
              <a:rPr lang="en-US" sz="1300">
                <a:latin typeface="Calibri" charset="0"/>
              </a:rPr>
              <a:pPr/>
              <a:t>25</a:t>
            </a:fld>
            <a:endParaRPr lang="en-US" sz="1300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26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E77F26-78E8-FF4A-8842-7D7614783CDA}" type="slidenum">
              <a:rPr lang="en-US" sz="1300">
                <a:latin typeface="Calibri" charset="0"/>
              </a:rPr>
              <a:pPr/>
              <a:t>27</a:t>
            </a:fld>
            <a:endParaRPr lang="en-US" sz="1300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28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29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2D857-93E0-3F46-BE30-A7D108F9A1EE}" type="slidenum">
              <a:rPr lang="en-US" sz="1300">
                <a:latin typeface="Calibri" charset="0"/>
              </a:rPr>
              <a:pPr/>
              <a:t>30</a:t>
            </a:fld>
            <a:endParaRPr lang="en-US" sz="1300" dirty="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C149E-8E65-B745-8572-47220640BB90}" type="slidenum">
              <a:rPr lang="en-US" sz="1300">
                <a:latin typeface="Calibri" charset="0"/>
              </a:rPr>
              <a:pPr/>
              <a:t>31</a:t>
            </a:fld>
            <a:endParaRPr lang="en-US" sz="1300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3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32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33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34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35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59687-F6B0-9E47-A778-2E9A5966B563}" type="slidenum">
              <a:rPr lang="en-US" sz="1300">
                <a:latin typeface="Calibri" charset="0"/>
              </a:rPr>
              <a:pPr/>
              <a:t>36</a:t>
            </a:fld>
            <a:endParaRPr lang="en-US" sz="1300" dirty="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67AA1D-E8B0-D94D-9E35-81110A0DA41C}" type="slidenum">
              <a:rPr lang="en-US" sz="1300">
                <a:latin typeface="Calibri" charset="0"/>
              </a:rPr>
              <a:pPr/>
              <a:t>37</a:t>
            </a:fld>
            <a:endParaRPr lang="en-US" sz="1300" dirty="0">
              <a:latin typeface="Calibri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694537-5A50-7044-A963-3404727DCD8C}" type="slidenum">
              <a:rPr lang="en-US" sz="1300">
                <a:latin typeface="Calibri" charset="0"/>
              </a:rPr>
              <a:pPr/>
              <a:t>38</a:t>
            </a:fld>
            <a:endParaRPr lang="en-US" sz="1300" dirty="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645A45-2A5A-964B-9172-BBE1AF18D099}" type="slidenum">
              <a:rPr lang="en-US" sz="1300">
                <a:latin typeface="Calibri" charset="0"/>
              </a:rPr>
              <a:pPr/>
              <a:t>39</a:t>
            </a:fld>
            <a:endParaRPr lang="en-US" sz="1300" dirty="0">
              <a:latin typeface="Calibri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3A401B-7F8C-2D4B-A35F-1D2A465FD062}" type="slidenum">
              <a:rPr lang="en-US" sz="1300">
                <a:latin typeface="Calibri" charset="0"/>
              </a:rPr>
              <a:pPr/>
              <a:t>40</a:t>
            </a:fld>
            <a:endParaRPr lang="en-US" sz="1300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22A92E-4629-3F4A-A9C4-F11B6DB59A9B}" type="slidenum">
              <a:rPr lang="en-US" sz="1300">
                <a:latin typeface="Calibri" charset="0"/>
              </a:rPr>
              <a:pPr/>
              <a:t>42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8A25B2-2C8D-4B47-BF5A-F454A7191AED}" type="slidenum">
              <a:rPr lang="en-US" sz="1300">
                <a:latin typeface="Calibri" charset="0"/>
              </a:rPr>
              <a:pPr/>
              <a:t>43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BDDA8F-FAA7-8A4F-8FDB-DC1F9CA01A08}" type="slidenum">
              <a:rPr lang="en-US" sz="1300">
                <a:latin typeface="Calibri" charset="0"/>
              </a:rPr>
              <a:pPr/>
              <a:t>44</a:t>
            </a:fld>
            <a:endParaRPr lang="en-US" sz="1300" dirty="0">
              <a:latin typeface="Calibri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1CF9E9-F5C0-AA40-8F99-07706CC815FA}" type="slidenum">
              <a:rPr lang="en-US" sz="1300">
                <a:latin typeface="Calibri" charset="0"/>
              </a:rPr>
              <a:pPr/>
              <a:t>49</a:t>
            </a:fld>
            <a:endParaRPr lang="en-US" sz="13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Problem_Solv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embed/GmU7SimFkp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pological_sorti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ierarchical_task_networ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</a:t>
            </a:r>
            <a:endParaRPr lang="en-US" sz="9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charset="0"/>
              </a:rPr>
              <a:t>Some material adopted from notes by </a:t>
            </a:r>
            <a:r>
              <a:rPr lang="en-US" sz="2000" dirty="0">
                <a:latin typeface="Calibri" charset="0"/>
              </a:rPr>
              <a:t>Andreas Geyer-Schulz</a:t>
            </a:r>
          </a:p>
          <a:p>
            <a:pPr algn="r"/>
            <a:r>
              <a:rPr lang="en-US" sz="2000" dirty="0">
                <a:latin typeface="Calibri" charset="0"/>
              </a:rPr>
              <a:t>and Chuck Dyer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5400" b="1" dirty="0">
                <a:ea typeface="ＭＳ Ｐゴシック" charset="0"/>
                <a:cs typeface="ＭＳ Ｐゴシック" charset="0"/>
              </a:rPr>
              <a:t>Planning as Search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81001" y="1524000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b="1" dirty="0">
                <a:latin typeface="Calibri" charset="0"/>
              </a:rPr>
              <a:t>Actions: </a:t>
            </a:r>
            <a:r>
              <a:rPr lang="en-US" sz="3200" dirty="0">
                <a:latin typeface="Calibri" charset="0"/>
              </a:rPr>
              <a:t>generate successor states</a:t>
            </a:r>
          </a:p>
          <a:p>
            <a:pPr eaLnBrk="1" hangingPunct="1">
              <a:buFontTx/>
              <a:buChar char="•"/>
            </a:pPr>
            <a:r>
              <a:rPr lang="en-US" sz="3200" b="1" dirty="0">
                <a:latin typeface="Calibri" charset="0"/>
              </a:rPr>
              <a:t>States: </a:t>
            </a:r>
            <a:r>
              <a:rPr lang="en-US" sz="3200" dirty="0">
                <a:latin typeface="Calibri" charset="0"/>
              </a:rPr>
              <a:t>completely described &amp; only used for successor generation, heuristic fn. evaluation &amp; goal testing</a:t>
            </a:r>
            <a:endParaRPr lang="en-US" sz="3200" u="sng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 sz="3200" b="1" dirty="0">
                <a:latin typeface="Calibri" charset="0"/>
              </a:rPr>
              <a:t>Goals:  </a:t>
            </a:r>
            <a:r>
              <a:rPr lang="en-US" sz="3200" dirty="0">
                <a:latin typeface="Calibri" charset="0"/>
              </a:rPr>
              <a:t>represented as goal test and using a heuristic function</a:t>
            </a:r>
          </a:p>
          <a:p>
            <a:pPr eaLnBrk="1" hangingPunct="1">
              <a:buFontTx/>
              <a:buChar char="•"/>
            </a:pPr>
            <a:r>
              <a:rPr lang="en-US" sz="3200" b="1" dirty="0">
                <a:latin typeface="Calibri" charset="0"/>
              </a:rPr>
              <a:t>Plan representation: </a:t>
            </a:r>
            <a:r>
              <a:rPr lang="en-US" sz="3200" dirty="0">
                <a:latin typeface="Calibri" charset="0"/>
              </a:rPr>
              <a:t>unbroken sequences of actions forward from initial states or backward from goal state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876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>
                <a:ea typeface="ＭＳ Ｐゴシック" charset="0"/>
                <a:cs typeface="ＭＳ Ｐゴシック" charset="0"/>
              </a:rPr>
              <a:t>Get a quart of milk, a bunch of bananas</a:t>
            </a:r>
            <a:br>
              <a:rPr lang="en-US" altLang="ja-JP" sz="3600" dirty="0">
                <a:ea typeface="ＭＳ Ｐゴシック" charset="0"/>
                <a:cs typeface="ＭＳ Ｐゴシック" charset="0"/>
              </a:rPr>
            </a:br>
            <a:r>
              <a:rPr lang="en-US" altLang="ja-JP" sz="3600" dirty="0">
                <a:ea typeface="ＭＳ Ｐゴシック" charset="0"/>
                <a:cs typeface="ＭＳ Ｐゴシック" charset="0"/>
              </a:rPr>
              <a:t>and a variable-speed cordless drill.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51538"/>
            <a:ext cx="3810000" cy="830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alibri" charset="0"/>
              </a:rPr>
              <a:t>Treating planning as a search problem isn’t very efficient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/>
            <a:r>
              <a:rPr lang="en-US" sz="4200" dirty="0">
                <a:ea typeface="ＭＳ Ｐゴシック" charset="0"/>
                <a:cs typeface="ＭＳ Ｐゴシック" charset="0"/>
              </a:rPr>
              <a:t>General Problem Solver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4102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General Problem Solver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(GPS)</a:t>
            </a:r>
            <a:br>
              <a:rPr lang="en-US" sz="2600" dirty="0">
                <a:ea typeface="ＭＳ Ｐゴシック" charset="0"/>
                <a:cs typeface="ＭＳ Ｐゴシック" charset="0"/>
              </a:rPr>
            </a:br>
            <a:r>
              <a:rPr lang="en-US" sz="2600" dirty="0">
                <a:ea typeface="ＭＳ Ｐゴシック" charset="0"/>
                <a:cs typeface="ＭＳ Ｐゴシック" charset="0"/>
              </a:rPr>
              <a:t>system was an early  planner</a:t>
            </a:r>
            <a:br>
              <a:rPr lang="en-US" sz="2600" dirty="0">
                <a:ea typeface="ＭＳ Ｐゴシック" charset="0"/>
                <a:cs typeface="ＭＳ Ｐゴシック" charset="0"/>
              </a:rPr>
            </a:br>
            <a:r>
              <a:rPr lang="en-US" sz="2600" dirty="0">
                <a:ea typeface="ＭＳ Ｐゴシック" charset="0"/>
                <a:cs typeface="ＭＳ Ｐゴシック" charset="0"/>
              </a:rPr>
              <a:t>(Newell, Shaw, and Simon, 1957) 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generated actions that reduced difference between some state and a goal state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used Means-Ends Analysis</a:t>
            </a:r>
          </a:p>
          <a:p>
            <a:pPr lvl="1"/>
            <a:r>
              <a:rPr lang="en-US" sz="2200" dirty="0">
                <a:ea typeface="ＭＳ Ｐゴシック" charset="0"/>
              </a:rPr>
              <a:t>Compare given to desired states; select best action to do next</a:t>
            </a:r>
          </a:p>
          <a:p>
            <a:pPr lvl="1"/>
            <a:r>
              <a:rPr lang="en-US" sz="2200" dirty="0">
                <a:ea typeface="ＭＳ Ｐゴシック" charset="0"/>
              </a:rPr>
              <a:t>Table of differences identifies actions to reduce types of differences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GPS was a state space planner: operated in domain of state space problems specified by initial state, some goal states, and set of operations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Introduced general way to use domain knowledge to select most promising action to take next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6200"/>
            <a:ext cx="30384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Situation calculus planning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05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Intuition: Represent planning problem using first-order logic</a:t>
            </a:r>
          </a:p>
          <a:p>
            <a:pPr lvl="1"/>
            <a:r>
              <a:rPr lang="en-US" sz="3600" dirty="0">
                <a:ea typeface="ＭＳ Ｐゴシック" charset="0"/>
              </a:rPr>
              <a:t>Situation calculus lets us reason about changes in the world</a:t>
            </a:r>
          </a:p>
          <a:p>
            <a:pPr lvl="1"/>
            <a:r>
              <a:rPr lang="en-US" sz="3600" dirty="0">
                <a:ea typeface="ＭＳ Ｐゴシック" charset="0"/>
              </a:rPr>
              <a:t>Use theorem proving to find action </a:t>
            </a:r>
            <a:r>
              <a:rPr lang="en-US" altLang="ja-JP" sz="3600" dirty="0">
                <a:ea typeface="ＭＳ Ｐゴシック" charset="0"/>
              </a:rPr>
              <a:t>sequence, when applied to initial situation leads to desired result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How 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 err="1">
                <a:ea typeface="ＭＳ Ｐゴシック" charset="0"/>
                <a:cs typeface="ＭＳ Ｐゴシック" charset="0"/>
              </a:rPr>
              <a:t>neats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dirty="0">
                <a:ea typeface="ＭＳ Ｐゴシック" charset="0"/>
                <a:cs typeface="ＭＳ Ｐゴシック" charset="0"/>
              </a:rPr>
              <a:t> approach the problem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5638800"/>
          </a:xfrm>
        </p:spPr>
        <p:txBody>
          <a:bodyPr/>
          <a:lstStyle/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Initial state: logical sentence about (situation) S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0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At(Home,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Have(Milk,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 Have(Bananas,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ea typeface="ＭＳ Ｐゴシック" charset="0"/>
              </a:rPr>
              <a:t> Have(Drill, S</a:t>
            </a:r>
            <a:r>
              <a:rPr lang="en-US" baseline="-25000" dirty="0">
                <a:ea typeface="ＭＳ Ｐゴシック" charset="0"/>
              </a:rPr>
              <a:t>0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Goal state: 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</a:rPr>
              <a:t>s) At(</a:t>
            </a:r>
            <a:r>
              <a:rPr lang="en-US" dirty="0" err="1">
                <a:ea typeface="ＭＳ Ｐゴシック" charset="0"/>
              </a:rPr>
              <a:t>Home,s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Milk,s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Bananas,s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Have(</a:t>
            </a:r>
            <a:r>
              <a:rPr lang="en-US" dirty="0" err="1">
                <a:ea typeface="ＭＳ Ｐゴシック" charset="0"/>
              </a:rPr>
              <a:t>Drill,s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Actions describe how world changes: 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 Have(</a:t>
            </a:r>
            <a:r>
              <a:rPr lang="en-US" dirty="0" err="1">
                <a:ea typeface="ＭＳ Ｐゴシック" charset="0"/>
              </a:rPr>
              <a:t>Milk,Result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)) </a:t>
            </a:r>
            <a:r>
              <a:rPr lang="en-US" dirty="0">
                <a:ea typeface="ＭＳ Ｐゴシック" charset="0"/>
                <a:sym typeface="Symbol" charset="0"/>
              </a:rPr>
              <a:t></a:t>
            </a: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((a=Buy(Milk)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At(</a:t>
            </a:r>
            <a:r>
              <a:rPr lang="en-US" dirty="0" err="1">
                <a:ea typeface="ＭＳ Ｐゴシック" charset="0"/>
              </a:rPr>
              <a:t>Grocery,s</a:t>
            </a:r>
            <a:r>
              <a:rPr lang="en-US" dirty="0">
                <a:ea typeface="ＭＳ Ｐゴシック" charset="0"/>
              </a:rPr>
              <a:t>)) </a:t>
            </a:r>
            <a:r>
              <a:rPr lang="en-US" dirty="0">
                <a:ea typeface="ＭＳ Ｐゴシック" charset="0"/>
                <a:sym typeface="Symbol" charset="0"/>
              </a:rPr>
              <a:t></a:t>
            </a:r>
            <a:r>
              <a:rPr lang="en-US" dirty="0">
                <a:ea typeface="ＭＳ Ｐゴシック" charset="0"/>
              </a:rPr>
              <a:t> (Have(Milk, s) </a:t>
            </a:r>
            <a:r>
              <a:rPr lang="en-US" dirty="0"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ea typeface="ＭＳ Ｐゴシック" charset="0"/>
              </a:rPr>
              <a:t> a </a:t>
            </a:r>
            <a:r>
              <a:rPr lang="en-US" dirty="0">
                <a:ea typeface="ＭＳ Ｐゴシック" charset="0"/>
                <a:sym typeface="Symbol" charset="0"/>
              </a:rPr>
              <a:t> </a:t>
            </a:r>
            <a:r>
              <a:rPr lang="en-US" dirty="0">
                <a:ea typeface="ＭＳ Ｐゴシック" charset="0"/>
              </a:rPr>
              <a:t>Drop(Milk)))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Result(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a,s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names situation resulting from doing action a in situation s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 sequences: Result'(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l,s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is result of executing list of actions (l) starting in s: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ea typeface="ＭＳ Ｐゴシック" charset="0"/>
              </a:rPr>
              <a:t>s) Result'([],s) = s</a:t>
            </a:r>
          </a:p>
          <a:p>
            <a:pPr marL="288925" lvl="1" indent="0">
              <a:buFontTx/>
              <a:buNone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ea typeface="ＭＳ Ｐゴシック" charset="0"/>
              </a:rPr>
              <a:t>a,p,s</a:t>
            </a:r>
            <a:r>
              <a:rPr lang="en-US" dirty="0">
                <a:ea typeface="ＭＳ Ｐゴシック" charset="0"/>
              </a:rPr>
              <a:t>) Result'([</a:t>
            </a:r>
            <a:r>
              <a:rPr lang="en-US" dirty="0" err="1">
                <a:ea typeface="ＭＳ Ｐゴシック" charset="0"/>
              </a:rPr>
              <a:t>a|p</a:t>
            </a:r>
            <a:r>
              <a:rPr lang="en-US" dirty="0">
                <a:ea typeface="ＭＳ Ｐゴシック" charset="0"/>
              </a:rPr>
              <a:t>]s) = Result'(</a:t>
            </a:r>
            <a:r>
              <a:rPr lang="en-US" dirty="0" err="1">
                <a:ea typeface="ＭＳ Ｐゴシック" charset="0"/>
              </a:rPr>
              <a:t>p,Result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a,s</a:t>
            </a:r>
            <a:r>
              <a:rPr lang="en-US" dirty="0">
                <a:ea typeface="ＭＳ Ｐゴシック" charset="0"/>
              </a:rPr>
              <a:t>))</a:t>
            </a:r>
          </a:p>
          <a:p>
            <a:pPr marL="174625" indent="-174625"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Planning</a:t>
            </a: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 II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Solution is plan that when applied to initial state yields situation satisfying the goal: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</a:rPr>
              <a:t>At(Home,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Have(Milk,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Have(Bananas,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ea typeface="ＭＳ Ｐゴシック" charset="0"/>
              </a:rPr>
              <a:t> Have(Drill, Result'(p,S</a:t>
            </a:r>
            <a:r>
              <a:rPr lang="en-US" sz="2800" baseline="-25000" dirty="0">
                <a:ea typeface="ＭＳ Ｐゴシック" charset="0"/>
              </a:rPr>
              <a:t>0</a:t>
            </a:r>
            <a:r>
              <a:rPr lang="en-US" sz="2800" dirty="0">
                <a:ea typeface="ＭＳ Ｐゴシック" charset="0"/>
              </a:rPr>
              <a:t>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We expect a plan (i.e., variable assignment through unification) such as: </a:t>
            </a:r>
          </a:p>
          <a:p>
            <a:pPr lvl="1" indent="11113">
              <a:buFontTx/>
              <a:buNone/>
            </a:pPr>
            <a:r>
              <a:rPr lang="en-US" sz="2800" dirty="0">
                <a:ea typeface="ＭＳ Ｐゴシック" charset="0"/>
              </a:rPr>
              <a:t>p = [Go(Grocery), Buy(Milk), Buy(Bananas),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        Go(</a:t>
            </a:r>
            <a:r>
              <a:rPr lang="en-US" sz="2800" dirty="0" err="1">
                <a:ea typeface="ＭＳ Ｐゴシック" charset="0"/>
              </a:rPr>
              <a:t>HardwareStore</a:t>
            </a:r>
            <a:r>
              <a:rPr lang="en-US" sz="2800" dirty="0">
                <a:ea typeface="ＭＳ Ｐゴシック" charset="0"/>
              </a:rPr>
              <a:t>), Buy(Drill), Go(Home)]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calculus: Blocks world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 situation calculus rule for the blocks world</a:t>
            </a:r>
          </a:p>
          <a:p>
            <a:pPr marL="346075" lvl="1" indent="-6350">
              <a:buFontTx/>
              <a:buNone/>
            </a:pPr>
            <a:r>
              <a:rPr lang="en-US" sz="2200" dirty="0">
                <a:ea typeface="ＭＳ Ｐゴシック" charset="0"/>
              </a:rPr>
              <a:t>Clear (X, Result(A,S)) </a:t>
            </a:r>
            <a:r>
              <a:rPr lang="en-US" sz="2200" dirty="0">
                <a:ea typeface="ＭＳ Ｐゴシック" charset="0"/>
                <a:sym typeface="Symbol" charset="0"/>
              </a:rPr>
              <a:t> </a:t>
            </a:r>
            <a:br>
              <a:rPr lang="en-US" sz="2200" dirty="0"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[Clear (X, S)  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((A=Stack(Y,X)  A=Pickup(X))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 (A=Stack(Y,X)  (holding(Y,S))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       (A=Pickup(X)  (</a:t>
            </a:r>
            <a:r>
              <a:rPr lang="en-US" sz="2200" dirty="0" err="1">
                <a:solidFill>
                  <a:schemeClr val="accent2"/>
                </a:solidFill>
                <a:ea typeface="ＭＳ Ｐゴシック" charset="0"/>
                <a:sym typeface="Symbol" charset="0"/>
              </a:rPr>
              <a:t>handempty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(S)  </a:t>
            </a:r>
            <a:r>
              <a:rPr lang="en-US" sz="2200" dirty="0" err="1">
                <a:solidFill>
                  <a:schemeClr val="accent2"/>
                </a:solidFill>
                <a:ea typeface="ＭＳ Ｐゴシック" charset="0"/>
                <a:sym typeface="Symbol" charset="0"/>
              </a:rPr>
              <a:t>ontable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(X,S)  clear(X,S))))]</a:t>
            </a:r>
            <a:br>
              <a:rPr lang="en-US" sz="2200" dirty="0">
                <a:solidFill>
                  <a:schemeClr val="accent2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[A=Stack(X,Y)  holding(X,S)  clear(Y,S)]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chemeClr val="accent1"/>
                </a:solidFill>
                <a:ea typeface="ＭＳ Ｐゴシック" charset="0"/>
                <a:sym typeface="Symbol" charset="0"/>
              </a:rPr>
              <a:t>[A=Unstack(Y,X)  on(Y,X,S)  clear(Y,S)  </a:t>
            </a:r>
            <a:r>
              <a:rPr lang="en-US" sz="2200" dirty="0" err="1">
                <a:solidFill>
                  <a:schemeClr val="accent1"/>
                </a:solidFill>
                <a:ea typeface="ＭＳ Ｐゴシック" charset="0"/>
                <a:sym typeface="Symbol" charset="0"/>
              </a:rPr>
              <a:t>handempty</a:t>
            </a:r>
            <a:r>
              <a:rPr lang="en-US" sz="2200" dirty="0">
                <a:solidFill>
                  <a:schemeClr val="accent1"/>
                </a:solidFill>
                <a:ea typeface="ＭＳ Ｐゴシック" charset="0"/>
                <a:sym typeface="Symbol" charset="0"/>
              </a:rPr>
              <a:t>(S)]</a:t>
            </a:r>
            <a:br>
              <a:rPr lang="en-US" sz="2200" dirty="0">
                <a:ea typeface="ＭＳ Ｐゴシック" charset="0"/>
                <a:sym typeface="Symbol" charset="0"/>
              </a:rPr>
            </a:br>
            <a:r>
              <a:rPr lang="en-US" sz="2200" dirty="0">
                <a:ea typeface="ＭＳ Ｐゴシック" charset="0"/>
                <a:sym typeface="Symbol" charset="0"/>
              </a:rPr>
              <a:t>     </a:t>
            </a:r>
            <a:r>
              <a:rPr lang="en-US" sz="2200" dirty="0">
                <a:solidFill>
                  <a:srgbClr val="D60093"/>
                </a:solidFill>
                <a:ea typeface="ＭＳ Ｐゴシック" charset="0"/>
                <a:sym typeface="Symbol" charset="0"/>
              </a:rPr>
              <a:t>[A=Putdown(X)  holding(X,S)]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Translation: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A block is clear if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  <a:sym typeface="Symbol" charset="0"/>
              </a:rPr>
              <a:t>(a) in previous state it was clear &amp; we didn’t pick it up or stack something on it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(b)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we stacked it on something else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(c)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  <a:sym typeface="Symbol" charset="0"/>
              </a:rPr>
              <a:t>something was on it that we unstacked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, or (d) </a:t>
            </a:r>
            <a:r>
              <a:rPr lang="en-US" dirty="0">
                <a:solidFill>
                  <a:srgbClr val="D60093"/>
                </a:solidFill>
                <a:ea typeface="ＭＳ Ｐゴシック" charset="0"/>
                <a:cs typeface="ＭＳ Ｐゴシック" charset="0"/>
                <a:sym typeface="Symbol" charset="0"/>
              </a:rPr>
              <a:t>we were holding it and we put it down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Whew!!! There’s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altLang="ja-JP" sz="2800" dirty="0" err="1">
                <a:ea typeface="ＭＳ Ｐゴシック" charset="0"/>
                <a:cs typeface="ＭＳ Ｐゴシック" charset="0"/>
                <a:sym typeface="Symbol" charset="0"/>
              </a:rPr>
              <a:t>gotta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 be a better way!</a:t>
            </a:r>
            <a:endParaRPr lang="en-US" sz="28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Situation calculus planning: Analysis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Fine in theory, but problem solving (search) is exponential in worst case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Resolution theorem proving only finds a proof (plan), not necessarily 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good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plan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So, restrict language and use special-purpose algorithm (a planner) rather than general theorem prover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is a common task for intelligent agents, so it’s reasonable to have a special subsystem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Shakey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547936" y="5769114"/>
            <a:ext cx="39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Operator/action representation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620000" cy="5562600"/>
          </a:xfrm>
        </p:spPr>
        <p:txBody>
          <a:bodyPr/>
          <a:lstStyle/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Action operators have three components: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Action description 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Precondition: conjunction of positive literals </a:t>
            </a:r>
          </a:p>
          <a:p>
            <a:pPr marL="457200" lvl="1" indent="-168275"/>
            <a:r>
              <a:rPr lang="en-US" sz="2200" dirty="0">
                <a:ea typeface="ＭＳ Ｐゴシック" charset="0"/>
              </a:rPr>
              <a:t>Effect: conjunction of positive or negative literals describing how situation changes when operator is applied 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Example: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Op[Action:  Go(there),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      </a:t>
            </a:r>
            <a:r>
              <a:rPr lang="en-US" sz="2200" dirty="0" err="1">
                <a:ea typeface="ＭＳ Ｐゴシック" charset="0"/>
              </a:rPr>
              <a:t>Precond</a:t>
            </a:r>
            <a:r>
              <a:rPr lang="en-US" sz="2200" dirty="0">
                <a:ea typeface="ＭＳ Ｐゴシック" charset="0"/>
              </a:rPr>
              <a:t>:  At(here)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Path(</a:t>
            </a:r>
            <a:r>
              <a:rPr lang="en-US" sz="2200" dirty="0" err="1">
                <a:ea typeface="ＭＳ Ｐゴシック" charset="0"/>
              </a:rPr>
              <a:t>here,there</a:t>
            </a:r>
            <a:r>
              <a:rPr lang="en-US" sz="2200" dirty="0">
                <a:ea typeface="ＭＳ Ｐゴシック" charset="0"/>
              </a:rPr>
              <a:t>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      Effect:  At(there)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</a:t>
            </a:r>
            <a:r>
              <a:rPr lang="en-US" sz="2200" dirty="0">
                <a:ea typeface="ＭＳ Ｐゴシック" charset="0"/>
                <a:sym typeface="Symbol" charset="0"/>
              </a:rPr>
              <a:t></a:t>
            </a:r>
            <a:r>
              <a:rPr lang="en-US" sz="2200" dirty="0">
                <a:ea typeface="ＭＳ Ｐゴシック" charset="0"/>
              </a:rPr>
              <a:t>At(here)]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All variables are universally quantified </a:t>
            </a:r>
          </a:p>
          <a:p>
            <a:pPr marL="174625" indent="-174625"/>
            <a:r>
              <a:rPr lang="en-US" sz="2800" dirty="0">
                <a:ea typeface="ＭＳ Ｐゴシック" charset="0"/>
                <a:cs typeface="ＭＳ Ｐゴシック" charset="0"/>
              </a:rPr>
              <a:t>Situation variables are implicit</a:t>
            </a:r>
          </a:p>
          <a:p>
            <a:pPr marL="457200" lvl="1" indent="-168275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preconditions must be true in the state immediately before operator is applied; effects are true immediately after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934200" y="3124200"/>
            <a:ext cx="1600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Go(there)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604000" y="2743200"/>
            <a:ext cx="2622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</a:rPr>
              <a:t>At(here) ,Path(</a:t>
            </a:r>
            <a:r>
              <a:rPr lang="en-US" sz="1800" dirty="0" err="1">
                <a:latin typeface="Calibri" charset="0"/>
              </a:rPr>
              <a:t>here,there</a:t>
            </a:r>
            <a:r>
              <a:rPr lang="en-US" sz="1800" dirty="0">
                <a:latin typeface="Calibri" charset="0"/>
              </a:rPr>
              <a:t>)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689725" y="4071938"/>
            <a:ext cx="2132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</a:rPr>
              <a:t>At(there) , </a:t>
            </a:r>
            <a:r>
              <a:rPr lang="en-US" sz="1800" dirty="0">
                <a:latin typeface="Calibri" charset="0"/>
                <a:sym typeface="Symbol" charset="0"/>
              </a:rPr>
              <a:t></a:t>
            </a:r>
            <a:r>
              <a:rPr lang="en-US" sz="1800" dirty="0">
                <a:latin typeface="Calibri" charset="0"/>
              </a:rPr>
              <a:t>At(here)</a:t>
            </a:r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 flipV="1">
            <a:off x="3352800" y="3429000"/>
            <a:ext cx="3657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V="1">
            <a:off x="4572000" y="4267200"/>
            <a:ext cx="1981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V="1">
            <a:off x="5410200" y="3048000"/>
            <a:ext cx="12954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dirty="0">
                <a:ea typeface="ＭＳ Ｐゴシック" charset="0"/>
              </a:rPr>
              <a:t>stack(X,Y): put block X on block Y</a:t>
            </a:r>
          </a:p>
          <a:p>
            <a:pPr lvl="1"/>
            <a:r>
              <a:rPr lang="en-US" dirty="0" err="1">
                <a:ea typeface="ＭＳ Ｐゴシック" charset="0"/>
              </a:rPr>
              <a:t>unstack</a:t>
            </a:r>
            <a:r>
              <a:rPr lang="en-US" dirty="0">
                <a:ea typeface="ＭＳ Ｐゴシック" charset="0"/>
              </a:rPr>
              <a:t>(X,Y): remove block X from block Y</a:t>
            </a:r>
          </a:p>
          <a:p>
            <a:pPr lvl="1"/>
            <a:r>
              <a:rPr lang="en-US" dirty="0">
                <a:ea typeface="ＭＳ Ｐゴシック" charset="0"/>
              </a:rPr>
              <a:t>pickup(X): pickup block X</a:t>
            </a:r>
          </a:p>
          <a:p>
            <a:pPr lvl="1"/>
            <a:r>
              <a:rPr lang="en-US" dirty="0">
                <a:ea typeface="ＭＳ Ｐゴシック" charset="0"/>
              </a:rPr>
              <a:t>putdown(X): put block X on the table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new facts to be added (add-effects)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facts to be removed (delete-effects)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optionally, set of (simple) variable constraints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 stack(X,Y):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adds(stack(X,Y), [</a:t>
            </a:r>
            <a:r>
              <a:rPr lang="en-US" dirty="0" err="1">
                <a:ea typeface="ＭＳ Ｐゴシック" charset="0"/>
              </a:rPr>
              <a:t>handempty</a:t>
            </a:r>
            <a:r>
              <a:rPr lang="en-US" dirty="0"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constraints(stack(X,Y), [X</a:t>
            </a:r>
            <a:r>
              <a:rPr lang="en-US" dirty="0"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ea typeface="ＭＳ Ｐゴシック" charset="0"/>
              </a:rPr>
              <a:t>Y, </a:t>
            </a:r>
            <a:r>
              <a:rPr lang="en-US" dirty="0" err="1">
                <a:ea typeface="ＭＳ Ｐゴシック" charset="0"/>
              </a:rPr>
              <a:t>Y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X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 (Prolog)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441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operator(stack(X,Y), 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[holding(X), clear(Y)],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, on(X,Y), clear(X)],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[holding(X), clear(Y)],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	[X</a:t>
            </a:r>
            <a:r>
              <a:rPr lang="en-US" sz="2200" dirty="0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Y,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]).</a:t>
            </a:r>
          </a:p>
          <a:p>
            <a:pPr>
              <a:buFontTx/>
              <a:buNone/>
            </a:pPr>
            <a:endParaRPr lang="en-US" sz="22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operator(pickup(X),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(X), clear(X),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[holding(X)],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(X), clear(X), 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],</a:t>
            </a:r>
          </a:p>
          <a:p>
            <a:pPr>
              <a:buFontTx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   [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200" dirty="0" err="1"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200" dirty="0" err="1">
                <a:ea typeface="ＭＳ Ｐゴシック" charset="0"/>
                <a:cs typeface="ＭＳ Ｐゴシック" charset="0"/>
              </a:rPr>
              <a:t>table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]).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72000" y="16764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operator(unstack(X,Y),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[on(X,Y), clear(X), 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[holding(X), clear(Y)],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, clear(X), on(X,Y)],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[X</a:t>
            </a:r>
            <a:r>
              <a:rPr lang="en-US" sz="2200" dirty="0">
                <a:latin typeface="Calibri" charset="0"/>
                <a:sym typeface="Symbol" charset="0"/>
              </a:rPr>
              <a:t></a:t>
            </a:r>
            <a:r>
              <a:rPr lang="en-US" sz="2200" dirty="0">
                <a:latin typeface="Calibri" charset="0"/>
              </a:rPr>
              <a:t>Y, </a:t>
            </a:r>
            <a:r>
              <a:rPr lang="en-US" sz="2200" dirty="0" err="1">
                <a:latin typeface="Calibri" charset="0"/>
              </a:rPr>
              <a:t>Y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, </a:t>
            </a:r>
            <a:r>
              <a:rPr lang="en-US" sz="2200" dirty="0" err="1">
                <a:latin typeface="Calibri" charset="0"/>
              </a:rPr>
              <a:t>X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]).</a:t>
            </a: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operator(putdown(X),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</a:t>
            </a:r>
            <a:r>
              <a:rPr lang="en-US" sz="2200" dirty="0" err="1">
                <a:latin typeface="Calibri" charset="0"/>
              </a:rPr>
              <a:t>ontable</a:t>
            </a:r>
            <a:r>
              <a:rPr lang="en-US" sz="2200" dirty="0">
                <a:latin typeface="Calibri" charset="0"/>
              </a:rPr>
              <a:t>(X), </a:t>
            </a:r>
            <a:r>
              <a:rPr lang="en-US" sz="2200" dirty="0" err="1">
                <a:latin typeface="Calibri" charset="0"/>
              </a:rPr>
              <a:t>handempty</a:t>
            </a:r>
            <a:r>
              <a:rPr lang="en-US" sz="2200" dirty="0">
                <a:latin typeface="Calibri" charset="0"/>
              </a:rPr>
              <a:t>, clear(X)],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2200" dirty="0">
                <a:latin typeface="Calibri" charset="0"/>
              </a:rPr>
              <a:t>         [</a:t>
            </a:r>
            <a:r>
              <a:rPr lang="en-US" sz="2200" dirty="0" err="1">
                <a:latin typeface="Calibri" charset="0"/>
              </a:rPr>
              <a:t>X</a:t>
            </a:r>
            <a:r>
              <a:rPr lang="en-US" sz="2200" dirty="0" err="1">
                <a:latin typeface="Calibri" charset="0"/>
                <a:sym typeface="Symbol" charset="0"/>
              </a:rPr>
              <a:t></a:t>
            </a:r>
            <a:r>
              <a:rPr lang="en-US" sz="2200" dirty="0" err="1">
                <a:latin typeface="Calibri" charset="0"/>
              </a:rPr>
              <a:t>table</a:t>
            </a:r>
            <a:r>
              <a:rPr lang="en-US" sz="2200" dirty="0">
                <a:latin typeface="Calibri" charset="0"/>
              </a:rPr>
              <a:t>]).</a:t>
            </a:r>
          </a:p>
          <a:p>
            <a:pPr marL="225425" indent="-225425">
              <a:spcBef>
                <a:spcPct val="20000"/>
              </a:spcBef>
            </a:pPr>
            <a:endParaRPr lang="en-US" sz="22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4B7DD-F540-194C-B9B6-4224F91351B5}"/>
              </a:ext>
            </a:extLst>
          </p:cNvPr>
          <p:cNvSpPr txBox="1"/>
          <p:nvPr/>
        </p:nvSpPr>
        <p:spPr>
          <a:xfrm>
            <a:off x="651212" y="1066800"/>
            <a:ext cx="7981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operator(op, preconditions, adds, deletes, constraints)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predicates.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operator that adds it and push operator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operator is on top stack, record application of that operator on plan sequence and use operator’s add and delete lists to update  current state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micro-world consisting of a table, a set of blocks and a 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constraints for a simple model: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 notation: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in Prolog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724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% strips(+Goals, +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-Plan)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strips(Goal,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Plan):-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strips(Goal,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InitState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[],  _,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RevPlan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),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reverse(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RevPlan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Plan).</a:t>
            </a:r>
          </a:p>
          <a:p>
            <a:pPr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1600" dirty="0">
                <a:ea typeface="ＭＳ Ｐゴシック" charset="0"/>
                <a:cs typeface="ＭＳ Ｐゴシック" charset="0"/>
              </a:rPr>
              <a:t>% strips(+Goals,+State,+Plan,-</a:t>
            </a:r>
            <a:r>
              <a:rPr lang="en-US" sz="1600" dirty="0" err="1">
                <a:ea typeface="ＭＳ Ｐゴシック" charset="0"/>
                <a:cs typeface="ＭＳ Ｐゴシック" charset="0"/>
              </a:rPr>
              <a:t>NewState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 err="1">
                <a:ea typeface="ＭＳ Ｐゴシック" charset="0"/>
                <a:cs typeface="ＭＳ Ｐゴシック" charset="0"/>
              </a:rPr>
              <a:t>NewPlan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% Finished if each goal in Goals is true 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% in current State.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strips(Goals, State, Plan, State, Plan) :-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subset(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Goals,State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Tx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572000" y="12954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strips(Goals, State, Plan, </a:t>
            </a:r>
            <a:r>
              <a:rPr lang="en-US" sz="1800" dirty="0" err="1">
                <a:latin typeface="Calibri" charset="0"/>
              </a:rPr>
              <a:t>NewState</a:t>
            </a:r>
            <a:r>
              <a:rPr lang="en-US" sz="1800" dirty="0">
                <a:latin typeface="Calibri" charset="0"/>
              </a:rPr>
              <a:t>, </a:t>
            </a:r>
            <a:r>
              <a:rPr lang="en-US" sz="1800" dirty="0" err="1">
                <a:latin typeface="Calibri" charset="0"/>
              </a:rPr>
              <a:t>NewPlan</a:t>
            </a:r>
            <a:r>
              <a:rPr lang="en-US" sz="1800" dirty="0">
                <a:latin typeface="Calibri" charset="0"/>
              </a:rPr>
              <a:t>):-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Goal is an unsatisfied goal.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member(Goal, Goals),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(\+ member(Goal, State)),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Op is an Operator with Goal as a result.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operator(Op, Preconditions, Adds, Deletes,_),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member(</a:t>
            </a:r>
            <a:r>
              <a:rPr lang="en-US" sz="1800" dirty="0" err="1">
                <a:latin typeface="Calibri" charset="0"/>
              </a:rPr>
              <a:t>Goal,Adds</a:t>
            </a:r>
            <a:r>
              <a:rPr lang="en-US" sz="1800" dirty="0">
                <a:latin typeface="Calibri" charset="0"/>
              </a:rPr>
              <a:t>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Achieve the preconditions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strips(Preconditions, State, Plan, TmpState1, TmpPlan1),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Apply the Operator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diff(TmpState1, Deletes, TmpState2),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union(Adds, TmpState2, TmpState3).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% Continue planning.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strips(</a:t>
            </a:r>
            <a:r>
              <a:rPr lang="en-US" sz="1800" dirty="0" err="1">
                <a:latin typeface="Calibri" charset="0"/>
              </a:rPr>
              <a:t>GoalList</a:t>
            </a:r>
            <a:r>
              <a:rPr lang="en-US" sz="1800" dirty="0">
                <a:latin typeface="Calibri" charset="0"/>
              </a:rPr>
              <a:t>, TmpState3, [Op|TmpPlan1], </a:t>
            </a:r>
            <a:r>
              <a:rPr lang="en-US" sz="1800" dirty="0" err="1">
                <a:latin typeface="Calibri" charset="0"/>
              </a:rPr>
              <a:t>NewState</a:t>
            </a:r>
            <a:r>
              <a:rPr lang="en-US" sz="1800" dirty="0">
                <a:latin typeface="Calibri" charset="0"/>
              </a:rPr>
              <a:t>, </a:t>
            </a:r>
            <a:r>
              <a:rPr lang="en-US" sz="1800" dirty="0" err="1">
                <a:latin typeface="Calibri" charset="0"/>
              </a:rPr>
              <a:t>NewPlan</a:t>
            </a:r>
            <a:r>
              <a:rPr lang="en-US" sz="1800" dirty="0">
                <a:latin typeface="Calibri" charset="0"/>
              </a:rPr>
              <a:t>).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Trace (Prolog)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334000"/>
          </a:xfrm>
        </p:spPr>
        <p:txBody>
          <a:bodyPr/>
          <a:lstStyle/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(c)],[clear(a),clear(b),clear(c),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],[])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: [holding(b),clear(c)]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strips([holding(b),clear(c)],[clear(a),clear(b),clear(c),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Achieve holding(b) via pickup(b) with </a:t>
            </a:r>
            <a:r>
              <a:rPr lang="en-US" sz="1400" dirty="0" err="1">
                <a:ea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</a:rPr>
              <a:t>: 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(b),clear(b),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ea typeface="ＭＳ Ｐゴシック" charset="0"/>
              </a:rPr>
              <a:t>strips([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(b),clear(b),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],[clear(a),clear(b),clear(c),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Applying pickup(b)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strips([holding(b),clear(c)],[clear(a),clear(c),holding(b),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(c)],[pickup(b)])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: [holding(a),clear(b)]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strips([holding(a),clear(b)],[</a:t>
            </a:r>
            <a:r>
              <a:rPr lang="en-US" sz="1400" dirty="0" err="1">
                <a:ea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Achieve holding(a) via pickup(a) with </a:t>
            </a:r>
            <a:r>
              <a:rPr lang="en-US" sz="1400" dirty="0" err="1">
                <a:ea typeface="ＭＳ Ｐゴシック" charset="0"/>
              </a:rPr>
              <a:t>preconds</a:t>
            </a:r>
            <a:r>
              <a:rPr lang="en-US" sz="1400" dirty="0">
                <a:ea typeface="ＭＳ Ｐゴシック" charset="0"/>
              </a:rPr>
              <a:t>: 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(a),clear(a),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ea typeface="ＭＳ Ｐゴシック" charset="0"/>
              </a:rPr>
              <a:t>strips([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(a),clear(a),</a:t>
            </a:r>
            <a:r>
              <a:rPr lang="en-US" sz="1400" dirty="0" err="1">
                <a:ea typeface="ＭＳ Ｐゴシック" charset="0"/>
              </a:rPr>
              <a:t>handempty</a:t>
            </a:r>
            <a:r>
              <a:rPr lang="en-US" sz="1400" dirty="0">
                <a:ea typeface="ＭＳ Ｐゴシック" charset="0"/>
              </a:rPr>
              <a:t>],[</a:t>
            </a:r>
            <a:r>
              <a:rPr lang="en-US" sz="1400" dirty="0" err="1">
                <a:ea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</a:rPr>
              <a:t>(a),clear(b),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Applying pickup(a)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ea typeface="ＭＳ Ｐゴシック" charset="0"/>
              </a:rPr>
              <a:t>strips([holding(a),clear(b)],[clear(b),holding(a),</a:t>
            </a:r>
            <a:r>
              <a:rPr lang="en-US" sz="1400" dirty="0" err="1">
                <a:ea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)],[pickup(a),stack(</a:t>
            </a:r>
            <a:r>
              <a:rPr lang="en-US" sz="1400" dirty="0" err="1">
                <a:ea typeface="ＭＳ Ｐゴシック" charset="0"/>
              </a:rPr>
              <a:t>b,c</a:t>
            </a:r>
            <a:r>
              <a:rPr lang="en-US" sz="1400" dirty="0">
                <a:ea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),pickup(a),stack(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on(A,B) first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2743200"/>
          </a:xfrm>
        </p:spPr>
        <p:txBody>
          <a:bodyPr/>
          <a:lstStyle/>
          <a:p>
            <a:endParaRPr lang="en-US" sz="2000" dirty="0">
              <a:ea typeface="ＭＳ Ｐゴシック" charset="0"/>
              <a:cs typeface="ＭＳ Ｐゴシック" charset="0"/>
            </a:endParaRPr>
          </a:p>
          <a:p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457200" y="5105400"/>
            <a:ext cx="3581400" cy="1600200"/>
            <a:chOff x="432" y="3120"/>
            <a:chExt cx="2256" cy="1008"/>
          </a:xfrm>
        </p:grpSpPr>
        <p:sp>
          <p:nvSpPr>
            <p:cNvPr id="88080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8081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8082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8083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8084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8085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8086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8068" name="Text Box 20"/>
          <p:cNvSpPr txBox="1">
            <a:spLocks noChangeArrowheads="1"/>
          </p:cNvSpPr>
          <p:nvPr/>
        </p:nvSpPr>
        <p:spPr bwMode="auto">
          <a:xfrm>
            <a:off x="2438400" y="5562600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7467600" y="4953000"/>
            <a:ext cx="1441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Goal state</a:t>
            </a:r>
          </a:p>
        </p:txBody>
      </p:sp>
      <p:sp>
        <p:nvSpPr>
          <p:cNvPr id="88070" name="Text Box 22"/>
          <p:cNvSpPr txBox="1">
            <a:spLocks noChangeArrowheads="1"/>
          </p:cNvSpPr>
          <p:nvPr/>
        </p:nvSpPr>
        <p:spPr bwMode="auto">
          <a:xfrm>
            <a:off x="152400" y="1066800"/>
            <a:ext cx="52578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[holding(a),clear(b)]</a:t>
            </a:r>
          </a:p>
          <a:p>
            <a:r>
              <a:rPr lang="en-US" sz="1200" dirty="0">
                <a:latin typeface="Calibri" charset="0"/>
              </a:rPr>
              <a:t>|Achieve holding(a) via pickup(a)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(a),clear(a),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||Achieve clear(a) via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(_1584,a)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[on(_1584,a),clear(_1584),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||Applying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</a:t>
            </a:r>
            <a:r>
              <a:rPr lang="en-US" sz="1200" dirty="0" err="1">
                <a:latin typeface="Calibri" charset="0"/>
              </a:rPr>
              <a:t>c,a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||Achieve 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 via putdown(_2691)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[holding(_2691)]</a:t>
            </a:r>
          </a:p>
          <a:p>
            <a:r>
              <a:rPr lang="en-US" sz="1200" dirty="0">
                <a:latin typeface="Calibri" charset="0"/>
              </a:rPr>
              <a:t>||Applying putdown(c) </a:t>
            </a:r>
          </a:p>
          <a:p>
            <a:r>
              <a:rPr lang="en-US" sz="1200" dirty="0">
                <a:latin typeface="Calibri" charset="0"/>
              </a:rPr>
              <a:t>|Applying pickup(a)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[holding(b),clear(c)]</a:t>
            </a:r>
          </a:p>
          <a:p>
            <a:r>
              <a:rPr lang="en-US" sz="1200" dirty="0">
                <a:latin typeface="Calibri" charset="0"/>
              </a:rPr>
              <a:t>|Achieve holding(b) via pickup(b)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(b),clear(b),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||Achieve clear(b) via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(_5625,b)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[on(_5625,b),clear(_5625),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||Applying </a:t>
            </a:r>
            <a:r>
              <a:rPr lang="en-US" sz="1200" dirty="0" err="1">
                <a:latin typeface="Calibri" charset="0"/>
              </a:rPr>
              <a:t>unstack</a:t>
            </a:r>
            <a:r>
              <a:rPr lang="en-US" sz="1200" dirty="0">
                <a:latin typeface="Calibri" charset="0"/>
              </a:rPr>
              <a:t>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||Achieve 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 via putdown(_6648)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[holding(_6648)]</a:t>
            </a:r>
          </a:p>
          <a:p>
            <a:r>
              <a:rPr lang="en-US" sz="1200" dirty="0">
                <a:latin typeface="Calibri" charset="0"/>
              </a:rPr>
              <a:t>||Applying putdown(a) </a:t>
            </a:r>
          </a:p>
          <a:p>
            <a:r>
              <a:rPr lang="en-US" sz="1200" dirty="0">
                <a:latin typeface="Calibri" charset="0"/>
              </a:rPr>
              <a:t>|Applying pickup(b)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b,c</a:t>
            </a:r>
            <a:r>
              <a:rPr lang="en-US" sz="1200" dirty="0">
                <a:latin typeface="Calibri" charset="0"/>
              </a:rPr>
              <a:t>) </a:t>
            </a:r>
          </a:p>
          <a:p>
            <a:r>
              <a:rPr lang="en-US" sz="1200" dirty="0">
                <a:latin typeface="Calibri" charset="0"/>
              </a:rPr>
              <a:t>Achieve on(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via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[holding(a),clear(b)]</a:t>
            </a:r>
          </a:p>
          <a:p>
            <a:r>
              <a:rPr lang="en-US" sz="1200" dirty="0">
                <a:latin typeface="Calibri" charset="0"/>
              </a:rPr>
              <a:t>|Achieve holding(a) via pickup(a) with </a:t>
            </a:r>
            <a:r>
              <a:rPr lang="en-US" sz="1200" dirty="0" err="1">
                <a:latin typeface="Calibri" charset="0"/>
              </a:rPr>
              <a:t>preconds</a:t>
            </a:r>
            <a:r>
              <a:rPr lang="en-US" sz="1200" dirty="0">
                <a:latin typeface="Calibri" charset="0"/>
              </a:rPr>
              <a:t>: [</a:t>
            </a:r>
            <a:r>
              <a:rPr lang="en-US" sz="1200" dirty="0" err="1">
                <a:latin typeface="Calibri" charset="0"/>
              </a:rPr>
              <a:t>ontable</a:t>
            </a:r>
            <a:r>
              <a:rPr lang="en-US" sz="1200" dirty="0">
                <a:latin typeface="Calibri" charset="0"/>
              </a:rPr>
              <a:t>(a),clear(a),</a:t>
            </a:r>
            <a:r>
              <a:rPr lang="en-US" sz="1200" dirty="0" err="1">
                <a:latin typeface="Calibri" charset="0"/>
              </a:rPr>
              <a:t>handempty</a:t>
            </a:r>
            <a:r>
              <a:rPr lang="en-US" sz="1200" dirty="0">
                <a:latin typeface="Calibri" charset="0"/>
              </a:rPr>
              <a:t>]</a:t>
            </a:r>
          </a:p>
          <a:p>
            <a:r>
              <a:rPr lang="en-US" sz="1200" dirty="0">
                <a:latin typeface="Calibri" charset="0"/>
              </a:rPr>
              <a:t>|Applying pickup(a) </a:t>
            </a:r>
          </a:p>
          <a:p>
            <a:r>
              <a:rPr lang="en-US" sz="1200" dirty="0">
                <a:latin typeface="Calibri" charset="0"/>
              </a:rPr>
              <a:t>Applying stack(</a:t>
            </a:r>
            <a:r>
              <a:rPr lang="en-US" sz="1200" dirty="0" err="1">
                <a:latin typeface="Calibri" charset="0"/>
              </a:rPr>
              <a:t>a,b</a:t>
            </a:r>
            <a:r>
              <a:rPr lang="en-US" sz="1200" dirty="0">
                <a:latin typeface="Calibri" charset="0"/>
              </a:rPr>
              <a:t>) </a:t>
            </a:r>
          </a:p>
        </p:txBody>
      </p:sp>
      <p:sp>
        <p:nvSpPr>
          <p:cNvPr id="88071" name="Text Box 23"/>
          <p:cNvSpPr txBox="1">
            <a:spLocks noChangeArrowheads="1"/>
          </p:cNvSpPr>
          <p:nvPr/>
        </p:nvSpPr>
        <p:spPr bwMode="auto">
          <a:xfrm>
            <a:off x="5638800" y="1219200"/>
            <a:ext cx="3200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 charset="0"/>
              </a:rPr>
              <a:t>From [clear(b),clear(c),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(a),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(b),on(</a:t>
            </a:r>
            <a:r>
              <a:rPr lang="en-US" sz="1400" dirty="0" err="1">
                <a:latin typeface="Calibri" charset="0"/>
              </a:rPr>
              <a:t>c,a</a:t>
            </a:r>
            <a:r>
              <a:rPr lang="en-US" sz="1400" dirty="0">
                <a:latin typeface="Calibri" charset="0"/>
              </a:rPr>
              <a:t>),</a:t>
            </a:r>
            <a:r>
              <a:rPr lang="en-US" sz="1400" dirty="0" err="1">
                <a:latin typeface="Calibri" charset="0"/>
              </a:rPr>
              <a:t>handempty</a:t>
            </a:r>
            <a:r>
              <a:rPr lang="en-US" sz="1400" dirty="0">
                <a:latin typeface="Calibri" charset="0"/>
              </a:rPr>
              <a:t>]</a:t>
            </a:r>
          </a:p>
          <a:p>
            <a:r>
              <a:rPr lang="en-US" sz="1400" dirty="0">
                <a:latin typeface="Calibri" charset="0"/>
              </a:rPr>
              <a:t>  To [on(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),on(</a:t>
            </a:r>
            <a:r>
              <a:rPr lang="en-US" sz="1400" dirty="0" err="1">
                <a:latin typeface="Calibri" charset="0"/>
              </a:rPr>
              <a:t>b,c</a:t>
            </a:r>
            <a:r>
              <a:rPr lang="en-US" sz="1400" dirty="0">
                <a:latin typeface="Calibri" charset="0"/>
              </a:rPr>
              <a:t>),</a:t>
            </a:r>
            <a:r>
              <a:rPr lang="en-US" sz="1400" dirty="0" err="1">
                <a:latin typeface="Calibri" charset="0"/>
              </a:rPr>
              <a:t>ontable</a:t>
            </a:r>
            <a:r>
              <a:rPr lang="en-US" sz="1400" dirty="0">
                <a:latin typeface="Calibri" charset="0"/>
              </a:rPr>
              <a:t>(c)]</a:t>
            </a:r>
          </a:p>
          <a:p>
            <a:r>
              <a:rPr lang="en-US" sz="1400" dirty="0">
                <a:latin typeface="Calibri" charset="0"/>
              </a:rPr>
              <a:t>  Do:</a:t>
            </a:r>
          </a:p>
          <a:p>
            <a:r>
              <a:rPr lang="en-US" sz="1400" dirty="0">
                <a:latin typeface="Calibri" charset="0"/>
              </a:rPr>
              <a:t>       unstack(</a:t>
            </a:r>
            <a:r>
              <a:rPr lang="en-US" sz="1400" dirty="0" err="1">
                <a:latin typeface="Calibri" charset="0"/>
              </a:rPr>
              <a:t>c,a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putdown(c)</a:t>
            </a:r>
          </a:p>
          <a:p>
            <a:r>
              <a:rPr lang="en-US" sz="1400" dirty="0">
                <a:latin typeface="Calibri" charset="0"/>
              </a:rPr>
              <a:t>       pickup(a)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unstack(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putdown(a)</a:t>
            </a:r>
          </a:p>
          <a:p>
            <a:r>
              <a:rPr lang="en-US" sz="1400" dirty="0">
                <a:latin typeface="Calibri" charset="0"/>
              </a:rPr>
              <a:t>       pickup(b)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b,c</a:t>
            </a:r>
            <a:r>
              <a:rPr lang="en-US" sz="1400" dirty="0">
                <a:latin typeface="Calibri" charset="0"/>
              </a:rPr>
              <a:t>)</a:t>
            </a:r>
          </a:p>
          <a:p>
            <a:r>
              <a:rPr lang="en-US" sz="1400" dirty="0">
                <a:latin typeface="Calibri" charset="0"/>
              </a:rPr>
              <a:t>       pickup(a)</a:t>
            </a:r>
          </a:p>
          <a:p>
            <a:r>
              <a:rPr lang="en-US" sz="1400" dirty="0">
                <a:latin typeface="Calibri" charset="0"/>
              </a:rPr>
              <a:t>       stack(</a:t>
            </a:r>
            <a:r>
              <a:rPr lang="en-US" sz="1400" dirty="0" err="1">
                <a:latin typeface="Calibri" charset="0"/>
              </a:rPr>
              <a:t>a,b</a:t>
            </a:r>
            <a:r>
              <a:rPr lang="en-US" sz="1400" dirty="0">
                <a:latin typeface="Calibri" charset="0"/>
              </a:rPr>
              <a:t>)</a:t>
            </a:r>
          </a:p>
          <a:p>
            <a:endParaRPr lang="en-US" sz="1400" dirty="0">
              <a:latin typeface="Calibri" charset="0"/>
            </a:endParaRPr>
          </a:p>
        </p:txBody>
      </p:sp>
      <p:grpSp>
        <p:nvGrpSpPr>
          <p:cNvPr id="88072" name="Group 33"/>
          <p:cNvGrpSpPr>
            <a:grpSpLocks/>
          </p:cNvGrpSpPr>
          <p:nvPr/>
        </p:nvGrpSpPr>
        <p:grpSpPr bwMode="auto">
          <a:xfrm>
            <a:off x="5029200" y="5105400"/>
            <a:ext cx="3581400" cy="1600200"/>
            <a:chOff x="3072" y="2928"/>
            <a:chExt cx="2256" cy="1008"/>
          </a:xfrm>
        </p:grpSpPr>
        <p:sp>
          <p:nvSpPr>
            <p:cNvPr id="88073" name="Rectangle 34"/>
            <p:cNvSpPr>
              <a:spLocks noChangeArrowheads="1"/>
            </p:cNvSpPr>
            <p:nvPr/>
          </p:nvSpPr>
          <p:spPr bwMode="auto">
            <a:xfrm>
              <a:off x="3072" y="384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8074" name="Rectangle 35"/>
            <p:cNvSpPr>
              <a:spLocks noChangeArrowheads="1"/>
            </p:cNvSpPr>
            <p:nvPr/>
          </p:nvSpPr>
          <p:spPr bwMode="auto">
            <a:xfrm>
              <a:off x="4704" y="312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8075" name="Rectangle 36"/>
            <p:cNvSpPr>
              <a:spLocks noChangeArrowheads="1"/>
            </p:cNvSpPr>
            <p:nvPr/>
          </p:nvSpPr>
          <p:spPr bwMode="auto">
            <a:xfrm>
              <a:off x="4704" y="33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8076" name="Rectangle 37"/>
            <p:cNvSpPr>
              <a:spLocks noChangeArrowheads="1"/>
            </p:cNvSpPr>
            <p:nvPr/>
          </p:nvSpPr>
          <p:spPr bwMode="auto">
            <a:xfrm>
              <a:off x="4704" y="36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8077" name="Group 38"/>
            <p:cNvGrpSpPr>
              <a:grpSpLocks/>
            </p:cNvGrpSpPr>
            <p:nvPr/>
          </p:nvGrpSpPr>
          <p:grpSpPr bwMode="auto">
            <a:xfrm>
              <a:off x="3744" y="2928"/>
              <a:ext cx="360" cy="627"/>
              <a:chOff x="3912" y="1872"/>
              <a:chExt cx="360" cy="627"/>
            </a:xfrm>
          </p:grpSpPr>
          <p:sp>
            <p:nvSpPr>
              <p:cNvPr id="88078" name="AutoShape 39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8079" name="Line 4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Classic Strips assumed that once a goal had been satisfied it would stay satisfied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Simple Prolog version selects any currently unsatisfied goal to tackle at each iteration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This can handle this problem, at the expense of looping for other problems 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e.g., achieving goal [on(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, on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b,a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)]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What’s needed? A notion of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protecting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a sub-goal so it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 not undone by later steps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State-space planning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STRIPS searches thru a space of situations (where you are, what you have, etc.)</a:t>
            </a:r>
          </a:p>
          <a:p>
            <a:pPr lvl="1"/>
            <a:r>
              <a:rPr lang="en-US" sz="2400" dirty="0">
                <a:ea typeface="ＭＳ Ｐゴシック" charset="0"/>
              </a:rPr>
              <a:t>Plan is a solution found by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searching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through situations to get to goal</a:t>
            </a:r>
          </a:p>
          <a:p>
            <a:r>
              <a:rPr lang="en-US" sz="3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Progression planners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search forward from initial state to goal state</a:t>
            </a:r>
          </a:p>
          <a:p>
            <a:pPr lvl="1"/>
            <a:r>
              <a:rPr lang="en-US" sz="2400" dirty="0">
                <a:ea typeface="ＭＳ Ｐゴシック" charset="0"/>
              </a:rPr>
              <a:t>Usually results in a high branching factor</a:t>
            </a:r>
          </a:p>
          <a:p>
            <a:r>
              <a:rPr lang="en-US" sz="3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Regression planners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search backward from goal</a:t>
            </a:r>
          </a:p>
          <a:p>
            <a:pPr lvl="1"/>
            <a:r>
              <a:rPr lang="en-US" sz="2400" dirty="0">
                <a:ea typeface="ＭＳ Ｐゴシック" charset="0"/>
              </a:rPr>
              <a:t>OK if operators have enough information to go both ways</a:t>
            </a:r>
          </a:p>
          <a:p>
            <a:pPr lvl="1"/>
            <a:r>
              <a:rPr lang="en-US" sz="2400" dirty="0">
                <a:ea typeface="ＭＳ Ｐゴシック" charset="0"/>
              </a:rPr>
              <a:t>Can reduce branching: you’re only considering things relevant to goal</a:t>
            </a:r>
          </a:p>
          <a:p>
            <a:pPr lvl="1"/>
            <a:r>
              <a:rPr lang="en-US" sz="2400" dirty="0">
                <a:ea typeface="ＭＳ Ｐゴシック" charset="0"/>
              </a:rPr>
              <a:t>Handling a conjunction of goals is difficult (e.g., STRIPS)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Plan-space planning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486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An alternative is to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search through the space of plans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rather than situations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Start from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partial plan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which is expanded and refined until a complete plan is generated</a:t>
            </a:r>
          </a:p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Refinement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add constraints to the partial plan and modification operators for other changes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 can still use STRIPS-style operators: 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RightSock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RightSockOn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LeftShoe</a:t>
            </a:r>
            <a:r>
              <a:rPr lang="en-US" sz="1800" dirty="0">
                <a:ea typeface="ＭＳ Ｐゴシック" charset="0"/>
              </a:rPr>
              <a:t>, PRECOND: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LeftShoeOn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ea typeface="ＭＳ Ｐゴシック" charset="0"/>
              </a:rPr>
              <a:t>Op(ACTION: </a:t>
            </a:r>
            <a:r>
              <a:rPr lang="en-US" sz="1800" dirty="0" err="1">
                <a:ea typeface="ＭＳ Ｐゴシック" charset="0"/>
              </a:rPr>
              <a:t>LeftSock</a:t>
            </a:r>
            <a:r>
              <a:rPr lang="en-US" sz="1800" dirty="0">
                <a:ea typeface="ＭＳ Ｐゴシック" charset="0"/>
              </a:rPr>
              <a:t>, EFFECT: </a:t>
            </a:r>
            <a:r>
              <a:rPr lang="en-US" sz="1800" dirty="0" err="1">
                <a:ea typeface="ＭＳ Ｐゴシック" charset="0"/>
              </a:rPr>
              <a:t>leftSockOn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could result in a partial plan of 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[ … </a:t>
            </a:r>
            <a:r>
              <a:rPr lang="en-US" sz="2400" dirty="0" err="1">
                <a:ea typeface="ＭＳ Ｐゴシック" charset="0"/>
              </a:rPr>
              <a:t>RightShoe</a:t>
            </a:r>
            <a:r>
              <a:rPr lang="en-US" sz="2400" dirty="0">
                <a:ea typeface="ＭＳ Ｐゴシック" charset="0"/>
              </a:rPr>
              <a:t> … </a:t>
            </a:r>
            <a:r>
              <a:rPr lang="en-US" sz="2400" dirty="0" err="1">
                <a:ea typeface="ＭＳ Ｐゴシック" charset="0"/>
              </a:rPr>
              <a:t>LeftShoe</a:t>
            </a:r>
            <a:r>
              <a:rPr lang="en-US" sz="2400" dirty="0">
                <a:ea typeface="ＭＳ Ｐゴシック" charset="0"/>
              </a:rPr>
              <a:t> …]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Partial-order planning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Linear planners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build plans as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totally ordered sequences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steps</a:t>
            </a:r>
          </a:p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Non-linear planners (aka partial-order planners)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build plans as sets of steps with temporal constraints </a:t>
            </a:r>
          </a:p>
          <a:p>
            <a:pPr lvl="1"/>
            <a:r>
              <a:rPr lang="en-US" sz="2400" dirty="0">
                <a:ea typeface="ＭＳ Ｐゴシック" charset="0"/>
              </a:rPr>
              <a:t>constraints like S1&lt;S2 if step S1 must come before S2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refines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 partially ordered plan (POP) by either: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adding a new plan step</a:t>
            </a:r>
            <a:r>
              <a:rPr lang="en-US" sz="2400" dirty="0">
                <a:ea typeface="ＭＳ Ｐゴシック" charset="0"/>
              </a:rPr>
              <a:t>, or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adding a new constraint</a:t>
            </a:r>
            <a:r>
              <a:rPr lang="en-US" sz="2400" dirty="0">
                <a:ea typeface="ＭＳ Ｐゴシック" charset="0"/>
              </a:rPr>
              <a:t> to the steps already in the plan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 POP can be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linearized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(converted to a totally ordered plan) by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topological sorting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example domains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ll use some simple problems with a real world flavor to illustrate planning problems and algorithms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Putting on your socks and shoes in the morning</a:t>
            </a:r>
          </a:p>
          <a:p>
            <a:pPr lvl="1"/>
            <a:r>
              <a:rPr lang="en-US" sz="2800" dirty="0">
                <a:ea typeface="ＭＳ Ｐゴシック" charset="0"/>
              </a:rPr>
              <a:t>Actions like put-on-left-sock, put-on-right-shoe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a shopping trip involving buying several kinds of items</a:t>
            </a:r>
          </a:p>
          <a:p>
            <a:pPr lvl="1"/>
            <a:r>
              <a:rPr lang="en-US" sz="2800" dirty="0">
                <a:ea typeface="ＭＳ Ｐゴシック" charset="0"/>
              </a:rPr>
              <a:t>Actions like go(X), buy(Y)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simple graphical notation</a:t>
            </a:r>
          </a:p>
        </p:txBody>
      </p:sp>
      <p:grpSp>
        <p:nvGrpSpPr>
          <p:cNvPr id="99330" name="Group 4"/>
          <p:cNvGrpSpPr>
            <a:grpSpLocks/>
          </p:cNvGrpSpPr>
          <p:nvPr/>
        </p:nvGrpSpPr>
        <p:grpSpPr bwMode="auto">
          <a:xfrm>
            <a:off x="1462088" y="1981200"/>
            <a:ext cx="6218237" cy="3927475"/>
            <a:chOff x="1056" y="960"/>
            <a:chExt cx="3917" cy="2474"/>
          </a:xfrm>
        </p:grpSpPr>
        <p:sp>
          <p:nvSpPr>
            <p:cNvPr id="99331" name="Rectangle 5"/>
            <p:cNvSpPr>
              <a:spLocks noChangeArrowheads="1"/>
            </p:cNvSpPr>
            <p:nvPr/>
          </p:nvSpPr>
          <p:spPr bwMode="auto">
            <a:xfrm>
              <a:off x="1056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1056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3264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3264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5" name="Line 9"/>
            <p:cNvSpPr>
              <a:spLocks noChangeShapeType="1"/>
            </p:cNvSpPr>
            <p:nvPr/>
          </p:nvSpPr>
          <p:spPr bwMode="auto">
            <a:xfrm>
              <a:off x="1632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6" name="Line 10"/>
            <p:cNvSpPr>
              <a:spLocks noChangeShapeType="1"/>
            </p:cNvSpPr>
            <p:nvPr/>
          </p:nvSpPr>
          <p:spPr bwMode="auto">
            <a:xfrm>
              <a:off x="3840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99337" name="Text Box 11"/>
            <p:cNvSpPr txBox="1">
              <a:spLocks noChangeArrowheads="1"/>
            </p:cNvSpPr>
            <p:nvPr/>
          </p:nvSpPr>
          <p:spPr bwMode="auto">
            <a:xfrm>
              <a:off x="1392" y="1104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Start</a:t>
              </a:r>
            </a:p>
          </p:txBody>
        </p:sp>
        <p:sp>
          <p:nvSpPr>
            <p:cNvPr id="99338" name="Text Box 12"/>
            <p:cNvSpPr txBox="1">
              <a:spLocks noChangeArrowheads="1"/>
            </p:cNvSpPr>
            <p:nvPr/>
          </p:nvSpPr>
          <p:spPr bwMode="auto">
            <a:xfrm>
              <a:off x="3600" y="1104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Start</a:t>
              </a:r>
            </a:p>
          </p:txBody>
        </p:sp>
        <p:sp>
          <p:nvSpPr>
            <p:cNvPr id="99339" name="Text Box 13"/>
            <p:cNvSpPr txBox="1">
              <a:spLocks noChangeArrowheads="1"/>
            </p:cNvSpPr>
            <p:nvPr/>
          </p:nvSpPr>
          <p:spPr bwMode="auto">
            <a:xfrm>
              <a:off x="1056" y="1632"/>
              <a:ext cx="11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Initial    State</a:t>
              </a:r>
            </a:p>
            <a:p>
              <a:pPr eaLnBrk="1" hangingPunct="1"/>
              <a:endParaRPr lang="en-US" dirty="0">
                <a:latin typeface="Calibri" charset="0"/>
              </a:endParaRPr>
            </a:p>
            <a:p>
              <a:pPr eaLnBrk="1" hangingPunct="1"/>
              <a:r>
                <a:rPr lang="en-US" dirty="0">
                  <a:latin typeface="Calibri" charset="0"/>
                </a:rPr>
                <a:t>Goal      State</a:t>
              </a:r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1296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Finish</a:t>
              </a:r>
            </a:p>
          </p:txBody>
        </p:sp>
        <p:sp>
          <p:nvSpPr>
            <p:cNvPr id="99341" name="Text Box 15"/>
            <p:cNvSpPr txBox="1">
              <a:spLocks noChangeArrowheads="1"/>
            </p:cNvSpPr>
            <p:nvPr/>
          </p:nvSpPr>
          <p:spPr bwMode="auto">
            <a:xfrm>
              <a:off x="3552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Finish</a:t>
              </a:r>
            </a:p>
          </p:txBody>
        </p:sp>
        <p:sp>
          <p:nvSpPr>
            <p:cNvPr id="99342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2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" charset="0"/>
                </a:rPr>
                <a:t>LeftShoeOn</a:t>
              </a:r>
              <a:r>
                <a:rPr lang="en-US" dirty="0">
                  <a:latin typeface="Calibri" charset="0"/>
                </a:rPr>
                <a:t>   </a:t>
              </a:r>
              <a:r>
                <a:rPr lang="en-US" dirty="0" err="1">
                  <a:latin typeface="Calibri" charset="0"/>
                </a:rPr>
                <a:t>RightShoeOn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99343" name="Text Box 17"/>
            <p:cNvSpPr txBox="1">
              <a:spLocks noChangeArrowheads="1"/>
            </p:cNvSpPr>
            <p:nvPr/>
          </p:nvSpPr>
          <p:spPr bwMode="auto">
            <a:xfrm>
              <a:off x="1478" y="3146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(a)</a:t>
              </a:r>
            </a:p>
          </p:txBody>
        </p:sp>
        <p:sp>
          <p:nvSpPr>
            <p:cNvPr id="99344" name="Text Box 18"/>
            <p:cNvSpPr txBox="1">
              <a:spLocks noChangeArrowheads="1"/>
            </p:cNvSpPr>
            <p:nvPr/>
          </p:nvSpPr>
          <p:spPr bwMode="auto">
            <a:xfrm>
              <a:off x="3734" y="3146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(b)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Partial Order Plan vs. Total Order Plan</a:t>
            </a:r>
          </a:p>
        </p:txBody>
      </p:sp>
      <p:pic>
        <p:nvPicPr>
          <p:cNvPr id="1013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14400"/>
            <a:ext cx="807243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0" y="6213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 charset="0"/>
              </a:rPr>
              <a:t>The space of POPs is smaller than TOPs and hence involve less search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Least commitment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81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Non-linear planners embody the principle of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least commitment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dirty="0">
                <a:ea typeface="ＭＳ Ｐゴシック" charset="0"/>
              </a:rPr>
              <a:t>only choose actions, orderings &amp; variable bindings  absolutely necessary, postponing other decisions</a:t>
            </a:r>
          </a:p>
          <a:p>
            <a:pPr lvl="1"/>
            <a:r>
              <a:rPr lang="en-US" sz="2800" dirty="0">
                <a:ea typeface="ＭＳ Ｐゴシック" charset="0"/>
              </a:rPr>
              <a:t>avoids early commitment to decisions that don’</a:t>
            </a:r>
            <a:r>
              <a:rPr lang="en-US" altLang="ja-JP" sz="2800" dirty="0">
                <a:ea typeface="ＭＳ Ｐゴシック" charset="0"/>
              </a:rPr>
              <a:t>t really matter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Linear planners always choose to add a plan step in a particular place in the sequence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Non-linear planners choose to add a step and possibly some temporal constraints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Real-world planning domains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Real-world domains are complex and don’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 satisfy assumptions of STRIPS or methods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of the characteristics we may need to handle: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Modeling and reasoning about resources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Representing and reasoning about time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Planning at different levels of abstractions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Conditional outcomes of 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Uncertain outcomes of actions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Exogenous events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Incremental plan development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Dynamic real-time re-planning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6494909" y="2676435"/>
            <a:ext cx="1960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}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Scheduling</a:t>
            </a: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5158098" y="5422612"/>
            <a:ext cx="2098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} </a:t>
            </a:r>
            <a:r>
              <a:rPr lang="en-US" dirty="0">
                <a:solidFill>
                  <a:srgbClr val="FF0000"/>
                </a:solidFill>
                <a:latin typeface="Calibri" charset="0"/>
                <a:hlinkClick r:id="rId2"/>
              </a:rPr>
              <a:t>HTN planning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5325776" y="4190999"/>
            <a:ext cx="3854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}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Planning under uncertainty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Hierarchical decomposition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Hierarchical decomposition, or hierarchical task network (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HTN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planning, uses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abstract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incrementally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decompose a planning problem from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high-level goal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statement to a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primitive plan network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Primitive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represent actions that are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executable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and can appear in the final plan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Non-primitive operators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represent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(equivalently,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abstract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that require further decomposition (or operationalization) to be executed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is no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right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set of primitive actions: One agent’s goals are another agent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actions!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HTN planning: example</a:t>
            </a:r>
          </a:p>
        </p:txBody>
      </p:sp>
      <p:pic>
        <p:nvPicPr>
          <p:cNvPr id="142338" name="Picture 3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7272" r="15686" b="24243"/>
          <a:stretch>
            <a:fillRect/>
          </a:stretch>
        </p:blipFill>
        <p:spPr>
          <a:xfrm>
            <a:off x="1778000" y="1479550"/>
            <a:ext cx="5384800" cy="49212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HTN operator: Example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OPERATOR decompose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PURPOSE: Construction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CONSTRAINTS: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Length (Frame) &lt;= Length (Foundation),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Strength (Foundation) &gt; Wt(Frame) + Wt(Roof)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+ Wt(Walls) + Wt(Interior) + Wt(Contents)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PLOT: Build (Foundation)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		Build (Frame)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	Build 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Build (Walls)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END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Build (Interior)	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Planning summary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Planning representations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Situation calculus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STRIPS representation: Preconditions and effects</a:t>
            </a:r>
          </a:p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Planning approaches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</a:rPr>
              <a:t>State-space search (STRIPS, forward chaining, ….)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Plan-space search (partial-order planning, HTN, …)</a:t>
            </a:r>
          </a:p>
          <a:p>
            <a:pPr marL="742950" lvl="1" indent="-285750"/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Constraint-based search (</a:t>
            </a:r>
            <a:r>
              <a:rPr lang="en-US" dirty="0" err="1">
                <a:solidFill>
                  <a:schemeClr val="bg2"/>
                </a:solidFill>
                <a:ea typeface="ＭＳ Ｐゴシック" charset="0"/>
              </a:rPr>
              <a:t>GraphPlan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ea typeface="ＭＳ Ｐゴシック" charset="0"/>
              </a:rPr>
              <a:t>SATplan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, …)</a:t>
            </a:r>
          </a:p>
          <a:p>
            <a:pPr marL="342900" indent="-342900"/>
            <a:r>
              <a:rPr lang="en-US" sz="2800" dirty="0">
                <a:ea typeface="ＭＳ Ｐゴシック" charset="0"/>
                <a:cs typeface="ＭＳ Ｐゴシック" charset="0"/>
              </a:rPr>
              <a:t>Search strategies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</a:rPr>
              <a:t>Forward planning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Goal regression 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Backward planning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Least-commitment</a:t>
            </a:r>
          </a:p>
          <a:p>
            <a:pPr marL="742950" lvl="1" indent="-285750"/>
            <a:r>
              <a:rPr lang="en-US" dirty="0">
                <a:ea typeface="ＭＳ Ｐゴシック" charset="0"/>
              </a:rPr>
              <a:t>Nonlinear planning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608" y="1447800"/>
            <a:ext cx="120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 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1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atomic robot actions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1676400" y="1909465"/>
            <a:ext cx="2907208" cy="11385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22" idx="2"/>
          </p:cNvCxnSpPr>
          <p:nvPr/>
        </p:nvCxnSpPr>
        <p:spPr bwMode="auto">
          <a:xfrm>
            <a:off x="6819901" y="2371130"/>
            <a:ext cx="647699" cy="18198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primitive actions, including their </a:t>
            </a:r>
            <a:r>
              <a:rPr lang="en-US" sz="2800" i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i="1" dirty="0">
                <a:ea typeface="ＭＳ Ｐゴシック" charset="0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initial state description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goal state description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a sequence of actions that, when executed in initial state, achieves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specified as conjunction of conditions, e.g.,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600" i="1" dirty="0">
                <a:ea typeface="ＭＳ Ｐゴシック" charset="0"/>
                <a:sym typeface="Symbol" charset="0"/>
              </a:rPr>
              <a:t></a:t>
            </a:r>
            <a:r>
              <a:rPr lang="en-US" sz="3600" i="1" dirty="0">
                <a:ea typeface="ＭＳ Ｐゴシック" charset="0"/>
              </a:rPr>
              <a:t> on(b, a) 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Problem solving methods can often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each other in the plan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 world is included in state description and anything not listed is false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10977</TotalTime>
  <Words>4363</Words>
  <Application>Microsoft Macintosh PowerPoint</Application>
  <PresentationFormat>On-screen Show (4:3)</PresentationFormat>
  <Paragraphs>672</Paragraphs>
  <Slides>49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Courier New</vt:lpstr>
      <vt:lpstr>Times New Roman</vt:lpstr>
      <vt:lpstr>Blank Presentation</vt:lpstr>
      <vt:lpstr>Planning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Blocks world</vt:lpstr>
      <vt:lpstr>PowerPoint Presentation</vt:lpstr>
      <vt:lpstr>Typical BW planning problem</vt:lpstr>
      <vt:lpstr>Another BW planning problem</vt:lpstr>
      <vt:lpstr>Yet Another BW planning problem</vt:lpstr>
      <vt:lpstr>Major approaches</vt:lpstr>
      <vt:lpstr>Planning as Search</vt:lpstr>
      <vt:lpstr>“Get a quart of milk, a bunch of bananas and a variable-speed cordless drill.”</vt:lpstr>
      <vt:lpstr>General Problem Solver</vt:lpstr>
      <vt:lpstr>Situation calculus planning</vt:lpstr>
      <vt:lpstr>Situation calculus</vt:lpstr>
      <vt:lpstr>Situation calculus II</vt:lpstr>
      <vt:lpstr>Situation calculus: Blocks world</vt:lpstr>
      <vt:lpstr>Situation calculus planning: Analysis</vt:lpstr>
      <vt:lpstr>Shakey the robot</vt:lpstr>
      <vt:lpstr>  Strips planning representation</vt:lpstr>
      <vt:lpstr>Operator/action representation</vt:lpstr>
      <vt:lpstr>Blocks world operators</vt:lpstr>
      <vt:lpstr>Blocks world operators (Prolog)</vt:lpstr>
      <vt:lpstr>STRIPS planning</vt:lpstr>
      <vt:lpstr>Typical BW planning problem</vt:lpstr>
      <vt:lpstr>Strips in Prolog</vt:lpstr>
      <vt:lpstr>Trace (Prolog)</vt:lpstr>
      <vt:lpstr>Another BW planning problem</vt:lpstr>
      <vt:lpstr>Yet Another BW planning problem</vt:lpstr>
      <vt:lpstr>Yet Another BW planning problem</vt:lpstr>
      <vt:lpstr>Goal interaction</vt:lpstr>
      <vt:lpstr>Sussman Anomaly</vt:lpstr>
      <vt:lpstr>Sussman Anomaly</vt:lpstr>
      <vt:lpstr>State-space planning</vt:lpstr>
      <vt:lpstr>Plan-space planning</vt:lpstr>
      <vt:lpstr>Partial-order planning</vt:lpstr>
      <vt:lpstr>Some example domains</vt:lpstr>
      <vt:lpstr>A simple graphical notation</vt:lpstr>
      <vt:lpstr>Partial Order Plan vs. Total Order Plan</vt:lpstr>
      <vt:lpstr>Least commitment</vt:lpstr>
      <vt:lpstr>Real-world planning domains</vt:lpstr>
      <vt:lpstr>Hierarchical decomposition</vt:lpstr>
      <vt:lpstr>HTN planning: example</vt:lpstr>
      <vt:lpstr>HTN operator: Example</vt:lpstr>
      <vt:lpstr> Planning 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303</cp:revision>
  <cp:lastPrinted>2009-11-16T21:51:43Z</cp:lastPrinted>
  <dcterms:created xsi:type="dcterms:W3CDTF">2009-11-16T21:17:37Z</dcterms:created>
  <dcterms:modified xsi:type="dcterms:W3CDTF">2019-04-03T19:48:59Z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