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422" r:id="rId2"/>
    <p:sldId id="327" r:id="rId3"/>
    <p:sldId id="423" r:id="rId4"/>
    <p:sldId id="426" r:id="rId5"/>
    <p:sldId id="427" r:id="rId6"/>
    <p:sldId id="332" r:id="rId7"/>
    <p:sldId id="333" r:id="rId8"/>
    <p:sldId id="424" r:id="rId9"/>
    <p:sldId id="420" r:id="rId10"/>
    <p:sldId id="425" r:id="rId11"/>
    <p:sldId id="265" r:id="rId12"/>
  </p:sldIdLst>
  <p:sldSz cx="9144000" cy="6858000" type="screen4x3"/>
  <p:notesSz cx="9601200" cy="7315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832">
          <p15:clr>
            <a:srgbClr val="A4A3A4"/>
          </p15:clr>
        </p15:guide>
        <p15:guide id="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CCFF"/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623"/>
    <p:restoredTop sz="91537"/>
  </p:normalViewPr>
  <p:slideViewPr>
    <p:cSldViewPr showGuides="1">
      <p:cViewPr varScale="1">
        <p:scale>
          <a:sx n="42" d="100"/>
          <a:sy n="42" d="100"/>
        </p:scale>
        <p:origin x="512" y="176"/>
      </p:cViewPr>
      <p:guideLst>
        <p:guide orient="horz" pos="2832"/>
        <p:guide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186238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2" tIns="47526" rIns="95052" bIns="47526" numCol="1" anchor="t" anchorCtr="0" compatLnSpc="1">
            <a:prstTxWarp prst="textNoShape">
              <a:avLst/>
            </a:prstTxWarp>
          </a:bodyPr>
          <a:lstStyle>
            <a:lvl1pPr defTabSz="950913">
              <a:defRPr sz="1200"/>
            </a:lvl1pPr>
          </a:lstStyle>
          <a:p>
            <a:pPr>
              <a:defRPr/>
            </a:pPr>
            <a:endParaRPr lang="en-US" dirty="0">
              <a:latin typeface="Calibri"/>
            </a:endParaRPr>
          </a:p>
        </p:txBody>
      </p:sp>
      <p:sp>
        <p:nvSpPr>
          <p:cNvPr id="1802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441950" y="0"/>
            <a:ext cx="4186238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2" tIns="47526" rIns="95052" bIns="47526" numCol="1" anchor="t" anchorCtr="0" compatLnSpc="1">
            <a:prstTxWarp prst="textNoShape">
              <a:avLst/>
            </a:prstTxWarp>
          </a:bodyPr>
          <a:lstStyle>
            <a:lvl1pPr algn="r" defTabSz="950913">
              <a:defRPr sz="1200"/>
            </a:lvl1pPr>
          </a:lstStyle>
          <a:p>
            <a:pPr>
              <a:defRPr/>
            </a:pPr>
            <a:endParaRPr lang="en-US" dirty="0">
              <a:latin typeface="Calibri"/>
            </a:endParaRPr>
          </a:p>
        </p:txBody>
      </p:sp>
      <p:sp>
        <p:nvSpPr>
          <p:cNvPr id="1802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965950"/>
            <a:ext cx="4186238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2" tIns="47526" rIns="95052" bIns="47526" numCol="1" anchor="b" anchorCtr="0" compatLnSpc="1">
            <a:prstTxWarp prst="textNoShape">
              <a:avLst/>
            </a:prstTxWarp>
          </a:bodyPr>
          <a:lstStyle>
            <a:lvl1pPr defTabSz="950913">
              <a:defRPr sz="1200"/>
            </a:lvl1pPr>
          </a:lstStyle>
          <a:p>
            <a:pPr>
              <a:defRPr/>
            </a:pPr>
            <a:endParaRPr lang="en-US" dirty="0">
              <a:latin typeface="Calibri"/>
            </a:endParaRPr>
          </a:p>
        </p:txBody>
      </p:sp>
      <p:sp>
        <p:nvSpPr>
          <p:cNvPr id="1802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441950" y="6965950"/>
            <a:ext cx="4186238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2" tIns="47526" rIns="95052" bIns="47526" numCol="1" anchor="b" anchorCtr="0" compatLnSpc="1">
            <a:prstTxWarp prst="textNoShape">
              <a:avLst/>
            </a:prstTxWarp>
          </a:bodyPr>
          <a:lstStyle>
            <a:lvl1pPr algn="r" defTabSz="950913">
              <a:defRPr sz="1200"/>
            </a:lvl1pPr>
          </a:lstStyle>
          <a:p>
            <a:pPr>
              <a:defRPr/>
            </a:pPr>
            <a:fld id="{A5BFA993-D60F-944C-BD12-6A1EF3B01F7E}" type="slidenum">
              <a:rPr lang="en-US">
                <a:latin typeface="Calibri"/>
              </a:rPr>
              <a:pPr>
                <a:defRPr/>
              </a:pPr>
              <a:t>‹#›</a:t>
            </a:fld>
            <a:endParaRPr lang="en-US" dirty="0"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42976016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1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186238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2" tIns="47526" rIns="95052" bIns="47526" numCol="1" anchor="t" anchorCtr="0" compatLnSpc="1">
            <a:prstTxWarp prst="textNoShape">
              <a:avLst/>
            </a:prstTxWarp>
          </a:bodyPr>
          <a:lstStyle>
            <a:lvl1pPr defTabSz="950913">
              <a:defRPr sz="1200">
                <a:latin typeface="Calibri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781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441950" y="0"/>
            <a:ext cx="4186238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2" tIns="47526" rIns="95052" bIns="47526" numCol="1" anchor="t" anchorCtr="0" compatLnSpc="1">
            <a:prstTxWarp prst="textNoShape">
              <a:avLst/>
            </a:prstTxWarp>
          </a:bodyPr>
          <a:lstStyle>
            <a:lvl1pPr algn="r" defTabSz="950913">
              <a:defRPr sz="1200">
                <a:latin typeface="Calibri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921000" y="539750"/>
            <a:ext cx="3683000" cy="27622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781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55713" y="3482975"/>
            <a:ext cx="7115175" cy="330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2" tIns="47526" rIns="95052" bIns="4752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1781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965950"/>
            <a:ext cx="4186238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2" tIns="47526" rIns="95052" bIns="47526" numCol="1" anchor="b" anchorCtr="0" compatLnSpc="1">
            <a:prstTxWarp prst="textNoShape">
              <a:avLst/>
            </a:prstTxWarp>
          </a:bodyPr>
          <a:lstStyle>
            <a:lvl1pPr defTabSz="950913">
              <a:defRPr sz="1200">
                <a:latin typeface="Calibri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781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441950" y="6965950"/>
            <a:ext cx="4186238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2" tIns="47526" rIns="95052" bIns="47526" numCol="1" anchor="b" anchorCtr="0" compatLnSpc="1">
            <a:prstTxWarp prst="textNoShape">
              <a:avLst/>
            </a:prstTxWarp>
          </a:bodyPr>
          <a:lstStyle>
            <a:lvl1pPr algn="r" defTabSz="950913">
              <a:defRPr sz="1200">
                <a:latin typeface="Calibri"/>
              </a:defRPr>
            </a:lvl1pPr>
          </a:lstStyle>
          <a:p>
            <a:pPr>
              <a:defRPr/>
            </a:pPr>
            <a:fld id="{C0780BF9-E33C-A943-9041-96AA63642A5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675034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/>
        <a:ea typeface="ＭＳ Ｐゴシック" pitchFamily="-65" charset="-128"/>
        <a:cs typeface="ＭＳ Ｐゴシック" pitchFamily="-65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/>
        <a:ea typeface="ＭＳ Ｐゴシック" pitchFamily="-10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/>
        <a:ea typeface="ＭＳ Ｐゴシック" pitchFamily="-10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/>
        <a:ea typeface="ＭＳ Ｐゴシック" pitchFamily="-10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/>
        <a:ea typeface="ＭＳ Ｐゴシック" pitchFamily="-108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5A587BE8-F573-424E-962C-3D699D467244}" type="slidenum">
              <a:rPr lang="en-US" sz="1200">
                <a:latin typeface="Calibri"/>
              </a:rPr>
              <a:pPr/>
              <a:t>1</a:t>
            </a:fld>
            <a:endParaRPr lang="en-US" sz="1200" dirty="0">
              <a:latin typeface="Calibri"/>
            </a:endParaRPr>
          </a:p>
        </p:txBody>
      </p:sp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 dirty="0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930379BF-5412-F04B-88DC-61DF1D59D61D}" type="slidenum">
              <a:rPr lang="en-US" sz="1200">
                <a:latin typeface="Calibri"/>
              </a:rPr>
              <a:pPr/>
              <a:t>2</a:t>
            </a:fld>
            <a:endParaRPr lang="en-US" sz="1200" dirty="0">
              <a:latin typeface="Calibri"/>
            </a:endParaRPr>
          </a:p>
        </p:txBody>
      </p:sp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 dirty="0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0686F88D-C2C4-144D-959C-67484C8E7071}" type="slidenum">
              <a:rPr lang="en-US" sz="1200">
                <a:latin typeface="Calibri"/>
              </a:rPr>
              <a:pPr/>
              <a:t>6</a:t>
            </a:fld>
            <a:endParaRPr lang="en-US" sz="1200" dirty="0">
              <a:latin typeface="Calibri"/>
            </a:endParaRPr>
          </a:p>
        </p:txBody>
      </p:sp>
      <p:sp>
        <p:nvSpPr>
          <p:cNvPr id="20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 dirty="0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A820E454-8496-8C4E-BC99-C2E85C3A0EA0}" type="slidenum">
              <a:rPr lang="en-US" sz="1200">
                <a:latin typeface="Calibri"/>
              </a:rPr>
              <a:pPr/>
              <a:t>7</a:t>
            </a:fld>
            <a:endParaRPr lang="en-US" sz="1200" dirty="0">
              <a:latin typeface="Calibri"/>
            </a:endParaRPr>
          </a:p>
        </p:txBody>
      </p:sp>
      <p:sp>
        <p:nvSpPr>
          <p:cNvPr id="23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 dirty="0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65FC3994-1B00-AE44-87A1-4923A7DF1234}" type="slidenum">
              <a:rPr lang="en-US" sz="1200">
                <a:latin typeface="Calibri"/>
              </a:rPr>
              <a:pPr/>
              <a:t>9</a:t>
            </a:fld>
            <a:endParaRPr lang="en-US" sz="1200" dirty="0">
              <a:latin typeface="Calibri"/>
            </a:endParaRPr>
          </a:p>
        </p:txBody>
      </p:sp>
      <p:sp>
        <p:nvSpPr>
          <p:cNvPr id="26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 dirty="0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545A744A-0524-1547-A569-765348E1D000}" type="slidenum">
              <a:rPr lang="en-US" sz="1200">
                <a:latin typeface="Calibri"/>
              </a:rPr>
              <a:pPr/>
              <a:t>11</a:t>
            </a:fld>
            <a:endParaRPr lang="en-US" sz="1200" dirty="0">
              <a:latin typeface="Calibri"/>
            </a:endParaRPr>
          </a:p>
        </p:txBody>
      </p:sp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 dirty="0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/>
              </a:defRPr>
            </a:lvl1pPr>
          </a:lstStyle>
          <a:p>
            <a:pPr>
              <a:defRPr/>
            </a:pPr>
            <a:fld id="{FF11E026-1FF6-5442-8937-A2A124D5E4E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92840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/>
              </a:defRPr>
            </a:lvl1pPr>
          </a:lstStyle>
          <a:p>
            <a:pPr>
              <a:defRPr/>
            </a:pPr>
            <a:fld id="{5C185948-9DF7-3A47-B6AE-E3AA68D3646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43629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/>
              </a:defRPr>
            </a:lvl1pPr>
          </a:lstStyle>
          <a:p>
            <a:pPr>
              <a:defRPr/>
            </a:pPr>
            <a:fld id="{476AF212-5557-A24F-B04C-B8ABE3EF452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0888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/>
              </a:defRPr>
            </a:lvl1pPr>
          </a:lstStyle>
          <a:p>
            <a:pPr>
              <a:defRPr/>
            </a:pPr>
            <a:fld id="{B45D2AA0-979D-0C4E-981E-530738788A1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40755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/>
              </a:defRPr>
            </a:lvl1pPr>
          </a:lstStyle>
          <a:p>
            <a:pPr>
              <a:defRPr/>
            </a:pPr>
            <a:fld id="{F3FE8CEF-0F69-044F-979F-116D3A423A3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0493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/>
              </a:defRPr>
            </a:lvl1pPr>
          </a:lstStyle>
          <a:p>
            <a:pPr>
              <a:defRPr/>
            </a:pPr>
            <a:fld id="{367465C2-AAFB-B548-8461-EACDBB6FF20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73819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/>
              </a:defRPr>
            </a:lvl1pPr>
          </a:lstStyle>
          <a:p>
            <a:pPr>
              <a:defRPr/>
            </a:pPr>
            <a:fld id="{DC26D2AD-5C6C-664D-99A2-15B4BFA7C90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86159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/>
              </a:defRPr>
            </a:lvl1pPr>
          </a:lstStyle>
          <a:p>
            <a:pPr>
              <a:defRPr/>
            </a:pPr>
            <a:fld id="{A283988C-4CEE-4140-9A67-AB699A32D6C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1197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/>
              </a:defRPr>
            </a:lvl1pPr>
          </a:lstStyle>
          <a:p>
            <a:pPr>
              <a:defRPr/>
            </a:pPr>
            <a:fld id="{5BE77435-0ECC-0142-B88F-084426A80D9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76049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/>
              </a:defRPr>
            </a:lvl1pPr>
          </a:lstStyle>
          <a:p>
            <a:pPr>
              <a:defRPr/>
            </a:pPr>
            <a:fld id="{7BA9CC41-3E5C-3947-A22E-E5D8250863D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49256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/>
              </a:defRPr>
            </a:lvl1pPr>
          </a:lstStyle>
          <a:p>
            <a:pPr>
              <a:defRPr/>
            </a:pPr>
            <a:fld id="{3697935C-97B6-F946-84A0-D82BF3FA9BD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61900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524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295400"/>
            <a:ext cx="7772400" cy="533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7" r:id="rId1"/>
    <p:sldLayoutId id="2147483848" r:id="rId2"/>
    <p:sldLayoutId id="2147483849" r:id="rId3"/>
    <p:sldLayoutId id="2147483850" r:id="rId4"/>
    <p:sldLayoutId id="2147483851" r:id="rId5"/>
    <p:sldLayoutId id="2147483852" r:id="rId6"/>
    <p:sldLayoutId id="2147483853" r:id="rId7"/>
    <p:sldLayoutId id="2147483854" r:id="rId8"/>
    <p:sldLayoutId id="2147483855" r:id="rId9"/>
    <p:sldLayoutId id="2147483856" r:id="rId10"/>
    <p:sldLayoutId id="2147483857" r:id="rId11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Calibri"/>
          <a:ea typeface="ＭＳ Ｐゴシック" pitchFamily="-65" charset="-128"/>
          <a:cs typeface="ＭＳ Ｐゴシック" pitchFamily="-65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-108" charset="0"/>
          <a:ea typeface="ＭＳ Ｐゴシック" pitchFamily="-65" charset="-128"/>
          <a:cs typeface="ＭＳ Ｐゴシック" pitchFamily="-65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-108" charset="0"/>
          <a:ea typeface="ＭＳ Ｐゴシック" pitchFamily="-65" charset="-128"/>
          <a:cs typeface="ＭＳ Ｐゴシック" pitchFamily="-65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-108" charset="0"/>
          <a:ea typeface="ＭＳ Ｐゴシック" pitchFamily="-65" charset="-128"/>
          <a:cs typeface="ＭＳ Ｐゴシック" pitchFamily="-65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-108" charset="0"/>
          <a:ea typeface="ＭＳ Ｐゴシック" pitchFamily="-65" charset="-128"/>
          <a:cs typeface="ＭＳ Ｐゴシック" pitchFamily="-65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-10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-10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-10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-108" charset="0"/>
        </a:defRPr>
      </a:lvl9pPr>
    </p:titleStyle>
    <p:bodyStyle>
      <a:lvl1pPr marL="225425" indent="-225425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Calibri"/>
          <a:ea typeface="ＭＳ Ｐゴシック" pitchFamily="-65" charset="-128"/>
          <a:cs typeface="ＭＳ Ｐゴシック" pitchFamily="-65" charset="-128"/>
        </a:defRPr>
      </a:lvl1pPr>
      <a:lvl2pPr marL="566738" indent="-227013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/>
          <a:ea typeface="ＭＳ Ｐゴシック" pitchFamily="-108" charset="-128"/>
        </a:defRPr>
      </a:lvl2pPr>
      <a:lvl3pPr marL="914400" indent="-233363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Calibri"/>
          <a:ea typeface="ＭＳ Ｐゴシック" pitchFamily="-108" charset="-128"/>
        </a:defRPr>
      </a:lvl3pPr>
      <a:lvl4pPr marL="1254125" indent="-225425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Calibri"/>
          <a:ea typeface="ＭＳ Ｐゴシック" pitchFamily="-108" charset="-128"/>
        </a:defRPr>
      </a:lvl4pPr>
      <a:lvl5pPr marL="1601788" indent="-233363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Calibri"/>
          <a:ea typeface="ＭＳ Ｐゴシック" pitchFamily="-108" charset="-128"/>
        </a:defRPr>
      </a:lvl5pPr>
      <a:lvl6pPr marL="2058988" indent="-233363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pitchFamily="-108" charset="-128"/>
        </a:defRPr>
      </a:lvl6pPr>
      <a:lvl7pPr marL="2516188" indent="-233363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pitchFamily="-108" charset="-128"/>
        </a:defRPr>
      </a:lvl7pPr>
      <a:lvl8pPr marL="2973388" indent="-233363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pitchFamily="-108" charset="-128"/>
        </a:defRPr>
      </a:lvl8pPr>
      <a:lvl9pPr marL="3430588" indent="-233363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pitchFamily="-108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Davis%E2%80%93Putnam_algorithm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en.wikipedia.org/wiki/Short-circuit_evaluation" TargetMode="External"/><Relationship Id="rId4" Type="http://schemas.openxmlformats.org/officeDocument/2006/relationships/hyperlink" Target="http://en.wikipedia.org/wiki/Trial_and_error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WalkSAT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satcompetition.org/" TargetMode="External"/><Relationship Id="rId4" Type="http://schemas.openxmlformats.org/officeDocument/2006/relationships/hyperlink" Target="http://minisat.se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609600"/>
            <a:ext cx="7848600" cy="3505200"/>
          </a:xfrm>
        </p:spPr>
        <p:txBody>
          <a:bodyPr/>
          <a:lstStyle/>
          <a:p>
            <a:pPr>
              <a:defRPr/>
            </a:pPr>
            <a:r>
              <a:rPr lang="en-US" sz="8800" dirty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  <a:cs typeface="ＭＳ Ｐゴシック" charset="0"/>
              </a:rPr>
              <a:t>Logical</a:t>
            </a:r>
            <a:br>
              <a:rPr lang="en-US" sz="8800" dirty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  <a:cs typeface="ＭＳ Ｐゴシック" charset="0"/>
              </a:rPr>
            </a:br>
            <a:r>
              <a:rPr lang="en-US" sz="8800" dirty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  <a:cs typeface="ＭＳ Ｐゴシック" charset="0"/>
              </a:rPr>
              <a:t>Inference 1</a:t>
            </a:r>
            <a:br>
              <a:rPr lang="en-US" sz="8800" dirty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  <a:cs typeface="ＭＳ Ｐゴシック" charset="0"/>
              </a:rPr>
            </a:br>
            <a:r>
              <a:rPr lang="en-US" sz="8800" b="0" dirty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  <a:cs typeface="ＭＳ Ｐゴシック" charset="0"/>
              </a:rPr>
              <a:t>introduction</a:t>
            </a:r>
            <a:endParaRPr lang="en-US" sz="8800" b="0" dirty="0">
              <a:ea typeface="ＭＳ Ｐゴシック" charset="0"/>
              <a:cs typeface="ＭＳ Ｐゴシック" charset="0"/>
            </a:endParaRPr>
          </a:p>
        </p:txBody>
      </p:sp>
      <p:sp>
        <p:nvSpPr>
          <p:cNvPr id="15362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5105400"/>
            <a:ext cx="6400800" cy="990600"/>
          </a:xfrm>
        </p:spPr>
        <p:txBody>
          <a:bodyPr/>
          <a:lstStyle/>
          <a:p>
            <a:r>
              <a:rPr lang="en-US" sz="4400" dirty="0">
                <a:ea typeface="ＭＳ Ｐゴシック" charset="0"/>
                <a:cs typeface="ＭＳ Ｐゴシック" charset="0"/>
              </a:rPr>
              <a:t>Chapter 9</a:t>
            </a:r>
            <a:endParaRPr lang="en-US" dirty="0">
              <a:ea typeface="ＭＳ Ｐゴシック" charset="0"/>
              <a:cs typeface="ＭＳ Ｐゴシック" charset="0"/>
            </a:endParaRPr>
          </a:p>
        </p:txBody>
      </p:sp>
      <p:sp>
        <p:nvSpPr>
          <p:cNvPr id="15363" name="Text Box 4"/>
          <p:cNvSpPr txBox="1">
            <a:spLocks noChangeArrowheads="1"/>
          </p:cNvSpPr>
          <p:nvPr/>
        </p:nvSpPr>
        <p:spPr bwMode="auto">
          <a:xfrm>
            <a:off x="5174673" y="6279362"/>
            <a:ext cx="39624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r"/>
            <a:r>
              <a:rPr lang="en-US" sz="1400" dirty="0">
                <a:latin typeface="Calibri"/>
              </a:rPr>
              <a:t>Some material adopted from notes by Andreas Geyer-Schulz,, Chuck Dyer, and Mary </a:t>
            </a:r>
            <a:r>
              <a:rPr lang="en-US" sz="1400" dirty="0" err="1">
                <a:latin typeface="Calibri"/>
              </a:rPr>
              <a:t>Getoor</a:t>
            </a:r>
            <a:endParaRPr lang="en-US" sz="1400" dirty="0">
              <a:latin typeface="Calibri"/>
            </a:endParaRPr>
          </a:p>
        </p:txBody>
      </p:sp>
      <p:pic>
        <p:nvPicPr>
          <p:cNvPr id="15364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52400"/>
            <a:ext cx="1955800" cy="1679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itle 1"/>
          <p:cNvSpPr>
            <a:spLocks noGrp="1"/>
          </p:cNvSpPr>
          <p:nvPr>
            <p:ph type="title"/>
          </p:nvPr>
        </p:nvSpPr>
        <p:spPr>
          <a:xfrm>
            <a:off x="1371600" y="0"/>
            <a:ext cx="7772400" cy="914400"/>
          </a:xfrm>
        </p:spPr>
        <p:txBody>
          <a:bodyPr/>
          <a:lstStyle/>
          <a:p>
            <a:pPr algn="r"/>
            <a:r>
              <a:rPr lang="en-US" dirty="0">
                <a:ea typeface="ＭＳ Ｐゴシック" charset="0"/>
                <a:cs typeface="ＭＳ Ｐゴシック" charset="0"/>
              </a:rPr>
              <a:t>AIMA KB Class</a:t>
            </a:r>
          </a:p>
        </p:txBody>
      </p:sp>
      <p:sp>
        <p:nvSpPr>
          <p:cNvPr id="27650" name="Content Placeholder 2"/>
          <p:cNvSpPr>
            <a:spLocks noGrp="1"/>
          </p:cNvSpPr>
          <p:nvPr>
            <p:ph idx="1"/>
          </p:nvPr>
        </p:nvSpPr>
        <p:spPr>
          <a:xfrm>
            <a:off x="304800" y="152400"/>
            <a:ext cx="7772400" cy="5334000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hu-HU" sz="2000" dirty="0">
                <a:latin typeface="Courier" charset="0"/>
                <a:ea typeface="ＭＳ Ｐゴシック" charset="0"/>
                <a:cs typeface="Courier" charset="0"/>
              </a:rPr>
              <a:t>&gt;&gt;&gt; kb1 = PropKB()</a:t>
            </a:r>
          </a:p>
          <a:p>
            <a:pPr marL="0" indent="0">
              <a:buFontTx/>
              <a:buNone/>
            </a:pPr>
            <a:r>
              <a:rPr lang="hu-HU" sz="2000" dirty="0">
                <a:latin typeface="Courier" charset="0"/>
                <a:ea typeface="ＭＳ Ｐゴシック" charset="0"/>
                <a:cs typeface="Courier" charset="0"/>
              </a:rPr>
              <a:t>&gt;&gt;&gt; kb1.clauses</a:t>
            </a:r>
          </a:p>
          <a:p>
            <a:pPr marL="0" indent="0">
              <a:buFontTx/>
              <a:buNone/>
            </a:pPr>
            <a:r>
              <a:rPr lang="hu-HU" sz="2000" dirty="0">
                <a:latin typeface="Courier" charset="0"/>
                <a:ea typeface="ＭＳ Ｐゴシック" charset="0"/>
                <a:cs typeface="Courier" charset="0"/>
              </a:rPr>
              <a:t>[]</a:t>
            </a:r>
          </a:p>
          <a:p>
            <a:pPr marL="0" indent="0">
              <a:buFontTx/>
              <a:buNone/>
            </a:pPr>
            <a:r>
              <a:rPr lang="hu-HU" sz="2000" dirty="0">
                <a:latin typeface="Courier" charset="0"/>
                <a:ea typeface="ＭＳ Ｐゴシック" charset="0"/>
                <a:cs typeface="Courier" charset="0"/>
              </a:rPr>
              <a:t>&gt;&gt;&gt; kb1.tell(expr('P==&gt;Q &amp; ~P==&gt;R'))</a:t>
            </a:r>
          </a:p>
          <a:p>
            <a:pPr marL="0" indent="0">
              <a:buFontTx/>
              <a:buNone/>
            </a:pPr>
            <a:r>
              <a:rPr lang="hu-HU" sz="2000" dirty="0">
                <a:latin typeface="Courier" charset="0"/>
                <a:ea typeface="ＭＳ Ｐゴシック" charset="0"/>
                <a:cs typeface="Courier" charset="0"/>
              </a:rPr>
              <a:t>&gt;&gt;&gt; kb1.clauses</a:t>
            </a:r>
          </a:p>
          <a:p>
            <a:pPr marL="0" indent="0">
              <a:buFontTx/>
              <a:buNone/>
            </a:pPr>
            <a:r>
              <a:rPr lang="hu-HU" sz="2000" dirty="0">
                <a:latin typeface="Courier" charset="0"/>
                <a:ea typeface="ＭＳ Ｐゴシック" charset="0"/>
                <a:cs typeface="Courier" charset="0"/>
              </a:rPr>
              <a:t>[(Q | ~P), (R | P)]</a:t>
            </a:r>
          </a:p>
          <a:p>
            <a:pPr marL="0" indent="0">
              <a:buFontTx/>
              <a:buNone/>
            </a:pPr>
            <a:r>
              <a:rPr lang="hu-HU" sz="2000" dirty="0">
                <a:latin typeface="Courier" charset="0"/>
                <a:ea typeface="ＭＳ Ｐゴシック" charset="0"/>
                <a:cs typeface="Courier" charset="0"/>
              </a:rPr>
              <a:t>&gt;&gt;&gt; kb1.ask(expr('Q'))</a:t>
            </a:r>
          </a:p>
          <a:p>
            <a:pPr marL="0" indent="0">
              <a:buFontTx/>
              <a:buNone/>
            </a:pPr>
            <a:r>
              <a:rPr lang="hu-HU" sz="2000" dirty="0">
                <a:latin typeface="Courier" charset="0"/>
                <a:ea typeface="ＭＳ Ｐゴシック" charset="0"/>
                <a:cs typeface="Courier" charset="0"/>
              </a:rPr>
              <a:t>False</a:t>
            </a:r>
          </a:p>
          <a:p>
            <a:pPr marL="0" indent="0">
              <a:buFontTx/>
              <a:buNone/>
            </a:pPr>
            <a:r>
              <a:rPr lang="hu-HU" sz="2000" dirty="0">
                <a:latin typeface="Courier" charset="0"/>
                <a:ea typeface="ＭＳ Ｐゴシック" charset="0"/>
                <a:cs typeface="Courier" charset="0"/>
              </a:rPr>
              <a:t>&gt;&gt;&gt; kb1.tell(expr('P'))</a:t>
            </a:r>
          </a:p>
          <a:p>
            <a:pPr marL="0" indent="0">
              <a:buFontTx/>
              <a:buNone/>
            </a:pPr>
            <a:r>
              <a:rPr lang="hu-HU" sz="2000" dirty="0">
                <a:latin typeface="Courier" charset="0"/>
                <a:ea typeface="ＭＳ Ｐゴシック" charset="0"/>
                <a:cs typeface="Courier" charset="0"/>
              </a:rPr>
              <a:t>&gt;&gt;&gt; kb1.clauses</a:t>
            </a:r>
          </a:p>
          <a:p>
            <a:pPr marL="0" indent="0">
              <a:buFontTx/>
              <a:buNone/>
            </a:pPr>
            <a:r>
              <a:rPr lang="hu-HU" sz="2000" dirty="0">
                <a:latin typeface="Courier" charset="0"/>
                <a:ea typeface="ＭＳ Ｐゴシック" charset="0"/>
                <a:cs typeface="Courier" charset="0"/>
              </a:rPr>
              <a:t>[(Q | ~P), (R | P), P]</a:t>
            </a:r>
          </a:p>
          <a:p>
            <a:pPr marL="0" indent="0">
              <a:buFontTx/>
              <a:buNone/>
            </a:pPr>
            <a:r>
              <a:rPr lang="hu-HU" sz="2000" dirty="0">
                <a:latin typeface="Courier" charset="0"/>
                <a:ea typeface="ＭＳ Ｐゴシック" charset="0"/>
                <a:cs typeface="Courier" charset="0"/>
              </a:rPr>
              <a:t>&gt;&gt;&gt; kb1.ask(expr('Q'))</a:t>
            </a:r>
          </a:p>
          <a:p>
            <a:pPr marL="0" indent="0">
              <a:buFontTx/>
              <a:buNone/>
            </a:pPr>
            <a:r>
              <a:rPr lang="hu-HU" sz="2000" dirty="0">
                <a:latin typeface="Courier" charset="0"/>
                <a:ea typeface="ＭＳ Ｐゴシック" charset="0"/>
                <a:cs typeface="Courier" charset="0"/>
              </a:rPr>
              <a:t>{}</a:t>
            </a:r>
          </a:p>
          <a:p>
            <a:pPr marL="0" indent="0">
              <a:buFontTx/>
              <a:buNone/>
            </a:pPr>
            <a:r>
              <a:rPr lang="hu-HU" sz="2000" dirty="0">
                <a:latin typeface="Courier" charset="0"/>
                <a:ea typeface="ＭＳ Ｐゴシック" charset="0"/>
                <a:cs typeface="Courier" charset="0"/>
              </a:rPr>
              <a:t>&gt;&gt;&gt; kb1.retract(expr('P'))</a:t>
            </a:r>
          </a:p>
          <a:p>
            <a:pPr marL="0" indent="0">
              <a:buFontTx/>
              <a:buNone/>
            </a:pPr>
            <a:r>
              <a:rPr lang="hu-HU" sz="2000" dirty="0">
                <a:latin typeface="Courier" charset="0"/>
                <a:ea typeface="ＭＳ Ｐゴシック" charset="0"/>
                <a:cs typeface="Courier" charset="0"/>
              </a:rPr>
              <a:t>&gt;&gt;&gt; kb1.clauses</a:t>
            </a:r>
          </a:p>
          <a:p>
            <a:pPr marL="0" indent="0">
              <a:buFontTx/>
              <a:buNone/>
            </a:pPr>
            <a:r>
              <a:rPr lang="hu-HU" sz="2000" dirty="0">
                <a:latin typeface="Courier" charset="0"/>
                <a:ea typeface="ＭＳ Ｐゴシック" charset="0"/>
                <a:cs typeface="Courier" charset="0"/>
              </a:rPr>
              <a:t>[(Q | ~P), (R | P)]</a:t>
            </a:r>
          </a:p>
          <a:p>
            <a:pPr marL="0" indent="0">
              <a:buFontTx/>
              <a:buNone/>
            </a:pPr>
            <a:r>
              <a:rPr lang="hu-HU" sz="2000" dirty="0">
                <a:latin typeface="Courier" charset="0"/>
                <a:ea typeface="ＭＳ Ｐゴシック" charset="0"/>
                <a:cs typeface="Courier" charset="0"/>
              </a:rPr>
              <a:t>&gt;&gt;&gt; kb1.ask(expr('Q'))</a:t>
            </a:r>
          </a:p>
          <a:p>
            <a:pPr marL="0" indent="0">
              <a:buFontTx/>
              <a:buNone/>
            </a:pPr>
            <a:r>
              <a:rPr lang="hu-HU" sz="2000" dirty="0">
                <a:latin typeface="Courier" charset="0"/>
                <a:ea typeface="ＭＳ Ｐゴシック" charset="0"/>
                <a:cs typeface="Courier" charset="0"/>
              </a:rPr>
              <a:t>False</a:t>
            </a:r>
            <a:endParaRPr lang="en-US" sz="2000" dirty="0">
              <a:latin typeface="Courier" charset="0"/>
              <a:ea typeface="ＭＳ Ｐゴシック" charset="0"/>
              <a:cs typeface="Courier" charset="0"/>
            </a:endParaRPr>
          </a:p>
        </p:txBody>
      </p:sp>
      <p:sp>
        <p:nvSpPr>
          <p:cNvPr id="4" name="Rounded Rectangular Callout 3"/>
          <p:cNvSpPr/>
          <p:nvPr/>
        </p:nvSpPr>
        <p:spPr bwMode="auto">
          <a:xfrm>
            <a:off x="5943600" y="914400"/>
            <a:ext cx="3048000" cy="533400"/>
          </a:xfrm>
          <a:prstGeom prst="wedgeRoundRectCallout">
            <a:avLst>
              <a:gd name="adj1" fmla="val -147815"/>
              <a:gd name="adj2" fmla="val -82187"/>
              <a:gd name="adj3" fmla="val 16667"/>
            </a:avLst>
          </a:prstGeom>
          <a:solidFill>
            <a:schemeClr val="bg2">
              <a:lumMod val="20000"/>
              <a:lumOff val="80000"/>
            </a:schemeClr>
          </a:solidFill>
          <a:ln w="9525" cap="flat" cmpd="sng" algn="ctr">
            <a:solidFill>
              <a:schemeClr val="bg1">
                <a:lumMod val="8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/>
          <a:lstStyle/>
          <a:p>
            <a:pPr>
              <a:defRPr/>
            </a:pPr>
            <a:r>
              <a:rPr lang="en-US" dirty="0" err="1">
                <a:latin typeface="Calibri"/>
              </a:rPr>
              <a:t>PropKB</a:t>
            </a:r>
            <a:r>
              <a:rPr lang="en-US" dirty="0">
                <a:latin typeface="Calibri"/>
              </a:rPr>
              <a:t> is a subclass</a:t>
            </a:r>
          </a:p>
        </p:txBody>
      </p:sp>
      <p:sp>
        <p:nvSpPr>
          <p:cNvPr id="5" name="Rounded Rectangular Callout 4"/>
          <p:cNvSpPr/>
          <p:nvPr/>
        </p:nvSpPr>
        <p:spPr bwMode="auto">
          <a:xfrm>
            <a:off x="6019800" y="2133600"/>
            <a:ext cx="3048000" cy="762000"/>
          </a:xfrm>
          <a:prstGeom prst="wedgeRoundRectCallout">
            <a:avLst>
              <a:gd name="adj1" fmla="val -79602"/>
              <a:gd name="adj2" fmla="val -121164"/>
              <a:gd name="adj3" fmla="val 16667"/>
            </a:avLst>
          </a:prstGeom>
          <a:solidFill>
            <a:schemeClr val="bg2">
              <a:lumMod val="20000"/>
              <a:lumOff val="80000"/>
            </a:schemeClr>
          </a:solidFill>
          <a:ln w="9525" cap="flat" cmpd="sng" algn="ctr">
            <a:solidFill>
              <a:schemeClr val="bg1">
                <a:lumMod val="8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/>
          <a:lstStyle/>
          <a:p>
            <a:pPr>
              <a:defRPr/>
            </a:pPr>
            <a:r>
              <a:rPr lang="en-US" dirty="0">
                <a:latin typeface="Calibri"/>
              </a:rPr>
              <a:t>A sentence is converted to CNF and the clauses added</a:t>
            </a:r>
          </a:p>
        </p:txBody>
      </p:sp>
      <p:sp>
        <p:nvSpPr>
          <p:cNvPr id="6" name="Rounded Rectangular Callout 5"/>
          <p:cNvSpPr/>
          <p:nvPr/>
        </p:nvSpPr>
        <p:spPr bwMode="auto">
          <a:xfrm>
            <a:off x="6019800" y="3505200"/>
            <a:ext cx="3048000" cy="457200"/>
          </a:xfrm>
          <a:prstGeom prst="wedgeRoundRectCallout">
            <a:avLst>
              <a:gd name="adj1" fmla="val -121636"/>
              <a:gd name="adj2" fmla="val -239640"/>
              <a:gd name="adj3" fmla="val 16667"/>
            </a:avLst>
          </a:prstGeom>
          <a:solidFill>
            <a:schemeClr val="bg2">
              <a:lumMod val="20000"/>
              <a:lumOff val="80000"/>
            </a:schemeClr>
          </a:solidFill>
          <a:ln w="9525" cap="flat" cmpd="sng" algn="ctr">
            <a:solidFill>
              <a:schemeClr val="bg1">
                <a:lumMod val="8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/>
          <a:lstStyle/>
          <a:p>
            <a:pPr>
              <a:defRPr/>
            </a:pPr>
            <a:r>
              <a:rPr lang="en-US" dirty="0">
                <a:latin typeface="Calibri"/>
              </a:rPr>
              <a:t>The KB does not entail Q</a:t>
            </a:r>
          </a:p>
        </p:txBody>
      </p:sp>
      <p:sp>
        <p:nvSpPr>
          <p:cNvPr id="7" name="Rounded Rectangular Callout 6"/>
          <p:cNvSpPr/>
          <p:nvPr/>
        </p:nvSpPr>
        <p:spPr bwMode="auto">
          <a:xfrm>
            <a:off x="5943600" y="4419600"/>
            <a:ext cx="3048000" cy="685800"/>
          </a:xfrm>
          <a:prstGeom prst="wedgeRoundRectCallout">
            <a:avLst>
              <a:gd name="adj1" fmla="val -117580"/>
              <a:gd name="adj2" fmla="val -44638"/>
              <a:gd name="adj3" fmla="val 16667"/>
            </a:avLst>
          </a:prstGeom>
          <a:solidFill>
            <a:schemeClr val="bg2">
              <a:lumMod val="20000"/>
              <a:lumOff val="80000"/>
            </a:schemeClr>
          </a:solidFill>
          <a:ln w="9525" cap="flat" cmpd="sng" algn="ctr">
            <a:solidFill>
              <a:schemeClr val="bg1">
                <a:lumMod val="8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/>
          <a:lstStyle/>
          <a:p>
            <a:pPr>
              <a:defRPr/>
            </a:pPr>
            <a:r>
              <a:rPr lang="en-US" dirty="0">
                <a:latin typeface="Calibri"/>
              </a:rPr>
              <a:t>After adding P the KB does entail Q</a:t>
            </a:r>
          </a:p>
        </p:txBody>
      </p:sp>
      <p:sp>
        <p:nvSpPr>
          <p:cNvPr id="8" name="Rounded Rectangular Callout 7"/>
          <p:cNvSpPr/>
          <p:nvPr/>
        </p:nvSpPr>
        <p:spPr bwMode="auto">
          <a:xfrm>
            <a:off x="5943600" y="5410200"/>
            <a:ext cx="3048000" cy="685800"/>
          </a:xfrm>
          <a:prstGeom prst="wedgeRoundRectCallout">
            <a:avLst>
              <a:gd name="adj1" fmla="val -117580"/>
              <a:gd name="adj2" fmla="val -44638"/>
              <a:gd name="adj3" fmla="val 16667"/>
            </a:avLst>
          </a:prstGeom>
          <a:solidFill>
            <a:schemeClr val="bg2">
              <a:lumMod val="20000"/>
              <a:lumOff val="80000"/>
            </a:schemeClr>
          </a:solidFill>
          <a:ln w="9525" cap="flat" cmpd="sng" algn="ctr">
            <a:solidFill>
              <a:schemeClr val="bg1">
                <a:lumMod val="8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/>
          <a:lstStyle/>
          <a:p>
            <a:pPr>
              <a:defRPr/>
            </a:pPr>
            <a:r>
              <a:rPr lang="en-US" dirty="0">
                <a:latin typeface="Calibri"/>
              </a:rPr>
              <a:t>Retracting P removes it and the KB no longer entails Q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r>
              <a:rPr lang="en-US" sz="3600" dirty="0">
                <a:ea typeface="ＭＳ Ｐゴシック" charset="0"/>
                <a:cs typeface="ＭＳ Ｐゴシック" charset="0"/>
              </a:rPr>
              <a:t>Reminder: Inference rules for FOL</a:t>
            </a:r>
          </a:p>
        </p:txBody>
      </p:sp>
      <p:sp>
        <p:nvSpPr>
          <p:cNvPr id="2867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8077200" cy="5029200"/>
          </a:xfrm>
        </p:spPr>
        <p:txBody>
          <a:bodyPr/>
          <a:lstStyle/>
          <a:p>
            <a:r>
              <a:rPr lang="en-US" sz="3200" dirty="0">
                <a:ea typeface="ＭＳ Ｐゴシック" charset="0"/>
                <a:cs typeface="ＭＳ Ｐゴシック" charset="0"/>
              </a:rPr>
              <a:t>Inference rules for propositional logic apply to FOL as well</a:t>
            </a:r>
          </a:p>
          <a:p>
            <a:pPr lvl="1"/>
            <a:r>
              <a:rPr lang="en-US" sz="2600" dirty="0">
                <a:ea typeface="ＭＳ Ｐゴシック" charset="0"/>
              </a:rPr>
              <a:t>Modus Ponens, And-Introduction, And-Elimination, …</a:t>
            </a:r>
          </a:p>
          <a:p>
            <a:r>
              <a:rPr lang="en-US" sz="3200" dirty="0">
                <a:ea typeface="ＭＳ Ｐゴシック" charset="0"/>
                <a:cs typeface="ＭＳ Ｐゴシック" charset="0"/>
              </a:rPr>
              <a:t>New (sound) inference rules for use with quantifiers: </a:t>
            </a:r>
          </a:p>
          <a:p>
            <a:pPr lvl="1"/>
            <a:r>
              <a:rPr lang="en-US" sz="2600" dirty="0">
                <a:ea typeface="ＭＳ Ｐゴシック" charset="0"/>
              </a:rPr>
              <a:t>Universal elimination</a:t>
            </a:r>
          </a:p>
          <a:p>
            <a:pPr lvl="1"/>
            <a:r>
              <a:rPr lang="en-US" sz="2600" dirty="0">
                <a:ea typeface="ＭＳ Ｐゴシック" charset="0"/>
              </a:rPr>
              <a:t>Existential introduction</a:t>
            </a:r>
          </a:p>
          <a:p>
            <a:pPr lvl="1"/>
            <a:r>
              <a:rPr lang="en-US" sz="2600" dirty="0">
                <a:ea typeface="ＭＳ Ｐゴシック" charset="0"/>
              </a:rPr>
              <a:t>Existential elimination</a:t>
            </a:r>
          </a:p>
          <a:p>
            <a:pPr lvl="1"/>
            <a:r>
              <a:rPr lang="en-US" sz="2600" dirty="0">
                <a:ea typeface="ＭＳ Ｐゴシック" charset="0"/>
              </a:rPr>
              <a:t>Generalized Modus Ponens (GMP)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r>
              <a:rPr lang="en-US" sz="4800" dirty="0">
                <a:ea typeface="ＭＳ Ｐゴシック" charset="0"/>
                <a:cs typeface="ＭＳ Ｐゴシック" charset="0"/>
              </a:rPr>
              <a:t>Overview</a:t>
            </a:r>
          </a:p>
        </p:txBody>
      </p:sp>
      <p:sp>
        <p:nvSpPr>
          <p:cNvPr id="1741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953000"/>
          </a:xfrm>
        </p:spPr>
        <p:txBody>
          <a:bodyPr/>
          <a:lstStyle/>
          <a:p>
            <a:r>
              <a:rPr lang="en-US" sz="2800" dirty="0">
                <a:ea typeface="ＭＳ Ｐゴシック" charset="0"/>
                <a:cs typeface="ＭＳ Ｐゴシック" charset="0"/>
              </a:rPr>
              <a:t>A: Model checking for propositional logic</a:t>
            </a:r>
          </a:p>
          <a:p>
            <a:r>
              <a:rPr lang="en-US" sz="2800" dirty="0">
                <a:ea typeface="ＭＳ Ｐゴシック" charset="0"/>
                <a:cs typeface="ＭＳ Ｐゴシック" charset="0"/>
              </a:rPr>
              <a:t>Rule based reasoning in first-order logic</a:t>
            </a:r>
          </a:p>
          <a:p>
            <a:pPr lvl="1"/>
            <a:r>
              <a:rPr lang="en-US" sz="2600" dirty="0">
                <a:ea typeface="ＭＳ Ｐゴシック" charset="0"/>
              </a:rPr>
              <a:t>Inference rules and generalized modes ponens</a:t>
            </a:r>
          </a:p>
          <a:p>
            <a:pPr lvl="1"/>
            <a:r>
              <a:rPr lang="en-US" sz="2600" dirty="0">
                <a:ea typeface="ＭＳ Ｐゴシック" charset="0"/>
              </a:rPr>
              <a:t>Forward chaining</a:t>
            </a:r>
          </a:p>
          <a:p>
            <a:pPr lvl="1"/>
            <a:r>
              <a:rPr lang="en-US" sz="2600" dirty="0">
                <a:ea typeface="ＭＳ Ｐゴシック" charset="0"/>
              </a:rPr>
              <a:t>Backward chaining</a:t>
            </a:r>
          </a:p>
          <a:p>
            <a:r>
              <a:rPr lang="en-US" sz="2800" dirty="0">
                <a:ea typeface="ＭＳ Ｐゴシック" charset="0"/>
                <a:cs typeface="ＭＳ Ｐゴシック" charset="0"/>
              </a:rPr>
              <a:t>Resolution-based reasoning in first-order logic</a:t>
            </a:r>
          </a:p>
          <a:p>
            <a:pPr lvl="1"/>
            <a:r>
              <a:rPr lang="en-US" sz="2600" dirty="0">
                <a:ea typeface="ＭＳ Ｐゴシック" charset="0"/>
              </a:rPr>
              <a:t>Clausal form</a:t>
            </a:r>
          </a:p>
          <a:p>
            <a:pPr lvl="1"/>
            <a:r>
              <a:rPr lang="en-US" sz="2600" dirty="0">
                <a:ea typeface="ＭＳ Ｐゴシック" charset="0"/>
              </a:rPr>
              <a:t>Unification</a:t>
            </a:r>
          </a:p>
          <a:p>
            <a:pPr lvl="1"/>
            <a:r>
              <a:rPr lang="en-US" sz="2600" dirty="0">
                <a:ea typeface="ＭＳ Ｐゴシック" charset="0"/>
              </a:rPr>
              <a:t>Resolution as search</a:t>
            </a:r>
          </a:p>
          <a:p>
            <a:r>
              <a:rPr lang="en-US" sz="3000" dirty="0">
                <a:ea typeface="ＭＳ Ｐゴシック" charset="0"/>
                <a:cs typeface="ＭＳ Ｐゴシック" charset="0"/>
              </a:rPr>
              <a:t>Inference wrap up</a:t>
            </a:r>
          </a:p>
          <a:p>
            <a:pPr lvl="1"/>
            <a:endParaRPr lang="en-US" sz="2400" dirty="0">
              <a:ea typeface="ＭＳ Ｐゴシック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From Satisfiability to Proof</a:t>
            </a:r>
          </a:p>
        </p:txBody>
      </p:sp>
      <p:sp>
        <p:nvSpPr>
          <p:cNvPr id="2150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>
                <a:ea typeface="ＭＳ Ｐゴシック" charset="0"/>
                <a:cs typeface="ＭＳ Ｐゴシック" charset="0"/>
              </a:rPr>
              <a:t>To see if a satisfiable KB entails sentence S, see if </a:t>
            </a:r>
            <a:r>
              <a:rPr lang="en-US" sz="3200" u="sng" dirty="0">
                <a:ea typeface="ＭＳ Ｐゴシック" charset="0"/>
                <a:cs typeface="ＭＳ Ｐゴシック" charset="0"/>
              </a:rPr>
              <a:t>KB </a:t>
            </a:r>
            <a:r>
              <a:rPr lang="en-US" sz="3200" u="sng" dirty="0">
                <a:ea typeface="ＭＳ Ｐゴシック" charset="0"/>
                <a:cs typeface="ＭＳ Ｐゴシック" charset="0"/>
                <a:sym typeface="Symbol" charset="0"/>
              </a:rPr>
              <a:t></a:t>
            </a:r>
            <a:r>
              <a:rPr lang="en-US" sz="3200" u="sng" dirty="0">
                <a:ea typeface="ＭＳ Ｐゴシック" charset="0"/>
                <a:cs typeface="ＭＳ Ｐゴシック" charset="0"/>
              </a:rPr>
              <a:t> </a:t>
            </a:r>
            <a:r>
              <a:rPr lang="en-US" sz="3200" u="sng" dirty="0">
                <a:ea typeface="ＭＳ Ｐゴシック" charset="0"/>
                <a:cs typeface="ＭＳ Ｐゴシック" charset="0"/>
                <a:sym typeface="Symbol" charset="0"/>
              </a:rPr>
              <a:t></a:t>
            </a:r>
            <a:r>
              <a:rPr lang="en-US" sz="3200" u="sng" dirty="0">
                <a:ea typeface="ＭＳ Ｐゴシック" charset="0"/>
                <a:cs typeface="ＭＳ Ｐゴシック" charset="0"/>
              </a:rPr>
              <a:t>S 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is satisfiable</a:t>
            </a:r>
          </a:p>
          <a:p>
            <a:pPr lvl="1"/>
            <a:r>
              <a:rPr lang="en-US" sz="2800" dirty="0">
                <a:ea typeface="ＭＳ Ｐゴシック" charset="0"/>
              </a:rPr>
              <a:t>If it is not, then the KB entails S</a:t>
            </a:r>
          </a:p>
          <a:p>
            <a:pPr lvl="1"/>
            <a:r>
              <a:rPr lang="en-US" sz="2800" dirty="0">
                <a:ea typeface="ＭＳ Ｐゴシック" charset="0"/>
              </a:rPr>
              <a:t>If it is, then the KB does not entail S</a:t>
            </a:r>
          </a:p>
          <a:p>
            <a:pPr lvl="1"/>
            <a:r>
              <a:rPr lang="en-US" sz="2800" dirty="0">
                <a:ea typeface="ＭＳ Ｐゴシック" charset="0"/>
              </a:rPr>
              <a:t>This is a refutation proof</a:t>
            </a:r>
          </a:p>
          <a:p>
            <a:r>
              <a:rPr lang="en-US" sz="3200" dirty="0">
                <a:ea typeface="ＭＳ Ｐゴシック" charset="0"/>
                <a:cs typeface="ＭＳ Ｐゴシック" charset="0"/>
              </a:rPr>
              <a:t>Consider the KB with (P, P=&gt;Q, ~P=&gt;R)</a:t>
            </a:r>
          </a:p>
          <a:p>
            <a:pPr lvl="1"/>
            <a:r>
              <a:rPr lang="en-US" sz="2800" dirty="0">
                <a:ea typeface="ＭＳ Ｐゴシック" charset="0"/>
              </a:rPr>
              <a:t>Does the KB it entail Q?  R?</a:t>
            </a:r>
          </a:p>
          <a:p>
            <a:endParaRPr lang="en-US" sz="3200" dirty="0">
              <a:ea typeface="ＭＳ Ｐゴシック" charset="0"/>
              <a:cs typeface="ＭＳ Ｐゴシック" charset="0"/>
            </a:endParaRPr>
          </a:p>
          <a:p>
            <a:endParaRPr lang="en-US" sz="3200" dirty="0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Does the KB entail Q?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772400" y="304800"/>
            <a:ext cx="864339" cy="1200329"/>
          </a:xfrm>
          <a:prstGeom prst="rect">
            <a:avLst/>
          </a:prstGeom>
          <a:noFill/>
          <a:ln>
            <a:solidFill>
              <a:schemeClr val="tx1">
                <a:lumMod val="95000"/>
                <a:lumOff val="5000"/>
              </a:schemeClr>
            </a:solidFill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 wrap="none" rtlCol="0">
            <a:spAutoFit/>
          </a:bodyPr>
          <a:lstStyle/>
          <a:p>
            <a:pPr algn="ctr"/>
            <a:r>
              <a:rPr lang="en-US" b="1" dirty="0"/>
              <a:t>KB</a:t>
            </a:r>
          </a:p>
          <a:p>
            <a:r>
              <a:rPr lang="en-US" dirty="0"/>
              <a:t>P</a:t>
            </a:r>
            <a:br>
              <a:rPr lang="en-US" dirty="0"/>
            </a:br>
            <a:r>
              <a:rPr lang="en-US" dirty="0"/>
              <a:t>P=&gt;Q</a:t>
            </a:r>
            <a:br>
              <a:rPr lang="en-US" dirty="0"/>
            </a:br>
            <a:r>
              <a:rPr lang="en-US" dirty="0"/>
              <a:t>~P=&gt;R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447800" y="1752600"/>
            <a:ext cx="428322" cy="646331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/>
            </a:solidFill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 wrap="none" rtlCol="0">
            <a:spAutoFit/>
          </a:bodyPr>
          <a:lstStyle/>
          <a:p>
            <a:r>
              <a:rPr lang="en-US" sz="3600" dirty="0"/>
              <a:t>P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667000" y="1752600"/>
            <a:ext cx="1469122" cy="646331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/>
            </a:solidFill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 wrap="none" rtlCol="0">
            <a:spAutoFit/>
          </a:bodyPr>
          <a:lstStyle/>
          <a:p>
            <a:r>
              <a:rPr lang="en-US" sz="3600" dirty="0"/>
              <a:t>~P v Q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953000" y="1752600"/>
            <a:ext cx="1210588" cy="646331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/>
            </a:solidFill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 wrap="none" rtlCol="0">
            <a:spAutoFit/>
          </a:bodyPr>
          <a:lstStyle/>
          <a:p>
            <a:r>
              <a:rPr lang="en-US" sz="3600" dirty="0"/>
              <a:t>P v R</a:t>
            </a:r>
          </a:p>
        </p:txBody>
      </p:sp>
      <p:sp>
        <p:nvSpPr>
          <p:cNvPr id="8" name="TextBox 7"/>
          <p:cNvSpPr txBox="1"/>
          <p:nvPr/>
        </p:nvSpPr>
        <p:spPr>
          <a:xfrm flipH="1">
            <a:off x="1447800" y="1371600"/>
            <a:ext cx="381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</a:t>
            </a:r>
          </a:p>
        </p:txBody>
      </p:sp>
      <p:sp>
        <p:nvSpPr>
          <p:cNvPr id="9" name="TextBox 8"/>
          <p:cNvSpPr txBox="1"/>
          <p:nvPr/>
        </p:nvSpPr>
        <p:spPr>
          <a:xfrm flipH="1">
            <a:off x="2667000" y="1371600"/>
            <a:ext cx="144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P=&gt;Q</a:t>
            </a:r>
          </a:p>
        </p:txBody>
      </p:sp>
      <p:sp>
        <p:nvSpPr>
          <p:cNvPr id="10" name="TextBox 9"/>
          <p:cNvSpPr txBox="1"/>
          <p:nvPr/>
        </p:nvSpPr>
        <p:spPr>
          <a:xfrm flipH="1">
            <a:off x="4953000" y="1371600"/>
            <a:ext cx="144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~P =&gt; R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781800" y="1752600"/>
            <a:ext cx="767833" cy="646331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/>
            </a:solidFill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 wrap="none" rtlCol="0">
            <a:spAutoFit/>
          </a:bodyPr>
          <a:lstStyle/>
          <a:p>
            <a:r>
              <a:rPr lang="en-US" sz="3600" dirty="0"/>
              <a:t>~Q</a:t>
            </a:r>
          </a:p>
        </p:txBody>
      </p:sp>
      <p:sp>
        <p:nvSpPr>
          <p:cNvPr id="12" name="TextBox 11"/>
          <p:cNvSpPr txBox="1"/>
          <p:nvPr/>
        </p:nvSpPr>
        <p:spPr>
          <a:xfrm flipH="1">
            <a:off x="6781800" y="137160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~Q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362200" y="3657600"/>
            <a:ext cx="518065" cy="646331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/>
            </a:solidFill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 wrap="none" rtlCol="0">
            <a:spAutoFit/>
          </a:bodyPr>
          <a:lstStyle/>
          <a:p>
            <a:r>
              <a:rPr lang="en-US" sz="3600" dirty="0"/>
              <a:t>Q</a:t>
            </a:r>
          </a:p>
        </p:txBody>
      </p:sp>
      <p:cxnSp>
        <p:nvCxnSpPr>
          <p:cNvPr id="15" name="Straight Connector 14"/>
          <p:cNvCxnSpPr>
            <a:stCxn id="5" idx="2"/>
            <a:endCxn id="13" idx="0"/>
          </p:cNvCxnSpPr>
          <p:nvPr/>
        </p:nvCxnSpPr>
        <p:spPr bwMode="auto">
          <a:xfrm>
            <a:off x="1661961" y="2398931"/>
            <a:ext cx="959272" cy="1258669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7" name="Straight Connector 16"/>
          <p:cNvCxnSpPr>
            <a:stCxn id="6" idx="2"/>
            <a:endCxn id="13" idx="0"/>
          </p:cNvCxnSpPr>
          <p:nvPr/>
        </p:nvCxnSpPr>
        <p:spPr bwMode="auto">
          <a:xfrm flipH="1">
            <a:off x="2621233" y="2398931"/>
            <a:ext cx="780328" cy="1258669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0" name="TextBox 19"/>
          <p:cNvSpPr txBox="1"/>
          <p:nvPr/>
        </p:nvSpPr>
        <p:spPr>
          <a:xfrm>
            <a:off x="5029200" y="4876800"/>
            <a:ext cx="609600" cy="646331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/>
            </a:solidFill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3600" dirty="0"/>
              <a:t>    </a:t>
            </a:r>
          </a:p>
        </p:txBody>
      </p:sp>
      <p:cxnSp>
        <p:nvCxnSpPr>
          <p:cNvPr id="22" name="Straight Connector 21"/>
          <p:cNvCxnSpPr>
            <a:stCxn id="13" idx="2"/>
            <a:endCxn id="20" idx="0"/>
          </p:cNvCxnSpPr>
          <p:nvPr/>
        </p:nvCxnSpPr>
        <p:spPr bwMode="auto">
          <a:xfrm>
            <a:off x="2621233" y="4303931"/>
            <a:ext cx="2712767" cy="572869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4" name="Straight Connector 23"/>
          <p:cNvCxnSpPr>
            <a:stCxn id="11" idx="2"/>
            <a:endCxn id="20" idx="0"/>
          </p:cNvCxnSpPr>
          <p:nvPr/>
        </p:nvCxnSpPr>
        <p:spPr bwMode="auto">
          <a:xfrm flipH="1">
            <a:off x="5334000" y="2398931"/>
            <a:ext cx="1831717" cy="2477869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7" name="TextBox 26"/>
          <p:cNvSpPr txBox="1"/>
          <p:nvPr/>
        </p:nvSpPr>
        <p:spPr>
          <a:xfrm>
            <a:off x="5791200" y="4876800"/>
            <a:ext cx="2971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An empty clause represents a contradiction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228600" y="5867400"/>
            <a:ext cx="8610600" cy="830997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sz="2400" dirty="0"/>
              <a:t>We assume that every sentence in the KB is true. Adding ~Q to the KB yields a contradiction,  so ~Q must be false, so Q must be true.</a:t>
            </a:r>
          </a:p>
        </p:txBody>
      </p:sp>
    </p:spTree>
    <p:extLst>
      <p:ext uri="{BB962C8B-B14F-4D97-AF65-F5344CB8AC3E}">
        <p14:creationId xmlns:p14="http://schemas.microsoft.com/office/powerpoint/2010/main" val="12934803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Does the KB entail R?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772400" y="304800"/>
            <a:ext cx="864339" cy="1200329"/>
          </a:xfrm>
          <a:prstGeom prst="rect">
            <a:avLst/>
          </a:prstGeom>
          <a:noFill/>
          <a:ln>
            <a:solidFill>
              <a:schemeClr val="tx1">
                <a:lumMod val="95000"/>
                <a:lumOff val="5000"/>
              </a:schemeClr>
            </a:solidFill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 wrap="none" rtlCol="0">
            <a:spAutoFit/>
          </a:bodyPr>
          <a:lstStyle/>
          <a:p>
            <a:pPr algn="ctr"/>
            <a:r>
              <a:rPr lang="en-US" b="1" dirty="0"/>
              <a:t>KB</a:t>
            </a:r>
          </a:p>
          <a:p>
            <a:r>
              <a:rPr lang="en-US" dirty="0"/>
              <a:t>P</a:t>
            </a:r>
            <a:br>
              <a:rPr lang="en-US" dirty="0"/>
            </a:br>
            <a:r>
              <a:rPr lang="en-US" dirty="0"/>
              <a:t>P=&gt;Q</a:t>
            </a:r>
            <a:br>
              <a:rPr lang="en-US" dirty="0"/>
            </a:br>
            <a:r>
              <a:rPr lang="en-US" dirty="0"/>
              <a:t>~P=&gt;R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447800" y="1752600"/>
            <a:ext cx="428322" cy="646331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/>
            </a:solidFill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 wrap="none" rtlCol="0">
            <a:spAutoFit/>
          </a:bodyPr>
          <a:lstStyle/>
          <a:p>
            <a:r>
              <a:rPr lang="en-US" sz="3600" dirty="0"/>
              <a:t>P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667000" y="1752600"/>
            <a:ext cx="1469122" cy="646331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/>
            </a:solidFill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 wrap="none" rtlCol="0">
            <a:spAutoFit/>
          </a:bodyPr>
          <a:lstStyle/>
          <a:p>
            <a:r>
              <a:rPr lang="en-US" sz="3600" dirty="0"/>
              <a:t>~P v Q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953000" y="1752600"/>
            <a:ext cx="1210588" cy="646331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/>
            </a:solidFill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 wrap="none" rtlCol="0">
            <a:spAutoFit/>
          </a:bodyPr>
          <a:lstStyle/>
          <a:p>
            <a:r>
              <a:rPr lang="en-US" sz="3600" dirty="0"/>
              <a:t>P v R</a:t>
            </a:r>
          </a:p>
        </p:txBody>
      </p:sp>
      <p:sp>
        <p:nvSpPr>
          <p:cNvPr id="8" name="TextBox 7"/>
          <p:cNvSpPr txBox="1"/>
          <p:nvPr/>
        </p:nvSpPr>
        <p:spPr>
          <a:xfrm flipH="1">
            <a:off x="1447800" y="1371600"/>
            <a:ext cx="381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</a:t>
            </a:r>
          </a:p>
        </p:txBody>
      </p:sp>
      <p:sp>
        <p:nvSpPr>
          <p:cNvPr id="9" name="TextBox 8"/>
          <p:cNvSpPr txBox="1"/>
          <p:nvPr/>
        </p:nvSpPr>
        <p:spPr>
          <a:xfrm flipH="1">
            <a:off x="2667000" y="1371600"/>
            <a:ext cx="144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P=&gt;Q</a:t>
            </a:r>
          </a:p>
        </p:txBody>
      </p:sp>
      <p:sp>
        <p:nvSpPr>
          <p:cNvPr id="10" name="TextBox 9"/>
          <p:cNvSpPr txBox="1"/>
          <p:nvPr/>
        </p:nvSpPr>
        <p:spPr>
          <a:xfrm flipH="1">
            <a:off x="4953000" y="1371600"/>
            <a:ext cx="144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~P =&gt; R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781800" y="1752600"/>
            <a:ext cx="748923" cy="646331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/>
            </a:solidFill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 wrap="none" rtlCol="0">
            <a:spAutoFit/>
          </a:bodyPr>
          <a:lstStyle/>
          <a:p>
            <a:r>
              <a:rPr lang="en-US" sz="3600" dirty="0"/>
              <a:t>~R</a:t>
            </a:r>
          </a:p>
        </p:txBody>
      </p:sp>
      <p:sp>
        <p:nvSpPr>
          <p:cNvPr id="12" name="TextBox 11"/>
          <p:cNvSpPr txBox="1"/>
          <p:nvPr/>
        </p:nvSpPr>
        <p:spPr>
          <a:xfrm flipH="1">
            <a:off x="6781800" y="137160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~R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362200" y="3657600"/>
            <a:ext cx="518065" cy="646331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/>
            </a:solidFill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 wrap="none" rtlCol="0">
            <a:spAutoFit/>
          </a:bodyPr>
          <a:lstStyle/>
          <a:p>
            <a:r>
              <a:rPr lang="en-US" sz="3600" dirty="0"/>
              <a:t>Q</a:t>
            </a:r>
          </a:p>
        </p:txBody>
      </p:sp>
      <p:cxnSp>
        <p:nvCxnSpPr>
          <p:cNvPr id="15" name="Straight Connector 14"/>
          <p:cNvCxnSpPr>
            <a:stCxn id="5" idx="2"/>
            <a:endCxn id="13" idx="0"/>
          </p:cNvCxnSpPr>
          <p:nvPr/>
        </p:nvCxnSpPr>
        <p:spPr bwMode="auto">
          <a:xfrm>
            <a:off x="1661961" y="2398931"/>
            <a:ext cx="959272" cy="1258669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7" name="Straight Connector 16"/>
          <p:cNvCxnSpPr>
            <a:stCxn id="6" idx="2"/>
            <a:endCxn id="13" idx="0"/>
          </p:cNvCxnSpPr>
          <p:nvPr/>
        </p:nvCxnSpPr>
        <p:spPr bwMode="auto">
          <a:xfrm flipH="1">
            <a:off x="2621233" y="2398931"/>
            <a:ext cx="780328" cy="1258669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4" name="Straight Connector 23"/>
          <p:cNvCxnSpPr>
            <a:stCxn id="11" idx="2"/>
            <a:endCxn id="21" idx="0"/>
          </p:cNvCxnSpPr>
          <p:nvPr/>
        </p:nvCxnSpPr>
        <p:spPr bwMode="auto">
          <a:xfrm flipH="1">
            <a:off x="6462561" y="2398931"/>
            <a:ext cx="693701" cy="1258669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1" name="TextBox 20"/>
          <p:cNvSpPr txBox="1"/>
          <p:nvPr/>
        </p:nvSpPr>
        <p:spPr>
          <a:xfrm>
            <a:off x="6248400" y="3657600"/>
            <a:ext cx="428322" cy="646331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/>
            </a:solidFill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 wrap="none" rtlCol="0">
            <a:spAutoFit/>
          </a:bodyPr>
          <a:lstStyle/>
          <a:p>
            <a:r>
              <a:rPr lang="en-US" sz="3600" dirty="0"/>
              <a:t>P</a:t>
            </a:r>
          </a:p>
        </p:txBody>
      </p:sp>
      <p:cxnSp>
        <p:nvCxnSpPr>
          <p:cNvPr id="16" name="Straight Connector 15"/>
          <p:cNvCxnSpPr>
            <a:stCxn id="7" idx="2"/>
            <a:endCxn id="21" idx="0"/>
          </p:cNvCxnSpPr>
          <p:nvPr/>
        </p:nvCxnSpPr>
        <p:spPr bwMode="auto">
          <a:xfrm>
            <a:off x="5558294" y="2398931"/>
            <a:ext cx="904267" cy="1258669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6" name="TextBox 25"/>
          <p:cNvSpPr txBox="1"/>
          <p:nvPr/>
        </p:nvSpPr>
        <p:spPr>
          <a:xfrm>
            <a:off x="3810000" y="3657600"/>
            <a:ext cx="1300356" cy="646331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/>
            </a:solidFill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 wrap="none" rtlCol="0">
            <a:spAutoFit/>
          </a:bodyPr>
          <a:lstStyle/>
          <a:p>
            <a:r>
              <a:rPr lang="en-US" sz="3600" dirty="0"/>
              <a:t>Q v R</a:t>
            </a:r>
          </a:p>
        </p:txBody>
      </p:sp>
      <p:cxnSp>
        <p:nvCxnSpPr>
          <p:cNvPr id="25" name="Straight Connector 24"/>
          <p:cNvCxnSpPr>
            <a:stCxn id="6" idx="2"/>
            <a:endCxn id="26" idx="0"/>
          </p:cNvCxnSpPr>
          <p:nvPr/>
        </p:nvCxnSpPr>
        <p:spPr bwMode="auto">
          <a:xfrm>
            <a:off x="3401561" y="2398931"/>
            <a:ext cx="1058617" cy="1258669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0" name="Straight Connector 29"/>
          <p:cNvCxnSpPr>
            <a:stCxn id="7" idx="2"/>
            <a:endCxn id="26" idx="0"/>
          </p:cNvCxnSpPr>
          <p:nvPr/>
        </p:nvCxnSpPr>
        <p:spPr bwMode="auto">
          <a:xfrm flipH="1">
            <a:off x="4460178" y="2398931"/>
            <a:ext cx="1098116" cy="1258669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1" name="TextBox 30"/>
          <p:cNvSpPr txBox="1"/>
          <p:nvPr/>
        </p:nvSpPr>
        <p:spPr>
          <a:xfrm>
            <a:off x="5486400" y="5029200"/>
            <a:ext cx="518065" cy="646331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/>
            </a:solidFill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 wrap="none" rtlCol="0">
            <a:spAutoFit/>
          </a:bodyPr>
          <a:lstStyle/>
          <a:p>
            <a:r>
              <a:rPr lang="en-US" sz="3600" dirty="0"/>
              <a:t>Q</a:t>
            </a:r>
          </a:p>
        </p:txBody>
      </p:sp>
      <p:cxnSp>
        <p:nvCxnSpPr>
          <p:cNvPr id="33" name="Straight Connector 32"/>
          <p:cNvCxnSpPr>
            <a:stCxn id="26" idx="2"/>
            <a:endCxn id="31" idx="0"/>
          </p:cNvCxnSpPr>
          <p:nvPr/>
        </p:nvCxnSpPr>
        <p:spPr bwMode="auto">
          <a:xfrm>
            <a:off x="4460178" y="4303931"/>
            <a:ext cx="1285255" cy="725269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5" name="Elbow Connector 34"/>
          <p:cNvCxnSpPr>
            <a:stCxn id="11" idx="2"/>
            <a:endCxn id="31" idx="0"/>
          </p:cNvCxnSpPr>
          <p:nvPr/>
        </p:nvCxnSpPr>
        <p:spPr bwMode="auto">
          <a:xfrm rot="5400000">
            <a:off x="5135714" y="3008651"/>
            <a:ext cx="2630269" cy="1410829"/>
          </a:xfrm>
          <a:prstGeom prst="bentConnector3">
            <a:avLst>
              <a:gd name="adj1" fmla="val 81096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0" name="TextBox 39"/>
          <p:cNvSpPr txBox="1"/>
          <p:nvPr/>
        </p:nvSpPr>
        <p:spPr>
          <a:xfrm>
            <a:off x="228600" y="5867400"/>
            <a:ext cx="8610600" cy="830997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sz="2400" dirty="0"/>
              <a:t>Adding ~R to KB does not produce a contradiction after drawing all possible conclusions, so it could be False, so KB doesn’t entail R.</a:t>
            </a:r>
          </a:p>
        </p:txBody>
      </p:sp>
    </p:spTree>
    <p:extLst>
      <p:ext uri="{BB962C8B-B14F-4D97-AF65-F5344CB8AC3E}">
        <p14:creationId xmlns:p14="http://schemas.microsoft.com/office/powerpoint/2010/main" val="33542517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52400"/>
            <a:ext cx="9144000" cy="1143000"/>
          </a:xfrm>
        </p:spPr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Propositional logic model checking</a:t>
            </a:r>
          </a:p>
        </p:txBody>
      </p:sp>
      <p:sp>
        <p:nvSpPr>
          <p:cNvPr id="1945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8153400" cy="5029200"/>
          </a:xfrm>
        </p:spPr>
        <p:txBody>
          <a:bodyPr/>
          <a:lstStyle/>
          <a:p>
            <a:r>
              <a:rPr lang="en-US" sz="3200" dirty="0">
                <a:ea typeface="ＭＳ Ｐゴシック" charset="0"/>
                <a:cs typeface="ＭＳ Ｐゴシック" charset="0"/>
              </a:rPr>
              <a:t>Given KB, does a sentence S hold?</a:t>
            </a:r>
          </a:p>
          <a:p>
            <a:pPr lvl="1"/>
            <a:r>
              <a:rPr lang="en-US" sz="2800" dirty="0">
                <a:ea typeface="ＭＳ Ｐゴシック" charset="0"/>
                <a:cs typeface="ＭＳ Ｐゴシック" charset="0"/>
              </a:rPr>
              <a:t>All of the variables in S must be in the KB</a:t>
            </a:r>
          </a:p>
          <a:p>
            <a:r>
              <a:rPr lang="en-US" sz="3200" dirty="0">
                <a:ea typeface="ＭＳ Ｐゴシック" charset="0"/>
                <a:cs typeface="ＭＳ Ｐゴシック" charset="0"/>
              </a:rPr>
              <a:t>Basically generate and test:  </a:t>
            </a:r>
          </a:p>
          <a:p>
            <a:pPr lvl="1"/>
            <a:r>
              <a:rPr lang="en-US" sz="3000" dirty="0">
                <a:ea typeface="ＭＳ Ｐゴシック" charset="0"/>
              </a:rPr>
              <a:t>Consider models M in which every sentence in the KB is TRUE</a:t>
            </a:r>
          </a:p>
          <a:p>
            <a:pPr lvl="1"/>
            <a:r>
              <a:rPr lang="en-US" sz="3000" dirty="0">
                <a:ea typeface="ＭＳ Ｐゴシック" charset="0"/>
              </a:rPr>
              <a:t>If </a:t>
            </a:r>
            <a:r>
              <a:rPr lang="en-US" sz="3000" dirty="0">
                <a:ea typeface="ＭＳ Ｐゴシック" charset="0"/>
                <a:sym typeface="Symbol" charset="0"/>
              </a:rPr>
              <a:t></a:t>
            </a:r>
            <a:r>
              <a:rPr lang="en-US" sz="3000" dirty="0">
                <a:ea typeface="ＭＳ Ｐゴシック" charset="0"/>
              </a:rPr>
              <a:t>M S , then S is </a:t>
            </a:r>
            <a:r>
              <a:rPr lang="en-US" sz="3000" b="1" dirty="0">
                <a:solidFill>
                  <a:schemeClr val="accent2"/>
                </a:solidFill>
                <a:ea typeface="ＭＳ Ｐゴシック" charset="0"/>
              </a:rPr>
              <a:t>provably true</a:t>
            </a:r>
          </a:p>
          <a:p>
            <a:pPr lvl="1"/>
            <a:r>
              <a:rPr lang="en-US" sz="3000" dirty="0">
                <a:ea typeface="ＭＳ Ｐゴシック" charset="0"/>
              </a:rPr>
              <a:t>If </a:t>
            </a:r>
            <a:r>
              <a:rPr lang="en-US" sz="3000" dirty="0">
                <a:ea typeface="ＭＳ Ｐゴシック" charset="0"/>
                <a:sym typeface="Symbol" charset="0"/>
              </a:rPr>
              <a:t>M S, then S is </a:t>
            </a:r>
            <a:r>
              <a:rPr lang="en-US" sz="3000" b="1" dirty="0">
                <a:solidFill>
                  <a:schemeClr val="accent2"/>
                </a:solidFill>
                <a:ea typeface="ＭＳ Ｐゴシック" charset="0"/>
                <a:sym typeface="Symbol" charset="0"/>
              </a:rPr>
              <a:t>provably false</a:t>
            </a:r>
          </a:p>
          <a:p>
            <a:pPr lvl="1"/>
            <a:r>
              <a:rPr lang="en-US" sz="3000" dirty="0">
                <a:ea typeface="ＭＳ Ｐゴシック" charset="0"/>
                <a:sym typeface="Symbol" charset="0"/>
              </a:rPr>
              <a:t>Otherwise (M1 S  M2 S): S is </a:t>
            </a:r>
            <a:r>
              <a:rPr lang="en-US" sz="3000" b="1" dirty="0">
                <a:solidFill>
                  <a:schemeClr val="accent2"/>
                </a:solidFill>
                <a:ea typeface="ＭＳ Ｐゴシック" charset="0"/>
                <a:sym typeface="Symbol" charset="0"/>
              </a:rPr>
              <a:t>satisfiable</a:t>
            </a:r>
            <a:r>
              <a:rPr lang="en-US" sz="3000" dirty="0">
                <a:ea typeface="ＭＳ Ｐゴシック" charset="0"/>
                <a:sym typeface="Symbol" charset="0"/>
              </a:rPr>
              <a:t> but neither provably true or provably false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Efficient PL model checking (1)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43000"/>
            <a:ext cx="8534400" cy="5486400"/>
          </a:xfrm>
        </p:spPr>
        <p:txBody>
          <a:bodyPr/>
          <a:lstStyle/>
          <a:p>
            <a:pPr marL="0" indent="0">
              <a:buFontTx/>
              <a:buNone/>
              <a:defRPr/>
            </a:pPr>
            <a:r>
              <a:rPr lang="en-US" sz="3200" dirty="0">
                <a:ea typeface="ＭＳ Ｐゴシック" charset="0"/>
                <a:cs typeface="ＭＳ Ｐゴシック" charset="0"/>
                <a:hlinkClick r:id="rId3"/>
              </a:rPr>
              <a:t>Davis-Putnam algorithm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 (DPLL) is </a:t>
            </a:r>
            <a:r>
              <a:rPr lang="en-US" sz="3200" dirty="0">
                <a:ea typeface="ＭＳ Ｐゴシック" charset="0"/>
                <a:cs typeface="ＭＳ Ｐゴシック" charset="0"/>
                <a:hlinkClick r:id="rId4"/>
              </a:rPr>
              <a:t>generate-and-</a:t>
            </a:r>
            <a:br>
              <a:rPr lang="en-US" sz="3200" dirty="0">
                <a:ea typeface="ＭＳ Ｐゴシック" charset="0"/>
                <a:cs typeface="ＭＳ Ｐゴシック" charset="0"/>
                <a:hlinkClick r:id="rId4"/>
              </a:rPr>
            </a:br>
            <a:r>
              <a:rPr lang="en-US" sz="3200" dirty="0">
                <a:ea typeface="ＭＳ Ｐゴシック" charset="0"/>
                <a:cs typeface="ＭＳ Ｐゴシック" charset="0"/>
                <a:hlinkClick r:id="rId4"/>
              </a:rPr>
              <a:t>test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 model checking with several optimizations:</a:t>
            </a:r>
          </a:p>
          <a:p>
            <a:pPr marL="0" indent="0">
              <a:buFontTx/>
              <a:buNone/>
              <a:defRPr/>
            </a:pPr>
            <a:endParaRPr lang="en-US" sz="400" dirty="0">
              <a:ea typeface="ＭＳ Ｐゴシック" charset="0"/>
              <a:cs typeface="ＭＳ Ｐゴシック" charset="0"/>
            </a:endParaRPr>
          </a:p>
          <a:p>
            <a:pPr marL="279400" lvl="1" indent="-279400">
              <a:defRPr/>
            </a:pPr>
            <a:r>
              <a:rPr lang="en-US" sz="2800" i="1" dirty="0">
                <a:ea typeface="ＭＳ Ｐゴシック" charset="0"/>
              </a:rPr>
              <a:t>Early termination: </a:t>
            </a:r>
            <a:r>
              <a:rPr lang="en-US" sz="2800" dirty="0">
                <a:ea typeface="ＭＳ Ｐゴシック" charset="0"/>
                <a:hlinkClick r:id="rId5"/>
              </a:rPr>
              <a:t>short-circuiting</a:t>
            </a:r>
            <a:r>
              <a:rPr lang="en-US" sz="2800" dirty="0">
                <a:ea typeface="ＭＳ Ｐゴシック" charset="0"/>
              </a:rPr>
              <a:t> of disjunction or conjunction sentences</a:t>
            </a:r>
          </a:p>
          <a:p>
            <a:pPr marL="279400" lvl="1" indent="-279400">
              <a:defRPr/>
            </a:pPr>
            <a:r>
              <a:rPr lang="en-US" sz="2800" i="1" dirty="0">
                <a:ea typeface="ＭＳ Ｐゴシック" charset="0"/>
              </a:rPr>
              <a:t>Pure symbol heuristic</a:t>
            </a:r>
            <a:r>
              <a:rPr lang="en-US" sz="2800" dirty="0">
                <a:ea typeface="ＭＳ Ｐゴシック" charset="0"/>
              </a:rPr>
              <a:t>: symbols appearing only negated or un-negated must be FALSE/TRUE respectively</a:t>
            </a:r>
          </a:p>
          <a:p>
            <a:pPr marL="279400" lvl="1" indent="-279400">
              <a:lnSpc>
                <a:spcPct val="80000"/>
              </a:lnSpc>
              <a:buFontTx/>
              <a:buNone/>
              <a:defRPr/>
            </a:pPr>
            <a:endParaRPr lang="en-US" sz="400" dirty="0">
              <a:ea typeface="ＭＳ Ｐゴシック" charset="0"/>
            </a:endParaRPr>
          </a:p>
          <a:p>
            <a:pPr marL="341313" lvl="1" indent="0">
              <a:lnSpc>
                <a:spcPct val="80000"/>
              </a:lnSpc>
              <a:buFontTx/>
              <a:buNone/>
              <a:defRPr/>
            </a:pPr>
            <a:r>
              <a:rPr lang="en-US" sz="2400" dirty="0">
                <a:ea typeface="ＭＳ Ｐゴシック" charset="0"/>
              </a:rPr>
              <a:t>e.g., in [(A</a:t>
            </a:r>
            <a:r>
              <a:rPr lang="en-US" sz="2400" dirty="0">
                <a:ea typeface="ＭＳ Ｐゴシック" charset="0"/>
                <a:sym typeface="Symbol" charset="0"/>
              </a:rPr>
              <a:t></a:t>
            </a:r>
            <a:r>
              <a:rPr lang="en-US" sz="2400" dirty="0">
                <a:ea typeface="ＭＳ Ｐゴシック" charset="0"/>
              </a:rPr>
              <a:t>B), (</a:t>
            </a:r>
            <a:r>
              <a:rPr lang="en-US" sz="2400" dirty="0">
                <a:ea typeface="ＭＳ Ｐゴシック" charset="0"/>
                <a:sym typeface="Symbol" charset="0"/>
              </a:rPr>
              <a:t></a:t>
            </a:r>
            <a:r>
              <a:rPr lang="en-US" sz="2400" dirty="0">
                <a:ea typeface="ＭＳ Ｐゴシック" charset="0"/>
              </a:rPr>
              <a:t>B</a:t>
            </a:r>
            <a:r>
              <a:rPr lang="en-US" sz="2400" dirty="0">
                <a:ea typeface="ＭＳ Ｐゴシック" charset="0"/>
                <a:sym typeface="Symbol" charset="0"/>
              </a:rPr>
              <a:t></a:t>
            </a:r>
            <a:r>
              <a:rPr lang="en-US" sz="2400" dirty="0">
                <a:ea typeface="ＭＳ Ｐゴシック" charset="0"/>
              </a:rPr>
              <a:t>C), (C</a:t>
            </a:r>
            <a:r>
              <a:rPr lang="en-US" sz="2400" dirty="0">
                <a:ea typeface="ＭＳ Ｐゴシック" charset="0"/>
                <a:sym typeface="Symbol" charset="0"/>
              </a:rPr>
              <a:t></a:t>
            </a:r>
            <a:r>
              <a:rPr lang="en-US" sz="2400" dirty="0">
                <a:ea typeface="ＭＳ Ｐゴシック" charset="0"/>
              </a:rPr>
              <a:t>A)] A &amp; B are pure, C impure. Make pure symbol literal true: if there’s a model for S, making pure symbol true is also a model</a:t>
            </a:r>
          </a:p>
          <a:p>
            <a:pPr marL="279400" lvl="1" indent="-279400">
              <a:defRPr/>
            </a:pPr>
            <a:r>
              <a:rPr lang="en-US" sz="2800" i="1" dirty="0">
                <a:ea typeface="ＭＳ Ｐゴシック" charset="0"/>
              </a:rPr>
              <a:t>Unit clause heuristic</a:t>
            </a:r>
            <a:r>
              <a:rPr lang="en-US" sz="2800" dirty="0">
                <a:ea typeface="ＭＳ Ｐゴシック" charset="0"/>
              </a:rPr>
              <a:t>: Symbols in a clause by itself can immediately be set to TRUE or FALSE</a:t>
            </a:r>
          </a:p>
          <a:p>
            <a:pPr lvl="1">
              <a:defRPr/>
            </a:pPr>
            <a:endParaRPr lang="en-US" sz="2800" dirty="0">
              <a:ea typeface="ＭＳ Ｐゴシック" charset="0"/>
            </a:endParaRPr>
          </a:p>
        </p:txBody>
      </p: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>
                <a:ea typeface="ＭＳ Ｐゴシック" charset="0"/>
                <a:cs typeface="ＭＳ Ｐゴシック" charset="0"/>
              </a:rPr>
              <a:t>Using the AIMA Code</a:t>
            </a:r>
          </a:p>
        </p:txBody>
      </p:sp>
      <p:sp>
        <p:nvSpPr>
          <p:cNvPr id="24578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305800" cy="5334000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n-US" sz="2000" dirty="0">
                <a:latin typeface="Courier" charset="0"/>
                <a:ea typeface="ＭＳ Ｐゴシック" charset="0"/>
                <a:cs typeface="Courier" charset="0"/>
              </a:rPr>
              <a:t>python&gt; </a:t>
            </a:r>
            <a:r>
              <a:rPr lang="en-US" sz="2000" i="1" dirty="0">
                <a:latin typeface="Courier" charset="0"/>
                <a:ea typeface="ＭＳ Ｐゴシック" charset="0"/>
                <a:cs typeface="Courier" charset="0"/>
              </a:rPr>
              <a:t>python</a:t>
            </a:r>
          </a:p>
          <a:p>
            <a:pPr marL="0" indent="0">
              <a:buFontTx/>
              <a:buNone/>
            </a:pPr>
            <a:r>
              <a:rPr lang="en-US" sz="2000" dirty="0">
                <a:latin typeface="Courier" charset="0"/>
                <a:ea typeface="ＭＳ Ｐゴシック" charset="0"/>
                <a:cs typeface="Courier" charset="0"/>
              </a:rPr>
              <a:t>Python ...</a:t>
            </a:r>
          </a:p>
          <a:p>
            <a:pPr marL="0" indent="0">
              <a:buFontTx/>
              <a:buNone/>
            </a:pPr>
            <a:r>
              <a:rPr lang="en-US" sz="2000" dirty="0">
                <a:latin typeface="Courier" charset="0"/>
                <a:ea typeface="ＭＳ Ｐゴシック" charset="0"/>
                <a:cs typeface="Courier" charset="0"/>
              </a:rPr>
              <a:t>&gt;&gt;&gt; </a:t>
            </a:r>
            <a:r>
              <a:rPr lang="en-US" sz="2000" i="1" dirty="0">
                <a:latin typeface="Courier" charset="0"/>
                <a:ea typeface="ＭＳ Ｐゴシック" charset="0"/>
                <a:cs typeface="Courier" charset="0"/>
              </a:rPr>
              <a:t>from logic import *</a:t>
            </a:r>
          </a:p>
          <a:p>
            <a:pPr marL="0" indent="0">
              <a:buFontTx/>
              <a:buNone/>
            </a:pPr>
            <a:r>
              <a:rPr lang="en-US" sz="2000" dirty="0">
                <a:latin typeface="Courier" charset="0"/>
                <a:ea typeface="ＭＳ Ｐゴシック" charset="0"/>
                <a:cs typeface="Courier" charset="0"/>
              </a:rPr>
              <a:t>&gt;&gt;&gt; </a:t>
            </a:r>
            <a:r>
              <a:rPr lang="en-US" sz="2000" i="1" dirty="0" err="1">
                <a:latin typeface="Courier" charset="0"/>
                <a:ea typeface="ＭＳ Ｐゴシック" charset="0"/>
                <a:cs typeface="Courier" charset="0"/>
              </a:rPr>
              <a:t>expr</a:t>
            </a:r>
            <a:r>
              <a:rPr lang="en-US" sz="2000" i="1" dirty="0">
                <a:latin typeface="Courier" charset="0"/>
                <a:ea typeface="ＭＳ Ｐゴシック" charset="0"/>
                <a:cs typeface="Courier" charset="0"/>
              </a:rPr>
              <a:t>('P &amp; P==&gt;Q &amp; ~P==&gt;R')</a:t>
            </a:r>
          </a:p>
          <a:p>
            <a:pPr marL="0" indent="0">
              <a:buFontTx/>
              <a:buNone/>
            </a:pPr>
            <a:r>
              <a:rPr lang="en-US" sz="2000" dirty="0">
                <a:latin typeface="Courier" charset="0"/>
                <a:ea typeface="ＭＳ Ｐゴシック" charset="0"/>
                <a:cs typeface="Courier" charset="0"/>
              </a:rPr>
              <a:t>((P &amp; (P &gt;&gt; Q)) &amp; (~P &gt;&gt; R))</a:t>
            </a:r>
          </a:p>
          <a:p>
            <a:pPr marL="0" indent="0">
              <a:buFontTx/>
              <a:buNone/>
            </a:pPr>
            <a:endParaRPr lang="en-US" sz="1200" dirty="0">
              <a:latin typeface="Courier" charset="0"/>
              <a:ea typeface="ＭＳ Ｐゴシック" charset="0"/>
              <a:cs typeface="Courier" charset="0"/>
            </a:endParaRPr>
          </a:p>
          <a:p>
            <a:pPr marL="0" indent="0">
              <a:buFontTx/>
              <a:buNone/>
            </a:pPr>
            <a:r>
              <a:rPr lang="en-US" sz="2000" dirty="0">
                <a:latin typeface="Courier" charset="0"/>
                <a:ea typeface="ＭＳ Ｐゴシック" charset="0"/>
                <a:cs typeface="Courier" charset="0"/>
              </a:rPr>
              <a:t>&gt;&gt;&gt; </a:t>
            </a:r>
            <a:r>
              <a:rPr lang="en-US" sz="2000" i="1" dirty="0" err="1">
                <a:latin typeface="Courier" charset="0"/>
                <a:ea typeface="ＭＳ Ｐゴシック" charset="0"/>
                <a:cs typeface="Courier" charset="0"/>
              </a:rPr>
              <a:t>dpll_satisfiable</a:t>
            </a:r>
            <a:r>
              <a:rPr lang="en-US" sz="2000" i="1" dirty="0">
                <a:latin typeface="Courier" charset="0"/>
                <a:ea typeface="ＭＳ Ｐゴシック" charset="0"/>
                <a:cs typeface="Courier" charset="0"/>
              </a:rPr>
              <a:t>(</a:t>
            </a:r>
            <a:r>
              <a:rPr lang="en-US" sz="2000" i="1" dirty="0" err="1">
                <a:latin typeface="Courier" charset="0"/>
                <a:ea typeface="ＭＳ Ｐゴシック" charset="0"/>
                <a:cs typeface="Courier" charset="0"/>
              </a:rPr>
              <a:t>expr</a:t>
            </a:r>
            <a:r>
              <a:rPr lang="en-US" sz="2000" i="1" dirty="0">
                <a:latin typeface="Courier" charset="0"/>
                <a:ea typeface="ＭＳ Ｐゴシック" charset="0"/>
                <a:cs typeface="Courier" charset="0"/>
              </a:rPr>
              <a:t>('P &amp; P==&gt;Q &amp; ~P==&gt;R'))</a:t>
            </a:r>
          </a:p>
          <a:p>
            <a:pPr marL="0" indent="0">
              <a:buFontTx/>
              <a:buNone/>
            </a:pPr>
            <a:r>
              <a:rPr lang="en-US" sz="2000" dirty="0">
                <a:latin typeface="Courier" charset="0"/>
                <a:ea typeface="ＭＳ Ｐゴシック" charset="0"/>
                <a:cs typeface="Courier" charset="0"/>
              </a:rPr>
              <a:t>{R: True, P: True, Q: True}</a:t>
            </a:r>
          </a:p>
          <a:p>
            <a:pPr marL="0" indent="0">
              <a:buFontTx/>
              <a:buNone/>
            </a:pPr>
            <a:endParaRPr lang="en-US" sz="1200" dirty="0">
              <a:latin typeface="Courier" charset="0"/>
              <a:ea typeface="ＭＳ Ｐゴシック" charset="0"/>
              <a:cs typeface="Courier" charset="0"/>
            </a:endParaRPr>
          </a:p>
          <a:p>
            <a:pPr marL="0" indent="0">
              <a:buFontTx/>
              <a:buNone/>
            </a:pPr>
            <a:r>
              <a:rPr lang="en-US" sz="2000" dirty="0">
                <a:latin typeface="Courier" charset="0"/>
                <a:ea typeface="ＭＳ Ｐゴシック" charset="0"/>
                <a:cs typeface="Courier" charset="0"/>
              </a:rPr>
              <a:t>&gt;&gt;&gt; </a:t>
            </a:r>
            <a:r>
              <a:rPr lang="en-US" sz="2000" i="1" dirty="0" err="1">
                <a:latin typeface="Courier" charset="0"/>
                <a:ea typeface="ＭＳ Ｐゴシック" charset="0"/>
                <a:cs typeface="Courier" charset="0"/>
              </a:rPr>
              <a:t>dpll_satisfiable</a:t>
            </a:r>
            <a:r>
              <a:rPr lang="en-US" sz="2000" i="1" dirty="0">
                <a:latin typeface="Courier" charset="0"/>
                <a:ea typeface="ＭＳ Ｐゴシック" charset="0"/>
                <a:cs typeface="Courier" charset="0"/>
              </a:rPr>
              <a:t>(</a:t>
            </a:r>
            <a:r>
              <a:rPr lang="en-US" sz="2000" i="1" dirty="0" err="1">
                <a:latin typeface="Courier" charset="0"/>
                <a:ea typeface="ＭＳ Ｐゴシック" charset="0"/>
                <a:cs typeface="Courier" charset="0"/>
              </a:rPr>
              <a:t>expr</a:t>
            </a:r>
            <a:r>
              <a:rPr lang="en-US" sz="2000" i="1" dirty="0">
                <a:latin typeface="Courier" charset="0"/>
                <a:ea typeface="ＭＳ Ｐゴシック" charset="0"/>
                <a:cs typeface="Courier" charset="0"/>
              </a:rPr>
              <a:t>('P &amp; P==&gt;Q &amp; ~P==&gt;R &amp; ~R'))</a:t>
            </a:r>
          </a:p>
          <a:p>
            <a:pPr marL="0" indent="0">
              <a:buFontTx/>
              <a:buNone/>
            </a:pPr>
            <a:r>
              <a:rPr lang="en-US" sz="2000" dirty="0">
                <a:latin typeface="Courier" charset="0"/>
                <a:ea typeface="ＭＳ Ｐゴシック" charset="0"/>
                <a:cs typeface="Courier" charset="0"/>
              </a:rPr>
              <a:t>{R: False, P: True, Q: True}</a:t>
            </a:r>
          </a:p>
          <a:p>
            <a:pPr marL="0" indent="0">
              <a:buFontTx/>
              <a:buNone/>
            </a:pPr>
            <a:endParaRPr lang="en-US" sz="1200" dirty="0">
              <a:latin typeface="Courier" charset="0"/>
              <a:ea typeface="ＭＳ Ｐゴシック" charset="0"/>
              <a:cs typeface="Courier" charset="0"/>
            </a:endParaRPr>
          </a:p>
          <a:p>
            <a:pPr marL="0" indent="0">
              <a:buFontTx/>
              <a:buNone/>
            </a:pPr>
            <a:r>
              <a:rPr lang="en-US" sz="2000" dirty="0">
                <a:latin typeface="Courier" charset="0"/>
                <a:ea typeface="ＭＳ Ｐゴシック" charset="0"/>
                <a:cs typeface="Courier" charset="0"/>
              </a:rPr>
              <a:t>&gt;&gt;&gt; </a:t>
            </a:r>
            <a:r>
              <a:rPr lang="en-US" sz="2000" i="1" dirty="0" err="1">
                <a:latin typeface="Courier" charset="0"/>
                <a:ea typeface="ＭＳ Ｐゴシック" charset="0"/>
                <a:cs typeface="Courier" charset="0"/>
              </a:rPr>
              <a:t>dpll_satisfiable</a:t>
            </a:r>
            <a:r>
              <a:rPr lang="en-US" sz="2000" i="1" dirty="0">
                <a:latin typeface="Courier" charset="0"/>
                <a:ea typeface="ＭＳ Ｐゴシック" charset="0"/>
                <a:cs typeface="Courier" charset="0"/>
              </a:rPr>
              <a:t>(</a:t>
            </a:r>
            <a:r>
              <a:rPr lang="en-US" sz="2000" i="1" dirty="0" err="1">
                <a:latin typeface="Courier" charset="0"/>
                <a:ea typeface="ＭＳ Ｐゴシック" charset="0"/>
                <a:cs typeface="Courier" charset="0"/>
              </a:rPr>
              <a:t>expr</a:t>
            </a:r>
            <a:r>
              <a:rPr lang="en-US" sz="2000" i="1" dirty="0">
                <a:latin typeface="Courier" charset="0"/>
                <a:ea typeface="ＭＳ Ｐゴシック" charset="0"/>
                <a:cs typeface="Courier" charset="0"/>
              </a:rPr>
              <a:t>('P &amp; P==&gt;Q &amp; ~P==&gt;R &amp; ~Q'))</a:t>
            </a:r>
          </a:p>
          <a:p>
            <a:pPr marL="0" indent="0">
              <a:buFontTx/>
              <a:buNone/>
            </a:pPr>
            <a:r>
              <a:rPr lang="en-US" sz="2000" dirty="0">
                <a:latin typeface="Courier" charset="0"/>
                <a:ea typeface="ＭＳ Ｐゴシック" charset="0"/>
                <a:cs typeface="Courier" charset="0"/>
              </a:rPr>
              <a:t>False</a:t>
            </a:r>
          </a:p>
          <a:p>
            <a:pPr marL="0" indent="0">
              <a:buFontTx/>
              <a:buNone/>
            </a:pPr>
            <a:endParaRPr lang="en-US" sz="1200" dirty="0">
              <a:latin typeface="Courier" charset="0"/>
              <a:ea typeface="ＭＳ Ｐゴシック" charset="0"/>
              <a:cs typeface="Courier" charset="0"/>
            </a:endParaRPr>
          </a:p>
          <a:p>
            <a:pPr marL="0" indent="0">
              <a:buFontTx/>
              <a:buNone/>
            </a:pPr>
            <a:r>
              <a:rPr lang="en-US" sz="2000" dirty="0">
                <a:latin typeface="Courier" charset="0"/>
                <a:ea typeface="ＭＳ Ｐゴシック" charset="0"/>
                <a:cs typeface="Courier" charset="0"/>
              </a:rPr>
              <a:t>&gt;&gt;&gt; </a:t>
            </a:r>
          </a:p>
        </p:txBody>
      </p:sp>
      <p:sp>
        <p:nvSpPr>
          <p:cNvPr id="4" name="Rounded Rectangular Callout 3"/>
          <p:cNvSpPr/>
          <p:nvPr/>
        </p:nvSpPr>
        <p:spPr bwMode="auto">
          <a:xfrm>
            <a:off x="5943600" y="228600"/>
            <a:ext cx="3048000" cy="838200"/>
          </a:xfrm>
          <a:prstGeom prst="wedgeRoundRectCallout">
            <a:avLst>
              <a:gd name="adj1" fmla="val -82183"/>
              <a:gd name="adj2" fmla="val 192663"/>
              <a:gd name="adj3" fmla="val 16667"/>
            </a:avLst>
          </a:prstGeom>
          <a:solidFill>
            <a:schemeClr val="bg2">
              <a:lumMod val="20000"/>
              <a:lumOff val="80000"/>
            </a:schemeClr>
          </a:solidFill>
          <a:ln w="9525" cap="flat" cmpd="sng" algn="ctr">
            <a:solidFill>
              <a:schemeClr val="bg1">
                <a:lumMod val="8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/>
          <a:lstStyle/>
          <a:p>
            <a:pPr>
              <a:defRPr/>
            </a:pPr>
            <a:r>
              <a:rPr lang="en-US" dirty="0" err="1">
                <a:latin typeface="Calibri"/>
              </a:rPr>
              <a:t>expr</a:t>
            </a:r>
            <a:r>
              <a:rPr lang="en-US" dirty="0">
                <a:latin typeface="Calibri"/>
              </a:rPr>
              <a:t> parses a string, and returns a logical expression</a:t>
            </a:r>
          </a:p>
        </p:txBody>
      </p:sp>
      <p:sp>
        <p:nvSpPr>
          <p:cNvPr id="5" name="Rounded Rectangular Callout 4"/>
          <p:cNvSpPr/>
          <p:nvPr/>
        </p:nvSpPr>
        <p:spPr bwMode="auto">
          <a:xfrm>
            <a:off x="5943600" y="1447800"/>
            <a:ext cx="3048000" cy="685800"/>
          </a:xfrm>
          <a:prstGeom prst="wedgeRoundRectCallout">
            <a:avLst>
              <a:gd name="adj1" fmla="val -82212"/>
              <a:gd name="adj2" fmla="val 203837"/>
              <a:gd name="adj3" fmla="val 16667"/>
            </a:avLst>
          </a:prstGeom>
          <a:solidFill>
            <a:schemeClr val="bg2">
              <a:lumMod val="20000"/>
              <a:lumOff val="80000"/>
            </a:schemeClr>
          </a:solidFill>
          <a:ln w="9525" cap="flat" cmpd="sng" algn="ctr">
            <a:solidFill>
              <a:schemeClr val="bg1">
                <a:lumMod val="8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/>
          <a:lstStyle/>
          <a:p>
            <a:pPr>
              <a:defRPr/>
            </a:pPr>
            <a:r>
              <a:rPr lang="en-US" dirty="0" err="1">
                <a:latin typeface="Calibri"/>
                <a:cs typeface="Courier"/>
              </a:rPr>
              <a:t>dpll_satisfiable</a:t>
            </a:r>
            <a:r>
              <a:rPr lang="en-US" dirty="0">
                <a:latin typeface="Calibri"/>
                <a:cs typeface="Courier"/>
              </a:rPr>
              <a:t> returns a model if satisfiable else False</a:t>
            </a:r>
            <a:endParaRPr lang="en-US" dirty="0">
              <a:latin typeface="Calibri"/>
            </a:endParaRPr>
          </a:p>
        </p:txBody>
      </p:sp>
      <p:sp>
        <p:nvSpPr>
          <p:cNvPr id="6" name="Rounded Rectangular Callout 5"/>
          <p:cNvSpPr/>
          <p:nvPr/>
        </p:nvSpPr>
        <p:spPr bwMode="auto">
          <a:xfrm>
            <a:off x="5943600" y="6019800"/>
            <a:ext cx="3048000" cy="685800"/>
          </a:xfrm>
          <a:prstGeom prst="wedgeRoundRectCallout">
            <a:avLst>
              <a:gd name="adj1" fmla="val -42300"/>
              <a:gd name="adj2" fmla="val -132091"/>
              <a:gd name="adj3" fmla="val 16667"/>
            </a:avLst>
          </a:prstGeom>
          <a:solidFill>
            <a:schemeClr val="bg2">
              <a:lumMod val="20000"/>
              <a:lumOff val="80000"/>
            </a:schemeClr>
          </a:solidFill>
          <a:ln w="9525" cap="flat" cmpd="sng" algn="ctr">
            <a:solidFill>
              <a:schemeClr val="bg1">
                <a:lumMod val="8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/>
          <a:lstStyle/>
          <a:p>
            <a:pPr>
              <a:defRPr/>
            </a:pPr>
            <a:r>
              <a:rPr lang="en-US" dirty="0">
                <a:latin typeface="Calibri"/>
                <a:cs typeface="Courier"/>
              </a:rPr>
              <a:t>The KB entails Q but does not entail R</a:t>
            </a:r>
            <a:endParaRPr lang="en-US" dirty="0">
              <a:latin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Efficient PL model checking (2)</a:t>
            </a:r>
          </a:p>
        </p:txBody>
      </p:sp>
      <p:sp>
        <p:nvSpPr>
          <p:cNvPr id="2560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43000"/>
            <a:ext cx="8534400" cy="5410200"/>
          </a:xfrm>
        </p:spPr>
        <p:txBody>
          <a:bodyPr/>
          <a:lstStyle/>
          <a:p>
            <a:r>
              <a:rPr lang="en-US" sz="3200" dirty="0">
                <a:ea typeface="ＭＳ Ｐゴシック" charset="0"/>
                <a:cs typeface="ＭＳ Ｐゴシック" charset="0"/>
                <a:hlinkClick r:id="rId3"/>
              </a:rPr>
              <a:t>WalkSAT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: a local search for satisfiability: Pick a symbol to flip (toggle TRUE/FALSE), either using min-conflicts </a:t>
            </a:r>
            <a:r>
              <a:rPr lang="en-US" sz="3200" i="1" dirty="0">
                <a:ea typeface="ＭＳ Ｐゴシック" charset="0"/>
                <a:cs typeface="ＭＳ Ｐゴシック" charset="0"/>
              </a:rPr>
              <a:t>or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 choosing randomly</a:t>
            </a:r>
          </a:p>
          <a:p>
            <a:r>
              <a:rPr lang="en-US" sz="3200" dirty="0">
                <a:ea typeface="ＭＳ Ｐゴシック" charset="0"/>
                <a:cs typeface="ＭＳ Ｐゴシック" charset="0"/>
              </a:rPr>
              <a:t>…or use </a:t>
            </a:r>
            <a:r>
              <a:rPr lang="en-US" sz="3200" i="1" dirty="0">
                <a:ea typeface="ＭＳ Ｐゴシック" charset="0"/>
                <a:cs typeface="ＭＳ Ｐゴシック" charset="0"/>
              </a:rPr>
              <a:t>any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 local or global search algorithm</a:t>
            </a:r>
          </a:p>
          <a:p>
            <a:r>
              <a:rPr lang="en-US" sz="3200" dirty="0">
                <a:ea typeface="ＭＳ Ｐゴシック" charset="0"/>
                <a:cs typeface="ＭＳ Ｐゴシック" charset="0"/>
              </a:rPr>
              <a:t>Many model checking algorithms &amp; systems:</a:t>
            </a:r>
          </a:p>
          <a:p>
            <a:pPr marL="347663" lvl="1" indent="-222250"/>
            <a:r>
              <a:rPr lang="en-US" sz="2800" dirty="0">
                <a:ea typeface="ＭＳ Ｐゴシック" charset="0"/>
                <a:cs typeface="ＭＳ Ｐゴシック" charset="0"/>
              </a:rPr>
              <a:t>E.g.: </a:t>
            </a:r>
            <a:r>
              <a:rPr lang="en-US" sz="2800" dirty="0">
                <a:ea typeface="ＭＳ Ｐゴシック" charset="0"/>
                <a:cs typeface="ＭＳ Ｐゴシック" charset="0"/>
                <a:hlinkClick r:id="rId4"/>
              </a:rPr>
              <a:t>MiniSat</a:t>
            </a:r>
            <a:r>
              <a:rPr lang="en-US" sz="2800" dirty="0">
                <a:ea typeface="ＭＳ Ｐゴシック" charset="0"/>
                <a:cs typeface="ＭＳ Ｐゴシック" charset="0"/>
              </a:rPr>
              <a:t>: minimalistic, open-source SAT solver developed to help researchers &amp; developers use SAT”</a:t>
            </a:r>
          </a:p>
          <a:p>
            <a:pPr marL="347663" lvl="1" indent="-222250"/>
            <a:r>
              <a:rPr lang="en-US" sz="2800" dirty="0">
                <a:ea typeface="ＭＳ Ｐゴシック" charset="0"/>
                <a:cs typeface="ＭＳ Ｐゴシック" charset="0"/>
              </a:rPr>
              <a:t>E.g.: </a:t>
            </a:r>
            <a:r>
              <a:rPr lang="en-US" sz="2800" dirty="0">
                <a:ea typeface="ＭＳ Ｐゴシック" charset="0"/>
                <a:cs typeface="ＭＳ Ｐゴシック" charset="0"/>
                <a:hlinkClick r:id="rId5"/>
              </a:rPr>
              <a:t>International SAT Competition</a:t>
            </a:r>
            <a:r>
              <a:rPr lang="en-US" sz="2800" dirty="0">
                <a:ea typeface="ＭＳ Ｐゴシック" charset="0"/>
                <a:cs typeface="ＭＳ Ｐゴシック" charset="0"/>
              </a:rPr>
              <a:t> (2002…2018): </a:t>
            </a:r>
            <a:r>
              <a:rPr lang="en-US" sz="2800" dirty="0"/>
              <a:t>identify new challenging </a:t>
            </a:r>
            <a:r>
              <a:rPr lang="en-US" sz="2800" b="1" dirty="0"/>
              <a:t>benchmarks</a:t>
            </a:r>
            <a:r>
              <a:rPr lang="en-US" sz="2800" dirty="0"/>
              <a:t> &amp; to promote new </a:t>
            </a:r>
            <a:r>
              <a:rPr lang="en-US" sz="2800" b="1" dirty="0"/>
              <a:t>solvers </a:t>
            </a:r>
            <a:r>
              <a:rPr lang="en-US" sz="2800" dirty="0"/>
              <a:t>for  Boolean SAT”</a:t>
            </a:r>
            <a:endParaRPr lang="en-US" sz="2800" dirty="0">
              <a:ea typeface="ＭＳ Ｐゴシック" charset="0"/>
              <a:cs typeface="ＭＳ Ｐゴシック" charset="0"/>
            </a:endParaRPr>
          </a:p>
          <a:p>
            <a:endParaRPr lang="en-US" sz="3200" dirty="0">
              <a:ea typeface="ＭＳ Ｐゴシック" charset="0"/>
              <a:cs typeface="ＭＳ Ｐゴシック" charset="0"/>
            </a:endParaRPr>
          </a:p>
          <a:p>
            <a:pPr lvl="1"/>
            <a:endParaRPr lang="en-US" sz="2800" dirty="0">
              <a:ea typeface="ＭＳ Ｐゴシック" charset="0"/>
            </a:endParaRPr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Blank Presentation">
  <a:themeElements>
    <a:clrScheme name="Custom 26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FF"/>
      </a:hlink>
      <a:folHlink>
        <a:srgbClr val="0000FF"/>
      </a:folHlink>
    </a:clrScheme>
    <a:fontScheme name="Blank Presentation.pot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pitchFamily="-10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pitchFamily="-108" charset="0"/>
          </a:defRPr>
        </a:defPPr>
      </a:lstStyle>
    </a:lnDef>
  </a:objectDefaults>
  <a:extraClrSchemeLst>
    <a:extraClrScheme>
      <a:clrScheme name="Blank Presentation.po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.pot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14701</TotalTime>
  <Words>814</Words>
  <Application>Microsoft Macintosh PowerPoint</Application>
  <PresentationFormat>On-screen Show (4:3)</PresentationFormat>
  <Paragraphs>132</Paragraphs>
  <Slides>11</Slides>
  <Notes>6</Notes>
  <HiddenSlides>2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Calibri</vt:lpstr>
      <vt:lpstr>Courier</vt:lpstr>
      <vt:lpstr>Times New Roman</vt:lpstr>
      <vt:lpstr>Blank Presentation</vt:lpstr>
      <vt:lpstr>Logical Inference 1 introduction</vt:lpstr>
      <vt:lpstr>Overview</vt:lpstr>
      <vt:lpstr>From Satisfiability to Proof</vt:lpstr>
      <vt:lpstr>Does the KB entail Q? </vt:lpstr>
      <vt:lpstr>Does the KB entail R? </vt:lpstr>
      <vt:lpstr>Propositional logic model checking</vt:lpstr>
      <vt:lpstr>Efficient PL model checking (1)</vt:lpstr>
      <vt:lpstr>Using the AIMA Code</vt:lpstr>
      <vt:lpstr>Efficient PL model checking (2)</vt:lpstr>
      <vt:lpstr>AIMA KB Class</vt:lpstr>
      <vt:lpstr>Reminder: Inference rules for FOL</vt:lpstr>
    </vt:vector>
  </TitlesOfParts>
  <Company>UMBC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Inference in First-Order Logic</dc:title>
  <dc:creator>COGITO</dc:creator>
  <cp:lastModifiedBy>Tim Finin</cp:lastModifiedBy>
  <cp:revision>609</cp:revision>
  <cp:lastPrinted>1998-03-31T23:11:09Z</cp:lastPrinted>
  <dcterms:created xsi:type="dcterms:W3CDTF">2009-11-09T21:10:24Z</dcterms:created>
  <dcterms:modified xsi:type="dcterms:W3CDTF">2019-04-05T11:41:40Z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1</vt:i4>
  </property>
  <property fmtid="{D5CDD505-2E9C-101B-9397-08002B2CF9AE}" pid="3" name="GraphicType">
    <vt:i4>1</vt:i4>
  </property>
  <property fmtid="{D5CDD505-2E9C-101B-9397-08002B2CF9AE}" pid="4" name="Compression">
    <vt:i4>100</vt:i4>
  </property>
  <property fmtid="{D5CDD505-2E9C-101B-9397-08002B2CF9AE}" pid="5" name="ScreenSize">
    <vt:i4>1</vt:i4>
  </property>
  <property fmtid="{D5CDD505-2E9C-101B-9397-08002B2CF9AE}" pid="6" name="ScreenUsage">
    <vt:i4>2</vt:i4>
  </property>
  <property fmtid="{D5CDD505-2E9C-101B-9397-08002B2CF9AE}" pid="7" name="MailAddress">
    <vt:lpwstr>finin@umbc.edu</vt:lpwstr>
  </property>
  <property fmtid="{D5CDD505-2E9C-101B-9397-08002B2CF9AE}" pid="8" name="HomePage">
    <vt:lpwstr>http://umbc.edu/~finin</vt:lpwstr>
  </property>
  <property fmtid="{D5CDD505-2E9C-101B-9397-08002B2CF9AE}" pid="9" name="Other">
    <vt:lpwstr/>
  </property>
  <property fmtid="{D5CDD505-2E9C-101B-9397-08002B2CF9AE}" pid="10" name="DownloadOriginal">
    <vt:bool>false</vt:bool>
  </property>
  <property fmtid="{D5CDD505-2E9C-101B-9397-08002B2CF9AE}" pid="11" name="DownloadIEButton">
    <vt:bool>false</vt:bool>
  </property>
  <property fmtid="{D5CDD505-2E9C-101B-9397-08002B2CF9AE}" pid="12" name="UseBrowserColor">
    <vt:bool>true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3</vt:i4>
  </property>
  <property fmtid="{D5CDD505-2E9C-101B-9397-08002B2CF9AE}" pid="19" name="ShowNotes">
    <vt:bool>false</vt:bool>
  </property>
  <property fmtid="{D5CDD505-2E9C-101B-9397-08002B2CF9AE}" pid="20" name="NavBtnPos">
    <vt:i4>1</vt:i4>
  </property>
  <property fmtid="{D5CDD505-2E9C-101B-9397-08002B2CF9AE}" pid="21" name="OutputDir">
    <vt:lpwstr>C:\Users\finin\teaching\AI\RN\</vt:lpwstr>
  </property>
</Properties>
</file>