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355" r:id="rId2"/>
    <p:sldId id="304" r:id="rId3"/>
    <p:sldId id="305" r:id="rId4"/>
    <p:sldId id="306" r:id="rId5"/>
    <p:sldId id="307" r:id="rId6"/>
    <p:sldId id="363" r:id="rId7"/>
    <p:sldId id="374" r:id="rId8"/>
    <p:sldId id="378" r:id="rId9"/>
    <p:sldId id="362" r:id="rId10"/>
    <p:sldId id="309" r:id="rId11"/>
    <p:sldId id="310" r:id="rId12"/>
    <p:sldId id="382" r:id="rId13"/>
    <p:sldId id="383" r:id="rId14"/>
    <p:sldId id="311" r:id="rId15"/>
    <p:sldId id="358" r:id="rId16"/>
    <p:sldId id="369" r:id="rId17"/>
    <p:sldId id="371" r:id="rId18"/>
    <p:sldId id="312" r:id="rId19"/>
    <p:sldId id="384" r:id="rId20"/>
    <p:sldId id="313" r:id="rId21"/>
    <p:sldId id="314" r:id="rId22"/>
    <p:sldId id="315" r:id="rId23"/>
    <p:sldId id="316" r:id="rId24"/>
    <p:sldId id="317" r:id="rId25"/>
    <p:sldId id="359" r:id="rId26"/>
    <p:sldId id="375" r:id="rId27"/>
    <p:sldId id="377" r:id="rId28"/>
    <p:sldId id="381" r:id="rId29"/>
    <p:sldId id="379" r:id="rId30"/>
    <p:sldId id="380" r:id="rId31"/>
    <p:sldId id="326" r:id="rId32"/>
    <p:sldId id="366" r:id="rId33"/>
    <p:sldId id="364" r:id="rId34"/>
    <p:sldId id="368" r:id="rId35"/>
    <p:sldId id="328" r:id="rId36"/>
    <p:sldId id="329" r:id="rId37"/>
    <p:sldId id="330" r:id="rId38"/>
    <p:sldId id="331" r:id="rId39"/>
    <p:sldId id="332" r:id="rId40"/>
    <p:sldId id="333" r:id="rId41"/>
    <p:sldId id="334" r:id="rId42"/>
    <p:sldId id="335" r:id="rId43"/>
    <p:sldId id="367" r:id="rId44"/>
    <p:sldId id="357" r:id="rId45"/>
  </p:sldIdLst>
  <p:sldSz cx="9144000" cy="6858000" type="screen4x3"/>
  <p:notesSz cx="9296400" cy="6881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40">
          <p15:clr>
            <a:srgbClr val="A4A3A4"/>
          </p15:clr>
        </p15:guide>
        <p15:guide id="2" pos="158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hiddenSlides="1" frameSlides="1"/>
  <p:clrMru>
    <a:srgbClr val="00FF00"/>
    <a:srgbClr val="EAEAEA"/>
    <a:srgbClr val="FF0000"/>
    <a:srgbClr val="CCCC00"/>
    <a:srgbClr val="CCFF99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92"/>
    <p:restoredTop sz="77918" autoAdjust="0"/>
  </p:normalViewPr>
  <p:slideViewPr>
    <p:cSldViewPr showGuides="1">
      <p:cViewPr varScale="1">
        <p:scale>
          <a:sx n="129" d="100"/>
          <a:sy n="129" d="100"/>
        </p:scale>
        <p:origin x="1488" y="200"/>
      </p:cViewPr>
      <p:guideLst>
        <p:guide orient="horz" pos="240"/>
        <p:guide pos="158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0ADFBF1-7EE7-5A4C-9C9D-3AEA4D6A8AD4}" type="slidenum">
              <a:rPr lang="en-US">
                <a:latin typeface="Calibri"/>
              </a:rPr>
              <a:pPr>
                <a:defRPr/>
              </a:pPr>
              <a:t>‹#›</a:t>
            </a:fld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267674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79725" y="509588"/>
            <a:ext cx="3462338" cy="2597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28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6025" y="3276600"/>
            <a:ext cx="6889750" cy="310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228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fld id="{F3F9B549-A4E0-F945-AB99-D0128254723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7064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8985665-4D4F-3148-9580-0D07CF568E9E}" type="slidenum">
              <a:rPr lang="en-US" sz="1200">
                <a:latin typeface="Calibri"/>
              </a:rPr>
              <a:pPr/>
              <a:t>1</a:t>
            </a:fld>
            <a:endParaRPr lang="en-US" sz="1200" dirty="0">
              <a:latin typeface="Calibri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CB0E06A-6A26-4648-BB49-4A85A867BE02}" type="slidenum">
              <a:rPr lang="en-US" sz="1200">
                <a:latin typeface="Calibri"/>
              </a:rPr>
              <a:pPr/>
              <a:t>12</a:t>
            </a:fld>
            <a:endParaRPr lang="en-US" sz="1200" dirty="0">
              <a:latin typeface="Calibri"/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 -&gt; Q = ~P v Q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Ex student(x) -&gt; smart(x) = Ex ~student(x) v smart(x)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“there is something that is not</a:t>
            </a:r>
            <a:r>
              <a:rPr lang="en-US" baseline="0" dirty="0">
                <a:ea typeface="ＭＳ Ｐゴシック" charset="0"/>
                <a:cs typeface="ＭＳ Ｐゴシック" charset="0"/>
              </a:rPr>
              <a:t> a student or smart”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1920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CB0E06A-6A26-4648-BB49-4A85A867BE02}" type="slidenum">
              <a:rPr lang="en-US" sz="1200">
                <a:latin typeface="Calibri"/>
              </a:rPr>
              <a:pPr/>
              <a:t>13</a:t>
            </a:fld>
            <a:endParaRPr lang="en-US" sz="1200" dirty="0">
              <a:latin typeface="Calibri"/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 -&gt; Q = ~P v Q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Ex student(x) -&gt; smart(x) = Ex ~student(x) v smart(x)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“there is something that is not</a:t>
            </a:r>
            <a:r>
              <a:rPr lang="en-US" baseline="0" dirty="0">
                <a:ea typeface="ＭＳ Ｐゴシック" charset="0"/>
                <a:cs typeface="ＭＳ Ｐゴシック" charset="0"/>
              </a:rPr>
              <a:t> a student or smart”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7440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76F19EF-443F-0E47-9BED-385FE1E47B82}" type="slidenum">
              <a:rPr lang="en-US" sz="1200">
                <a:latin typeface="Calibri"/>
              </a:rPr>
              <a:pPr/>
              <a:t>14</a:t>
            </a:fld>
            <a:endParaRPr lang="en-US" sz="1200" dirty="0">
              <a:latin typeface="Calibri"/>
            </a:endParaRPr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F8785BE-5086-9448-AAAA-734920DD174B}" type="slidenum">
              <a:rPr lang="en-US" sz="1200">
                <a:latin typeface="Calibri"/>
              </a:rPr>
              <a:pPr/>
              <a:t>15</a:t>
            </a:fld>
            <a:endParaRPr lang="en-US" sz="1200" dirty="0">
              <a:latin typeface="Calibri"/>
            </a:endParaRPr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F9B549-A4E0-F945-AB99-D01282547233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1820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499DE7D-D7ED-F541-A5D1-C62F29C12BDC}" type="slidenum">
              <a:rPr lang="en-US" sz="1200">
                <a:latin typeface="Calibri"/>
              </a:rPr>
              <a:pPr/>
              <a:t>18</a:t>
            </a:fld>
            <a:endParaRPr lang="en-US" sz="1200" dirty="0">
              <a:latin typeface="Calibri"/>
            </a:endParaRPr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2ED8825-C3E1-D24B-84E7-ACEFE4C7290A}" type="slidenum">
              <a:rPr lang="en-US" sz="1200">
                <a:latin typeface="Calibri"/>
              </a:rPr>
              <a:pPr/>
              <a:t>19</a:t>
            </a:fld>
            <a:endParaRPr lang="en-US" sz="1200" dirty="0">
              <a:latin typeface="Calibri"/>
            </a:endParaRPr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13885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7E5BE25-A89A-7C4D-9985-692670342F1A}" type="slidenum">
              <a:rPr lang="en-US" sz="1200">
                <a:latin typeface="Calibri"/>
              </a:rPr>
              <a:pPr/>
              <a:t>20</a:t>
            </a:fld>
            <a:endParaRPr lang="en-US" sz="1200" dirty="0">
              <a:latin typeface="Calibri"/>
            </a:endParaRPr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79E8586-3198-9342-A448-EBE92AD5B20B}" type="slidenum">
              <a:rPr lang="en-US" sz="1200">
                <a:latin typeface="Calibri"/>
              </a:rPr>
              <a:pPr/>
              <a:t>21</a:t>
            </a:fld>
            <a:endParaRPr lang="en-US" sz="1200" dirty="0">
              <a:latin typeface="Calibri"/>
            </a:endParaRPr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9D68E02-5771-1346-8ABB-B0A0BA39691B}" type="slidenum">
              <a:rPr lang="en-US" sz="1200">
                <a:latin typeface="Calibri"/>
              </a:rPr>
              <a:pPr/>
              <a:t>22</a:t>
            </a:fld>
            <a:endParaRPr lang="en-US" sz="1200" dirty="0">
              <a:latin typeface="Calibri"/>
            </a:endParaRPr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69123E8-B0FA-6947-9DB9-66B66FF3B8C1}" type="slidenum">
              <a:rPr lang="en-US" sz="1200">
                <a:latin typeface="Calibri"/>
              </a:rPr>
              <a:pPr/>
              <a:t>2</a:t>
            </a:fld>
            <a:endParaRPr lang="en-US" sz="1200" dirty="0">
              <a:latin typeface="Calibri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0880DB9-CA44-5548-ADDB-6F4CC055DE5D}" type="slidenum">
              <a:rPr lang="en-US" sz="1200">
                <a:latin typeface="Calibri"/>
              </a:rPr>
              <a:pPr/>
              <a:t>23</a:t>
            </a:fld>
            <a:endParaRPr lang="en-US" sz="1200" dirty="0">
              <a:latin typeface="Calibri"/>
            </a:endParaRPr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CEFF337-16E0-6D40-8BAF-D8F6C635D75D}" type="slidenum">
              <a:rPr lang="en-US" sz="1200">
                <a:latin typeface="Calibri"/>
              </a:rPr>
              <a:pPr/>
              <a:t>24</a:t>
            </a:fld>
            <a:endParaRPr lang="en-US" sz="1200" dirty="0">
              <a:latin typeface="Calibri"/>
            </a:endParaRPr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C1A9598-F705-FD4A-8BDA-918B3089D779}" type="slidenum">
              <a:rPr lang="en-US" sz="1200">
                <a:latin typeface="Calibri"/>
              </a:rPr>
              <a:pPr/>
              <a:t>25</a:t>
            </a:fld>
            <a:endParaRPr lang="en-US" sz="1200" dirty="0">
              <a:latin typeface="Calibri"/>
            </a:endParaRPr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C1A9598-F705-FD4A-8BDA-918B3089D779}" type="slidenum">
              <a:rPr lang="en-US" sz="1200">
                <a:latin typeface="Calibri"/>
              </a:rPr>
              <a:pPr/>
              <a:t>26</a:t>
            </a:fld>
            <a:endParaRPr lang="en-US" sz="1200" dirty="0">
              <a:latin typeface="Calibri"/>
            </a:endParaRPr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92747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C1A9598-F705-FD4A-8BDA-918B3089D779}" type="slidenum">
              <a:rPr lang="en-US" sz="1200">
                <a:latin typeface="Calibri"/>
              </a:rPr>
              <a:pPr/>
              <a:t>27</a:t>
            </a:fld>
            <a:endParaRPr lang="en-US" sz="1200" dirty="0">
              <a:latin typeface="Calibri"/>
            </a:endParaRPr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897312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C1A9598-F705-FD4A-8BDA-918B3089D779}" type="slidenum">
              <a:rPr lang="en-US" sz="1200">
                <a:latin typeface="Calibri"/>
              </a:rPr>
              <a:pPr/>
              <a:t>29</a:t>
            </a:fld>
            <a:endParaRPr lang="en-US" sz="1200" dirty="0">
              <a:latin typeface="Calibri"/>
            </a:endParaRPr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645367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C1A9598-F705-FD4A-8BDA-918B3089D779}" type="slidenum">
              <a:rPr lang="en-US" sz="1200">
                <a:latin typeface="Calibri"/>
              </a:rPr>
              <a:pPr/>
              <a:t>30</a:t>
            </a:fld>
            <a:endParaRPr lang="en-US" sz="1200" dirty="0">
              <a:latin typeface="Calibri"/>
            </a:endParaRPr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01518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12BE043-4045-A947-9891-AEA590043EB7}" type="slidenum">
              <a:rPr lang="en-US" sz="1200">
                <a:latin typeface="Calibri"/>
              </a:rPr>
              <a:pPr/>
              <a:t>31</a:t>
            </a:fld>
            <a:endParaRPr lang="en-US" sz="1200" dirty="0">
              <a:latin typeface="Calibri"/>
            </a:endParaRPr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C14F610-E02F-D449-AABF-98DDDAAE7FF2}" type="slidenum">
              <a:rPr lang="en-US" sz="1200">
                <a:latin typeface="Calibri"/>
              </a:rPr>
              <a:pPr/>
              <a:t>32</a:t>
            </a:fld>
            <a:endParaRPr lang="en-US" sz="1200" dirty="0">
              <a:latin typeface="Calibri"/>
            </a:endParaRPr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75088D0-C2DA-4B45-8643-8D3C2BD1B105}" type="slidenum">
              <a:rPr lang="en-US" sz="1200">
                <a:latin typeface="Calibri"/>
              </a:rPr>
              <a:pPr/>
              <a:t>33</a:t>
            </a:fld>
            <a:endParaRPr lang="en-US" sz="1200" dirty="0">
              <a:latin typeface="Calibri"/>
            </a:endParaRPr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C9B63A5-FF38-BB43-A685-E513B3476708}" type="slidenum">
              <a:rPr lang="en-US" sz="1200">
                <a:latin typeface="Calibri"/>
              </a:rPr>
              <a:pPr/>
              <a:t>3</a:t>
            </a:fld>
            <a:endParaRPr lang="en-US" sz="1200" dirty="0">
              <a:latin typeface="Calibri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CE8E20F-83E9-FE4A-9D87-3817F4E1E91A}" type="slidenum">
              <a:rPr lang="en-US" sz="1200">
                <a:latin typeface="Calibri"/>
              </a:rPr>
              <a:pPr/>
              <a:t>34</a:t>
            </a:fld>
            <a:endParaRPr lang="en-US" sz="1200" dirty="0">
              <a:latin typeface="Calibri"/>
            </a:endParaRPr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9F2D123-EE5C-9740-B2FD-B5D2A312758B}" type="slidenum">
              <a:rPr lang="en-US" sz="1200">
                <a:latin typeface="Calibri"/>
              </a:rPr>
              <a:pPr/>
              <a:t>35</a:t>
            </a:fld>
            <a:endParaRPr lang="en-US" sz="1200" dirty="0">
              <a:latin typeface="Calibri"/>
            </a:endParaRPr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B7E2CC9-ADC1-D24C-B9E5-37EF61F3D329}" type="slidenum">
              <a:rPr lang="en-US" sz="1200">
                <a:latin typeface="Calibri"/>
              </a:rPr>
              <a:pPr/>
              <a:t>36</a:t>
            </a:fld>
            <a:endParaRPr lang="en-US" sz="1200" dirty="0">
              <a:latin typeface="Calibri"/>
            </a:endParaRPr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5C09616-BEE4-0345-BE76-CB9747C6BCC8}" type="slidenum">
              <a:rPr lang="en-US" sz="1200">
                <a:latin typeface="Calibri"/>
              </a:rPr>
              <a:pPr/>
              <a:t>37</a:t>
            </a:fld>
            <a:endParaRPr lang="en-US" sz="1200" dirty="0">
              <a:latin typeface="Calibri"/>
            </a:endParaRPr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56AFDAD-2018-0B47-AC2C-1AB7D8B21896}" type="slidenum">
              <a:rPr lang="en-US" sz="1200">
                <a:latin typeface="Calibri"/>
              </a:rPr>
              <a:pPr/>
              <a:t>38</a:t>
            </a:fld>
            <a:endParaRPr lang="en-US" sz="1200" dirty="0">
              <a:latin typeface="Calibri"/>
            </a:endParaRPr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ea typeface="ＭＳ Ｐゴシック" charset="0"/>
                <a:cs typeface="ＭＳ Ｐゴシック" charset="0"/>
              </a:rPr>
              <a:t>Like </a:t>
            </a:r>
            <a:r>
              <a:rPr lang="en-US" altLang="ja-JP">
                <a:ea typeface="ＭＳ Ｐゴシック" charset="0"/>
                <a:cs typeface="ＭＳ Ｐゴシック" charset="0"/>
              </a:rPr>
              <a:t> person(x)</a:t>
            </a:r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7854298-9BBB-7F41-ABAF-B860F19EA04C}" type="slidenum">
              <a:rPr lang="en-US" sz="1200">
                <a:latin typeface="Calibri"/>
              </a:rPr>
              <a:pPr/>
              <a:t>39</a:t>
            </a:fld>
            <a:endParaRPr lang="en-US" sz="1200" dirty="0">
              <a:latin typeface="Calibri"/>
            </a:endParaRPr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2CA8829-00B3-0F4B-9386-A96036A480B7}" type="slidenum">
              <a:rPr lang="en-US" sz="1200">
                <a:latin typeface="Calibri"/>
              </a:rPr>
              <a:pPr/>
              <a:t>40</a:t>
            </a:fld>
            <a:endParaRPr lang="en-US" sz="1200" dirty="0">
              <a:latin typeface="Calibri"/>
            </a:endParaRPr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B822F1B-999A-0E4B-BED2-0B76C88D072B}" type="slidenum">
              <a:rPr lang="en-US" sz="1200">
                <a:latin typeface="Calibri"/>
              </a:rPr>
              <a:pPr/>
              <a:t>41</a:t>
            </a:fld>
            <a:endParaRPr lang="en-US" sz="1200" dirty="0">
              <a:latin typeface="Calibri"/>
            </a:endParaRPr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C2A6379-DD14-6B47-9EDF-1765C4756C87}" type="slidenum">
              <a:rPr lang="en-US" sz="1200">
                <a:latin typeface="Calibri"/>
              </a:rPr>
              <a:pPr/>
              <a:t>42</a:t>
            </a:fld>
            <a:endParaRPr lang="en-US" sz="1200" dirty="0">
              <a:latin typeface="Calibri"/>
            </a:endParaRPr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C2EE9C1-014A-F44A-B53D-572E61F12460}" type="slidenum">
              <a:rPr lang="en-US" sz="1200">
                <a:latin typeface="Calibri"/>
              </a:rPr>
              <a:pPr/>
              <a:t>44</a:t>
            </a:fld>
            <a:endParaRPr lang="en-US" sz="1200" dirty="0">
              <a:latin typeface="Calibri"/>
            </a:endParaRPr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FDD8287-B55F-AB4A-8CDC-CF19832D723C}" type="slidenum">
              <a:rPr lang="en-US" sz="1200">
                <a:latin typeface="Calibri"/>
              </a:rPr>
              <a:pPr/>
              <a:t>4</a:t>
            </a:fld>
            <a:endParaRPr lang="en-US" sz="1200" dirty="0">
              <a:latin typeface="Calibri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A780355-6A20-D84C-BDF4-F9D968FA9A74}" type="slidenum">
              <a:rPr lang="en-US" sz="1200">
                <a:latin typeface="Calibri"/>
              </a:rPr>
              <a:pPr/>
              <a:t>5</a:t>
            </a:fld>
            <a:endParaRPr lang="en-US" sz="1200" dirty="0">
              <a:latin typeface="Calibri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B2C4D2C-93FE-9745-97BF-3B993C946D86}" type="slidenum">
              <a:rPr lang="en-US" sz="1200">
                <a:latin typeface="Calibri"/>
              </a:rPr>
              <a:pPr/>
              <a:t>6</a:t>
            </a:fld>
            <a:endParaRPr lang="en-US" sz="1200" dirty="0">
              <a:latin typeface="Calibri"/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522ED8C-FCC9-E74F-AEAE-54E51813C52A}" type="slidenum">
              <a:rPr lang="en-US" sz="1200">
                <a:latin typeface="Calibri"/>
              </a:rPr>
              <a:pPr/>
              <a:t>9</a:t>
            </a:fld>
            <a:endParaRPr lang="en-US" sz="1200" dirty="0">
              <a:latin typeface="Calibri"/>
            </a:endParaRPr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533F503-41ED-0745-9A8E-8FED895C39B7}" type="slidenum">
              <a:rPr lang="en-US" sz="1200">
                <a:latin typeface="Calibri"/>
              </a:rPr>
              <a:pPr/>
              <a:t>10</a:t>
            </a:fld>
            <a:endParaRPr lang="en-US" sz="1200" dirty="0">
              <a:latin typeface="Calibri"/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CB0E06A-6A26-4648-BB49-4A85A867BE02}" type="slidenum">
              <a:rPr lang="en-US" sz="1200">
                <a:latin typeface="Calibri"/>
              </a:rPr>
              <a:pPr/>
              <a:t>11</a:t>
            </a:fld>
            <a:endParaRPr lang="en-US" sz="1200" dirty="0">
              <a:latin typeface="Calibri"/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 -&gt; Q = ~P v Q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Ex student(x) -&gt; smart(x) = Ex ~student(x) v smart(x)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“there is something that is not</a:t>
            </a:r>
            <a:r>
              <a:rPr lang="en-US" baseline="0" dirty="0">
                <a:ea typeface="ＭＳ Ｐゴシック" charset="0"/>
                <a:cs typeface="ＭＳ Ｐゴシック" charset="0"/>
              </a:rPr>
              <a:t> a student or smart”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BB856B-A7B3-BB49-91E7-9DDA869AA1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649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6602B-A723-1C4A-8B1C-A8454FEBDF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263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F0BA0-DDC1-674E-A17D-1C76B3E8F7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8811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F41CE-7E1B-9544-8A36-8E119479E3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169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00BA0F-1491-C94B-B2AE-BEC0BE2CD5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419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EF84DF-E424-9740-A721-251D2B99D2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84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2CCB9C-6528-4542-BA22-4727C151A0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930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2B4EE-166F-7A4B-A691-DA253BC149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726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6FAD0E-98C0-6944-BF1B-F1B317D785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069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A21A75-31C3-8840-AAFB-40E9DDB45D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785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DBE53-BF44-5B45-93F2-FD146EAC8F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918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D5E5ED-937F-CF48-BE9F-A2C5C468A7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21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Calibri"/>
              </a:defRPr>
            </a:lvl1pPr>
          </a:lstStyle>
          <a:p>
            <a:pPr>
              <a:defRPr/>
            </a:pPr>
            <a:fld id="{14DB9C81-C453-EA43-9B17-E946022AF14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/>
          <a:ea typeface="ＭＳ Ｐゴシック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/>
          <a:ea typeface="ＭＳ Ｐゴシック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De_Morgan's_laws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Thoralf_Skolem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Syntactic_sugar" TargetMode="Externa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Web_Ontology_Language" TargetMode="External"/><Relationship Id="rId2" Type="http://schemas.openxmlformats.org/officeDocument/2006/relationships/hyperlink" Target="https://en.wikipedia.org/wiki/Semantic_Web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s://www.wikidata.org/" TargetMode="External"/><Relationship Id="rId4" Type="http://schemas.openxmlformats.org/officeDocument/2006/relationships/hyperlink" Target="http://schema.org/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Web_Ontology_Language" TargetMode="Externa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schema.org/" TargetMode="External"/><Relationship Id="rId2" Type="http://schemas.openxmlformats.org/officeDocument/2006/relationships/hyperlink" Target="https://en.wikipedia.org/wiki/Ontology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B8A8777-FAFC-6C49-ADE2-E17CDD81362A}" type="slidenum">
              <a:rPr lang="en-US" sz="1000">
                <a:latin typeface="Calibri"/>
              </a:rPr>
              <a:pPr/>
              <a:t>1</a:t>
            </a:fld>
            <a:endParaRPr lang="en-US" sz="1000" dirty="0">
              <a:latin typeface="Calibri"/>
            </a:endParaRPr>
          </a:p>
        </p:txBody>
      </p:sp>
      <p:sp>
        <p:nvSpPr>
          <p:cNvPr id="1638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000" dirty="0">
                <a:ea typeface="ＭＳ Ｐゴシック" charset="0"/>
                <a:cs typeface="ＭＳ Ｐゴシック" charset="0"/>
              </a:rPr>
              <a:t>First-Order Logic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Quantifiers</a:t>
            </a:r>
            <a:endParaRPr lang="en-US" b="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9248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Universal</a:t>
            </a:r>
            <a:r>
              <a:rPr lang="en-US" sz="3200" b="1" dirty="0">
                <a:ea typeface="ＭＳ Ｐゴシック" charset="0"/>
                <a:cs typeface="ＭＳ Ｐゴシック" charset="0"/>
              </a:rPr>
              <a:t> quantification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sz="3200" dirty="0">
                <a:ea typeface="ＭＳ Ｐゴシック" charset="0"/>
              </a:rPr>
              <a:t>(</a:t>
            </a:r>
            <a:r>
              <a:rPr lang="en-US" sz="3200" b="1" dirty="0">
                <a:ea typeface="ＭＳ Ｐゴシック" charset="0"/>
                <a:sym typeface="Symbol" charset="0"/>
              </a:rPr>
              <a:t></a:t>
            </a:r>
            <a:r>
              <a:rPr lang="en-US" sz="3200" dirty="0">
                <a:ea typeface="ＭＳ Ｐゴシック" charset="0"/>
              </a:rPr>
              <a:t>x)P(x) means P holds for </a:t>
            </a:r>
            <a:r>
              <a:rPr lang="en-US" sz="3200" b="1" dirty="0">
                <a:ea typeface="ＭＳ Ｐゴシック" charset="0"/>
              </a:rPr>
              <a:t>all</a:t>
            </a:r>
            <a:r>
              <a:rPr lang="en-US" sz="3200" dirty="0">
                <a:ea typeface="ＭＳ Ｐゴシック" charset="0"/>
              </a:rPr>
              <a:t> values of x in domain associated with variable</a:t>
            </a:r>
          </a:p>
          <a:p>
            <a:pPr lvl="1">
              <a:lnSpc>
                <a:spcPct val="90000"/>
              </a:lnSpc>
            </a:pPr>
            <a:r>
              <a:rPr lang="en-US" sz="3200" dirty="0">
                <a:ea typeface="ＭＳ Ｐゴシック" charset="0"/>
              </a:rPr>
              <a:t>E.g., (</a:t>
            </a:r>
            <a:r>
              <a:rPr lang="en-US" sz="3200" b="1" dirty="0">
                <a:ea typeface="ＭＳ Ｐゴシック" charset="0"/>
                <a:sym typeface="Symbol" charset="0"/>
              </a:rPr>
              <a:t></a:t>
            </a:r>
            <a:r>
              <a:rPr lang="en-US" sz="3200" dirty="0">
                <a:ea typeface="ＭＳ Ｐゴシック" charset="0"/>
              </a:rPr>
              <a:t>x) dolphin(x) </a:t>
            </a:r>
            <a:r>
              <a:rPr lang="en-US" sz="3200" dirty="0">
                <a:ea typeface="ＭＳ Ｐゴシック" charset="0"/>
                <a:sym typeface="Symbol" charset="0"/>
              </a:rPr>
              <a:t></a:t>
            </a:r>
            <a:r>
              <a:rPr lang="en-US" sz="3200" dirty="0">
                <a:ea typeface="ＭＳ Ｐゴシック" charset="0"/>
              </a:rPr>
              <a:t> mammal(x)</a:t>
            </a:r>
            <a:r>
              <a:rPr lang="en-US" sz="2800" dirty="0">
                <a:ea typeface="ＭＳ Ｐゴシック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32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Existential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</a:t>
            </a:r>
            <a:r>
              <a:rPr lang="en-US" sz="3200" b="1" dirty="0">
                <a:ea typeface="ＭＳ Ｐゴシック" charset="0"/>
                <a:cs typeface="ＭＳ Ｐゴシック" charset="0"/>
              </a:rPr>
              <a:t>quantification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sz="3200" dirty="0">
                <a:ea typeface="ＭＳ Ｐゴシック" charset="0"/>
              </a:rPr>
              <a:t>(</a:t>
            </a:r>
            <a:r>
              <a:rPr lang="en-US" sz="3200" b="1" dirty="0">
                <a:ea typeface="ＭＳ Ｐゴシック" charset="0"/>
                <a:sym typeface="Symbol" charset="0"/>
              </a:rPr>
              <a:t></a:t>
            </a:r>
            <a:r>
              <a:rPr lang="en-US" sz="3200" dirty="0">
                <a:ea typeface="ＭＳ Ｐゴシック" charset="0"/>
              </a:rPr>
              <a:t>x)P(x) means P holds for </a:t>
            </a:r>
            <a:r>
              <a:rPr lang="en-US" sz="3200" b="1" dirty="0">
                <a:ea typeface="ＭＳ Ｐゴシック" charset="0"/>
              </a:rPr>
              <a:t>some</a:t>
            </a:r>
            <a:r>
              <a:rPr lang="en-US" sz="3200" dirty="0">
                <a:ea typeface="ＭＳ Ｐゴシック" charset="0"/>
              </a:rPr>
              <a:t> value of x in domain associated with variable</a:t>
            </a:r>
          </a:p>
          <a:p>
            <a:pPr lvl="1">
              <a:lnSpc>
                <a:spcPct val="90000"/>
              </a:lnSpc>
            </a:pPr>
            <a:r>
              <a:rPr lang="en-US" sz="3200" dirty="0">
                <a:ea typeface="ＭＳ Ｐゴシック" charset="0"/>
              </a:rPr>
              <a:t>E.g., (</a:t>
            </a:r>
            <a:r>
              <a:rPr lang="en-US" sz="3200" b="1" dirty="0">
                <a:ea typeface="ＭＳ Ｐゴシック" charset="0"/>
                <a:sym typeface="Symbol" charset="0"/>
              </a:rPr>
              <a:t></a:t>
            </a:r>
            <a:r>
              <a:rPr lang="en-US" sz="3200" dirty="0">
                <a:ea typeface="ＭＳ Ｐゴシック" charset="0"/>
              </a:rPr>
              <a:t>x) mammal(x) </a:t>
            </a:r>
            <a:r>
              <a:rPr lang="en-US" sz="3200" dirty="0">
                <a:ea typeface="ＭＳ Ｐゴシック" charset="0"/>
                <a:sym typeface="Symbol" charset="0"/>
              </a:rPr>
              <a:t></a:t>
            </a:r>
            <a:r>
              <a:rPr lang="en-US" sz="3200" dirty="0">
                <a:ea typeface="ＭＳ Ｐゴシック" charset="0"/>
              </a:rPr>
              <a:t> </a:t>
            </a:r>
            <a:r>
              <a:rPr lang="en-US" sz="3200" dirty="0" err="1">
                <a:ea typeface="ＭＳ Ｐゴシック" charset="0"/>
              </a:rPr>
              <a:t>lays_eggs</a:t>
            </a:r>
            <a:r>
              <a:rPr lang="en-US" sz="3200" dirty="0">
                <a:ea typeface="ＭＳ Ｐゴシック" charset="0"/>
              </a:rPr>
              <a:t>(x)</a:t>
            </a:r>
          </a:p>
          <a:p>
            <a:pPr lvl="1">
              <a:lnSpc>
                <a:spcPct val="90000"/>
              </a:lnSpc>
            </a:pPr>
            <a:r>
              <a:rPr lang="en-US" sz="3200" dirty="0">
                <a:ea typeface="ＭＳ Ｐゴシック" charset="0"/>
              </a:rPr>
              <a:t>This lets us make a statement about some object without identifying it</a:t>
            </a:r>
          </a:p>
          <a:p>
            <a:pPr lvl="1">
              <a:lnSpc>
                <a:spcPct val="90000"/>
              </a:lnSpc>
            </a:pPr>
            <a:endParaRPr lang="en-US" sz="2800" dirty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Quantifiers (1)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51054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Universal quantifiers typically used with</a:t>
            </a:r>
            <a:r>
              <a:rPr lang="en-US" sz="3200" i="1" dirty="0">
                <a:ea typeface="ＭＳ Ｐゴシック" charset="0"/>
                <a:cs typeface="ＭＳ Ｐゴシック" charset="0"/>
              </a:rPr>
              <a:t> implies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to form </a:t>
            </a:r>
            <a:r>
              <a:rPr lang="en-US" sz="3200" i="1" dirty="0">
                <a:ea typeface="ＭＳ Ｐゴシック" charset="0"/>
                <a:cs typeface="ＭＳ Ｐゴシック" charset="0"/>
              </a:rPr>
              <a:t>rules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:</a:t>
            </a:r>
          </a:p>
          <a:p>
            <a:pPr marL="293688" lvl="1" indent="0">
              <a:buFontTx/>
              <a:buNone/>
            </a:pPr>
            <a:r>
              <a:rPr lang="en-US" sz="2800" i="1" dirty="0">
                <a:ea typeface="ＭＳ Ｐゴシック" charset="0"/>
              </a:rPr>
              <a:t>Logic: (</a:t>
            </a:r>
            <a:r>
              <a:rPr lang="en-US" sz="2800" i="1" dirty="0">
                <a:ea typeface="ＭＳ Ｐゴシック" charset="0"/>
                <a:sym typeface="Symbol" charset="0"/>
              </a:rPr>
              <a:t></a:t>
            </a:r>
            <a:r>
              <a:rPr lang="en-US" sz="2800" i="1" dirty="0">
                <a:ea typeface="ＭＳ Ｐゴシック" charset="0"/>
              </a:rPr>
              <a:t>x) student(x) </a:t>
            </a:r>
            <a:r>
              <a:rPr lang="en-US" sz="2800" i="1" dirty="0">
                <a:ea typeface="ＭＳ Ｐゴシック" charset="0"/>
                <a:sym typeface="Symbol" charset="0"/>
              </a:rPr>
              <a:t></a:t>
            </a:r>
            <a:r>
              <a:rPr lang="en-US" sz="2800" i="1" dirty="0">
                <a:ea typeface="ＭＳ Ｐゴシック" charset="0"/>
              </a:rPr>
              <a:t> smart(x)</a:t>
            </a:r>
          </a:p>
          <a:p>
            <a:pPr marL="293688" lvl="1" indent="0">
              <a:buFontTx/>
              <a:buNone/>
            </a:pPr>
            <a:r>
              <a:rPr lang="en-US" sz="2800" dirty="0">
                <a:ea typeface="ＭＳ Ｐゴシック" charset="0"/>
              </a:rPr>
              <a:t>Meaning: </a:t>
            </a:r>
            <a:r>
              <a:rPr lang="en-US" altLang="ja-JP" sz="2800" dirty="0">
                <a:ea typeface="ＭＳ Ｐゴシック" charset="0"/>
              </a:rPr>
              <a:t>All students are smart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Universal quantification </a:t>
            </a:r>
            <a:r>
              <a:rPr lang="en-US" sz="3200" i="1" dirty="0">
                <a:ea typeface="ＭＳ Ｐゴシック" charset="0"/>
                <a:cs typeface="ＭＳ Ｐゴシック" charset="0"/>
              </a:rPr>
              <a:t>rarely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used to make statements about every individual in world: </a:t>
            </a:r>
          </a:p>
          <a:p>
            <a:pPr marL="296863" lvl="1" indent="0">
              <a:buFontTx/>
              <a:buNone/>
            </a:pPr>
            <a:r>
              <a:rPr lang="en-US" sz="2800" i="1" dirty="0">
                <a:ea typeface="ＭＳ Ｐゴシック" charset="0"/>
              </a:rPr>
              <a:t>Logic: (</a:t>
            </a:r>
            <a:r>
              <a:rPr lang="en-US" sz="2800" i="1" dirty="0">
                <a:ea typeface="ＭＳ Ｐゴシック" charset="0"/>
                <a:sym typeface="Symbol" charset="0"/>
              </a:rPr>
              <a:t></a:t>
            </a:r>
            <a:r>
              <a:rPr lang="en-US" sz="2800" i="1" dirty="0">
                <a:ea typeface="ＭＳ Ｐゴシック" charset="0"/>
              </a:rPr>
              <a:t>x) student(x) </a:t>
            </a:r>
            <a:r>
              <a:rPr lang="en-US" sz="2800" i="1" dirty="0">
                <a:ea typeface="ＭＳ Ｐゴシック" charset="0"/>
                <a:sym typeface="Symbol" charset="0"/>
              </a:rPr>
              <a:t> </a:t>
            </a:r>
            <a:r>
              <a:rPr lang="en-US" sz="2800" i="1" dirty="0">
                <a:ea typeface="ＭＳ Ｐゴシック" charset="0"/>
              </a:rPr>
              <a:t>smart(x)</a:t>
            </a:r>
          </a:p>
          <a:p>
            <a:pPr marL="296863" lvl="1" indent="0">
              <a:buFontTx/>
              <a:buNone/>
            </a:pPr>
            <a:r>
              <a:rPr lang="en-US" sz="2800" dirty="0">
                <a:ea typeface="ＭＳ Ｐゴシック" charset="0"/>
              </a:rPr>
              <a:t>Meaning: </a:t>
            </a:r>
            <a:r>
              <a:rPr lang="en-US" altLang="ja-JP" sz="2800" dirty="0">
                <a:ea typeface="ＭＳ Ｐゴシック" charset="0"/>
              </a:rPr>
              <a:t>Everything in the world is a student and is smart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Quantifiers (2)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Existential quantifiers usually used with </a:t>
            </a:r>
            <a:r>
              <a:rPr lang="en-US" altLang="ja-JP" sz="3200" b="1" dirty="0">
                <a:ea typeface="ＭＳ Ｐゴシック" charset="0"/>
                <a:cs typeface="ＭＳ Ｐゴシック" charset="0"/>
              </a:rPr>
              <a:t>and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 to specify a list of properties about an individual</a:t>
            </a:r>
          </a:p>
          <a:p>
            <a:pPr marL="458788" lvl="1" indent="0">
              <a:buFontTx/>
              <a:buNone/>
            </a:pPr>
            <a:r>
              <a:rPr lang="en-US" sz="2800" i="1" dirty="0">
                <a:ea typeface="ＭＳ Ｐゴシック" charset="0"/>
              </a:rPr>
              <a:t>Logic: (</a:t>
            </a:r>
            <a:r>
              <a:rPr lang="en-US" sz="2800" i="1" dirty="0">
                <a:ea typeface="ＭＳ Ｐゴシック" charset="0"/>
                <a:sym typeface="Symbol" charset="0"/>
              </a:rPr>
              <a:t></a:t>
            </a:r>
            <a:r>
              <a:rPr lang="en-US" sz="2800" i="1" dirty="0">
                <a:ea typeface="ＭＳ Ｐゴシック" charset="0"/>
              </a:rPr>
              <a:t>x) student(x) </a:t>
            </a:r>
            <a:r>
              <a:rPr lang="en-US" sz="2800" i="1" dirty="0">
                <a:ea typeface="ＭＳ Ｐゴシック" charset="0"/>
                <a:sym typeface="Symbol" charset="0"/>
              </a:rPr>
              <a:t></a:t>
            </a:r>
            <a:r>
              <a:rPr lang="en-US" sz="2800" i="1" dirty="0">
                <a:ea typeface="ＭＳ Ｐゴシック" charset="0"/>
              </a:rPr>
              <a:t> smart(x)</a:t>
            </a:r>
          </a:p>
          <a:p>
            <a:pPr marL="458788" lvl="1" indent="0">
              <a:buFontTx/>
              <a:buNone/>
            </a:pPr>
            <a:r>
              <a:rPr lang="en-US" sz="2800" i="1" dirty="0">
                <a:ea typeface="ＭＳ Ｐゴシック" charset="0"/>
              </a:rPr>
              <a:t>Meaning: </a:t>
            </a:r>
            <a:r>
              <a:rPr lang="en-US" altLang="ja-JP" sz="2800" dirty="0">
                <a:ea typeface="ＭＳ Ｐゴシック" charset="0"/>
              </a:rPr>
              <a:t>There is a student who is smart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Common mistake: represent this in FOL as:</a:t>
            </a:r>
          </a:p>
          <a:p>
            <a:pPr marL="458788" lvl="1" indent="0">
              <a:buFontTx/>
              <a:buNone/>
            </a:pPr>
            <a:r>
              <a:rPr lang="en-US" sz="2800" i="1" dirty="0">
                <a:ea typeface="ＭＳ Ｐゴシック" charset="0"/>
              </a:rPr>
              <a:t>Logic: (</a:t>
            </a:r>
            <a:r>
              <a:rPr lang="en-US" sz="2800" i="1" dirty="0">
                <a:ea typeface="ＭＳ Ｐゴシック" charset="0"/>
                <a:sym typeface="Symbol" charset="0"/>
              </a:rPr>
              <a:t></a:t>
            </a:r>
            <a:r>
              <a:rPr lang="en-US" sz="2800" i="1" dirty="0">
                <a:ea typeface="ＭＳ Ｐゴシック" charset="0"/>
              </a:rPr>
              <a:t>x) student(x) </a:t>
            </a:r>
            <a:r>
              <a:rPr lang="en-US" sz="2800" i="1" dirty="0">
                <a:ea typeface="ＭＳ Ｐゴシック" charset="0"/>
                <a:sym typeface="Symbol" charset="0"/>
              </a:rPr>
              <a:t></a:t>
            </a:r>
            <a:r>
              <a:rPr lang="en-US" sz="2800" i="1" dirty="0">
                <a:ea typeface="ＭＳ Ｐゴシック" charset="0"/>
              </a:rPr>
              <a:t> smart(x) </a:t>
            </a:r>
          </a:p>
          <a:p>
            <a:pPr marL="458788" lvl="1" indent="0">
              <a:buFontTx/>
              <a:buNone/>
            </a:pPr>
            <a:r>
              <a:rPr lang="en-US" sz="2800" i="1" dirty="0">
                <a:ea typeface="ＭＳ Ｐゴシック" charset="0"/>
              </a:rPr>
              <a:t>Meaning: ?</a:t>
            </a:r>
          </a:p>
        </p:txBody>
      </p:sp>
    </p:spTree>
    <p:extLst>
      <p:ext uri="{BB962C8B-B14F-4D97-AF65-F5344CB8AC3E}">
        <p14:creationId xmlns:p14="http://schemas.microsoft.com/office/powerpoint/2010/main" val="4780658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Quantifiers (2)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82000" cy="51816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Existential quantifiers usually used with </a:t>
            </a:r>
            <a:r>
              <a:rPr lang="en-US" altLang="ja-JP" sz="3200" b="1" dirty="0">
                <a:ea typeface="ＭＳ Ｐゴシック" charset="0"/>
                <a:cs typeface="ＭＳ Ｐゴシック" charset="0"/>
              </a:rPr>
              <a:t>and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 to specify a list of properties about an individual</a:t>
            </a:r>
          </a:p>
          <a:p>
            <a:pPr marL="458788" lvl="1" indent="0">
              <a:buFontTx/>
              <a:buNone/>
            </a:pPr>
            <a:r>
              <a:rPr lang="en-US" sz="2800" i="1" dirty="0">
                <a:ea typeface="ＭＳ Ｐゴシック" charset="0"/>
              </a:rPr>
              <a:t>Logic: (</a:t>
            </a:r>
            <a:r>
              <a:rPr lang="en-US" sz="2800" i="1" dirty="0">
                <a:ea typeface="ＭＳ Ｐゴシック" charset="0"/>
                <a:sym typeface="Symbol" charset="0"/>
              </a:rPr>
              <a:t></a:t>
            </a:r>
            <a:r>
              <a:rPr lang="en-US" sz="2800" i="1" dirty="0">
                <a:ea typeface="ＭＳ Ｐゴシック" charset="0"/>
              </a:rPr>
              <a:t>x) student(x) </a:t>
            </a:r>
            <a:r>
              <a:rPr lang="en-US" sz="2800" i="1" dirty="0">
                <a:ea typeface="ＭＳ Ｐゴシック" charset="0"/>
                <a:sym typeface="Symbol" charset="0"/>
              </a:rPr>
              <a:t></a:t>
            </a:r>
            <a:r>
              <a:rPr lang="en-US" sz="2800" i="1" dirty="0">
                <a:ea typeface="ＭＳ Ｐゴシック" charset="0"/>
              </a:rPr>
              <a:t> smart(x)</a:t>
            </a:r>
          </a:p>
          <a:p>
            <a:pPr marL="458788" lvl="1" indent="0">
              <a:buFontTx/>
              <a:buNone/>
            </a:pPr>
            <a:r>
              <a:rPr lang="en-US" sz="2800" i="1" dirty="0">
                <a:ea typeface="ＭＳ Ｐゴシック" charset="0"/>
              </a:rPr>
              <a:t>Meaning: </a:t>
            </a:r>
            <a:r>
              <a:rPr lang="en-US" altLang="ja-JP" sz="2800" dirty="0">
                <a:ea typeface="ＭＳ Ｐゴシック" charset="0"/>
              </a:rPr>
              <a:t>There is a student who is smart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Common mistake: represent this in FOL as:</a:t>
            </a:r>
          </a:p>
          <a:p>
            <a:pPr marL="458788" lvl="1" indent="0">
              <a:buFontTx/>
              <a:buNone/>
            </a:pPr>
            <a:r>
              <a:rPr lang="en-US" sz="2800" i="1" dirty="0">
                <a:ea typeface="ＭＳ Ｐゴシック" charset="0"/>
              </a:rPr>
              <a:t>Logic: (</a:t>
            </a:r>
            <a:r>
              <a:rPr lang="en-US" sz="2800" i="1" dirty="0">
                <a:ea typeface="ＭＳ Ｐゴシック" charset="0"/>
                <a:sym typeface="Symbol" charset="0"/>
              </a:rPr>
              <a:t></a:t>
            </a:r>
            <a:r>
              <a:rPr lang="en-US" sz="2800" i="1" dirty="0">
                <a:ea typeface="ＭＳ Ｐゴシック" charset="0"/>
              </a:rPr>
              <a:t>x) student(x) </a:t>
            </a:r>
            <a:r>
              <a:rPr lang="en-US" sz="2800" i="1" dirty="0">
                <a:ea typeface="ＭＳ Ｐゴシック" charset="0"/>
                <a:sym typeface="Symbol" charset="0"/>
              </a:rPr>
              <a:t></a:t>
            </a:r>
            <a:r>
              <a:rPr lang="en-US" sz="2800" i="1" dirty="0">
                <a:ea typeface="ＭＳ Ｐゴシック" charset="0"/>
              </a:rPr>
              <a:t> smart(x) </a:t>
            </a:r>
          </a:p>
          <a:p>
            <a:pPr marL="460375" lvl="1" indent="0">
              <a:buNone/>
            </a:pPr>
            <a:r>
              <a:rPr lang="en-US" sz="2800" i="1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P </a:t>
            </a:r>
            <a:r>
              <a:rPr lang="en-US" sz="2800" i="1" dirty="0">
                <a:solidFill>
                  <a:srgbClr val="FF0000"/>
                </a:solidFill>
                <a:ea typeface="ＭＳ Ｐゴシック" charset="0"/>
                <a:sym typeface="Symbol" charset="0"/>
              </a:rPr>
              <a:t></a:t>
            </a:r>
            <a:r>
              <a:rPr lang="en-US" sz="2800" i="1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 Q = ~P v Q</a:t>
            </a:r>
          </a:p>
          <a:p>
            <a:pPr marL="460375" lvl="1" indent="0">
              <a:buNone/>
            </a:pPr>
            <a:r>
              <a:rPr lang="en-US" sz="2800" i="1" dirty="0">
                <a:solidFill>
                  <a:srgbClr val="FF0000"/>
                </a:solidFill>
                <a:ea typeface="ＭＳ Ｐゴシック" charset="0"/>
                <a:sym typeface="Symbol" charset="0"/>
              </a:rPr>
              <a:t></a:t>
            </a:r>
            <a:r>
              <a:rPr lang="en-US" sz="2800" i="1" dirty="0">
                <a:solidFill>
                  <a:srgbClr val="FF0000"/>
                </a:solidFill>
                <a:ea typeface="ＭＳ Ｐゴシック" charset="0"/>
              </a:rPr>
              <a:t>x</a:t>
            </a:r>
            <a:r>
              <a:rPr lang="en-US" sz="2800" i="1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 student(x) </a:t>
            </a:r>
            <a:r>
              <a:rPr lang="en-US" sz="2800" i="1" dirty="0">
                <a:solidFill>
                  <a:srgbClr val="FF0000"/>
                </a:solidFill>
                <a:ea typeface="ＭＳ Ｐゴシック" charset="0"/>
                <a:sym typeface="Symbol" charset="0"/>
              </a:rPr>
              <a:t></a:t>
            </a:r>
            <a:r>
              <a:rPr lang="en-US" sz="2800" i="1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 smart(x) = </a:t>
            </a:r>
            <a:r>
              <a:rPr lang="en-US" sz="2800" i="1" dirty="0">
                <a:solidFill>
                  <a:srgbClr val="FF0000"/>
                </a:solidFill>
                <a:ea typeface="ＭＳ Ｐゴシック" charset="0"/>
                <a:sym typeface="Symbol" charset="0"/>
              </a:rPr>
              <a:t></a:t>
            </a:r>
            <a:r>
              <a:rPr lang="en-US" sz="2800" i="1" dirty="0">
                <a:solidFill>
                  <a:srgbClr val="FF0000"/>
                </a:solidFill>
                <a:ea typeface="ＭＳ Ｐゴシック" charset="0"/>
              </a:rPr>
              <a:t>x</a:t>
            </a:r>
            <a:r>
              <a:rPr lang="en-US" sz="2800" i="1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 ~student(x) v smart(x)</a:t>
            </a:r>
          </a:p>
          <a:p>
            <a:pPr marL="460375" lvl="1" indent="0">
              <a:buNone/>
            </a:pPr>
            <a:r>
              <a:rPr lang="en-US" sz="2800" i="1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Meaning: There’s something that is not a student or is smart</a:t>
            </a:r>
          </a:p>
          <a:p>
            <a:pPr marL="458788" lvl="1" indent="0">
              <a:buFontTx/>
              <a:buNone/>
            </a:pPr>
            <a:endParaRPr lang="en-US" sz="2800" i="1" dirty="0"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13946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Quantifier Scope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77200" cy="3200400"/>
          </a:xfrm>
        </p:spPr>
        <p:txBody>
          <a:bodyPr/>
          <a:lstStyle/>
          <a:p>
            <a:r>
              <a:rPr lang="en-US" sz="2800" dirty="0">
                <a:ea typeface="ＭＳ Ｐゴシック" charset="0"/>
                <a:cs typeface="ＭＳ Ｐゴシック" charset="0"/>
              </a:rPr>
              <a:t>FOL sentences have structure, like programs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In particular, variables in a sentence have a </a:t>
            </a:r>
            <a:r>
              <a:rPr lang="en-US" sz="2800" b="1" dirty="0">
                <a:ea typeface="ＭＳ Ｐゴシック" charset="0"/>
                <a:cs typeface="ＭＳ Ｐゴシック" charset="0"/>
              </a:rPr>
              <a:t>scope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For example, suppose we want to say </a:t>
            </a:r>
          </a:p>
          <a:p>
            <a:pPr lvl="1"/>
            <a:r>
              <a:rPr lang="en-US" altLang="ja-JP" sz="2800" dirty="0">
                <a:ea typeface="ＭＳ Ｐゴシック" charset="0"/>
              </a:rPr>
              <a:t>everyone who is alive loves someone</a:t>
            </a:r>
          </a:p>
          <a:p>
            <a:pPr lvl="1"/>
            <a:r>
              <a:rPr lang="en-US" sz="2800" dirty="0">
                <a:ea typeface="ＭＳ Ｐゴシック" charset="0"/>
              </a:rPr>
              <a:t>(</a:t>
            </a:r>
            <a:r>
              <a:rPr lang="en-US" sz="2800" dirty="0">
                <a:ea typeface="ＭＳ Ｐゴシック" charset="0"/>
                <a:sym typeface="Symbol" charset="0"/>
              </a:rPr>
              <a:t></a:t>
            </a:r>
            <a:r>
              <a:rPr lang="en-US" sz="2800" dirty="0">
                <a:ea typeface="ＭＳ Ｐゴシック" charset="0"/>
              </a:rPr>
              <a:t>x) alive(x) </a:t>
            </a:r>
            <a:r>
              <a:rPr lang="en-US" sz="2800" dirty="0">
                <a:ea typeface="ＭＳ Ｐゴシック" charset="0"/>
                <a:sym typeface="Symbol" charset="0"/>
              </a:rPr>
              <a:t> </a:t>
            </a:r>
            <a:r>
              <a:rPr lang="en-US" sz="2800" dirty="0">
                <a:ea typeface="ＭＳ Ｐゴシック" charset="0"/>
              </a:rPr>
              <a:t>(</a:t>
            </a:r>
            <a:r>
              <a:rPr lang="en-US" sz="2800" dirty="0">
                <a:ea typeface="ＭＳ Ｐゴシック" charset="0"/>
                <a:sym typeface="Symbol" charset="0"/>
              </a:rPr>
              <a:t></a:t>
            </a:r>
            <a:r>
              <a:rPr lang="en-US" sz="2800" dirty="0">
                <a:ea typeface="ＭＳ Ｐゴシック" charset="0"/>
              </a:rPr>
              <a:t>y) loves(</a:t>
            </a:r>
            <a:r>
              <a:rPr lang="en-US" sz="2800" dirty="0" err="1">
                <a:ea typeface="ＭＳ Ｐゴシック" charset="0"/>
              </a:rPr>
              <a:t>x,y</a:t>
            </a:r>
            <a:r>
              <a:rPr lang="en-US" sz="2800" dirty="0">
                <a:ea typeface="ＭＳ Ｐゴシック" charset="0"/>
              </a:rPr>
              <a:t>) 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Here’</a:t>
            </a:r>
            <a:r>
              <a:rPr lang="en-US" altLang="ja-JP" sz="2800" dirty="0">
                <a:ea typeface="ＭＳ Ｐゴシック" charset="0"/>
                <a:cs typeface="ＭＳ Ｐゴシック" charset="0"/>
              </a:rPr>
              <a:t>s how we scope the variables</a:t>
            </a:r>
            <a:endParaRPr lang="en-US" sz="28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36867" name="Text Box 4"/>
          <p:cNvSpPr txBox="1">
            <a:spLocks noChangeArrowheads="1"/>
          </p:cNvSpPr>
          <p:nvPr/>
        </p:nvSpPr>
        <p:spPr bwMode="auto">
          <a:xfrm>
            <a:off x="1905000" y="4648200"/>
            <a:ext cx="5128327" cy="584776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3200" dirty="0">
                <a:latin typeface="Calibri"/>
              </a:rPr>
              <a:t>(</a:t>
            </a:r>
            <a:r>
              <a:rPr lang="en-US" sz="3200" dirty="0">
                <a:latin typeface="Calibri"/>
                <a:sym typeface="Symbol" charset="0"/>
              </a:rPr>
              <a:t></a:t>
            </a:r>
            <a:r>
              <a:rPr lang="en-US" sz="3200" dirty="0">
                <a:latin typeface="Calibri"/>
              </a:rPr>
              <a:t>x) alive(x) </a:t>
            </a:r>
            <a:r>
              <a:rPr lang="en-US" sz="3200" dirty="0">
                <a:latin typeface="Calibri"/>
                <a:sym typeface="Symbol" charset="0"/>
              </a:rPr>
              <a:t> </a:t>
            </a:r>
            <a:r>
              <a:rPr lang="en-US" sz="3200" dirty="0">
                <a:latin typeface="Calibri"/>
              </a:rPr>
              <a:t>(</a:t>
            </a:r>
            <a:r>
              <a:rPr lang="en-US" sz="3200" dirty="0">
                <a:latin typeface="Calibri"/>
                <a:sym typeface="Symbol" charset="0"/>
              </a:rPr>
              <a:t></a:t>
            </a:r>
            <a:r>
              <a:rPr lang="en-US" sz="3200" dirty="0">
                <a:latin typeface="Calibri"/>
              </a:rPr>
              <a:t>y) loves(</a:t>
            </a:r>
            <a:r>
              <a:rPr lang="en-US" sz="3200" dirty="0" err="1">
                <a:latin typeface="Calibri"/>
              </a:rPr>
              <a:t>x,y</a:t>
            </a:r>
            <a:r>
              <a:rPr lang="en-US" sz="3200" dirty="0">
                <a:latin typeface="Calibri"/>
              </a:rPr>
              <a:t>)</a:t>
            </a:r>
          </a:p>
        </p:txBody>
      </p:sp>
      <p:sp>
        <p:nvSpPr>
          <p:cNvPr id="36868" name="Line 5"/>
          <p:cNvSpPr>
            <a:spLocks noChangeShapeType="1"/>
          </p:cNvSpPr>
          <p:nvPr/>
        </p:nvSpPr>
        <p:spPr bwMode="auto">
          <a:xfrm>
            <a:off x="4800600" y="5334000"/>
            <a:ext cx="23622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36869" name="Line 6"/>
          <p:cNvSpPr>
            <a:spLocks noChangeShapeType="1"/>
          </p:cNvSpPr>
          <p:nvPr/>
        </p:nvSpPr>
        <p:spPr bwMode="auto">
          <a:xfrm>
            <a:off x="1981200" y="5562600"/>
            <a:ext cx="5181600" cy="0"/>
          </a:xfrm>
          <a:prstGeom prst="line">
            <a:avLst/>
          </a:prstGeom>
          <a:noFill/>
          <a:ln w="762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36870" name="Line 7"/>
          <p:cNvSpPr>
            <a:spLocks noChangeShapeType="1"/>
          </p:cNvSpPr>
          <p:nvPr/>
        </p:nvSpPr>
        <p:spPr bwMode="auto">
          <a:xfrm>
            <a:off x="1066800" y="5978525"/>
            <a:ext cx="533400" cy="0"/>
          </a:xfrm>
          <a:prstGeom prst="line">
            <a:avLst/>
          </a:prstGeom>
          <a:noFill/>
          <a:ln w="762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36871" name="Line 9"/>
          <p:cNvSpPr>
            <a:spLocks noChangeShapeType="1"/>
          </p:cNvSpPr>
          <p:nvPr/>
        </p:nvSpPr>
        <p:spPr bwMode="auto">
          <a:xfrm>
            <a:off x="1066800" y="6283325"/>
            <a:ext cx="5334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36872" name="Text Box 10"/>
          <p:cNvSpPr txBox="1">
            <a:spLocks noChangeArrowheads="1"/>
          </p:cNvSpPr>
          <p:nvPr/>
        </p:nvSpPr>
        <p:spPr bwMode="auto">
          <a:xfrm>
            <a:off x="1660525" y="5715000"/>
            <a:ext cx="1487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"/>
              </a:rPr>
              <a:t>Scope of x</a:t>
            </a:r>
          </a:p>
        </p:txBody>
      </p:sp>
      <p:sp>
        <p:nvSpPr>
          <p:cNvPr id="36873" name="Text Box 11"/>
          <p:cNvSpPr txBox="1">
            <a:spLocks noChangeArrowheads="1"/>
          </p:cNvSpPr>
          <p:nvPr/>
        </p:nvSpPr>
        <p:spPr bwMode="auto">
          <a:xfrm>
            <a:off x="1676400" y="5978525"/>
            <a:ext cx="1487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"/>
              </a:rPr>
              <a:t>Scope of 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Quantifier Scope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5410200"/>
          </a:xfrm>
        </p:spPr>
        <p:txBody>
          <a:bodyPr/>
          <a:lstStyle/>
          <a:p>
            <a:r>
              <a:rPr lang="en-US" sz="2800" b="1" dirty="0">
                <a:ea typeface="ＭＳ Ｐゴシック" charset="0"/>
                <a:cs typeface="ＭＳ Ｐゴシック" charset="0"/>
              </a:rPr>
              <a:t>Switching order of universal quantifiers </a:t>
            </a:r>
            <a:r>
              <a:rPr lang="en-US" sz="2800" b="1" i="1" dirty="0">
                <a:ea typeface="ＭＳ Ｐゴシック" charset="0"/>
                <a:cs typeface="ＭＳ Ｐゴシック" charset="0"/>
              </a:rPr>
              <a:t>does not</a:t>
            </a:r>
            <a:r>
              <a:rPr lang="en-US" sz="2800" b="1" dirty="0">
                <a:ea typeface="ＭＳ Ｐゴシック" charset="0"/>
                <a:cs typeface="ＭＳ Ｐゴシック" charset="0"/>
              </a:rPr>
              <a:t> change the meaning</a:t>
            </a:r>
            <a:endParaRPr lang="en-US" sz="2800" dirty="0"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2600" dirty="0">
                <a:ea typeface="ＭＳ Ｐゴシック" charset="0"/>
              </a:rPr>
              <a:t>(</a:t>
            </a:r>
            <a:r>
              <a:rPr lang="en-US" sz="2600" dirty="0">
                <a:ea typeface="ＭＳ Ｐゴシック" charset="0"/>
                <a:sym typeface="Symbol" charset="0"/>
              </a:rPr>
              <a:t></a:t>
            </a:r>
            <a:r>
              <a:rPr lang="en-US" sz="2600" dirty="0">
                <a:ea typeface="ＭＳ Ｐゴシック" charset="0"/>
              </a:rPr>
              <a:t>x)(</a:t>
            </a:r>
            <a:r>
              <a:rPr lang="en-US" sz="2600" dirty="0">
                <a:ea typeface="ＭＳ Ｐゴシック" charset="0"/>
                <a:sym typeface="Symbol" charset="0"/>
              </a:rPr>
              <a:t></a:t>
            </a:r>
            <a:r>
              <a:rPr lang="en-US" sz="2600" dirty="0">
                <a:ea typeface="ＭＳ Ｐゴシック" charset="0"/>
              </a:rPr>
              <a:t>y)P(</a:t>
            </a:r>
            <a:r>
              <a:rPr lang="en-US" sz="2600" dirty="0" err="1">
                <a:ea typeface="ＭＳ Ｐゴシック" charset="0"/>
              </a:rPr>
              <a:t>x,y</a:t>
            </a:r>
            <a:r>
              <a:rPr lang="en-US" sz="2600" dirty="0">
                <a:ea typeface="ＭＳ Ｐゴシック" charset="0"/>
              </a:rPr>
              <a:t>) </a:t>
            </a:r>
            <a:r>
              <a:rPr lang="en-US" sz="2600" dirty="0">
                <a:ea typeface="ＭＳ Ｐゴシック" charset="0"/>
                <a:cs typeface="Calibri"/>
              </a:rPr>
              <a:t>↔</a:t>
            </a:r>
            <a:r>
              <a:rPr lang="en-US" sz="2600" dirty="0">
                <a:ea typeface="ＭＳ Ｐゴシック" charset="0"/>
              </a:rPr>
              <a:t> (</a:t>
            </a:r>
            <a:r>
              <a:rPr lang="en-US" sz="2600" dirty="0">
                <a:ea typeface="ＭＳ Ｐゴシック" charset="0"/>
                <a:sym typeface="Symbol" charset="0"/>
              </a:rPr>
              <a:t></a:t>
            </a:r>
            <a:r>
              <a:rPr lang="en-US" sz="2600" dirty="0">
                <a:ea typeface="ＭＳ Ｐゴシック" charset="0"/>
              </a:rPr>
              <a:t>y)(</a:t>
            </a:r>
            <a:r>
              <a:rPr lang="en-US" sz="2600" dirty="0">
                <a:ea typeface="ＭＳ Ｐゴシック" charset="0"/>
                <a:sym typeface="Symbol" charset="0"/>
              </a:rPr>
              <a:t></a:t>
            </a:r>
            <a:r>
              <a:rPr lang="en-US" sz="2600" dirty="0">
                <a:ea typeface="ＭＳ Ｐゴシック" charset="0"/>
              </a:rPr>
              <a:t>x) P(</a:t>
            </a:r>
            <a:r>
              <a:rPr lang="en-US" sz="2600" dirty="0" err="1">
                <a:ea typeface="ＭＳ Ｐゴシック" charset="0"/>
              </a:rPr>
              <a:t>x,y</a:t>
            </a:r>
            <a:r>
              <a:rPr lang="en-US" sz="2600" dirty="0">
                <a:ea typeface="ＭＳ Ｐゴシック" charset="0"/>
              </a:rPr>
              <a:t>)</a:t>
            </a:r>
          </a:p>
          <a:p>
            <a:pPr lvl="1"/>
            <a:r>
              <a:rPr lang="en-US" altLang="ja-JP" sz="2600" dirty="0">
                <a:ea typeface="ＭＳ Ｐゴシック" charset="0"/>
              </a:rPr>
              <a:t>Dogs hate cats (i.e., all dogs hate all cats)</a:t>
            </a:r>
          </a:p>
          <a:p>
            <a:r>
              <a:rPr lang="en-US" sz="2800" b="1" dirty="0">
                <a:ea typeface="ＭＳ Ｐゴシック" charset="0"/>
                <a:cs typeface="ＭＳ Ｐゴシック" charset="0"/>
              </a:rPr>
              <a:t>You can switch order of existential quantifiers</a:t>
            </a:r>
          </a:p>
          <a:p>
            <a:pPr lvl="1"/>
            <a:r>
              <a:rPr lang="en-US" sz="2600" dirty="0">
                <a:ea typeface="ＭＳ Ｐゴシック" charset="0"/>
              </a:rPr>
              <a:t>(</a:t>
            </a:r>
            <a:r>
              <a:rPr lang="en-US" sz="2600" dirty="0">
                <a:ea typeface="ＭＳ Ｐゴシック" charset="0"/>
                <a:sym typeface="Symbol" charset="0"/>
              </a:rPr>
              <a:t></a:t>
            </a:r>
            <a:r>
              <a:rPr lang="en-US" sz="2600" dirty="0">
                <a:ea typeface="ＭＳ Ｐゴシック" charset="0"/>
              </a:rPr>
              <a:t>x)(</a:t>
            </a:r>
            <a:r>
              <a:rPr lang="en-US" sz="2600" dirty="0">
                <a:ea typeface="ＭＳ Ｐゴシック" charset="0"/>
                <a:sym typeface="Symbol" charset="0"/>
              </a:rPr>
              <a:t></a:t>
            </a:r>
            <a:r>
              <a:rPr lang="en-US" sz="2600" dirty="0">
                <a:ea typeface="ＭＳ Ｐゴシック" charset="0"/>
              </a:rPr>
              <a:t>y)P(</a:t>
            </a:r>
            <a:r>
              <a:rPr lang="en-US" sz="2600" dirty="0" err="1">
                <a:ea typeface="ＭＳ Ｐゴシック" charset="0"/>
              </a:rPr>
              <a:t>x,y</a:t>
            </a:r>
            <a:r>
              <a:rPr lang="en-US" sz="2600" dirty="0">
                <a:ea typeface="ＭＳ Ｐゴシック" charset="0"/>
              </a:rPr>
              <a:t>) </a:t>
            </a:r>
            <a:r>
              <a:rPr lang="en-US" sz="2600" dirty="0">
                <a:ea typeface="ＭＳ Ｐゴシック" charset="0"/>
                <a:cs typeface="Calibri"/>
              </a:rPr>
              <a:t>↔</a:t>
            </a:r>
            <a:r>
              <a:rPr lang="en-US" sz="2600" dirty="0">
                <a:ea typeface="ＭＳ Ｐゴシック" charset="0"/>
              </a:rPr>
              <a:t> (</a:t>
            </a:r>
            <a:r>
              <a:rPr lang="en-US" sz="2600" dirty="0">
                <a:ea typeface="ＭＳ Ｐゴシック" charset="0"/>
                <a:sym typeface="Symbol" charset="0"/>
              </a:rPr>
              <a:t></a:t>
            </a:r>
            <a:r>
              <a:rPr lang="en-US" sz="2600" dirty="0">
                <a:ea typeface="ＭＳ Ｐゴシック" charset="0"/>
              </a:rPr>
              <a:t>y)(</a:t>
            </a:r>
            <a:r>
              <a:rPr lang="en-US" sz="2600" dirty="0">
                <a:ea typeface="ＭＳ Ｐゴシック" charset="0"/>
                <a:sym typeface="Symbol" charset="0"/>
              </a:rPr>
              <a:t></a:t>
            </a:r>
            <a:r>
              <a:rPr lang="en-US" sz="2600" dirty="0">
                <a:ea typeface="ＭＳ Ｐゴシック" charset="0"/>
              </a:rPr>
              <a:t>x) P(</a:t>
            </a:r>
            <a:r>
              <a:rPr lang="en-US" sz="2600" dirty="0" err="1">
                <a:ea typeface="ＭＳ Ｐゴシック" charset="0"/>
              </a:rPr>
              <a:t>x,y</a:t>
            </a:r>
            <a:r>
              <a:rPr lang="en-US" sz="2600" dirty="0">
                <a:ea typeface="ＭＳ Ｐゴシック" charset="0"/>
              </a:rPr>
              <a:t>) </a:t>
            </a:r>
          </a:p>
          <a:p>
            <a:pPr lvl="1"/>
            <a:r>
              <a:rPr lang="en-US" altLang="ja-JP" sz="2600" dirty="0">
                <a:ea typeface="ＭＳ Ｐゴシック" charset="0"/>
              </a:rPr>
              <a:t>A cat killed a dog</a:t>
            </a:r>
          </a:p>
          <a:p>
            <a:r>
              <a:rPr lang="en-US" sz="2800" b="1" dirty="0">
                <a:ea typeface="ＭＳ Ｐゴシック" charset="0"/>
                <a:cs typeface="ＭＳ Ｐゴシック" charset="0"/>
              </a:rPr>
              <a:t>Switching order of universal and existential quantifiers </a:t>
            </a:r>
            <a:r>
              <a:rPr lang="en-US" sz="2800" b="1" i="1" dirty="0">
                <a:ea typeface="ＭＳ Ｐゴシック" charset="0"/>
                <a:cs typeface="ＭＳ Ｐゴシック" charset="0"/>
              </a:rPr>
              <a:t>does</a:t>
            </a:r>
            <a:r>
              <a:rPr lang="en-US" sz="2800" b="1" dirty="0">
                <a:ea typeface="ＭＳ Ｐゴシック" charset="0"/>
                <a:cs typeface="ＭＳ Ｐゴシック" charset="0"/>
              </a:rPr>
              <a:t> change meaning: </a:t>
            </a:r>
          </a:p>
          <a:p>
            <a:pPr lvl="1"/>
            <a:r>
              <a:rPr lang="en-US" sz="2600" dirty="0">
                <a:ea typeface="ＭＳ Ｐゴシック" charset="0"/>
              </a:rPr>
              <a:t>Everyone likes someone: (</a:t>
            </a:r>
            <a:r>
              <a:rPr lang="en-US" sz="2600" dirty="0">
                <a:ea typeface="ＭＳ Ｐゴシック" charset="0"/>
                <a:sym typeface="Symbol" charset="0"/>
              </a:rPr>
              <a:t></a:t>
            </a:r>
            <a:r>
              <a:rPr lang="en-US" sz="2600" dirty="0">
                <a:ea typeface="ＭＳ Ｐゴシック" charset="0"/>
              </a:rPr>
              <a:t>x)(</a:t>
            </a:r>
            <a:r>
              <a:rPr lang="en-US" sz="2600" dirty="0">
                <a:ea typeface="ＭＳ Ｐゴシック" charset="0"/>
                <a:sym typeface="Symbol" charset="0"/>
              </a:rPr>
              <a:t></a:t>
            </a:r>
            <a:r>
              <a:rPr lang="en-US" sz="2600" dirty="0">
                <a:ea typeface="ＭＳ Ｐゴシック" charset="0"/>
              </a:rPr>
              <a:t>y) likes(</a:t>
            </a:r>
            <a:r>
              <a:rPr lang="en-US" sz="2600" dirty="0" err="1">
                <a:ea typeface="ＭＳ Ｐゴシック" charset="0"/>
              </a:rPr>
              <a:t>x,y</a:t>
            </a:r>
            <a:r>
              <a:rPr lang="en-US" sz="2600" dirty="0">
                <a:ea typeface="ＭＳ Ｐゴシック" charset="0"/>
              </a:rPr>
              <a:t>) </a:t>
            </a:r>
          </a:p>
          <a:p>
            <a:pPr lvl="1"/>
            <a:r>
              <a:rPr lang="en-US" sz="2600" dirty="0">
                <a:ea typeface="ＭＳ Ｐゴシック" charset="0"/>
              </a:rPr>
              <a:t>Someone is liked by everyone: (</a:t>
            </a:r>
            <a:r>
              <a:rPr lang="en-US" sz="2600" dirty="0">
                <a:ea typeface="ＭＳ Ｐゴシック" charset="0"/>
                <a:sym typeface="Symbol" charset="0"/>
              </a:rPr>
              <a:t></a:t>
            </a:r>
            <a:r>
              <a:rPr lang="en-US" sz="2600" dirty="0">
                <a:ea typeface="ＭＳ Ｐゴシック" charset="0"/>
              </a:rPr>
              <a:t>y)(</a:t>
            </a:r>
            <a:r>
              <a:rPr lang="en-US" sz="2600" dirty="0">
                <a:ea typeface="ＭＳ Ｐゴシック" charset="0"/>
                <a:sym typeface="Symbol" charset="0"/>
              </a:rPr>
              <a:t></a:t>
            </a:r>
            <a:r>
              <a:rPr lang="en-US" sz="2600" dirty="0">
                <a:ea typeface="ＭＳ Ｐゴシック" charset="0"/>
              </a:rPr>
              <a:t>x) likes(</a:t>
            </a:r>
            <a:r>
              <a:rPr lang="en-US" sz="2600" dirty="0" err="1">
                <a:ea typeface="ＭＳ Ｐゴシック" charset="0"/>
              </a:rPr>
              <a:t>x,y</a:t>
            </a:r>
            <a:r>
              <a:rPr lang="en-US" sz="2600" dirty="0">
                <a:ea typeface="ＭＳ Ｐゴシック" charset="0"/>
              </a:rPr>
              <a:t>)</a:t>
            </a:r>
          </a:p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71209"/>
            <a:ext cx="5562600" cy="1143000"/>
          </a:xfrm>
        </p:spPr>
        <p:txBody>
          <a:bodyPr/>
          <a:lstStyle/>
          <a:p>
            <a:pPr algn="r"/>
            <a:r>
              <a:rPr lang="en-US" sz="4400" dirty="0"/>
              <a:t>Procedural example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81000"/>
            <a:ext cx="7772400" cy="6477000"/>
          </a:xfrm>
        </p:spPr>
        <p:txBody>
          <a:bodyPr/>
          <a:lstStyle/>
          <a:p>
            <a:pPr marL="0" lvl="1" indent="0">
              <a:buNone/>
            </a:pPr>
            <a:endParaRPr lang="en-US" sz="1600" dirty="0"/>
          </a:p>
          <a:p>
            <a:pPr marL="0" lvl="1" indent="0">
              <a:buNone/>
            </a:pPr>
            <a:r>
              <a:rPr lang="en-US" sz="2800" dirty="0" err="1"/>
              <a:t>def</a:t>
            </a:r>
            <a:r>
              <a:rPr lang="en-US" sz="2800" dirty="0"/>
              <a:t> verify1():</a:t>
            </a:r>
          </a:p>
          <a:p>
            <a:pPr marL="0" lvl="1" indent="0">
              <a:buNone/>
            </a:pPr>
            <a:r>
              <a:rPr lang="en-US" sz="2800" i="1" dirty="0"/>
              <a:t>    # </a:t>
            </a:r>
            <a:r>
              <a:rPr lang="en-US" sz="2800" i="1" dirty="0">
                <a:ea typeface="ＭＳ Ｐゴシック" charset="0"/>
              </a:rPr>
              <a:t>Everyone likes someone: (</a:t>
            </a:r>
            <a:r>
              <a:rPr lang="en-US" sz="2800" i="1" dirty="0">
                <a:ea typeface="ＭＳ Ｐゴシック" charset="0"/>
                <a:sym typeface="Symbol" charset="0"/>
              </a:rPr>
              <a:t></a:t>
            </a:r>
            <a:r>
              <a:rPr lang="en-US" sz="2800" i="1" dirty="0">
                <a:ea typeface="ＭＳ Ｐゴシック" charset="0"/>
              </a:rPr>
              <a:t>x)(</a:t>
            </a:r>
            <a:r>
              <a:rPr lang="en-US" sz="2800" i="1" dirty="0">
                <a:ea typeface="ＭＳ Ｐゴシック" charset="0"/>
                <a:sym typeface="Symbol" charset="0"/>
              </a:rPr>
              <a:t></a:t>
            </a:r>
            <a:r>
              <a:rPr lang="en-US" sz="2800" i="1" dirty="0">
                <a:ea typeface="ＭＳ Ｐゴシック" charset="0"/>
              </a:rPr>
              <a:t>y) likes(</a:t>
            </a:r>
            <a:r>
              <a:rPr lang="en-US" sz="2800" i="1" dirty="0" err="1">
                <a:ea typeface="ＭＳ Ｐゴシック" charset="0"/>
              </a:rPr>
              <a:t>x,y</a:t>
            </a:r>
            <a:r>
              <a:rPr lang="en-US" sz="2800" i="1" dirty="0">
                <a:ea typeface="ＭＳ Ｐゴシック" charset="0"/>
              </a:rPr>
              <a:t>) </a:t>
            </a:r>
          </a:p>
          <a:p>
            <a:pPr marL="0" indent="0">
              <a:buNone/>
            </a:pPr>
            <a:r>
              <a:rPr lang="en-US" sz="2800" dirty="0"/>
              <a:t>    for p1 in people():</a:t>
            </a:r>
          </a:p>
          <a:p>
            <a:pPr marL="0" indent="0">
              <a:buNone/>
            </a:pPr>
            <a:r>
              <a:rPr lang="en-US" sz="2800" dirty="0"/>
              <a:t>        </a:t>
            </a:r>
            <a:r>
              <a:rPr lang="en-US" sz="2800" dirty="0" err="1"/>
              <a:t>foundLike</a:t>
            </a:r>
            <a:r>
              <a:rPr lang="en-US" sz="2800" dirty="0"/>
              <a:t> = False</a:t>
            </a:r>
          </a:p>
          <a:p>
            <a:pPr marL="0" indent="0">
              <a:buNone/>
            </a:pPr>
            <a:r>
              <a:rPr lang="en-US" sz="2800" dirty="0"/>
              <a:t>        for p2 in people():</a:t>
            </a:r>
          </a:p>
          <a:p>
            <a:pPr marL="0" indent="0">
              <a:buNone/>
            </a:pPr>
            <a:r>
              <a:rPr lang="en-US" sz="2800" dirty="0"/>
              <a:t>            if likes(p1, p2):</a:t>
            </a:r>
          </a:p>
          <a:p>
            <a:pPr marL="0" indent="0">
              <a:buNone/>
            </a:pPr>
            <a:r>
              <a:rPr lang="en-US" sz="2800" dirty="0"/>
              <a:t>                 </a:t>
            </a:r>
            <a:r>
              <a:rPr lang="en-US" sz="2800" dirty="0" err="1"/>
              <a:t>foundLike</a:t>
            </a:r>
            <a:r>
              <a:rPr lang="en-US" sz="2800" dirty="0"/>
              <a:t> = True</a:t>
            </a:r>
          </a:p>
          <a:p>
            <a:pPr marL="0" indent="0">
              <a:buNone/>
            </a:pPr>
            <a:r>
              <a:rPr lang="en-US" sz="2800" dirty="0"/>
              <a:t>                 break</a:t>
            </a:r>
          </a:p>
          <a:p>
            <a:pPr marL="0" indent="0">
              <a:buNone/>
            </a:pPr>
            <a:r>
              <a:rPr lang="en-US" sz="2800" dirty="0"/>
              <a:t>         if not </a:t>
            </a:r>
            <a:r>
              <a:rPr lang="en-US" sz="2800" dirty="0" err="1"/>
              <a:t>foundLike</a:t>
            </a:r>
            <a:r>
              <a:rPr lang="en-US" sz="2800" dirty="0"/>
              <a:t>:</a:t>
            </a:r>
          </a:p>
          <a:p>
            <a:pPr marL="0" indent="0">
              <a:buNone/>
            </a:pPr>
            <a:r>
              <a:rPr lang="en-US" sz="2800" dirty="0"/>
              <a:t>             print(p1, ‘does not like anyone </a:t>
            </a:r>
            <a:r>
              <a:rPr lang="en-US" sz="2800" dirty="0">
                <a:sym typeface="Wingdings" pitchFamily="2" charset="2"/>
              </a:rPr>
              <a:t>’)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            return False</a:t>
            </a:r>
          </a:p>
          <a:p>
            <a:pPr marL="0" indent="0">
              <a:buNone/>
            </a:pPr>
            <a:r>
              <a:rPr lang="en-US" sz="2800" dirty="0"/>
              <a:t>    return True</a:t>
            </a:r>
          </a:p>
          <a:p>
            <a:pPr marL="0" indent="0">
              <a:buNone/>
            </a:pPr>
            <a:r>
              <a:rPr lang="en-US" sz="2800" dirty="0"/>
              <a:t>        </a:t>
            </a:r>
          </a:p>
          <a:p>
            <a:pPr marL="0" indent="0">
              <a:buNone/>
            </a:pPr>
            <a:r>
              <a:rPr lang="en-US" sz="2800" dirty="0"/>
              <a:t>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38800" y="3581400"/>
            <a:ext cx="3269044" cy="1200328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i="1" dirty="0">
                <a:latin typeface="Calibri"/>
              </a:rPr>
              <a:t>Every person has at</a:t>
            </a:r>
          </a:p>
          <a:p>
            <a:r>
              <a:rPr lang="en-US" i="1" dirty="0">
                <a:latin typeface="Calibri"/>
              </a:rPr>
              <a:t>least one individual that</a:t>
            </a:r>
          </a:p>
          <a:p>
            <a:r>
              <a:rPr lang="en-US" i="1" dirty="0">
                <a:latin typeface="Calibri"/>
              </a:rPr>
              <a:t>they like.</a:t>
            </a:r>
          </a:p>
        </p:txBody>
      </p:sp>
    </p:spTree>
    <p:extLst>
      <p:ext uri="{BB962C8B-B14F-4D97-AF65-F5344CB8AC3E}">
        <p14:creationId xmlns:p14="http://schemas.microsoft.com/office/powerpoint/2010/main" val="36993724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71209"/>
            <a:ext cx="5562600" cy="1143000"/>
          </a:xfrm>
        </p:spPr>
        <p:txBody>
          <a:bodyPr/>
          <a:lstStyle/>
          <a:p>
            <a:pPr algn="r"/>
            <a:r>
              <a:rPr lang="en-US" sz="4400" dirty="0"/>
              <a:t>Procedural example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81000"/>
            <a:ext cx="8077200" cy="6477000"/>
          </a:xfrm>
        </p:spPr>
        <p:txBody>
          <a:bodyPr/>
          <a:lstStyle/>
          <a:p>
            <a:pPr marL="0" lvl="1" indent="0">
              <a:buNone/>
            </a:pPr>
            <a:endParaRPr lang="en-US" sz="1000" dirty="0"/>
          </a:p>
          <a:p>
            <a:pPr marL="0" lvl="1" indent="0">
              <a:buNone/>
            </a:pPr>
            <a:r>
              <a:rPr lang="en-US" sz="2800" dirty="0" err="1"/>
              <a:t>def</a:t>
            </a:r>
            <a:r>
              <a:rPr lang="en-US" sz="2800" dirty="0"/>
              <a:t> verify2():</a:t>
            </a:r>
          </a:p>
          <a:p>
            <a:pPr marL="0" lvl="1" indent="0">
              <a:buNone/>
            </a:pPr>
            <a:r>
              <a:rPr lang="en-US" sz="2800" i="1" dirty="0"/>
              <a:t>    # </a:t>
            </a:r>
            <a:r>
              <a:rPr lang="en-US" sz="2800" i="1" dirty="0">
                <a:ea typeface="ＭＳ Ｐゴシック" charset="0"/>
              </a:rPr>
              <a:t>Someone is liked by everyone: (</a:t>
            </a:r>
            <a:r>
              <a:rPr lang="en-US" sz="2800" i="1" dirty="0">
                <a:ea typeface="ＭＳ Ｐゴシック" charset="0"/>
                <a:sym typeface="Symbol" charset="0"/>
              </a:rPr>
              <a:t></a:t>
            </a:r>
            <a:r>
              <a:rPr lang="en-US" sz="2800" i="1" dirty="0">
                <a:ea typeface="ＭＳ Ｐゴシック" charset="0"/>
              </a:rPr>
              <a:t>y)(</a:t>
            </a:r>
            <a:r>
              <a:rPr lang="en-US" sz="2800" i="1" dirty="0">
                <a:ea typeface="ＭＳ Ｐゴシック" charset="0"/>
                <a:sym typeface="Symbol" charset="0"/>
              </a:rPr>
              <a:t></a:t>
            </a:r>
            <a:r>
              <a:rPr lang="en-US" sz="2800" i="1" dirty="0">
                <a:ea typeface="ＭＳ Ｐゴシック" charset="0"/>
              </a:rPr>
              <a:t>x) likes(</a:t>
            </a:r>
            <a:r>
              <a:rPr lang="en-US" sz="2800" i="1" dirty="0" err="1">
                <a:ea typeface="ＭＳ Ｐゴシック" charset="0"/>
              </a:rPr>
              <a:t>x,y</a:t>
            </a:r>
            <a:r>
              <a:rPr lang="en-US" sz="2800" i="1" dirty="0">
                <a:ea typeface="ＭＳ Ｐゴシック" charset="0"/>
              </a:rPr>
              <a:t>) </a:t>
            </a:r>
          </a:p>
          <a:p>
            <a:pPr marL="0" indent="0">
              <a:buNone/>
            </a:pPr>
            <a:r>
              <a:rPr lang="en-US" sz="2800" dirty="0"/>
              <a:t>    for p2 in people():</a:t>
            </a:r>
          </a:p>
          <a:p>
            <a:pPr marL="0" indent="0">
              <a:buNone/>
            </a:pPr>
            <a:r>
              <a:rPr lang="en-US" sz="2800" dirty="0"/>
              <a:t>        </a:t>
            </a:r>
            <a:r>
              <a:rPr lang="en-US" sz="2800" dirty="0" err="1"/>
              <a:t>foundHater</a:t>
            </a:r>
            <a:r>
              <a:rPr lang="en-US" sz="2800" dirty="0"/>
              <a:t> = False</a:t>
            </a:r>
          </a:p>
          <a:p>
            <a:pPr marL="0" indent="0">
              <a:buNone/>
            </a:pPr>
            <a:r>
              <a:rPr lang="en-US" sz="2800" dirty="0"/>
              <a:t>        for p1 in people():</a:t>
            </a:r>
          </a:p>
          <a:p>
            <a:pPr marL="0" indent="0">
              <a:buNone/>
            </a:pPr>
            <a:r>
              <a:rPr lang="en-US" sz="2800" dirty="0"/>
              <a:t>            if not likes(p1, p2):</a:t>
            </a:r>
          </a:p>
          <a:p>
            <a:pPr marL="0" indent="0">
              <a:buNone/>
            </a:pPr>
            <a:r>
              <a:rPr lang="en-US" sz="2800" dirty="0"/>
              <a:t>                </a:t>
            </a:r>
            <a:r>
              <a:rPr lang="en-US" sz="2800" dirty="0" err="1"/>
              <a:t>foundHater</a:t>
            </a:r>
            <a:r>
              <a:rPr lang="en-US" sz="2800" dirty="0"/>
              <a:t> = True</a:t>
            </a:r>
          </a:p>
          <a:p>
            <a:pPr marL="0" indent="0">
              <a:buNone/>
            </a:pPr>
            <a:r>
              <a:rPr lang="en-US" sz="2800" dirty="0"/>
              <a:t>                break</a:t>
            </a:r>
          </a:p>
          <a:p>
            <a:pPr marL="0" indent="0">
              <a:buNone/>
            </a:pPr>
            <a:r>
              <a:rPr lang="en-US" sz="2800" dirty="0"/>
              <a:t>         if not </a:t>
            </a:r>
            <a:r>
              <a:rPr lang="en-US" sz="2800" dirty="0" err="1"/>
              <a:t>foundHater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            print(p2, ‘is liked by everyone </a:t>
            </a:r>
            <a:r>
              <a:rPr lang="en-US" sz="2800" dirty="0">
                <a:sym typeface="Wingdings" pitchFamily="2" charset="2"/>
              </a:rPr>
              <a:t>’</a:t>
            </a:r>
            <a:r>
              <a:rPr lang="en-US" sz="2800" dirty="0"/>
              <a:t>)</a:t>
            </a:r>
          </a:p>
          <a:p>
            <a:pPr marL="0" indent="0">
              <a:buNone/>
            </a:pPr>
            <a:r>
              <a:rPr lang="en-US" sz="2800" dirty="0"/>
              <a:t>            return True</a:t>
            </a:r>
          </a:p>
          <a:p>
            <a:pPr marL="0" indent="0">
              <a:buNone/>
            </a:pPr>
            <a:r>
              <a:rPr lang="en-US" sz="2800" dirty="0"/>
              <a:t>    return False</a:t>
            </a:r>
          </a:p>
          <a:p>
            <a:pPr marL="0" indent="0">
              <a:buNone/>
            </a:pPr>
            <a:r>
              <a:rPr lang="en-US" sz="2800" dirty="0"/>
              <a:t>        </a:t>
            </a:r>
          </a:p>
          <a:p>
            <a:pPr marL="0" indent="0">
              <a:buNone/>
            </a:pPr>
            <a:r>
              <a:rPr lang="en-US" sz="2800" dirty="0"/>
              <a:t>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38800" y="3581400"/>
            <a:ext cx="3292338" cy="120032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i="1" dirty="0">
                <a:latin typeface="Calibri"/>
              </a:rPr>
              <a:t>There is a person who is</a:t>
            </a:r>
          </a:p>
          <a:p>
            <a:r>
              <a:rPr lang="en-US" i="1" dirty="0">
                <a:latin typeface="Calibri"/>
              </a:rPr>
              <a:t>liked by every person in</a:t>
            </a:r>
            <a:br>
              <a:rPr lang="en-US" i="1" dirty="0">
                <a:latin typeface="Calibri"/>
              </a:rPr>
            </a:br>
            <a:r>
              <a:rPr lang="en-US" i="1" dirty="0">
                <a:latin typeface="Calibri"/>
              </a:rPr>
              <a:t>the universe.</a:t>
            </a:r>
          </a:p>
        </p:txBody>
      </p:sp>
    </p:spTree>
    <p:extLst>
      <p:ext uri="{BB962C8B-B14F-4D97-AF65-F5344CB8AC3E}">
        <p14:creationId xmlns:p14="http://schemas.microsoft.com/office/powerpoint/2010/main" val="36289779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9906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Connections between </a:t>
            </a:r>
            <a:r>
              <a:rPr lang="en-US" sz="4400" dirty="0">
                <a:ea typeface="ＭＳ Ｐゴシック" charset="0"/>
                <a:cs typeface="ＭＳ Ｐゴシック" charset="0"/>
                <a:sym typeface="Symbol" charset="0"/>
              </a:rPr>
              <a:t></a:t>
            </a:r>
            <a:r>
              <a:rPr lang="en-US" sz="4400" dirty="0">
                <a:ea typeface="ＭＳ Ｐゴシック" charset="0"/>
                <a:cs typeface="ＭＳ Ｐゴシック" charset="0"/>
              </a:rPr>
              <a:t> and </a:t>
            </a:r>
            <a:r>
              <a:rPr lang="en-US" sz="4400" dirty="0">
                <a:ea typeface="ＭＳ Ｐゴシック" charset="0"/>
                <a:cs typeface="ＭＳ Ｐゴシック" charset="0"/>
                <a:sym typeface="Symbol" charset="0"/>
              </a:rPr>
              <a:t></a:t>
            </a:r>
            <a:endParaRPr lang="en-US" sz="44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8305800" cy="5410200"/>
          </a:xfrm>
        </p:spPr>
        <p:txBody>
          <a:bodyPr/>
          <a:lstStyle/>
          <a:p>
            <a:pPr marL="231775" indent="-231775"/>
            <a:r>
              <a:rPr lang="en-US" sz="2800" dirty="0">
                <a:ea typeface="ＭＳ Ｐゴシック" charset="0"/>
                <a:cs typeface="ＭＳ Ｐゴシック" charset="0"/>
              </a:rPr>
              <a:t>We can relate sentences involving </a:t>
            </a: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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and </a:t>
            </a: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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using extensions to  </a:t>
            </a:r>
            <a:r>
              <a:rPr lang="en-US" sz="2800" b="1" dirty="0">
                <a:ea typeface="ＭＳ Ｐゴシック" charset="0"/>
                <a:cs typeface="ＭＳ Ｐゴシック" charset="0"/>
                <a:hlinkClick r:id="rId3"/>
              </a:rPr>
              <a:t>De Morgan’s laws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:</a:t>
            </a:r>
          </a:p>
          <a:p>
            <a:pPr marL="517525" lvl="1" indent="-282575">
              <a:buFontTx/>
              <a:buAutoNum type="arabicPeriod"/>
            </a:pPr>
            <a:r>
              <a:rPr lang="en-US" sz="2600" dirty="0">
                <a:ea typeface="ＭＳ Ｐゴシック" charset="0"/>
              </a:rPr>
              <a:t>(</a:t>
            </a:r>
            <a:r>
              <a:rPr lang="en-US" sz="2600" dirty="0">
                <a:ea typeface="ＭＳ Ｐゴシック" charset="0"/>
                <a:sym typeface="Symbol" charset="0"/>
              </a:rPr>
              <a:t></a:t>
            </a:r>
            <a:r>
              <a:rPr lang="en-US" sz="2600" dirty="0">
                <a:ea typeface="ＭＳ Ｐゴシック" charset="0"/>
              </a:rPr>
              <a:t>x) </a:t>
            </a:r>
            <a:r>
              <a:rPr lang="en-US" sz="2600" dirty="0">
                <a:ea typeface="ＭＳ Ｐゴシック" charset="0"/>
                <a:sym typeface="Symbol" charset="0"/>
              </a:rPr>
              <a:t></a:t>
            </a:r>
            <a:r>
              <a:rPr lang="en-US" sz="2600" dirty="0">
                <a:ea typeface="ＭＳ Ｐゴシック" charset="0"/>
              </a:rPr>
              <a:t>P(x) </a:t>
            </a:r>
            <a:r>
              <a:rPr lang="en-US" sz="2600" dirty="0">
                <a:ea typeface="ＭＳ Ｐゴシック" charset="0"/>
                <a:cs typeface="Calibri"/>
              </a:rPr>
              <a:t>↔</a:t>
            </a:r>
            <a:r>
              <a:rPr lang="en-US" sz="2600" dirty="0">
                <a:ea typeface="ＭＳ Ｐゴシック" charset="0"/>
              </a:rPr>
              <a:t> </a:t>
            </a:r>
            <a:r>
              <a:rPr lang="en-US" sz="2600" dirty="0">
                <a:ea typeface="ＭＳ Ｐゴシック" charset="0"/>
                <a:sym typeface="Symbol" charset="0"/>
              </a:rPr>
              <a:t></a:t>
            </a:r>
            <a:r>
              <a:rPr lang="en-US" sz="2600" dirty="0">
                <a:ea typeface="ＭＳ Ｐゴシック" charset="0"/>
              </a:rPr>
              <a:t>(</a:t>
            </a:r>
            <a:r>
              <a:rPr lang="en-US" sz="2600" dirty="0">
                <a:ea typeface="ＭＳ Ｐゴシック" charset="0"/>
                <a:sym typeface="Symbol" charset="0"/>
              </a:rPr>
              <a:t></a:t>
            </a:r>
            <a:r>
              <a:rPr lang="en-US" sz="2600" dirty="0">
                <a:ea typeface="ＭＳ Ｐゴシック" charset="0"/>
              </a:rPr>
              <a:t>x) P(x)</a:t>
            </a:r>
          </a:p>
          <a:p>
            <a:pPr marL="517525" lvl="1" indent="-282575">
              <a:buFontTx/>
              <a:buAutoNum type="arabicPeriod"/>
            </a:pPr>
            <a:r>
              <a:rPr lang="en-US" sz="2600" dirty="0">
                <a:ea typeface="ＭＳ Ｐゴシック" charset="0"/>
                <a:sym typeface="Symbol" charset="0"/>
              </a:rPr>
              <a:t></a:t>
            </a:r>
            <a:r>
              <a:rPr lang="en-US" sz="2600" dirty="0">
                <a:ea typeface="ＭＳ Ｐゴシック" charset="0"/>
              </a:rPr>
              <a:t>(</a:t>
            </a:r>
            <a:r>
              <a:rPr lang="en-US" sz="2600" dirty="0">
                <a:ea typeface="ＭＳ Ｐゴシック" charset="0"/>
                <a:sym typeface="Symbol" charset="0"/>
              </a:rPr>
              <a:t></a:t>
            </a:r>
            <a:r>
              <a:rPr lang="en-US" sz="2600" dirty="0">
                <a:ea typeface="ＭＳ Ｐゴシック" charset="0"/>
              </a:rPr>
              <a:t>x) P(x) </a:t>
            </a:r>
            <a:r>
              <a:rPr lang="en-US" sz="2600" dirty="0">
                <a:ea typeface="ＭＳ Ｐゴシック" charset="0"/>
                <a:cs typeface="Calibri"/>
              </a:rPr>
              <a:t>↔</a:t>
            </a:r>
            <a:r>
              <a:rPr lang="en-US" sz="2600" dirty="0">
                <a:ea typeface="ＭＳ Ｐゴシック" charset="0"/>
              </a:rPr>
              <a:t> (</a:t>
            </a:r>
            <a:r>
              <a:rPr lang="en-US" sz="2600" dirty="0">
                <a:ea typeface="ＭＳ Ｐゴシック" charset="0"/>
                <a:sym typeface="Symbol" charset="0"/>
              </a:rPr>
              <a:t></a:t>
            </a:r>
            <a:r>
              <a:rPr lang="en-US" sz="2600" dirty="0">
                <a:ea typeface="ＭＳ Ｐゴシック" charset="0"/>
              </a:rPr>
              <a:t>x) </a:t>
            </a:r>
            <a:r>
              <a:rPr lang="en-US" sz="2600" dirty="0">
                <a:ea typeface="ＭＳ Ｐゴシック" charset="0"/>
                <a:sym typeface="Symbol" charset="0"/>
              </a:rPr>
              <a:t></a:t>
            </a:r>
            <a:r>
              <a:rPr lang="en-US" sz="2600" dirty="0">
                <a:ea typeface="ＭＳ Ｐゴシック" charset="0"/>
              </a:rPr>
              <a:t>P(x)</a:t>
            </a:r>
          </a:p>
          <a:p>
            <a:pPr marL="517525" lvl="1" indent="-282575">
              <a:buFontTx/>
              <a:buAutoNum type="arabicPeriod"/>
            </a:pPr>
            <a:r>
              <a:rPr lang="en-US" sz="2600" dirty="0">
                <a:ea typeface="ＭＳ Ｐゴシック" charset="0"/>
              </a:rPr>
              <a:t>(</a:t>
            </a:r>
            <a:r>
              <a:rPr lang="en-US" sz="2600" dirty="0">
                <a:ea typeface="ＭＳ Ｐゴシック" charset="0"/>
                <a:sym typeface="Symbol" charset="0"/>
              </a:rPr>
              <a:t></a:t>
            </a:r>
            <a:r>
              <a:rPr lang="en-US" sz="2600" dirty="0">
                <a:ea typeface="ＭＳ Ｐゴシック" charset="0"/>
              </a:rPr>
              <a:t>x) P(x) </a:t>
            </a:r>
            <a:r>
              <a:rPr lang="en-US" sz="2600" dirty="0">
                <a:ea typeface="ＭＳ Ｐゴシック" charset="0"/>
                <a:cs typeface="Calibri"/>
              </a:rPr>
              <a:t>↔</a:t>
            </a:r>
            <a:r>
              <a:rPr lang="en-US" sz="2600" dirty="0">
                <a:ea typeface="ＭＳ Ｐゴシック" charset="0"/>
              </a:rPr>
              <a:t> </a:t>
            </a:r>
            <a:r>
              <a:rPr lang="en-US" sz="2600" dirty="0">
                <a:ea typeface="ＭＳ Ｐゴシック" charset="0"/>
                <a:sym typeface="Symbol" charset="0"/>
              </a:rPr>
              <a:t></a:t>
            </a:r>
            <a:r>
              <a:rPr lang="en-US" sz="2600" dirty="0">
                <a:ea typeface="ＭＳ Ｐゴシック" charset="0"/>
              </a:rPr>
              <a:t> (</a:t>
            </a:r>
            <a:r>
              <a:rPr lang="en-US" sz="2600" dirty="0">
                <a:ea typeface="ＭＳ Ｐゴシック" charset="0"/>
                <a:sym typeface="Symbol" charset="0"/>
              </a:rPr>
              <a:t></a:t>
            </a:r>
            <a:r>
              <a:rPr lang="en-US" sz="2600" dirty="0">
                <a:ea typeface="ＭＳ Ｐゴシック" charset="0"/>
              </a:rPr>
              <a:t>x) </a:t>
            </a:r>
            <a:r>
              <a:rPr lang="en-US" sz="2600" dirty="0">
                <a:ea typeface="ＭＳ Ｐゴシック" charset="0"/>
                <a:sym typeface="Symbol" charset="0"/>
              </a:rPr>
              <a:t></a:t>
            </a:r>
            <a:r>
              <a:rPr lang="en-US" sz="2600" dirty="0">
                <a:ea typeface="ＭＳ Ｐゴシック" charset="0"/>
              </a:rPr>
              <a:t>P(x)</a:t>
            </a:r>
          </a:p>
          <a:p>
            <a:pPr marL="517525" lvl="1" indent="-282575">
              <a:buFontTx/>
              <a:buAutoNum type="arabicPeriod"/>
            </a:pPr>
            <a:r>
              <a:rPr lang="en-US" sz="2600" dirty="0">
                <a:ea typeface="ＭＳ Ｐゴシック" charset="0"/>
              </a:rPr>
              <a:t>(</a:t>
            </a:r>
            <a:r>
              <a:rPr lang="en-US" sz="2600" dirty="0">
                <a:ea typeface="ＭＳ Ｐゴシック" charset="0"/>
                <a:sym typeface="Symbol" charset="0"/>
              </a:rPr>
              <a:t></a:t>
            </a:r>
            <a:r>
              <a:rPr lang="en-US" sz="2600" dirty="0">
                <a:ea typeface="ＭＳ Ｐゴシック" charset="0"/>
              </a:rPr>
              <a:t>x) P(x) </a:t>
            </a:r>
            <a:r>
              <a:rPr lang="en-US" sz="2600" dirty="0">
                <a:ea typeface="ＭＳ Ｐゴシック" charset="0"/>
                <a:cs typeface="Calibri"/>
              </a:rPr>
              <a:t>↔</a:t>
            </a:r>
            <a:r>
              <a:rPr lang="en-US" sz="2600" dirty="0">
                <a:ea typeface="ＭＳ Ｐゴシック" charset="0"/>
              </a:rPr>
              <a:t> </a:t>
            </a:r>
            <a:r>
              <a:rPr lang="en-US" sz="2600" dirty="0">
                <a:ea typeface="ＭＳ Ｐゴシック" charset="0"/>
                <a:sym typeface="Symbol" charset="0"/>
              </a:rPr>
              <a:t></a:t>
            </a:r>
            <a:r>
              <a:rPr lang="en-US" sz="2600" dirty="0">
                <a:ea typeface="ＭＳ Ｐゴシック" charset="0"/>
              </a:rPr>
              <a:t>(</a:t>
            </a:r>
            <a:r>
              <a:rPr lang="en-US" sz="2600" dirty="0">
                <a:ea typeface="ＭＳ Ｐゴシック" charset="0"/>
                <a:sym typeface="Symbol" charset="0"/>
              </a:rPr>
              <a:t></a:t>
            </a:r>
            <a:r>
              <a:rPr lang="en-US" sz="2600" dirty="0">
                <a:ea typeface="ＭＳ Ｐゴシック" charset="0"/>
              </a:rPr>
              <a:t>x) </a:t>
            </a:r>
            <a:r>
              <a:rPr lang="en-US" sz="2600" dirty="0">
                <a:ea typeface="ＭＳ Ｐゴシック" charset="0"/>
                <a:sym typeface="Symbol" charset="0"/>
              </a:rPr>
              <a:t></a:t>
            </a:r>
            <a:r>
              <a:rPr lang="en-US" sz="2600" dirty="0">
                <a:ea typeface="ＭＳ Ｐゴシック" charset="0"/>
              </a:rPr>
              <a:t>P(x)</a:t>
            </a:r>
          </a:p>
          <a:p>
            <a:pPr marL="231775" indent="-231775"/>
            <a:r>
              <a:rPr lang="en-US" sz="2800" dirty="0">
                <a:ea typeface="ＭＳ Ｐゴシック" charset="0"/>
                <a:cs typeface="ＭＳ Ｐゴシック" charset="0"/>
              </a:rPr>
              <a:t>Examples</a:t>
            </a:r>
          </a:p>
          <a:p>
            <a:pPr marL="517525" lvl="1" indent="-282575">
              <a:buFontTx/>
              <a:buAutoNum type="arabicPeriod"/>
            </a:pPr>
            <a:r>
              <a:rPr lang="en-US" sz="2600" dirty="0">
                <a:ea typeface="ＭＳ Ｐゴシック" charset="0"/>
              </a:rPr>
              <a:t> All dogs don’t like cats </a:t>
            </a:r>
            <a:r>
              <a:rPr lang="en-US" sz="2600" dirty="0">
                <a:ea typeface="ＭＳ Ｐゴシック" charset="0"/>
                <a:cs typeface="Calibri"/>
              </a:rPr>
              <a:t>↔</a:t>
            </a:r>
            <a:r>
              <a:rPr lang="en-US" sz="2600" dirty="0">
                <a:ea typeface="ＭＳ Ｐゴシック" charset="0"/>
              </a:rPr>
              <a:t> No dog likes cats</a:t>
            </a:r>
          </a:p>
          <a:p>
            <a:pPr marL="517525" lvl="1" indent="-282575">
              <a:buFontTx/>
              <a:buAutoNum type="arabicPeriod"/>
            </a:pPr>
            <a:r>
              <a:rPr lang="en-US" sz="2600" dirty="0">
                <a:ea typeface="ＭＳ Ｐゴシック" charset="0"/>
              </a:rPr>
              <a:t> Not all dogs bark </a:t>
            </a:r>
            <a:r>
              <a:rPr lang="en-US" sz="2600" dirty="0">
                <a:ea typeface="ＭＳ Ｐゴシック" charset="0"/>
                <a:cs typeface="Calibri"/>
              </a:rPr>
              <a:t>↔</a:t>
            </a:r>
            <a:r>
              <a:rPr lang="en-US" sz="2600" dirty="0">
                <a:ea typeface="ＭＳ Ｐゴシック" charset="0"/>
              </a:rPr>
              <a:t> There is a dog that doesn’t bark</a:t>
            </a:r>
          </a:p>
          <a:p>
            <a:pPr marL="517525" lvl="1" indent="-282575">
              <a:buFontTx/>
              <a:buAutoNum type="arabicPeriod"/>
            </a:pPr>
            <a:r>
              <a:rPr lang="en-US" sz="2600" dirty="0">
                <a:ea typeface="ＭＳ Ｐゴシック" charset="0"/>
              </a:rPr>
              <a:t> All dogs sleep </a:t>
            </a:r>
            <a:r>
              <a:rPr lang="en-US" sz="2600" dirty="0">
                <a:ea typeface="ＭＳ Ｐゴシック" charset="0"/>
                <a:cs typeface="Calibri"/>
              </a:rPr>
              <a:t>↔ There is no dog that doesn’t sleep</a:t>
            </a:r>
          </a:p>
          <a:p>
            <a:pPr marL="517525" lvl="1" indent="-282575">
              <a:buFontTx/>
              <a:buAutoNum type="arabicPeriod"/>
            </a:pPr>
            <a:r>
              <a:rPr lang="en-US" sz="2600" dirty="0">
                <a:ea typeface="ＭＳ Ｐゴシック" charset="0"/>
                <a:cs typeface="Calibri"/>
              </a:rPr>
              <a:t> There is a dog that talks ↔ Not all dogs can’t talk</a:t>
            </a:r>
            <a:endParaRPr lang="en-US" sz="2600" dirty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Notational differences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153400" cy="5562600"/>
          </a:xfrm>
        </p:spPr>
        <p:txBody>
          <a:bodyPr/>
          <a:lstStyle/>
          <a:p>
            <a:r>
              <a:rPr lang="en-US" sz="3200" b="1" dirty="0">
                <a:ea typeface="ＭＳ Ｐゴシック" charset="0"/>
                <a:cs typeface="ＭＳ Ｐゴシック" charset="0"/>
              </a:rPr>
              <a:t>Different symbols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for </a:t>
            </a:r>
            <a:r>
              <a:rPr lang="en-US" sz="3200" i="1" dirty="0">
                <a:ea typeface="ＭＳ Ｐゴシック" charset="0"/>
                <a:cs typeface="ＭＳ Ｐゴシック" charset="0"/>
              </a:rPr>
              <a:t>and, or, not, implies, ...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sz="2800" b="1" dirty="0">
                <a:ea typeface="ＭＳ Ｐゴシック" charset="0"/>
                <a:sym typeface="Symbol" charset="0"/>
              </a:rPr>
              <a:t>                </a:t>
            </a:r>
            <a:endParaRPr lang="en-US" sz="2800" dirty="0">
              <a:ea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p v (q ^ r) 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p + (q * r)</a:t>
            </a:r>
          </a:p>
          <a:p>
            <a:r>
              <a:rPr lang="en-US" sz="3200" b="1" dirty="0">
                <a:ea typeface="ＭＳ Ｐゴシック" charset="0"/>
                <a:cs typeface="ＭＳ Ｐゴシック" charset="0"/>
              </a:rPr>
              <a:t>Prolog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pPr lvl="1">
              <a:buFontTx/>
              <a:buNone/>
            </a:pPr>
            <a:r>
              <a:rPr lang="en-US" sz="2800" dirty="0">
                <a:ea typeface="ＭＳ Ｐゴシック" charset="0"/>
              </a:rPr>
              <a:t>cat(X) :- furry(X), meows (X), has(X, claws)</a:t>
            </a:r>
          </a:p>
          <a:p>
            <a:r>
              <a:rPr lang="en-US" sz="3200" b="1" dirty="0" err="1">
                <a:ea typeface="ＭＳ Ｐゴシック" charset="0"/>
                <a:cs typeface="ＭＳ Ｐゴシック" charset="0"/>
              </a:rPr>
              <a:t>Lispy</a:t>
            </a:r>
            <a:r>
              <a:rPr lang="en-US" sz="3200" b="1" dirty="0">
                <a:ea typeface="ＭＳ Ｐゴシック" charset="0"/>
                <a:cs typeface="ＭＳ Ｐゴシック" charset="0"/>
              </a:rPr>
              <a:t> notations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800" dirty="0">
                <a:ea typeface="ＭＳ Ｐゴシック" charset="0"/>
              </a:rPr>
              <a:t>(</a:t>
            </a:r>
            <a:r>
              <a:rPr lang="en-US" sz="2800" dirty="0" err="1">
                <a:ea typeface="ＭＳ Ｐゴシック" charset="0"/>
              </a:rPr>
              <a:t>forall</a:t>
            </a:r>
            <a:r>
              <a:rPr lang="en-US" sz="2800" dirty="0">
                <a:ea typeface="ＭＳ Ｐゴシック" charset="0"/>
              </a:rPr>
              <a:t> ?x (implies (and (furry ?x)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800" dirty="0">
                <a:ea typeface="ＭＳ Ｐゴシック" charset="0"/>
              </a:rPr>
              <a:t>                                      (meows ?x)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800" dirty="0">
                <a:ea typeface="ＭＳ Ｐゴシック" charset="0"/>
              </a:rPr>
              <a:t>                                      (has ?x claws))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800" dirty="0">
                <a:ea typeface="ＭＳ Ｐゴシック" charset="0"/>
              </a:rPr>
              <a:t>                               (cat ?x)))</a:t>
            </a:r>
          </a:p>
        </p:txBody>
      </p:sp>
    </p:spTree>
    <p:extLst>
      <p:ext uri="{BB962C8B-B14F-4D97-AF65-F5344CB8AC3E}">
        <p14:creationId xmlns:p14="http://schemas.microsoft.com/office/powerpoint/2010/main" val="256696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First-order logic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077200" cy="5334000"/>
          </a:xfrm>
        </p:spPr>
        <p:txBody>
          <a:bodyPr/>
          <a:lstStyle/>
          <a:p>
            <a:r>
              <a:rPr lang="en-US" sz="2500" dirty="0">
                <a:ea typeface="ＭＳ Ｐゴシック" charset="0"/>
                <a:cs typeface="ＭＳ Ｐゴシック" charset="0"/>
              </a:rPr>
              <a:t>First-order logic (FOL) models the world in terms of </a:t>
            </a:r>
          </a:p>
          <a:p>
            <a:pPr lvl="1"/>
            <a:r>
              <a:rPr lang="en-US" sz="2400" b="1" dirty="0">
                <a:solidFill>
                  <a:schemeClr val="accent2"/>
                </a:solidFill>
                <a:ea typeface="ＭＳ Ｐゴシック" charset="0"/>
              </a:rPr>
              <a:t>Objects,</a:t>
            </a:r>
            <a:r>
              <a:rPr lang="en-US" sz="2400" dirty="0">
                <a:ea typeface="ＭＳ Ｐゴシック" charset="0"/>
              </a:rPr>
              <a:t> which are things with individual identities</a:t>
            </a:r>
          </a:p>
          <a:p>
            <a:pPr lvl="1"/>
            <a:r>
              <a:rPr lang="en-US" sz="2400" b="1" dirty="0">
                <a:solidFill>
                  <a:schemeClr val="accent2"/>
                </a:solidFill>
                <a:ea typeface="ＭＳ Ｐゴシック" charset="0"/>
              </a:rPr>
              <a:t>Properties</a:t>
            </a:r>
            <a:r>
              <a:rPr lang="en-US" sz="2400" dirty="0">
                <a:ea typeface="ＭＳ Ｐゴシック" charset="0"/>
              </a:rPr>
              <a:t> of objects that distinguish them from others</a:t>
            </a:r>
          </a:p>
          <a:p>
            <a:pPr lvl="1"/>
            <a:r>
              <a:rPr lang="en-US" sz="2400" b="1" dirty="0">
                <a:solidFill>
                  <a:schemeClr val="accent2"/>
                </a:solidFill>
                <a:ea typeface="ＭＳ Ｐゴシック" charset="0"/>
              </a:rPr>
              <a:t>Relations</a:t>
            </a:r>
            <a:r>
              <a:rPr lang="en-US" sz="2400" dirty="0">
                <a:ea typeface="ＭＳ Ｐゴシック" charset="0"/>
              </a:rPr>
              <a:t> that hold among sets of objects</a:t>
            </a:r>
          </a:p>
          <a:p>
            <a:pPr lvl="1"/>
            <a:r>
              <a:rPr lang="en-US" sz="2400" b="1" dirty="0">
                <a:solidFill>
                  <a:schemeClr val="accent2"/>
                </a:solidFill>
                <a:ea typeface="ＭＳ Ｐゴシック" charset="0"/>
              </a:rPr>
              <a:t>Functions,</a:t>
            </a:r>
            <a:r>
              <a:rPr lang="en-US" sz="2400" dirty="0">
                <a:ea typeface="ＭＳ Ｐゴシック" charset="0"/>
              </a:rPr>
              <a:t> a subset of relations where there is only one </a:t>
            </a:r>
            <a:r>
              <a:rPr lang="ja-JP" altLang="en-US" sz="2400" dirty="0">
                <a:ea typeface="ＭＳ Ｐゴシック" charset="0"/>
              </a:rPr>
              <a:t>“</a:t>
            </a:r>
            <a:r>
              <a:rPr lang="en-US" altLang="ja-JP" sz="2400" dirty="0">
                <a:ea typeface="ＭＳ Ｐゴシック" charset="0"/>
              </a:rPr>
              <a:t>value</a:t>
            </a:r>
            <a:r>
              <a:rPr lang="ja-JP" altLang="en-US" sz="2400" dirty="0">
                <a:ea typeface="ＭＳ Ｐゴシック" charset="0"/>
              </a:rPr>
              <a:t>”</a:t>
            </a:r>
            <a:r>
              <a:rPr lang="en-US" altLang="ja-JP" sz="2400" dirty="0">
                <a:ea typeface="ＭＳ Ｐゴシック" charset="0"/>
              </a:rPr>
              <a:t> for any given </a:t>
            </a:r>
            <a:r>
              <a:rPr lang="ja-JP" altLang="en-US" sz="2400" dirty="0">
                <a:ea typeface="ＭＳ Ｐゴシック" charset="0"/>
              </a:rPr>
              <a:t>“</a:t>
            </a:r>
            <a:r>
              <a:rPr lang="en-US" altLang="ja-JP" sz="2400" dirty="0">
                <a:ea typeface="ＭＳ Ｐゴシック" charset="0"/>
              </a:rPr>
              <a:t>input</a:t>
            </a:r>
            <a:r>
              <a:rPr lang="ja-JP" altLang="en-US" sz="2400" dirty="0">
                <a:ea typeface="ＭＳ Ｐゴシック" charset="0"/>
              </a:rPr>
              <a:t>”</a:t>
            </a:r>
            <a:endParaRPr lang="en-US" altLang="ja-JP" sz="2400" dirty="0">
              <a:ea typeface="ＭＳ Ｐゴシック" charset="0"/>
            </a:endParaRPr>
          </a:p>
          <a:p>
            <a:r>
              <a:rPr lang="en-US" sz="2500" dirty="0">
                <a:ea typeface="ＭＳ Ｐゴシック" charset="0"/>
                <a:cs typeface="ＭＳ Ｐゴシック" charset="0"/>
              </a:rPr>
              <a:t>Examples: </a:t>
            </a:r>
          </a:p>
          <a:p>
            <a:pPr lvl="1"/>
            <a:r>
              <a:rPr lang="en-US" sz="2400" dirty="0">
                <a:ea typeface="ＭＳ Ｐゴシック" charset="0"/>
              </a:rPr>
              <a:t>Objects: Students, lectures, companies, cars ... </a:t>
            </a:r>
          </a:p>
          <a:p>
            <a:pPr lvl="1"/>
            <a:r>
              <a:rPr lang="en-US" sz="2400" dirty="0">
                <a:ea typeface="ＭＳ Ｐゴシック" charset="0"/>
              </a:rPr>
              <a:t>Relations: Brother-of, bigger-than, outside, part-of, has-color, occurs-after, owns, visits, precedes, ... </a:t>
            </a:r>
          </a:p>
          <a:p>
            <a:pPr lvl="1"/>
            <a:r>
              <a:rPr lang="en-US" sz="2400" dirty="0">
                <a:ea typeface="ＭＳ Ｐゴシック" charset="0"/>
              </a:rPr>
              <a:t>Properties: blue, oval, even, large, ... </a:t>
            </a:r>
          </a:p>
          <a:p>
            <a:pPr lvl="1"/>
            <a:r>
              <a:rPr lang="en-US" sz="2400" dirty="0">
                <a:ea typeface="ＭＳ Ｐゴシック" charset="0"/>
              </a:rPr>
              <a:t>Functions: father-of, best-friend, second-half, more-than ...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Quantified inference rules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77200" cy="48768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Universal instantiation</a:t>
            </a:r>
          </a:p>
          <a:p>
            <a:pPr lvl="1"/>
            <a:r>
              <a:rPr lang="en-US" sz="2800" dirty="0">
                <a:ea typeface="ＭＳ Ｐゴシック" charset="0"/>
                <a:sym typeface="Symbol" charset="0"/>
              </a:rPr>
              <a:t>x P(x)  P(A)    </a:t>
            </a:r>
            <a:r>
              <a:rPr lang="en-US" sz="2800" i="1" dirty="0">
                <a:ea typeface="ＭＳ Ｐゴシック" charset="0"/>
                <a:sym typeface="Symbol" charset="0"/>
              </a:rPr>
              <a:t># where A is some constant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Universal generalization</a:t>
            </a:r>
          </a:p>
          <a:p>
            <a:pPr lvl="1"/>
            <a:r>
              <a:rPr lang="en-US" sz="2800" dirty="0">
                <a:ea typeface="ＭＳ Ｐゴシック" charset="0"/>
                <a:sym typeface="Symbol" charset="0"/>
              </a:rPr>
              <a:t>P(A)  P(B) …  x P(x) </a:t>
            </a:r>
            <a:r>
              <a:rPr lang="en-US" sz="2800" i="1" dirty="0">
                <a:ea typeface="ＭＳ Ｐゴシック" charset="0"/>
                <a:sym typeface="Symbol" charset="0"/>
              </a:rPr>
              <a:t># if AB… enumerate all </a:t>
            </a:r>
            <a:br>
              <a:rPr lang="en-US" sz="2800" i="1" dirty="0">
                <a:ea typeface="ＭＳ Ｐゴシック" charset="0"/>
                <a:sym typeface="Symbol" charset="0"/>
              </a:rPr>
            </a:br>
            <a:r>
              <a:rPr lang="en-US" sz="2800" i="1" dirty="0">
                <a:ea typeface="ＭＳ Ｐゴシック" charset="0"/>
                <a:sym typeface="Symbol" charset="0"/>
              </a:rPr>
              <a:t>                                            #   individuals </a:t>
            </a:r>
            <a:endParaRPr lang="en-US" sz="2800" dirty="0">
              <a:ea typeface="ＭＳ Ｐゴシック" charset="0"/>
              <a:sym typeface="Symbol" charset="0"/>
            </a:endParaRPr>
          </a:p>
          <a:p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Existential instantiation</a:t>
            </a:r>
          </a:p>
          <a:p>
            <a:pPr lvl="1"/>
            <a:r>
              <a:rPr lang="en-US" sz="2800" dirty="0">
                <a:ea typeface="ＭＳ Ｐゴシック" charset="0"/>
                <a:sym typeface="Symbol" charset="0"/>
              </a:rPr>
              <a:t>x P(x) P(F)</a:t>
            </a:r>
            <a:endParaRPr lang="en-US" sz="2800" b="1" dirty="0">
              <a:solidFill>
                <a:schemeClr val="accent2"/>
              </a:solidFill>
              <a:ea typeface="ＭＳ Ｐゴシック" charset="0"/>
              <a:sym typeface="Symbol" charset="0"/>
            </a:endParaRPr>
          </a:p>
          <a:p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Existential generalization</a:t>
            </a:r>
          </a:p>
          <a:p>
            <a:pPr lvl="1"/>
            <a:r>
              <a:rPr lang="en-US" sz="2800" dirty="0">
                <a:ea typeface="ＭＳ Ｐゴシック" charset="0"/>
                <a:sym typeface="Symbol" charset="0"/>
              </a:rPr>
              <a:t>P(A)  x P(x)</a:t>
            </a:r>
          </a:p>
        </p:txBody>
      </p:sp>
      <p:sp>
        <p:nvSpPr>
          <p:cNvPr id="43011" name="TextBox 4"/>
          <p:cNvSpPr txBox="1">
            <a:spLocks noChangeArrowheads="1"/>
          </p:cNvSpPr>
          <p:nvPr/>
        </p:nvSpPr>
        <p:spPr bwMode="auto">
          <a:xfrm>
            <a:off x="5287963" y="4343400"/>
            <a:ext cx="3627437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buFont typeface="Symbol" charset="0"/>
              <a:buChar char="¬"/>
            </a:pPr>
            <a:r>
              <a:rPr lang="en-US" b="1" dirty="0">
                <a:solidFill>
                  <a:schemeClr val="accent2"/>
                </a:solidFill>
                <a:latin typeface="Calibri"/>
                <a:sym typeface="Symbol" charset="0"/>
              </a:rPr>
              <a:t>Skolem* constant F</a:t>
            </a:r>
          </a:p>
          <a:p>
            <a:r>
              <a:rPr lang="en-US" sz="1800" b="1" i="1" dirty="0">
                <a:solidFill>
                  <a:schemeClr val="accent2"/>
                </a:solidFill>
                <a:latin typeface="Calibri"/>
                <a:sym typeface="Symbol" charset="0"/>
              </a:rPr>
              <a:t>     F must be a </a:t>
            </a:r>
            <a:r>
              <a:rPr lang="ja-JP" altLang="en-US" sz="1800" b="1" i="1" dirty="0">
                <a:solidFill>
                  <a:schemeClr val="accent2"/>
                </a:solidFill>
                <a:latin typeface="Calibri"/>
                <a:sym typeface="Symbol" charset="0"/>
              </a:rPr>
              <a:t>“</a:t>
            </a:r>
            <a:r>
              <a:rPr lang="en-US" altLang="ja-JP" sz="1800" b="1" i="1" dirty="0">
                <a:solidFill>
                  <a:schemeClr val="accent2"/>
                </a:solidFill>
                <a:latin typeface="Calibri"/>
                <a:sym typeface="Symbol" charset="0"/>
              </a:rPr>
              <a:t>new</a:t>
            </a:r>
            <a:r>
              <a:rPr lang="ja-JP" altLang="en-US" sz="1800" b="1" i="1" dirty="0">
                <a:solidFill>
                  <a:schemeClr val="accent2"/>
                </a:solidFill>
                <a:latin typeface="Calibri"/>
                <a:sym typeface="Symbol" charset="0"/>
              </a:rPr>
              <a:t>”</a:t>
            </a:r>
            <a:r>
              <a:rPr lang="en-US" altLang="ja-JP" sz="1800" b="1" i="1" dirty="0">
                <a:solidFill>
                  <a:schemeClr val="accent2"/>
                </a:solidFill>
                <a:latin typeface="Calibri"/>
                <a:sym typeface="Symbol" charset="0"/>
              </a:rPr>
              <a:t> constant not   </a:t>
            </a:r>
            <a:br>
              <a:rPr lang="en-US" altLang="ja-JP" sz="1800" b="1" i="1" dirty="0">
                <a:solidFill>
                  <a:schemeClr val="accent2"/>
                </a:solidFill>
                <a:latin typeface="Calibri"/>
                <a:sym typeface="Symbol" charset="0"/>
              </a:rPr>
            </a:br>
            <a:r>
              <a:rPr lang="en-US" altLang="ja-JP" sz="1800" b="1" i="1" dirty="0">
                <a:solidFill>
                  <a:schemeClr val="accent2"/>
                </a:solidFill>
                <a:latin typeface="Calibri"/>
                <a:sym typeface="Symbol" charset="0"/>
              </a:rPr>
              <a:t>    appearing in the KB</a:t>
            </a:r>
            <a:endParaRPr lang="en-US" sz="1800" i="1" dirty="0">
              <a:latin typeface="Calibri"/>
            </a:endParaRPr>
          </a:p>
        </p:txBody>
      </p:sp>
      <p:sp>
        <p:nvSpPr>
          <p:cNvPr id="43012" name="TextBox 1"/>
          <p:cNvSpPr txBox="1">
            <a:spLocks noChangeArrowheads="1"/>
          </p:cNvSpPr>
          <p:nvPr/>
        </p:nvSpPr>
        <p:spPr bwMode="auto">
          <a:xfrm>
            <a:off x="5715000" y="6248400"/>
            <a:ext cx="30591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"/>
              </a:rPr>
              <a:t>* After </a:t>
            </a:r>
            <a:r>
              <a:rPr lang="en-US" dirty="0">
                <a:latin typeface="Calibri"/>
                <a:hlinkClick r:id="rId3"/>
              </a:rPr>
              <a:t>Thoralf Skolem</a:t>
            </a:r>
            <a:endParaRPr lang="en-US" dirty="0">
              <a:latin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z="3600" dirty="0">
                <a:ea typeface="ＭＳ Ｐゴシック" charset="0"/>
                <a:cs typeface="ＭＳ Ｐゴシック" charset="0"/>
              </a:rPr>
              <a:t>Universal instantiation</a:t>
            </a:r>
            <a:br>
              <a:rPr lang="en-US" sz="3600" dirty="0">
                <a:ea typeface="ＭＳ Ｐゴシック" charset="0"/>
                <a:cs typeface="ＭＳ Ｐゴシック" charset="0"/>
              </a:rPr>
            </a:br>
            <a:r>
              <a:rPr lang="en-US" sz="3600" dirty="0">
                <a:ea typeface="ＭＳ Ｐゴシック" charset="0"/>
                <a:cs typeface="ＭＳ Ｐゴシック" charset="0"/>
              </a:rPr>
              <a:t>(a.k.a. universal elimination)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If (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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x) P(x) is true, then P(C) is true, where C is </a:t>
            </a:r>
            <a:r>
              <a:rPr lang="en-US" sz="3200" i="1" dirty="0">
                <a:ea typeface="ＭＳ Ｐゴシック" charset="0"/>
                <a:cs typeface="ＭＳ Ｐゴシック" charset="0"/>
              </a:rPr>
              <a:t>any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constant in the domain of x, e.g.: </a:t>
            </a:r>
          </a:p>
          <a:p>
            <a:pPr lvl="1">
              <a:buFontTx/>
              <a:buNone/>
            </a:pPr>
            <a:r>
              <a:rPr lang="en-US" sz="3200" dirty="0">
                <a:ea typeface="ＭＳ Ｐゴシック" charset="0"/>
              </a:rPr>
              <a:t>(</a:t>
            </a:r>
            <a:r>
              <a:rPr lang="en-US" sz="3200" dirty="0">
                <a:ea typeface="ＭＳ Ｐゴシック" charset="0"/>
                <a:sym typeface="Symbol" charset="0"/>
              </a:rPr>
              <a:t></a:t>
            </a:r>
            <a:r>
              <a:rPr lang="en-US" sz="3200" dirty="0">
                <a:ea typeface="ＭＳ Ｐゴシック" charset="0"/>
              </a:rPr>
              <a:t>x) eats(John, x) </a:t>
            </a:r>
            <a:r>
              <a:rPr lang="en-US" sz="3200" dirty="0">
                <a:ea typeface="ＭＳ Ｐゴシック" charset="0"/>
                <a:sym typeface="Symbol" charset="0"/>
              </a:rPr>
              <a:t></a:t>
            </a:r>
            <a:br>
              <a:rPr lang="en-US" sz="3200" dirty="0">
                <a:ea typeface="ＭＳ Ｐゴシック" charset="0"/>
                <a:sym typeface="Symbol" charset="0"/>
              </a:rPr>
            </a:br>
            <a:r>
              <a:rPr lang="en-US" sz="3200" dirty="0">
                <a:ea typeface="ＭＳ Ｐゴシック" charset="0"/>
                <a:sym typeface="Symbol" charset="0"/>
              </a:rPr>
              <a:t>          </a:t>
            </a:r>
            <a:r>
              <a:rPr lang="en-US" sz="3200" dirty="0">
                <a:ea typeface="ＭＳ Ｐゴシック" charset="0"/>
              </a:rPr>
              <a:t>eats(John, Cheese18)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Note that function applied to ground terms is also a constant</a:t>
            </a:r>
          </a:p>
          <a:p>
            <a:pPr marL="571500" lvl="2" indent="-225425">
              <a:buFontTx/>
              <a:buNone/>
            </a:pPr>
            <a:r>
              <a:rPr lang="en-US" sz="3200" dirty="0">
                <a:ea typeface="ＭＳ Ｐゴシック" charset="0"/>
              </a:rPr>
              <a:t>(</a:t>
            </a:r>
            <a:r>
              <a:rPr lang="en-US" sz="3200" dirty="0">
                <a:ea typeface="ＭＳ Ｐゴシック" charset="0"/>
                <a:sym typeface="Symbol" charset="0"/>
              </a:rPr>
              <a:t></a:t>
            </a:r>
            <a:r>
              <a:rPr lang="en-US" sz="3200" dirty="0">
                <a:ea typeface="ＭＳ Ｐゴシック" charset="0"/>
              </a:rPr>
              <a:t>x) eats(John, x) </a:t>
            </a:r>
            <a:r>
              <a:rPr lang="en-US" sz="3200" dirty="0">
                <a:ea typeface="ＭＳ Ｐゴシック" charset="0"/>
                <a:sym typeface="Symbol" charset="0"/>
              </a:rPr>
              <a:t></a:t>
            </a:r>
            <a:br>
              <a:rPr lang="en-US" sz="3200" dirty="0">
                <a:ea typeface="ＭＳ Ｐゴシック" charset="0"/>
                <a:sym typeface="Symbol" charset="0"/>
              </a:rPr>
            </a:br>
            <a:r>
              <a:rPr lang="en-US" sz="3200" dirty="0">
                <a:ea typeface="ＭＳ Ｐゴシック" charset="0"/>
                <a:sym typeface="Symbol" charset="0"/>
              </a:rPr>
              <a:t>          </a:t>
            </a:r>
            <a:r>
              <a:rPr lang="en-US" sz="3200" dirty="0">
                <a:ea typeface="ＭＳ Ｐゴシック" charset="0"/>
              </a:rPr>
              <a:t>eats(John, contents(Box42))</a:t>
            </a:r>
          </a:p>
          <a:p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3600" dirty="0">
                <a:ea typeface="ＭＳ Ｐゴシック" charset="0"/>
                <a:cs typeface="ＭＳ Ｐゴシック" charset="0"/>
              </a:rPr>
              <a:t>Existential instantiation</a:t>
            </a:r>
            <a:br>
              <a:rPr lang="en-US" sz="3600" dirty="0">
                <a:ea typeface="ＭＳ Ｐゴシック" charset="0"/>
                <a:cs typeface="ＭＳ Ｐゴシック" charset="0"/>
              </a:rPr>
            </a:br>
            <a:r>
              <a:rPr lang="en-US" sz="3600" dirty="0">
                <a:ea typeface="ＭＳ Ｐゴシック" charset="0"/>
                <a:cs typeface="ＭＳ Ｐゴシック" charset="0"/>
              </a:rPr>
              <a:t>(a.k.a. existential elimination)</a:t>
            </a:r>
          </a:p>
        </p:txBody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924800" cy="4724400"/>
          </a:xfrm>
        </p:spPr>
        <p:txBody>
          <a:bodyPr/>
          <a:lstStyle/>
          <a:p>
            <a:r>
              <a:rPr lang="en-US" sz="2800" dirty="0">
                <a:ea typeface="ＭＳ Ｐゴシック" charset="0"/>
                <a:cs typeface="ＭＳ Ｐゴシック" charset="0"/>
              </a:rPr>
              <a:t>From (</a:t>
            </a: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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x) P(x) infer P(c), e.g.:</a:t>
            </a:r>
          </a:p>
          <a:p>
            <a:pPr lvl="1"/>
            <a:r>
              <a:rPr lang="en-US" sz="2800" dirty="0">
                <a:ea typeface="ＭＳ Ｐゴシック" charset="0"/>
              </a:rPr>
              <a:t> (</a:t>
            </a:r>
            <a:r>
              <a:rPr lang="en-US" sz="2800" dirty="0">
                <a:ea typeface="ＭＳ Ｐゴシック" charset="0"/>
                <a:sym typeface="Symbol" charset="0"/>
              </a:rPr>
              <a:t></a:t>
            </a:r>
            <a:r>
              <a:rPr lang="en-US" sz="2800" dirty="0">
                <a:ea typeface="ＭＳ Ｐゴシック" charset="0"/>
              </a:rPr>
              <a:t>x) eats(</a:t>
            </a:r>
            <a:r>
              <a:rPr lang="en-US" sz="2800" dirty="0" err="1">
                <a:ea typeface="ＭＳ Ｐゴシック" charset="0"/>
              </a:rPr>
              <a:t>Mikey</a:t>
            </a:r>
            <a:r>
              <a:rPr lang="en-US" sz="2800" dirty="0">
                <a:ea typeface="ＭＳ Ｐゴシック" charset="0"/>
              </a:rPr>
              <a:t>, x)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eats(</a:t>
            </a:r>
            <a:r>
              <a:rPr lang="en-US" sz="2800" dirty="0" err="1">
                <a:ea typeface="ＭＳ Ｐゴシック" charset="0"/>
              </a:rPr>
              <a:t>Mikey</a:t>
            </a:r>
            <a:r>
              <a:rPr lang="en-US" sz="2800" dirty="0">
                <a:ea typeface="ＭＳ Ｐゴシック" charset="0"/>
              </a:rPr>
              <a:t>, Stuff345)</a:t>
            </a:r>
            <a:endParaRPr lang="en-US" sz="2400" dirty="0">
              <a:ea typeface="ＭＳ Ｐゴシック" charset="0"/>
            </a:endParaRP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The variable is replaced by a </a:t>
            </a:r>
            <a:r>
              <a:rPr lang="en-US" sz="28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brand-new constant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not occurring in this or any sentence in the KB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Also known as </a:t>
            </a:r>
            <a:r>
              <a:rPr lang="en-US" sz="2800" dirty="0" err="1">
                <a:ea typeface="ＭＳ Ｐゴシック" charset="0"/>
                <a:cs typeface="ＭＳ Ｐゴシック" charset="0"/>
              </a:rPr>
              <a:t>skolemization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; constant is a </a:t>
            </a:r>
            <a:r>
              <a:rPr lang="en-US" sz="2800" b="1" dirty="0" err="1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skolem</a:t>
            </a:r>
            <a:r>
              <a:rPr lang="en-US" sz="28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 constant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We don’t want to accidentally draw other inferences about it by introducing the constant 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Can use this to reason about unknown objects, rather than constantly manipulating existential quantifiers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3600" dirty="0">
                <a:ea typeface="ＭＳ Ｐゴシック" charset="0"/>
                <a:cs typeface="ＭＳ Ｐゴシック" charset="0"/>
              </a:rPr>
              <a:t>Existential generalization</a:t>
            </a:r>
            <a:br>
              <a:rPr lang="en-US" sz="3600" dirty="0">
                <a:ea typeface="ＭＳ Ｐゴシック" charset="0"/>
                <a:cs typeface="ＭＳ Ｐゴシック" charset="0"/>
              </a:rPr>
            </a:br>
            <a:r>
              <a:rPr lang="en-US" sz="3600" dirty="0">
                <a:ea typeface="ＭＳ Ｐゴシック" charset="0"/>
                <a:cs typeface="ＭＳ Ｐゴシック" charset="0"/>
              </a:rPr>
              <a:t>(a.k.a. existential introduction)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If P(c) is true, then (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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x) P(x) is inferred, e.g.:</a:t>
            </a:r>
          </a:p>
          <a:p>
            <a:pPr lvl="1">
              <a:buFontTx/>
              <a:buNone/>
            </a:pPr>
            <a:r>
              <a:rPr lang="en-US" sz="3200" dirty="0">
                <a:ea typeface="ＭＳ Ｐゴシック" charset="0"/>
              </a:rPr>
              <a:t>Eats(Mickey, Cheese18) </a:t>
            </a:r>
            <a:r>
              <a:rPr lang="en-US" sz="3200" dirty="0">
                <a:ea typeface="ＭＳ Ｐゴシック" charset="0"/>
                <a:sym typeface="Symbol" charset="0"/>
              </a:rPr>
              <a:t></a:t>
            </a:r>
            <a:br>
              <a:rPr lang="en-US" sz="3200" dirty="0">
                <a:ea typeface="ＭＳ Ｐゴシック" charset="0"/>
                <a:sym typeface="Symbol" charset="0"/>
              </a:rPr>
            </a:br>
            <a:r>
              <a:rPr lang="en-US" sz="3200" dirty="0">
                <a:ea typeface="ＭＳ Ｐゴシック" charset="0"/>
                <a:sym typeface="Symbol" charset="0"/>
              </a:rPr>
              <a:t>        </a:t>
            </a:r>
            <a:r>
              <a:rPr lang="en-US" sz="3200" dirty="0">
                <a:ea typeface="ＭＳ Ｐゴシック" charset="0"/>
              </a:rPr>
              <a:t>(</a:t>
            </a:r>
            <a:r>
              <a:rPr lang="en-US" sz="3200" dirty="0">
                <a:ea typeface="ＭＳ Ｐゴシック" charset="0"/>
                <a:sym typeface="Symbol" charset="0"/>
              </a:rPr>
              <a:t></a:t>
            </a:r>
            <a:r>
              <a:rPr lang="en-US" sz="3200" dirty="0">
                <a:ea typeface="ＭＳ Ｐゴシック" charset="0"/>
              </a:rPr>
              <a:t>x) eats(Mickey, x)</a:t>
            </a:r>
            <a:endParaRPr lang="en-US" sz="2800" dirty="0">
              <a:ea typeface="ＭＳ Ｐゴシック" charset="0"/>
            </a:endParaRP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All instances of the given constant symbol are replaced by the new variable symbol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Note that the variable symbol cannot already exist anywhere in the expression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Translating English to FOL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229600" cy="4419600"/>
          </a:xfrm>
        </p:spPr>
        <p:txBody>
          <a:bodyPr/>
          <a:lstStyle/>
          <a:p>
            <a:pPr marL="234950" indent="-234950">
              <a:buFontTx/>
              <a:buNone/>
            </a:pPr>
            <a:r>
              <a:rPr lang="en-US" sz="3000" b="1" dirty="0">
                <a:ea typeface="ＭＳ Ｐゴシック" charset="0"/>
                <a:cs typeface="ＭＳ Ｐゴシック" charset="0"/>
              </a:rPr>
              <a:t>Every gardener likes the sun</a:t>
            </a:r>
          </a:p>
          <a:p>
            <a:pPr marL="581025" lvl="2" indent="-234950">
              <a:buFontTx/>
              <a:buNone/>
            </a:pPr>
            <a:r>
              <a:rPr lang="en-US" sz="2800" dirty="0">
                <a:ea typeface="ＭＳ Ｐゴシック" charset="0"/>
                <a:sym typeface="Symbol" charset="0"/>
              </a:rPr>
              <a:t></a:t>
            </a:r>
            <a:r>
              <a:rPr lang="en-US" sz="2800" dirty="0">
                <a:ea typeface="ＭＳ Ｐゴシック" charset="0"/>
              </a:rPr>
              <a:t>x gardener(x)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likes(</a:t>
            </a:r>
            <a:r>
              <a:rPr lang="en-US" sz="2800" dirty="0" err="1">
                <a:ea typeface="ＭＳ Ｐゴシック" charset="0"/>
              </a:rPr>
              <a:t>x,Sun</a:t>
            </a:r>
            <a:r>
              <a:rPr lang="en-US" sz="2800" dirty="0">
                <a:ea typeface="ＭＳ Ｐゴシック" charset="0"/>
              </a:rPr>
              <a:t>) </a:t>
            </a:r>
          </a:p>
          <a:p>
            <a:pPr marL="234950" indent="-234950">
              <a:buFontTx/>
              <a:buNone/>
            </a:pPr>
            <a:endParaRPr lang="en-US" sz="500" b="1" dirty="0">
              <a:ea typeface="ＭＳ Ｐゴシック" charset="0"/>
              <a:cs typeface="ＭＳ Ｐゴシック" charset="0"/>
            </a:endParaRPr>
          </a:p>
          <a:p>
            <a:pPr marL="234950" indent="-234950">
              <a:buFontTx/>
              <a:buNone/>
            </a:pPr>
            <a:r>
              <a:rPr lang="en-US" sz="3000" b="1" dirty="0">
                <a:ea typeface="ＭＳ Ｐゴシック" charset="0"/>
                <a:cs typeface="ＭＳ Ｐゴシック" charset="0"/>
              </a:rPr>
              <a:t>All purple mushrooms are poisonous</a:t>
            </a:r>
            <a:endParaRPr lang="en-US" sz="3000" dirty="0">
              <a:ea typeface="ＭＳ Ｐゴシック" charset="0"/>
              <a:cs typeface="ＭＳ Ｐゴシック" charset="0"/>
            </a:endParaRPr>
          </a:p>
          <a:p>
            <a:pPr marL="581025" lvl="2" indent="-234950">
              <a:buFontTx/>
              <a:buNone/>
            </a:pPr>
            <a:r>
              <a:rPr lang="en-US" sz="2800" dirty="0">
                <a:ea typeface="ＭＳ Ｐゴシック" charset="0"/>
                <a:sym typeface="Symbol" charset="0"/>
              </a:rPr>
              <a:t></a:t>
            </a:r>
            <a:r>
              <a:rPr lang="en-US" sz="2800" dirty="0">
                <a:ea typeface="ＭＳ Ｐゴシック" charset="0"/>
              </a:rPr>
              <a:t>x (mushroom(x)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purple(x))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poisonous(x)</a:t>
            </a:r>
          </a:p>
          <a:p>
            <a:pPr marL="581025" lvl="2" indent="-234950">
              <a:buFontTx/>
              <a:buNone/>
            </a:pPr>
            <a:endParaRPr lang="en-US" sz="500" dirty="0">
              <a:ea typeface="ＭＳ Ｐゴシック" charset="0"/>
            </a:endParaRPr>
          </a:p>
          <a:p>
            <a:pPr marL="231775" indent="-231775">
              <a:lnSpc>
                <a:spcPct val="90000"/>
              </a:lnSpc>
              <a:buFontTx/>
              <a:buNone/>
            </a:pPr>
            <a:r>
              <a:rPr lang="en-US" sz="2800" b="1" dirty="0">
                <a:ea typeface="ＭＳ Ｐゴシック" charset="0"/>
                <a:cs typeface="ＭＳ Ｐゴシック" charset="0"/>
              </a:rPr>
              <a:t>No purple mushroom is poisonous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(two ways)</a:t>
            </a:r>
          </a:p>
          <a:p>
            <a:pPr marL="346075" lvl="1" indent="0">
              <a:lnSpc>
                <a:spcPct val="90000"/>
              </a:lnSpc>
              <a:buFontTx/>
              <a:buNone/>
            </a:pPr>
            <a:r>
              <a:rPr lang="en-US" sz="2800" dirty="0">
                <a:ea typeface="ＭＳ Ｐゴシック" charset="0"/>
                <a:sym typeface="Symbol" charset="0"/>
              </a:rPr>
              <a:t></a:t>
            </a:r>
            <a:r>
              <a:rPr lang="en-US" sz="2800" dirty="0">
                <a:ea typeface="ＭＳ Ｐゴシック" charset="0"/>
              </a:rPr>
              <a:t>x purple(x)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mushroom(x)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poisonous(x) </a:t>
            </a:r>
          </a:p>
          <a:p>
            <a:pPr marL="346075" lvl="1" indent="0">
              <a:lnSpc>
                <a:spcPct val="90000"/>
              </a:lnSpc>
              <a:buFontTx/>
              <a:buNone/>
            </a:pPr>
            <a:r>
              <a:rPr lang="en-US" sz="2800" dirty="0">
                <a:ea typeface="ＭＳ Ｐゴシック" charset="0"/>
                <a:sym typeface="Symbol" charset="0"/>
              </a:rPr>
              <a:t></a:t>
            </a:r>
            <a:r>
              <a:rPr lang="en-US" sz="2800" dirty="0">
                <a:ea typeface="ＭＳ Ｐゴシック" charset="0"/>
              </a:rPr>
              <a:t>x  (mushroom(x)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purple(x))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poisonous(x) </a:t>
            </a:r>
          </a:p>
          <a:p>
            <a:pPr marL="581025" lvl="2" indent="-234950">
              <a:buFontTx/>
              <a:buNone/>
            </a:pPr>
            <a:r>
              <a:rPr lang="en-US" sz="2800" dirty="0">
                <a:ea typeface="ＭＳ Ｐゴシック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Translating English to FOL</a:t>
            </a:r>
          </a:p>
        </p:txBody>
      </p:sp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8229600" cy="5791200"/>
          </a:xfrm>
        </p:spPr>
        <p:txBody>
          <a:bodyPr/>
          <a:lstStyle/>
          <a:p>
            <a:pPr marL="346075" lvl="1" indent="0">
              <a:lnSpc>
                <a:spcPct val="90000"/>
              </a:lnSpc>
              <a:buFontTx/>
              <a:buNone/>
            </a:pPr>
            <a:endParaRPr lang="en-US" sz="900" dirty="0">
              <a:ea typeface="ＭＳ Ｐゴシック" charset="0"/>
            </a:endParaRPr>
          </a:p>
          <a:p>
            <a:pPr marL="231775" indent="-231775">
              <a:lnSpc>
                <a:spcPct val="90000"/>
              </a:lnSpc>
              <a:buFontTx/>
              <a:buNone/>
            </a:pPr>
            <a:r>
              <a:rPr lang="en-US" sz="3200" b="1" dirty="0">
                <a:ea typeface="ＭＳ Ｐゴシック" charset="0"/>
                <a:cs typeface="ＭＳ Ｐゴシック" charset="0"/>
              </a:rPr>
              <a:t>There are (at least) two purple mushrooms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pPr marL="346075" lvl="1" indent="0">
              <a:lnSpc>
                <a:spcPct val="90000"/>
              </a:lnSpc>
              <a:buFontTx/>
              <a:buNone/>
            </a:pPr>
            <a:r>
              <a:rPr lang="en-US" sz="2800" dirty="0">
                <a:ea typeface="ＭＳ Ｐゴシック" charset="0"/>
                <a:sym typeface="Symbol" charset="0"/>
              </a:rPr>
              <a:t></a:t>
            </a:r>
            <a:r>
              <a:rPr lang="en-US" sz="2800" dirty="0">
                <a:ea typeface="ＭＳ Ｐゴシック" charset="0"/>
              </a:rPr>
              <a:t>x </a:t>
            </a:r>
            <a:r>
              <a:rPr lang="en-US" sz="2800" dirty="0">
                <a:ea typeface="ＭＳ Ｐゴシック" charset="0"/>
                <a:sym typeface="Symbol" charset="0"/>
              </a:rPr>
              <a:t></a:t>
            </a:r>
            <a:r>
              <a:rPr lang="en-US" sz="2800" dirty="0">
                <a:ea typeface="ＭＳ Ｐゴシック" charset="0"/>
              </a:rPr>
              <a:t>y mushroom(x)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purple(x)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mushroom(y)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purple(y)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(x=y)</a:t>
            </a:r>
          </a:p>
          <a:p>
            <a:pPr marL="346075" lvl="1" indent="0">
              <a:lnSpc>
                <a:spcPct val="90000"/>
              </a:lnSpc>
              <a:buFontTx/>
              <a:buNone/>
            </a:pPr>
            <a:endParaRPr lang="en-US" sz="2800" b="1" dirty="0">
              <a:ea typeface="ＭＳ Ｐゴシック" charset="0"/>
              <a:cs typeface="ＭＳ Ｐゴシック" charset="0"/>
            </a:endParaRPr>
          </a:p>
          <a:p>
            <a:pPr marL="4762" indent="0">
              <a:lnSpc>
                <a:spcPct val="90000"/>
              </a:lnSpc>
              <a:buNone/>
            </a:pPr>
            <a:r>
              <a:rPr lang="en-US" sz="3200" b="1" dirty="0">
                <a:ea typeface="ＭＳ Ｐゴシック" charset="0"/>
                <a:cs typeface="ＭＳ Ｐゴシック" charset="0"/>
              </a:rPr>
              <a:t>There are exactly two purple mushrooms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pPr marL="346075" lvl="1" indent="0">
              <a:lnSpc>
                <a:spcPct val="90000"/>
              </a:lnSpc>
              <a:buFontTx/>
              <a:buNone/>
            </a:pPr>
            <a:r>
              <a:rPr lang="en-US" sz="2800" dirty="0">
                <a:ea typeface="ＭＳ Ｐゴシック" charset="0"/>
                <a:sym typeface="Symbol" charset="0"/>
              </a:rPr>
              <a:t></a:t>
            </a:r>
            <a:r>
              <a:rPr lang="en-US" sz="2800" dirty="0">
                <a:ea typeface="ＭＳ Ｐゴシック" charset="0"/>
              </a:rPr>
              <a:t>x </a:t>
            </a:r>
            <a:r>
              <a:rPr lang="en-US" sz="2800" dirty="0">
                <a:ea typeface="ＭＳ Ｐゴシック" charset="0"/>
                <a:sym typeface="Symbol" charset="0"/>
              </a:rPr>
              <a:t></a:t>
            </a:r>
            <a:r>
              <a:rPr lang="en-US" sz="2800" dirty="0">
                <a:ea typeface="ＭＳ Ｐゴシック" charset="0"/>
              </a:rPr>
              <a:t>y mushroom(x)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purple(x)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mushroom(y)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purple(y)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(x=y)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br>
              <a:rPr lang="en-US" sz="2800" dirty="0">
                <a:ea typeface="ＭＳ Ｐゴシック" charset="0"/>
                <a:sym typeface="Symbol" charset="0"/>
              </a:rPr>
            </a:br>
            <a:r>
              <a:rPr lang="en-US" sz="2800" dirty="0">
                <a:ea typeface="ＭＳ Ｐゴシック" charset="0"/>
                <a:sym typeface="Symbol" charset="0"/>
              </a:rPr>
              <a:t></a:t>
            </a:r>
            <a:r>
              <a:rPr lang="en-US" sz="2800" dirty="0">
                <a:ea typeface="ＭＳ Ｐゴシック" charset="0"/>
              </a:rPr>
              <a:t>z (mushroom(z)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purple(z))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((x=z) </a:t>
            </a:r>
            <a:r>
              <a:rPr lang="en-US" sz="2800" dirty="0">
                <a:ea typeface="ＭＳ Ｐゴシック" charset="0"/>
                <a:sym typeface="Symbol" charset="0"/>
              </a:rPr>
              <a:t></a:t>
            </a:r>
            <a:r>
              <a:rPr lang="en-US" sz="2800" dirty="0">
                <a:ea typeface="ＭＳ Ｐゴシック" charset="0"/>
              </a:rPr>
              <a:t> (y=z)) </a:t>
            </a:r>
          </a:p>
          <a:p>
            <a:pPr marL="346075" lvl="1" indent="0">
              <a:lnSpc>
                <a:spcPct val="90000"/>
              </a:lnSpc>
              <a:buFontTx/>
              <a:buNone/>
            </a:pPr>
            <a:endParaRPr lang="en-US" sz="900" dirty="0">
              <a:ea typeface="ＭＳ Ｐゴシック" charset="0"/>
            </a:endParaRPr>
          </a:p>
          <a:p>
            <a:pPr marL="231775" indent="-231775">
              <a:lnSpc>
                <a:spcPct val="90000"/>
              </a:lnSpc>
              <a:buFontTx/>
              <a:buNone/>
            </a:pPr>
            <a:r>
              <a:rPr lang="en-US" sz="3200" b="1" dirty="0">
                <a:ea typeface="ＭＳ Ｐゴシック" charset="0"/>
                <a:cs typeface="ＭＳ Ｐゴシック" charset="0"/>
              </a:rPr>
              <a:t>Trump is not short</a:t>
            </a:r>
          </a:p>
          <a:p>
            <a:pPr marL="346075" lvl="1" indent="0">
              <a:lnSpc>
                <a:spcPct val="90000"/>
              </a:lnSpc>
              <a:buFontTx/>
              <a:buNone/>
            </a:pPr>
            <a:r>
              <a:rPr lang="en-US" sz="2800" dirty="0">
                <a:ea typeface="ＭＳ Ｐゴシック" charset="0"/>
                <a:sym typeface="Symbol" charset="0"/>
              </a:rPr>
              <a:t>short</a:t>
            </a:r>
            <a:r>
              <a:rPr lang="en-US" sz="2800" dirty="0">
                <a:ea typeface="ＭＳ Ｐゴシック" charset="0"/>
              </a:rPr>
              <a:t>(Trump)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Translating English to FOL</a:t>
            </a:r>
          </a:p>
        </p:txBody>
      </p:sp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8229600" cy="5791200"/>
          </a:xfrm>
        </p:spPr>
        <p:txBody>
          <a:bodyPr/>
          <a:lstStyle/>
          <a:p>
            <a:pPr marL="234950" indent="-234950">
              <a:buFontTx/>
              <a:buNone/>
            </a:pPr>
            <a:r>
              <a:rPr lang="en-US" sz="3000" b="1" dirty="0">
                <a:ea typeface="ＭＳ Ｐゴシック" charset="0"/>
                <a:cs typeface="ＭＳ Ｐゴシック" charset="0"/>
              </a:rPr>
              <a:t>What do these mean?</a:t>
            </a:r>
          </a:p>
          <a:p>
            <a:pPr marL="234950" indent="-234950">
              <a:buFontTx/>
              <a:buNone/>
            </a:pPr>
            <a:endParaRPr lang="en-US" sz="3000" b="1" dirty="0">
              <a:ea typeface="ＭＳ Ｐゴシック" charset="0"/>
              <a:cs typeface="ＭＳ Ｐゴシック" charset="0"/>
            </a:endParaRPr>
          </a:p>
          <a:p>
            <a:r>
              <a:rPr lang="en-US" sz="3000" b="1" dirty="0">
                <a:ea typeface="ＭＳ Ｐゴシック" charset="0"/>
                <a:cs typeface="ＭＳ Ｐゴシック" charset="0"/>
              </a:rPr>
              <a:t>You can fool some of the people all of the time</a:t>
            </a:r>
            <a:endParaRPr lang="en-US" sz="3000" dirty="0">
              <a:ea typeface="ＭＳ Ｐゴシック" charset="0"/>
              <a:cs typeface="ＭＳ Ｐゴシック" charset="0"/>
            </a:endParaRPr>
          </a:p>
          <a:p>
            <a:pPr marL="581025" lvl="2" indent="-234950">
              <a:buFontTx/>
              <a:buNone/>
            </a:pPr>
            <a:r>
              <a:rPr lang="en-US" sz="2800" dirty="0">
                <a:solidFill>
                  <a:schemeClr val="bg1"/>
                </a:solidFill>
                <a:ea typeface="ＭＳ Ｐゴシック" charset="0"/>
                <a:sym typeface="Symbol" charset="0"/>
              </a:rPr>
              <a:t></a:t>
            </a:r>
            <a:r>
              <a:rPr lang="en-US" sz="2800" dirty="0">
                <a:solidFill>
                  <a:schemeClr val="bg1"/>
                </a:solidFill>
                <a:ea typeface="ＭＳ Ｐゴシック" charset="0"/>
              </a:rPr>
              <a:t>x </a:t>
            </a:r>
            <a:r>
              <a:rPr lang="en-US" sz="2800" dirty="0">
                <a:solidFill>
                  <a:schemeClr val="bg1"/>
                </a:solidFill>
                <a:ea typeface="ＭＳ Ｐゴシック" charset="0"/>
                <a:sym typeface="Symbol" charset="0"/>
              </a:rPr>
              <a:t></a:t>
            </a:r>
            <a:r>
              <a:rPr lang="en-US" sz="2800" dirty="0">
                <a:solidFill>
                  <a:schemeClr val="bg1"/>
                </a:solidFill>
                <a:ea typeface="ＭＳ Ｐゴシック" charset="0"/>
              </a:rPr>
              <a:t>t  person(x) </a:t>
            </a:r>
            <a:r>
              <a:rPr lang="en-US" sz="2800" dirty="0">
                <a:solidFill>
                  <a:schemeClr val="bg1"/>
                </a:solidFill>
                <a:ea typeface="ＭＳ Ｐゴシック" charset="0"/>
                <a:sym typeface="Symbol" charset="0"/>
              </a:rPr>
              <a:t> </a:t>
            </a:r>
            <a:r>
              <a:rPr lang="en-US" sz="2800" dirty="0">
                <a:solidFill>
                  <a:schemeClr val="bg1"/>
                </a:solidFill>
                <a:ea typeface="ＭＳ Ｐゴシック" charset="0"/>
              </a:rPr>
              <a:t>time(t) </a:t>
            </a:r>
            <a:r>
              <a:rPr lang="en-US" sz="2800" dirty="0">
                <a:solidFill>
                  <a:schemeClr val="bg1"/>
                </a:solidFill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solidFill>
                  <a:schemeClr val="bg1"/>
                </a:solidFill>
                <a:ea typeface="ＭＳ Ｐゴシック" charset="0"/>
              </a:rPr>
              <a:t> can-fool(x, t)</a:t>
            </a:r>
          </a:p>
          <a:p>
            <a:pPr marL="581025" lvl="2" indent="-234950">
              <a:buNone/>
            </a:pPr>
            <a:r>
              <a:rPr lang="en-US" sz="2800" dirty="0">
                <a:solidFill>
                  <a:schemeClr val="bg1"/>
                </a:solidFill>
                <a:ea typeface="ＭＳ Ｐゴシック" charset="0"/>
                <a:sym typeface="Symbol" charset="0"/>
              </a:rPr>
              <a:t></a:t>
            </a:r>
            <a:r>
              <a:rPr lang="en-US" sz="2800" dirty="0">
                <a:solidFill>
                  <a:schemeClr val="bg1"/>
                </a:solidFill>
                <a:ea typeface="ＭＳ Ｐゴシック" charset="0"/>
              </a:rPr>
              <a:t>t </a:t>
            </a:r>
            <a:r>
              <a:rPr lang="en-US" sz="2800" dirty="0">
                <a:solidFill>
                  <a:schemeClr val="bg1"/>
                </a:solidFill>
                <a:ea typeface="ＭＳ Ｐゴシック" charset="0"/>
                <a:sym typeface="Symbol" charset="0"/>
              </a:rPr>
              <a:t></a:t>
            </a:r>
            <a:r>
              <a:rPr lang="en-US" sz="2800" dirty="0">
                <a:solidFill>
                  <a:schemeClr val="bg1"/>
                </a:solidFill>
                <a:ea typeface="ＭＳ Ｐゴシック" charset="0"/>
              </a:rPr>
              <a:t>x  person(x) </a:t>
            </a:r>
            <a:r>
              <a:rPr lang="en-US" sz="2800" dirty="0">
                <a:solidFill>
                  <a:schemeClr val="bg1"/>
                </a:solidFill>
                <a:ea typeface="ＭＳ Ｐゴシック" charset="0"/>
                <a:sym typeface="Symbol" charset="0"/>
              </a:rPr>
              <a:t> </a:t>
            </a:r>
            <a:r>
              <a:rPr lang="en-US" sz="2800" dirty="0">
                <a:solidFill>
                  <a:schemeClr val="bg1"/>
                </a:solidFill>
                <a:ea typeface="ＭＳ Ｐゴシック" charset="0"/>
              </a:rPr>
              <a:t>time(t) </a:t>
            </a:r>
            <a:r>
              <a:rPr lang="en-US" sz="2800" dirty="0">
                <a:solidFill>
                  <a:schemeClr val="bg1"/>
                </a:solidFill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solidFill>
                  <a:schemeClr val="bg1"/>
                </a:solidFill>
                <a:ea typeface="ＭＳ Ｐゴシック" charset="0"/>
              </a:rPr>
              <a:t> can-fool(x, t)</a:t>
            </a:r>
          </a:p>
          <a:p>
            <a:r>
              <a:rPr lang="en-US" sz="3000" b="1" dirty="0">
                <a:ea typeface="ＭＳ Ｐゴシック" charset="0"/>
                <a:cs typeface="ＭＳ Ｐゴシック" charset="0"/>
              </a:rPr>
              <a:t>You can fool all of the people some of the time</a:t>
            </a:r>
            <a:endParaRPr lang="en-US" sz="3000" dirty="0">
              <a:ea typeface="ＭＳ Ｐゴシック" charset="0"/>
              <a:cs typeface="ＭＳ Ｐゴシック" charset="0"/>
            </a:endParaRPr>
          </a:p>
          <a:p>
            <a:pPr marL="581025" lvl="2" indent="-234950">
              <a:buFontTx/>
              <a:buNone/>
            </a:pPr>
            <a:r>
              <a:rPr lang="en-US" sz="2800" dirty="0">
                <a:solidFill>
                  <a:schemeClr val="bg1"/>
                </a:solidFill>
                <a:ea typeface="ＭＳ Ｐゴシック" charset="0"/>
                <a:sym typeface="Symbol" charset="0"/>
              </a:rPr>
              <a:t></a:t>
            </a:r>
            <a:r>
              <a:rPr lang="en-US" sz="2800" dirty="0">
                <a:solidFill>
                  <a:schemeClr val="bg1"/>
                </a:solidFill>
                <a:ea typeface="ＭＳ Ｐゴシック" charset="0"/>
              </a:rPr>
              <a:t>t </a:t>
            </a:r>
            <a:r>
              <a:rPr lang="en-US" sz="2800" dirty="0">
                <a:solidFill>
                  <a:schemeClr val="bg1"/>
                </a:solidFill>
                <a:ea typeface="ＭＳ Ｐゴシック" charset="0"/>
                <a:sym typeface="Symbol" charset="0"/>
              </a:rPr>
              <a:t></a:t>
            </a:r>
            <a:r>
              <a:rPr lang="en-US" sz="2800" dirty="0">
                <a:solidFill>
                  <a:schemeClr val="bg1"/>
                </a:solidFill>
                <a:ea typeface="ＭＳ Ｐゴシック" charset="0"/>
              </a:rPr>
              <a:t>x time(t) </a:t>
            </a:r>
            <a:r>
              <a:rPr lang="en-US" sz="2800" dirty="0">
                <a:solidFill>
                  <a:schemeClr val="bg1"/>
                </a:solidFill>
                <a:ea typeface="ＭＳ Ｐゴシック" charset="0"/>
                <a:sym typeface="Symbol" charset="0"/>
              </a:rPr>
              <a:t> </a:t>
            </a:r>
            <a:r>
              <a:rPr lang="en-US" sz="2800" dirty="0">
                <a:solidFill>
                  <a:schemeClr val="bg1"/>
                </a:solidFill>
                <a:ea typeface="ＭＳ Ｐゴシック" charset="0"/>
              </a:rPr>
              <a:t>person(x) </a:t>
            </a:r>
            <a:r>
              <a:rPr lang="en-US" sz="2800" dirty="0">
                <a:solidFill>
                  <a:schemeClr val="bg1"/>
                </a:solidFill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solidFill>
                  <a:schemeClr val="bg1"/>
                </a:solidFill>
                <a:ea typeface="ＭＳ Ｐゴシック" charset="0"/>
              </a:rPr>
              <a:t> can-fool(x, t)</a:t>
            </a:r>
          </a:p>
          <a:p>
            <a:pPr marL="581025" lvl="2" indent="-234950">
              <a:buFontTx/>
              <a:buNone/>
            </a:pPr>
            <a:r>
              <a:rPr lang="en-US" sz="2800" dirty="0">
                <a:solidFill>
                  <a:schemeClr val="bg1"/>
                </a:solidFill>
                <a:ea typeface="ＭＳ Ｐゴシック" charset="0"/>
                <a:sym typeface="Symbol" charset="0"/>
              </a:rPr>
              <a:t></a:t>
            </a:r>
            <a:r>
              <a:rPr lang="en-US" sz="2800" dirty="0">
                <a:solidFill>
                  <a:schemeClr val="bg1"/>
                </a:solidFill>
                <a:ea typeface="ＭＳ Ｐゴシック" charset="0"/>
              </a:rPr>
              <a:t>x </a:t>
            </a:r>
            <a:r>
              <a:rPr lang="en-US" sz="2800" dirty="0">
                <a:solidFill>
                  <a:schemeClr val="bg1"/>
                </a:solidFill>
                <a:ea typeface="ＭＳ Ｐゴシック" charset="0"/>
                <a:sym typeface="Symbol" charset="0"/>
              </a:rPr>
              <a:t></a:t>
            </a:r>
            <a:r>
              <a:rPr lang="en-US" sz="2800" dirty="0">
                <a:solidFill>
                  <a:schemeClr val="bg1"/>
                </a:solidFill>
                <a:ea typeface="ＭＳ Ｐゴシック" charset="0"/>
              </a:rPr>
              <a:t>t person(x) </a:t>
            </a:r>
            <a:r>
              <a:rPr lang="en-US" sz="2800" dirty="0">
                <a:solidFill>
                  <a:schemeClr val="bg1"/>
                </a:solidFill>
                <a:ea typeface="ＭＳ Ｐゴシック" charset="0"/>
                <a:sym typeface="Symbol" charset="0"/>
              </a:rPr>
              <a:t> </a:t>
            </a:r>
            <a:r>
              <a:rPr lang="en-US" sz="2800" dirty="0">
                <a:solidFill>
                  <a:schemeClr val="bg1"/>
                </a:solidFill>
                <a:ea typeface="ＭＳ Ｐゴシック" charset="0"/>
              </a:rPr>
              <a:t>time(t) </a:t>
            </a:r>
            <a:r>
              <a:rPr lang="en-US" sz="2800" dirty="0">
                <a:solidFill>
                  <a:schemeClr val="bg1"/>
                </a:solidFill>
                <a:ea typeface="ＭＳ Ｐゴシック" charset="0"/>
                <a:sym typeface="Symbol" charset="0"/>
              </a:rPr>
              <a:t> </a:t>
            </a:r>
            <a:r>
              <a:rPr lang="en-US" sz="2800" dirty="0">
                <a:solidFill>
                  <a:schemeClr val="bg1"/>
                </a:solidFill>
                <a:ea typeface="ＭＳ Ｐゴシック" charset="0"/>
              </a:rPr>
              <a:t>can-fool(x, t)</a:t>
            </a:r>
          </a:p>
        </p:txBody>
      </p:sp>
    </p:spTree>
    <p:extLst>
      <p:ext uri="{BB962C8B-B14F-4D97-AF65-F5344CB8AC3E}">
        <p14:creationId xmlns:p14="http://schemas.microsoft.com/office/powerpoint/2010/main" val="12272061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Translating English to FOL</a:t>
            </a:r>
          </a:p>
        </p:txBody>
      </p:sp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90600"/>
            <a:ext cx="8229600" cy="5791200"/>
          </a:xfrm>
        </p:spPr>
        <p:txBody>
          <a:bodyPr/>
          <a:lstStyle/>
          <a:p>
            <a:pPr marL="234950" indent="-234950">
              <a:buFontTx/>
              <a:buNone/>
            </a:pPr>
            <a:r>
              <a:rPr lang="en-US" sz="3000" b="1" dirty="0">
                <a:ea typeface="ＭＳ Ｐゴシック" charset="0"/>
                <a:cs typeface="ＭＳ Ｐゴシック" charset="0"/>
              </a:rPr>
              <a:t>What do these mean?</a:t>
            </a:r>
          </a:p>
          <a:p>
            <a:pPr marL="576263" lvl="1" indent="-234950">
              <a:buNone/>
            </a:pPr>
            <a:r>
              <a:rPr lang="en-US" sz="2800" dirty="0">
                <a:ea typeface="ＭＳ Ｐゴシック" charset="0"/>
                <a:cs typeface="ＭＳ Ｐゴシック" charset="0"/>
              </a:rPr>
              <a:t>Both English statements are ambiguous</a:t>
            </a:r>
          </a:p>
          <a:p>
            <a:r>
              <a:rPr lang="en-US" sz="3000" b="1" dirty="0">
                <a:ea typeface="ＭＳ Ｐゴシック" charset="0"/>
                <a:cs typeface="ＭＳ Ｐゴシック" charset="0"/>
              </a:rPr>
              <a:t>You can fool some of the people all of the time</a:t>
            </a:r>
            <a:endParaRPr lang="en-US" sz="3000" dirty="0">
              <a:ea typeface="ＭＳ Ｐゴシック" charset="0"/>
              <a:cs typeface="ＭＳ Ｐゴシック" charset="0"/>
            </a:endParaRPr>
          </a:p>
          <a:p>
            <a:pPr marL="581025" lvl="2" indent="-234950">
              <a:buFontTx/>
              <a:buNone/>
            </a:pPr>
            <a:r>
              <a:rPr lang="en-US" sz="2800" dirty="0">
                <a:ea typeface="ＭＳ Ｐゴシック" charset="0"/>
                <a:sym typeface="Symbol" charset="0"/>
              </a:rPr>
              <a:t>There is a nonempty subset of people so easily fooled that you can fool that subset every time*</a:t>
            </a:r>
            <a:endParaRPr lang="en-US" sz="2800" dirty="0">
              <a:ea typeface="ＭＳ Ｐゴシック" charset="0"/>
            </a:endParaRPr>
          </a:p>
          <a:p>
            <a:pPr marL="581025" lvl="2" indent="-234950">
              <a:buNone/>
            </a:pPr>
            <a:r>
              <a:rPr lang="en-US" sz="2800" dirty="0">
                <a:ea typeface="ＭＳ Ｐゴシック" charset="0"/>
                <a:sym typeface="Symbol" charset="0"/>
              </a:rPr>
              <a:t>For any given time, there is a non-empty subset at that time that you can fool</a:t>
            </a:r>
            <a:endParaRPr lang="en-US" sz="2800" dirty="0">
              <a:ea typeface="ＭＳ Ｐゴシック" charset="0"/>
            </a:endParaRPr>
          </a:p>
          <a:p>
            <a:r>
              <a:rPr lang="en-US" sz="3000" b="1" dirty="0">
                <a:ea typeface="ＭＳ Ｐゴシック" charset="0"/>
                <a:cs typeface="ＭＳ Ｐゴシック" charset="0"/>
              </a:rPr>
              <a:t>You can fool all of the people some of the time</a:t>
            </a:r>
            <a:endParaRPr lang="en-US" sz="3000" dirty="0">
              <a:ea typeface="ＭＳ Ｐゴシック" charset="0"/>
              <a:cs typeface="ＭＳ Ｐゴシック" charset="0"/>
            </a:endParaRPr>
          </a:p>
          <a:p>
            <a:pPr marL="581025" lvl="2" indent="-234950">
              <a:buFontTx/>
              <a:buNone/>
            </a:pPr>
            <a:r>
              <a:rPr lang="en-US" sz="2800" dirty="0">
                <a:ea typeface="ＭＳ Ｐゴシック" charset="0"/>
                <a:sym typeface="Symbol" charset="0"/>
              </a:rPr>
              <a:t>There are one or more times when it’s possible to fool everyone*</a:t>
            </a:r>
            <a:endParaRPr lang="en-US" sz="2800" dirty="0">
              <a:ea typeface="ＭＳ Ｐゴシック" charset="0"/>
            </a:endParaRPr>
          </a:p>
          <a:p>
            <a:pPr marL="581025" lvl="2" indent="-234950">
              <a:buFontTx/>
              <a:buNone/>
            </a:pPr>
            <a:r>
              <a:rPr lang="en-US" sz="2800" dirty="0">
                <a:ea typeface="ＭＳ Ｐゴシック" charset="0"/>
                <a:sym typeface="Symbol" charset="0"/>
              </a:rPr>
              <a:t>Everybody can be fooled at some point in time</a:t>
            </a:r>
            <a:endParaRPr lang="en-US" sz="2800" dirty="0">
              <a:ea typeface="ＭＳ Ｐゴシック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5985659-9F4E-0D4F-8578-F1E220A6D03D}"/>
              </a:ext>
            </a:extLst>
          </p:cNvPr>
          <p:cNvSpPr txBox="1"/>
          <p:nvPr/>
        </p:nvSpPr>
        <p:spPr>
          <a:xfrm>
            <a:off x="4295491" y="6412664"/>
            <a:ext cx="48974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 Most common interpretation, I think</a:t>
            </a:r>
          </a:p>
        </p:txBody>
      </p:sp>
    </p:spTree>
    <p:extLst>
      <p:ext uri="{BB962C8B-B14F-4D97-AF65-F5344CB8AC3E}">
        <p14:creationId xmlns:p14="http://schemas.microsoft.com/office/powerpoint/2010/main" val="12312123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A05F2-5F97-FE42-8884-0F600DB19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terms we will need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C18B4-4F77-2B40-8BF9-49C16F8516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458200" cy="4114800"/>
          </a:xfrm>
        </p:spPr>
        <p:txBody>
          <a:bodyPr/>
          <a:lstStyle/>
          <a:p>
            <a:r>
              <a:rPr lang="en-US" sz="3200" b="1" dirty="0"/>
              <a:t>person(x): </a:t>
            </a:r>
            <a:r>
              <a:rPr lang="en-US" sz="3200" dirty="0"/>
              <a:t>True </a:t>
            </a:r>
            <a:r>
              <a:rPr lang="en-US" sz="3200" dirty="0" err="1"/>
              <a:t>iff</a:t>
            </a:r>
            <a:r>
              <a:rPr lang="en-US" sz="3200" dirty="0"/>
              <a:t> x is a person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b="1" dirty="0"/>
              <a:t>time(t): </a:t>
            </a:r>
            <a:r>
              <a:rPr lang="en-US" sz="3200" dirty="0"/>
              <a:t>True </a:t>
            </a:r>
            <a:r>
              <a:rPr lang="en-US" sz="3200" dirty="0" err="1"/>
              <a:t>iff</a:t>
            </a:r>
            <a:r>
              <a:rPr lang="en-US" sz="3200" dirty="0"/>
              <a:t> t is a point in time</a:t>
            </a:r>
            <a:br>
              <a:rPr lang="en-US" sz="3200" dirty="0"/>
            </a:br>
            <a:endParaRPr lang="en-US" sz="3200" dirty="0"/>
          </a:p>
          <a:p>
            <a:r>
              <a:rPr lang="en-US" sz="3200" b="1" dirty="0" err="1"/>
              <a:t>canFool</a:t>
            </a:r>
            <a:r>
              <a:rPr lang="en-US" sz="3200" b="1" dirty="0"/>
              <a:t>(x, t): </a:t>
            </a:r>
            <a:r>
              <a:rPr lang="en-US" sz="3200" dirty="0"/>
              <a:t>True </a:t>
            </a:r>
            <a:r>
              <a:rPr lang="en-US" sz="3200" dirty="0" err="1"/>
              <a:t>iff</a:t>
            </a:r>
            <a:r>
              <a:rPr lang="en-US" sz="3200" dirty="0"/>
              <a:t> x can be fooled at time 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0B5F0E-9888-BC49-B793-D2ED004A8F1A}"/>
              </a:ext>
            </a:extLst>
          </p:cNvPr>
          <p:cNvSpPr txBox="1"/>
          <p:nvPr/>
        </p:nvSpPr>
        <p:spPr>
          <a:xfrm>
            <a:off x="1447800" y="5956012"/>
            <a:ext cx="74505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Note: </a:t>
            </a:r>
            <a:r>
              <a:rPr lang="en-US" sz="3200" i="1" dirty="0" err="1">
                <a:latin typeface="Calibri" panose="020F0502020204030204" pitchFamily="34" charset="0"/>
                <a:cs typeface="Calibri" panose="020F0502020204030204" pitchFamily="34" charset="0"/>
              </a:rPr>
              <a:t>iff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 =  </a:t>
            </a:r>
            <a:r>
              <a:rPr lang="en-US" sz="3200" i="1" dirty="0">
                <a:latin typeface="Calibri" panose="020F0502020204030204" pitchFamily="34" charset="0"/>
                <a:cs typeface="Calibri" panose="020F0502020204030204" pitchFamily="34" charset="0"/>
              </a:rPr>
              <a:t>if and only if  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=  </a:t>
            </a:r>
            <a:r>
              <a:rPr lang="en-US" dirty="0"/>
              <a:t>↔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221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Translating English to FOL</a:t>
            </a:r>
          </a:p>
        </p:txBody>
      </p:sp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90600"/>
            <a:ext cx="8229600" cy="5791200"/>
          </a:xfrm>
        </p:spPr>
        <p:txBody>
          <a:bodyPr/>
          <a:lstStyle/>
          <a:p>
            <a:pPr marL="0" indent="0">
              <a:buNone/>
            </a:pPr>
            <a:r>
              <a:rPr lang="en-US" sz="3000" b="1" dirty="0">
                <a:ea typeface="ＭＳ Ｐゴシック" charset="0"/>
                <a:cs typeface="ＭＳ Ｐゴシック" charset="0"/>
              </a:rPr>
              <a:t>You can fool some of the people all of the time</a:t>
            </a:r>
            <a:endParaRPr lang="en-US" sz="3000" dirty="0">
              <a:ea typeface="ＭＳ Ｐゴシック" charset="0"/>
              <a:cs typeface="ＭＳ Ｐゴシック" charset="0"/>
            </a:endParaRPr>
          </a:p>
          <a:p>
            <a:pPr marL="581025" lvl="2" indent="-234950">
              <a:buFontTx/>
              <a:buNone/>
            </a:pPr>
            <a:r>
              <a:rPr lang="en-US" sz="2800" dirty="0">
                <a:ea typeface="ＭＳ Ｐゴシック" charset="0"/>
                <a:sym typeface="Symbol" charset="0"/>
              </a:rPr>
              <a:t>There is a nonempty group of people so easily fooled that you can fool that group every time*</a:t>
            </a:r>
          </a:p>
          <a:p>
            <a:pPr marL="581025" lvl="2" indent="-234950">
              <a:buFontTx/>
              <a:buNone/>
            </a:pPr>
            <a:r>
              <a:rPr lang="en-US" sz="2800" dirty="0"/>
              <a:t>≡</a:t>
            </a:r>
            <a:r>
              <a:rPr lang="en-US" sz="2800" dirty="0">
                <a:ea typeface="ＭＳ Ｐゴシック" charset="0"/>
                <a:sym typeface="Symbol" charset="0"/>
              </a:rPr>
              <a:t> There’s a person that you can fool every time</a:t>
            </a:r>
          </a:p>
          <a:p>
            <a:pPr marL="581025" lvl="2" indent="-234950">
              <a:buNone/>
            </a:pPr>
            <a:r>
              <a:rPr lang="en-US" sz="2800" dirty="0">
                <a:ea typeface="ＭＳ Ｐゴシック" charset="0"/>
                <a:sym typeface="Symbol" charset="0"/>
              </a:rPr>
              <a:t></a:t>
            </a:r>
            <a:r>
              <a:rPr lang="en-US" sz="2800" dirty="0">
                <a:ea typeface="ＭＳ Ｐゴシック" charset="0"/>
              </a:rPr>
              <a:t>x </a:t>
            </a:r>
            <a:r>
              <a:rPr lang="en-US" sz="2800" dirty="0">
                <a:ea typeface="ＭＳ Ｐゴシック" charset="0"/>
                <a:sym typeface="Symbol" charset="0"/>
              </a:rPr>
              <a:t></a:t>
            </a:r>
            <a:r>
              <a:rPr lang="en-US" sz="2800" dirty="0">
                <a:ea typeface="ＭＳ Ｐゴシック" charset="0"/>
              </a:rPr>
              <a:t>t  person(x) </a:t>
            </a:r>
            <a:r>
              <a:rPr lang="en-US" sz="2800" dirty="0">
                <a:ea typeface="ＭＳ Ｐゴシック" charset="0"/>
                <a:sym typeface="Symbol" charset="0"/>
              </a:rPr>
              <a:t> </a:t>
            </a:r>
            <a:r>
              <a:rPr lang="en-US" sz="2800" dirty="0">
                <a:ea typeface="ＭＳ Ｐゴシック" charset="0"/>
              </a:rPr>
              <a:t>time(t)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 err="1">
                <a:ea typeface="ＭＳ Ｐゴシック" charset="0"/>
              </a:rPr>
              <a:t>canFool</a:t>
            </a:r>
            <a:r>
              <a:rPr lang="en-US" sz="2800" dirty="0">
                <a:ea typeface="ＭＳ Ｐゴシック" charset="0"/>
              </a:rPr>
              <a:t>(x, t)</a:t>
            </a:r>
          </a:p>
          <a:p>
            <a:pPr marL="581025" lvl="2" indent="-234950">
              <a:buFontTx/>
              <a:buNone/>
            </a:pPr>
            <a:endParaRPr lang="en-US" sz="2800" dirty="0">
              <a:ea typeface="ＭＳ Ｐゴシック" charset="0"/>
            </a:endParaRPr>
          </a:p>
          <a:p>
            <a:pPr marL="581025" lvl="2" indent="-234950">
              <a:buNone/>
            </a:pPr>
            <a:r>
              <a:rPr lang="en-US" sz="2800" dirty="0">
                <a:ea typeface="ＭＳ Ｐゴシック" charset="0"/>
                <a:sym typeface="Symbol" charset="0"/>
              </a:rPr>
              <a:t>For any given time, there is a non-empty group at that time that you can fool</a:t>
            </a:r>
          </a:p>
          <a:p>
            <a:pPr marL="581025" lvl="2" indent="-234950">
              <a:buNone/>
            </a:pPr>
            <a:r>
              <a:rPr lang="en-US" sz="2800" dirty="0"/>
              <a:t>≡</a:t>
            </a:r>
            <a:r>
              <a:rPr lang="en-US" sz="2800" dirty="0">
                <a:ea typeface="ＭＳ Ｐゴシック" charset="0"/>
                <a:sym typeface="Symbol" charset="0"/>
              </a:rPr>
              <a:t> For every time, there is a person at that time that you can fool</a:t>
            </a:r>
          </a:p>
          <a:p>
            <a:pPr marL="581025" lvl="2" indent="-234950">
              <a:buNone/>
            </a:pPr>
            <a:r>
              <a:rPr lang="en-US" sz="2800" dirty="0">
                <a:ea typeface="ＭＳ Ｐゴシック" charset="0"/>
                <a:sym typeface="Symbol" charset="0"/>
              </a:rPr>
              <a:t></a:t>
            </a:r>
            <a:r>
              <a:rPr lang="en-US" sz="2800" dirty="0">
                <a:ea typeface="ＭＳ Ｐゴシック" charset="0"/>
              </a:rPr>
              <a:t>t </a:t>
            </a:r>
            <a:r>
              <a:rPr lang="en-US" sz="2800" dirty="0">
                <a:ea typeface="ＭＳ Ｐゴシック" charset="0"/>
                <a:sym typeface="Symbol" charset="0"/>
              </a:rPr>
              <a:t></a:t>
            </a:r>
            <a:r>
              <a:rPr lang="en-US" sz="2800" dirty="0">
                <a:ea typeface="ＭＳ Ｐゴシック" charset="0"/>
              </a:rPr>
              <a:t>x  person(x) </a:t>
            </a:r>
            <a:r>
              <a:rPr lang="en-US" sz="2800" dirty="0">
                <a:ea typeface="ＭＳ Ｐゴシック" charset="0"/>
                <a:sym typeface="Symbol" charset="0"/>
              </a:rPr>
              <a:t> </a:t>
            </a:r>
            <a:r>
              <a:rPr lang="en-US" sz="2800" dirty="0">
                <a:ea typeface="ＭＳ Ｐゴシック" charset="0"/>
              </a:rPr>
              <a:t>time(t)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 err="1">
                <a:ea typeface="ＭＳ Ｐゴシック" charset="0"/>
              </a:rPr>
              <a:t>canFool</a:t>
            </a:r>
            <a:r>
              <a:rPr lang="en-US" sz="2800" dirty="0">
                <a:ea typeface="ＭＳ Ｐゴシック" charset="0"/>
              </a:rPr>
              <a:t>(x, t)</a:t>
            </a:r>
          </a:p>
          <a:p>
            <a:pPr marL="581025" lvl="2" indent="-234950">
              <a:buNone/>
            </a:pPr>
            <a:endParaRPr lang="en-US" sz="2800" dirty="0">
              <a:ea typeface="ＭＳ Ｐゴシック" charset="0"/>
              <a:sym typeface="Symbol" charset="0"/>
            </a:endParaRPr>
          </a:p>
          <a:p>
            <a:pPr marL="581025" lvl="2" indent="-234950">
              <a:buNone/>
            </a:pPr>
            <a:endParaRPr lang="en-US" sz="2800" dirty="0">
              <a:ea typeface="ＭＳ Ｐゴシック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5985659-9F4E-0D4F-8578-F1E220A6D03D}"/>
              </a:ext>
            </a:extLst>
          </p:cNvPr>
          <p:cNvSpPr txBox="1"/>
          <p:nvPr/>
        </p:nvSpPr>
        <p:spPr>
          <a:xfrm>
            <a:off x="4295491" y="6412664"/>
            <a:ext cx="48974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 Most common interpretation, I think</a:t>
            </a:r>
          </a:p>
        </p:txBody>
      </p:sp>
    </p:spTree>
    <p:extLst>
      <p:ext uri="{BB962C8B-B14F-4D97-AF65-F5344CB8AC3E}">
        <p14:creationId xmlns:p14="http://schemas.microsoft.com/office/powerpoint/2010/main" val="388444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User provides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001000" cy="5257800"/>
          </a:xfrm>
        </p:spPr>
        <p:txBody>
          <a:bodyPr/>
          <a:lstStyle/>
          <a:p>
            <a:r>
              <a:rPr lang="en-US" sz="2800" b="1" dirty="0">
                <a:ea typeface="ＭＳ Ｐゴシック" charset="0"/>
                <a:cs typeface="ＭＳ Ｐゴシック" charset="0"/>
              </a:rPr>
              <a:t>Constant symbols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representing individuals in world</a:t>
            </a:r>
          </a:p>
          <a:p>
            <a:pPr lvl="1">
              <a:spcBef>
                <a:spcPct val="0"/>
              </a:spcBef>
            </a:pPr>
            <a:r>
              <a:rPr lang="en-US" sz="2800" dirty="0" err="1">
                <a:ea typeface="ＭＳ Ｐゴシック" charset="0"/>
              </a:rPr>
              <a:t>BarackObama</a:t>
            </a:r>
            <a:r>
              <a:rPr lang="en-US" sz="2800" dirty="0">
                <a:ea typeface="ＭＳ Ｐゴシック" charset="0"/>
              </a:rPr>
              <a:t>, Green, John, 3, “John Smith”</a:t>
            </a:r>
            <a:endParaRPr lang="en-US" sz="2400" dirty="0">
              <a:ea typeface="ＭＳ Ｐゴシック" charset="0"/>
            </a:endParaRPr>
          </a:p>
          <a:p>
            <a:r>
              <a:rPr lang="en-US" sz="2800" b="1" dirty="0">
                <a:ea typeface="ＭＳ Ｐゴシック" charset="0"/>
                <a:cs typeface="ＭＳ Ｐゴシック" charset="0"/>
              </a:rPr>
              <a:t>Predicate symbols,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map individuals to truth values</a:t>
            </a:r>
          </a:p>
          <a:p>
            <a:pPr lvl="1"/>
            <a:r>
              <a:rPr lang="en-US" sz="2800" dirty="0">
                <a:ea typeface="ＭＳ Ｐゴシック" charset="0"/>
              </a:rPr>
              <a:t>greater(5,3)</a:t>
            </a:r>
          </a:p>
          <a:p>
            <a:pPr lvl="1"/>
            <a:r>
              <a:rPr lang="en-US" sz="2800" dirty="0">
                <a:ea typeface="ＭＳ Ｐゴシック" charset="0"/>
              </a:rPr>
              <a:t>green(Grass) </a:t>
            </a:r>
          </a:p>
          <a:p>
            <a:pPr lvl="1"/>
            <a:r>
              <a:rPr lang="en-US" sz="2800" dirty="0">
                <a:ea typeface="ＭＳ Ｐゴシック" charset="0"/>
              </a:rPr>
              <a:t>color(Grass, Green)</a:t>
            </a:r>
            <a:r>
              <a:rPr lang="en-US" sz="2400" dirty="0">
                <a:ea typeface="ＭＳ Ｐゴシック" charset="0"/>
              </a:rPr>
              <a:t> </a:t>
            </a:r>
          </a:p>
          <a:p>
            <a:pPr lvl="1"/>
            <a:r>
              <a:rPr lang="en-US" sz="2800" dirty="0" err="1">
                <a:ea typeface="ＭＳ Ｐゴシック" charset="0"/>
              </a:rPr>
              <a:t>hasBrother</a:t>
            </a:r>
            <a:r>
              <a:rPr lang="en-US" sz="2800" dirty="0">
                <a:ea typeface="ＭＳ Ｐゴシック" charset="0"/>
              </a:rPr>
              <a:t>(John, Robert)</a:t>
            </a:r>
          </a:p>
          <a:p>
            <a:r>
              <a:rPr lang="en-US" sz="2800" b="1" dirty="0">
                <a:ea typeface="ＭＳ Ｐゴシック" charset="0"/>
                <a:cs typeface="ＭＳ Ｐゴシック" charset="0"/>
              </a:rPr>
              <a:t>Function symbols,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map individuals to individuals</a:t>
            </a:r>
          </a:p>
          <a:p>
            <a:pPr lvl="1"/>
            <a:r>
              <a:rPr lang="en-US" sz="2800" dirty="0" err="1">
                <a:ea typeface="ＭＳ Ｐゴシック" charset="0"/>
              </a:rPr>
              <a:t>father_of</a:t>
            </a:r>
            <a:r>
              <a:rPr lang="en-US" sz="2800" dirty="0">
                <a:ea typeface="ＭＳ Ｐゴシック" charset="0"/>
              </a:rPr>
              <a:t>(</a:t>
            </a:r>
            <a:r>
              <a:rPr lang="en-US" sz="2800" dirty="0" err="1">
                <a:ea typeface="ＭＳ Ｐゴシック" charset="0"/>
              </a:rPr>
              <a:t>SashaObama</a:t>
            </a:r>
            <a:r>
              <a:rPr lang="en-US" sz="2800" dirty="0">
                <a:ea typeface="ＭＳ Ｐゴシック" charset="0"/>
              </a:rPr>
              <a:t>) = </a:t>
            </a:r>
            <a:r>
              <a:rPr lang="en-US" sz="2800" dirty="0" err="1">
                <a:ea typeface="ＭＳ Ｐゴシック" charset="0"/>
              </a:rPr>
              <a:t>BarackObama</a:t>
            </a:r>
            <a:endParaRPr lang="en-US" sz="2800" dirty="0">
              <a:ea typeface="ＭＳ Ｐゴシック" charset="0"/>
            </a:endParaRPr>
          </a:p>
          <a:p>
            <a:pPr lvl="1"/>
            <a:r>
              <a:rPr lang="en-US" sz="2800" dirty="0" err="1">
                <a:ea typeface="ＭＳ Ｐゴシック" charset="0"/>
              </a:rPr>
              <a:t>color_of</a:t>
            </a:r>
            <a:r>
              <a:rPr lang="en-US" sz="2800" dirty="0">
                <a:ea typeface="ＭＳ Ｐゴシック" charset="0"/>
              </a:rPr>
              <a:t>(Sky) = Blue</a:t>
            </a:r>
            <a:r>
              <a:rPr lang="en-US" sz="2400" dirty="0">
                <a:ea typeface="ＭＳ Ｐゴシック" charset="0"/>
              </a:rPr>
              <a:t>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Translating English to FOL</a:t>
            </a:r>
          </a:p>
        </p:txBody>
      </p:sp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90600"/>
            <a:ext cx="8229600" cy="5791200"/>
          </a:xfrm>
        </p:spPr>
        <p:txBody>
          <a:bodyPr/>
          <a:lstStyle/>
          <a:p>
            <a:pPr marL="0" indent="0">
              <a:buNone/>
            </a:pPr>
            <a:r>
              <a:rPr lang="en-US" sz="3000" b="1" dirty="0">
                <a:ea typeface="ＭＳ Ｐゴシック" charset="0"/>
                <a:cs typeface="ＭＳ Ｐゴシック" charset="0"/>
              </a:rPr>
              <a:t>You can fool all of the people some of the time</a:t>
            </a:r>
            <a:endParaRPr lang="en-US" sz="3000" dirty="0">
              <a:ea typeface="ＭＳ Ｐゴシック" charset="0"/>
              <a:cs typeface="ＭＳ Ｐゴシック" charset="0"/>
            </a:endParaRPr>
          </a:p>
          <a:p>
            <a:pPr marL="581025" lvl="2" indent="-234950">
              <a:buFontTx/>
              <a:buNone/>
            </a:pPr>
            <a:r>
              <a:rPr lang="en-US" sz="2800" dirty="0">
                <a:ea typeface="ＭＳ Ｐゴシック" charset="0"/>
                <a:sym typeface="Symbol" charset="0"/>
              </a:rPr>
              <a:t>There are one or more times when it’s possible to fool everyone*</a:t>
            </a:r>
          </a:p>
          <a:p>
            <a:pPr marL="581025" lvl="2" indent="-234950">
              <a:buNone/>
            </a:pPr>
            <a:r>
              <a:rPr lang="en-US" sz="2800" dirty="0">
                <a:ea typeface="ＭＳ Ｐゴシック" charset="0"/>
                <a:sym typeface="Symbol" charset="0"/>
              </a:rPr>
              <a:t></a:t>
            </a:r>
            <a:r>
              <a:rPr lang="en-US" sz="2800" dirty="0">
                <a:ea typeface="ＭＳ Ｐゴシック" charset="0"/>
              </a:rPr>
              <a:t>t </a:t>
            </a:r>
            <a:r>
              <a:rPr lang="en-US" sz="2800" dirty="0">
                <a:ea typeface="ＭＳ Ｐゴシック" charset="0"/>
                <a:sym typeface="Symbol" charset="0"/>
              </a:rPr>
              <a:t></a:t>
            </a:r>
            <a:r>
              <a:rPr lang="en-US" sz="2800" dirty="0">
                <a:ea typeface="ＭＳ Ｐゴシック" charset="0"/>
              </a:rPr>
              <a:t>x time(t) </a:t>
            </a:r>
            <a:r>
              <a:rPr lang="en-US" sz="2800" dirty="0">
                <a:ea typeface="ＭＳ Ｐゴシック" charset="0"/>
                <a:sym typeface="Symbol" charset="0"/>
              </a:rPr>
              <a:t> </a:t>
            </a:r>
            <a:r>
              <a:rPr lang="en-US" sz="2800" dirty="0">
                <a:ea typeface="ＭＳ Ｐゴシック" charset="0"/>
              </a:rPr>
              <a:t>person(x)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 err="1">
                <a:ea typeface="ＭＳ Ｐゴシック" charset="0"/>
              </a:rPr>
              <a:t>canFool</a:t>
            </a:r>
            <a:r>
              <a:rPr lang="en-US" sz="2800" dirty="0">
                <a:ea typeface="ＭＳ Ｐゴシック" charset="0"/>
              </a:rPr>
              <a:t>(x, t)</a:t>
            </a:r>
          </a:p>
          <a:p>
            <a:pPr marL="581025" lvl="2" indent="-234950">
              <a:buFontTx/>
              <a:buNone/>
            </a:pPr>
            <a:endParaRPr lang="en-US" sz="2800" dirty="0">
              <a:ea typeface="ＭＳ Ｐゴシック" charset="0"/>
            </a:endParaRPr>
          </a:p>
          <a:p>
            <a:pPr marL="581025" lvl="2" indent="-234950">
              <a:buFontTx/>
              <a:buNone/>
            </a:pPr>
            <a:r>
              <a:rPr lang="en-US" sz="2800" dirty="0">
                <a:ea typeface="ＭＳ Ｐゴシック" charset="0"/>
                <a:sym typeface="Symbol" charset="0"/>
              </a:rPr>
              <a:t>Everybody can be fooled at some point in time</a:t>
            </a:r>
          </a:p>
          <a:p>
            <a:pPr marL="581025" lvl="2" indent="-234950">
              <a:buFontTx/>
              <a:buNone/>
            </a:pPr>
            <a:r>
              <a:rPr lang="en-US" sz="2800" dirty="0">
                <a:ea typeface="ＭＳ Ｐゴシック" charset="0"/>
                <a:sym typeface="Symbol" charset="0"/>
              </a:rPr>
              <a:t></a:t>
            </a:r>
            <a:r>
              <a:rPr lang="en-US" sz="2800" dirty="0">
                <a:ea typeface="ＭＳ Ｐゴシック" charset="0"/>
              </a:rPr>
              <a:t>x </a:t>
            </a:r>
            <a:r>
              <a:rPr lang="en-US" sz="2800" dirty="0">
                <a:ea typeface="ＭＳ Ｐゴシック" charset="0"/>
                <a:sym typeface="Symbol" charset="0"/>
              </a:rPr>
              <a:t></a:t>
            </a:r>
            <a:r>
              <a:rPr lang="en-US" sz="2800" dirty="0">
                <a:ea typeface="ＭＳ Ｐゴシック" charset="0"/>
              </a:rPr>
              <a:t>t person(x) </a:t>
            </a:r>
            <a:r>
              <a:rPr lang="en-US" sz="2800" dirty="0">
                <a:ea typeface="ＭＳ Ｐゴシック" charset="0"/>
                <a:sym typeface="Symbol" charset="0"/>
              </a:rPr>
              <a:t> </a:t>
            </a:r>
            <a:r>
              <a:rPr lang="en-US" sz="2800" dirty="0">
                <a:ea typeface="ＭＳ Ｐゴシック" charset="0"/>
              </a:rPr>
              <a:t>time(t) </a:t>
            </a:r>
            <a:r>
              <a:rPr lang="en-US" sz="2800" dirty="0">
                <a:ea typeface="ＭＳ Ｐゴシック" charset="0"/>
                <a:sym typeface="Symbol" charset="0"/>
              </a:rPr>
              <a:t> </a:t>
            </a:r>
            <a:r>
              <a:rPr lang="en-US" sz="2800" dirty="0" err="1">
                <a:ea typeface="ＭＳ Ｐゴシック" charset="0"/>
              </a:rPr>
              <a:t>canFool</a:t>
            </a:r>
            <a:r>
              <a:rPr lang="en-US" sz="2800" dirty="0">
                <a:ea typeface="ＭＳ Ｐゴシック" charset="0"/>
              </a:rPr>
              <a:t>(x, t)</a:t>
            </a:r>
          </a:p>
          <a:p>
            <a:pPr marL="581025" lvl="2" indent="-234950">
              <a:buFontTx/>
              <a:buNone/>
            </a:pPr>
            <a:endParaRPr lang="en-US" sz="2800" dirty="0">
              <a:ea typeface="ＭＳ Ｐゴシック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5985659-9F4E-0D4F-8578-F1E220A6D03D}"/>
              </a:ext>
            </a:extLst>
          </p:cNvPr>
          <p:cNvSpPr txBox="1"/>
          <p:nvPr/>
        </p:nvSpPr>
        <p:spPr>
          <a:xfrm>
            <a:off x="4295491" y="6412664"/>
            <a:ext cx="48974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 Most common interpretation, I think</a:t>
            </a:r>
          </a:p>
        </p:txBody>
      </p:sp>
    </p:spTree>
    <p:extLst>
      <p:ext uri="{BB962C8B-B14F-4D97-AF65-F5344CB8AC3E}">
        <p14:creationId xmlns:p14="http://schemas.microsoft.com/office/powerpoint/2010/main" val="25837675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729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2224" y="33338"/>
            <a:ext cx="1501775" cy="225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382000" cy="990600"/>
          </a:xfrm>
        </p:spPr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Simple genealogy KB in FOL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" y="1414462"/>
            <a:ext cx="8153400" cy="51054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US" sz="3200" b="1" dirty="0">
                <a:ea typeface="ＭＳ Ｐゴシック" charset="0"/>
                <a:cs typeface="ＭＳ Ｐゴシック" charset="0"/>
              </a:rPr>
              <a:t>Design a knowledge base using FOL that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en-US" sz="1400" b="1" dirty="0">
              <a:ea typeface="ＭＳ Ｐゴシック" charset="0"/>
              <a:cs typeface="ＭＳ Ｐゴシック" charset="0"/>
            </a:endParaRPr>
          </a:p>
          <a:p>
            <a:pPr marL="242888" indent="-227013">
              <a:lnSpc>
                <a:spcPct val="90000"/>
              </a:lnSpc>
            </a:pPr>
            <a:r>
              <a:rPr lang="en-US" sz="3200" dirty="0">
                <a:ea typeface="ＭＳ Ｐゴシック" charset="0"/>
              </a:rPr>
              <a:t>Has facts of immediate family relations, e.g., spouses, parents, etc.</a:t>
            </a:r>
          </a:p>
          <a:p>
            <a:pPr marL="0" indent="-325438">
              <a:lnSpc>
                <a:spcPct val="90000"/>
              </a:lnSpc>
            </a:pPr>
            <a:r>
              <a:rPr lang="en-US" sz="3200" dirty="0">
                <a:ea typeface="ＭＳ Ｐゴシック" charset="0"/>
              </a:rPr>
              <a:t>Defines of more complex relations (ancestors, relatives)</a:t>
            </a:r>
          </a:p>
          <a:p>
            <a:pPr marL="0" indent="-325438">
              <a:lnSpc>
                <a:spcPct val="90000"/>
              </a:lnSpc>
            </a:pPr>
            <a:r>
              <a:rPr lang="en-US" sz="3200" dirty="0">
                <a:ea typeface="ＭＳ Ｐゴシック" charset="0"/>
              </a:rPr>
              <a:t>Detect conflicts, e.g., you are your own parent</a:t>
            </a:r>
          </a:p>
          <a:p>
            <a:pPr marL="0" indent="-325438">
              <a:lnSpc>
                <a:spcPct val="90000"/>
              </a:lnSpc>
            </a:pPr>
            <a:r>
              <a:rPr lang="en-US" sz="3200" dirty="0">
                <a:ea typeface="ＭＳ Ｐゴシック" charset="0"/>
              </a:rPr>
              <a:t>Infers relations, e.g., grandparent from parent</a:t>
            </a:r>
          </a:p>
          <a:p>
            <a:pPr marL="0" indent="-325438">
              <a:lnSpc>
                <a:spcPct val="90000"/>
              </a:lnSpc>
            </a:pPr>
            <a:r>
              <a:rPr lang="en-US" sz="3200" dirty="0">
                <a:ea typeface="ＭＳ Ｐゴシック" charset="0"/>
              </a:rPr>
              <a:t>Answers queries about relationships between people</a:t>
            </a:r>
          </a:p>
        </p:txBody>
      </p:sp>
    </p:spTree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7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8400" y="33338"/>
            <a:ext cx="16256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382000" cy="990600"/>
          </a:xfrm>
        </p:spPr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How do we approach this?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219200"/>
            <a:ext cx="8153400" cy="5181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Design an initial ontology of types, e.g.</a:t>
            </a: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e.g., person, man, woman, male, female</a:t>
            </a:r>
          </a:p>
          <a:p>
            <a:pPr>
              <a:lnSpc>
                <a:spcPct val="8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Extend ontology by defining relations, e.g.</a:t>
            </a: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 spouse, </a:t>
            </a:r>
            <a:r>
              <a:rPr lang="en-US" sz="2800" dirty="0" err="1">
                <a:ea typeface="ＭＳ Ｐゴシック" charset="0"/>
              </a:rPr>
              <a:t>has_child</a:t>
            </a:r>
            <a:r>
              <a:rPr lang="en-US" sz="2800" dirty="0">
                <a:ea typeface="ＭＳ Ｐゴシック" charset="0"/>
              </a:rPr>
              <a:t>, </a:t>
            </a:r>
            <a:r>
              <a:rPr lang="en-US" sz="2800" dirty="0" err="1">
                <a:ea typeface="ＭＳ Ｐゴシック" charset="0"/>
              </a:rPr>
              <a:t>has_parent</a:t>
            </a:r>
            <a:endParaRPr lang="en-US" sz="2800" dirty="0">
              <a:ea typeface="ＭＳ Ｐゴシック" charset="0"/>
            </a:endParaRPr>
          </a:p>
          <a:p>
            <a:pPr>
              <a:lnSpc>
                <a:spcPct val="8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Add general constraints to relations, e.g.</a:t>
            </a: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spouse(X,Y) =&gt; ~ X = Y</a:t>
            </a: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spouse(X,Y) =&gt; person(X), person(Y)</a:t>
            </a:r>
          </a:p>
          <a:p>
            <a:pPr>
              <a:lnSpc>
                <a:spcPct val="8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Add FOL sentences for inference, e.g.</a:t>
            </a:r>
            <a:endParaRPr lang="en-US" sz="2800" dirty="0"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spouse(X,Y) </a:t>
            </a:r>
            <a:r>
              <a:rPr lang="en-US" sz="2800" dirty="0">
                <a:ea typeface="ＭＳ Ｐゴシック" charset="0"/>
                <a:sym typeface="Wingdings" charset="0"/>
              </a:rPr>
              <a:t> spouse(Y,X)</a:t>
            </a:r>
            <a:endParaRPr lang="en-US" sz="2800" dirty="0">
              <a:ea typeface="ＭＳ Ｐゴシック" charset="0"/>
            </a:endParaRP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man(X) </a:t>
            </a:r>
            <a:r>
              <a:rPr lang="en-US" sz="2800" dirty="0">
                <a:ea typeface="ＭＳ Ｐゴシック" charset="0"/>
                <a:sym typeface="Wingdings" charset="0"/>
              </a:rPr>
              <a:t> person(X) </a:t>
            </a:r>
            <a:r>
              <a:rPr lang="en-US" sz="2800" dirty="0">
                <a:latin typeface="ＭＳ ゴシック" charset="0"/>
                <a:ea typeface="ＭＳ ゴシック" charset="0"/>
                <a:cs typeface="ＭＳ ゴシック" charset="0"/>
                <a:sym typeface="Wingdings" charset="0"/>
              </a:rPr>
              <a:t>∧</a:t>
            </a:r>
            <a:r>
              <a:rPr lang="en-US" sz="2800" dirty="0">
                <a:latin typeface="Calibri" panose="020F0502020204030204" pitchFamily="34" charset="0"/>
                <a:ea typeface="ＭＳ ゴシック" charset="0"/>
                <a:cs typeface="Calibri" panose="020F0502020204030204" pitchFamily="34" charset="0"/>
                <a:sym typeface="Wingdings" charset="0"/>
              </a:rPr>
              <a:t>male</a:t>
            </a:r>
            <a:r>
              <a:rPr lang="en-US" sz="2800" dirty="0">
                <a:ea typeface="ＭＳ ゴシック" charset="0"/>
                <a:cs typeface="ＭＳ ゴシック" charset="0"/>
                <a:sym typeface="Wingdings" charset="0"/>
              </a:rPr>
              <a:t>(X)</a:t>
            </a:r>
            <a:endParaRPr lang="en-US" sz="2800" dirty="0">
              <a:ea typeface="ＭＳ Ｐゴシック" charset="0"/>
            </a:endParaRPr>
          </a:p>
          <a:p>
            <a:pPr lvl="1">
              <a:lnSpc>
                <a:spcPct val="80000"/>
              </a:lnSpc>
            </a:pPr>
            <a:endParaRPr lang="en-US" sz="3200" dirty="0">
              <a:ea typeface="ＭＳ Ｐゴシック" charset="0"/>
            </a:endParaRPr>
          </a:p>
          <a:p>
            <a:pPr lvl="1">
              <a:lnSpc>
                <a:spcPct val="80000"/>
              </a:lnSpc>
            </a:pPr>
            <a:endParaRPr lang="en-US" sz="3200" dirty="0">
              <a:ea typeface="ＭＳ Ｐゴシック" charset="0"/>
            </a:endParaRPr>
          </a:p>
          <a:p>
            <a:pPr>
              <a:lnSpc>
                <a:spcPct val="80000"/>
              </a:lnSpc>
            </a:pP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spd="slow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Example: A simple genealogy KB by FOL</a:t>
            </a:r>
          </a:p>
        </p:txBody>
      </p:sp>
      <p:sp>
        <p:nvSpPr>
          <p:cNvPr id="798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382000" cy="5638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200" b="1" dirty="0">
                <a:ea typeface="ＭＳ Ｐゴシック" charset="0"/>
                <a:cs typeface="ＭＳ Ｐゴシック" charset="0"/>
              </a:rPr>
              <a:t>Predicates:</a:t>
            </a: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parent(x, y), child(x, y), father(x, y), daughter(x, y), etc.</a:t>
            </a: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spouse(x, y), husband(x, y), wife(</a:t>
            </a:r>
            <a:r>
              <a:rPr lang="en-US" sz="2800" dirty="0" err="1">
                <a:ea typeface="ＭＳ Ｐゴシック" charset="0"/>
              </a:rPr>
              <a:t>x,y</a:t>
            </a:r>
            <a:r>
              <a:rPr lang="en-US" sz="2800" dirty="0">
                <a:ea typeface="ＭＳ Ｐゴシック" charset="0"/>
              </a:rPr>
              <a:t>)</a:t>
            </a: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ancestor(x, y), descendant(x, y)</a:t>
            </a: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male(x), female(y)</a:t>
            </a: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relative(x, y)</a:t>
            </a:r>
          </a:p>
          <a:p>
            <a:pPr>
              <a:lnSpc>
                <a:spcPct val="80000"/>
              </a:lnSpc>
            </a:pPr>
            <a:r>
              <a:rPr lang="en-US" sz="3200" b="1" dirty="0">
                <a:ea typeface="ＭＳ Ｐゴシック" charset="0"/>
                <a:cs typeface="ＭＳ Ｐゴシック" charset="0"/>
              </a:rPr>
              <a:t>Facts:</a:t>
            </a: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husband(Joe, Mary), son(Fred, Joe)</a:t>
            </a: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spouse(John, Nancy), male(John), son(Mark, Nancy)</a:t>
            </a: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father(Jack, Nancy), daughter(Linda, Jack)</a:t>
            </a: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daughter(Liz, Linda)</a:t>
            </a: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etc.</a:t>
            </a:r>
          </a:p>
        </p:txBody>
      </p:sp>
    </p:spTree>
  </p:cSld>
  <p:clrMapOvr>
    <a:masterClrMapping/>
  </p:clrMapOvr>
  <p:transition spd="slow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1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8400" y="33338"/>
            <a:ext cx="16256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382000" cy="990600"/>
          </a:xfrm>
        </p:spPr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Example Axioms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229600" cy="5486400"/>
          </a:xfrm>
        </p:spPr>
        <p:txBody>
          <a:bodyPr/>
          <a:lstStyle/>
          <a:p>
            <a:pPr marL="0" indent="-1588">
              <a:lnSpc>
                <a:spcPct val="110000"/>
              </a:lnSpc>
              <a:buFontTx/>
              <a:buNone/>
              <a:defRPr/>
            </a:pPr>
            <a:r>
              <a:rPr lang="en-US" sz="2200" dirty="0">
                <a:ea typeface="ＭＳ Ｐゴシック" charset="0"/>
              </a:rPr>
              <a:t>(</a:t>
            </a:r>
            <a:r>
              <a:rPr lang="en-US" sz="2200" dirty="0">
                <a:ea typeface="ＭＳ Ｐゴシック" charset="0"/>
                <a:sym typeface="Symbol" charset="0"/>
              </a:rPr>
              <a:t></a:t>
            </a:r>
            <a:r>
              <a:rPr lang="en-US" sz="2200" dirty="0" err="1">
                <a:ea typeface="ＭＳ Ｐゴシック" charset="0"/>
              </a:rPr>
              <a:t>x,y</a:t>
            </a:r>
            <a:r>
              <a:rPr lang="en-US" sz="2200" dirty="0">
                <a:ea typeface="ＭＳ Ｐゴシック" charset="0"/>
              </a:rPr>
              <a:t>) parent(x, y) </a:t>
            </a:r>
            <a:r>
              <a:rPr lang="en-US" sz="2200" dirty="0">
                <a:ea typeface="ＭＳ Ｐゴシック" charset="0"/>
                <a:cs typeface="Calibri"/>
              </a:rPr>
              <a:t>↔</a:t>
            </a:r>
            <a:r>
              <a:rPr lang="en-US" sz="2200" dirty="0">
                <a:ea typeface="ＭＳ Ｐゴシック" charset="0"/>
              </a:rPr>
              <a:t> child (y, x)</a:t>
            </a:r>
          </a:p>
          <a:p>
            <a:pPr marL="0" indent="-1588">
              <a:lnSpc>
                <a:spcPct val="110000"/>
              </a:lnSpc>
              <a:buFontTx/>
              <a:buNone/>
              <a:defRPr/>
            </a:pPr>
            <a:r>
              <a:rPr lang="en-US" sz="2200" dirty="0">
                <a:ea typeface="ＭＳ Ｐゴシック" charset="0"/>
              </a:rPr>
              <a:t>(</a:t>
            </a:r>
            <a:r>
              <a:rPr lang="en-US" sz="2200" dirty="0">
                <a:ea typeface="ＭＳ Ｐゴシック" charset="0"/>
                <a:sym typeface="Symbol" charset="0"/>
              </a:rPr>
              <a:t></a:t>
            </a:r>
            <a:r>
              <a:rPr lang="en-US" sz="2200" dirty="0" err="1">
                <a:ea typeface="ＭＳ Ｐゴシック" charset="0"/>
              </a:rPr>
              <a:t>x,y</a:t>
            </a:r>
            <a:r>
              <a:rPr lang="en-US" sz="2200" dirty="0">
                <a:ea typeface="ＭＳ Ｐゴシック" charset="0"/>
              </a:rPr>
              <a:t>) father(x, y) </a:t>
            </a:r>
            <a:r>
              <a:rPr lang="en-US" sz="2200" dirty="0">
                <a:ea typeface="ＭＳ Ｐゴシック" charset="0"/>
                <a:cs typeface="Calibri"/>
              </a:rPr>
              <a:t>↔</a:t>
            </a:r>
            <a:r>
              <a:rPr lang="en-US" sz="2200" dirty="0">
                <a:ea typeface="ＭＳ Ｐゴシック" charset="0"/>
              </a:rPr>
              <a:t> parent(x, y) </a:t>
            </a:r>
            <a:r>
              <a:rPr lang="en-US" sz="2200" dirty="0">
                <a:ea typeface="ＭＳ Ｐゴシック" charset="0"/>
                <a:sym typeface="Symbol" charset="0"/>
              </a:rPr>
              <a:t></a:t>
            </a:r>
            <a:r>
              <a:rPr lang="en-US" sz="2200" dirty="0">
                <a:ea typeface="ＭＳ Ｐゴシック" charset="0"/>
              </a:rPr>
              <a:t> male(x) </a:t>
            </a:r>
            <a:r>
              <a:rPr lang="en-US" sz="2200" i="1" dirty="0">
                <a:ea typeface="ＭＳ Ｐゴシック" charset="0"/>
              </a:rPr>
              <a:t>;similar for mother(x, y)</a:t>
            </a:r>
          </a:p>
          <a:p>
            <a:pPr marL="0" indent="-1588">
              <a:lnSpc>
                <a:spcPct val="110000"/>
              </a:lnSpc>
              <a:buFontTx/>
              <a:buNone/>
              <a:defRPr/>
            </a:pPr>
            <a:r>
              <a:rPr lang="en-US" sz="2200" dirty="0">
                <a:ea typeface="ＭＳ Ｐゴシック" charset="0"/>
              </a:rPr>
              <a:t>(</a:t>
            </a:r>
            <a:r>
              <a:rPr lang="en-US" sz="2200" dirty="0">
                <a:ea typeface="ＭＳ Ｐゴシック" charset="0"/>
                <a:sym typeface="Symbol" charset="0"/>
              </a:rPr>
              <a:t></a:t>
            </a:r>
            <a:r>
              <a:rPr lang="en-US" sz="2200" dirty="0" err="1">
                <a:ea typeface="ＭＳ Ｐゴシック" charset="0"/>
              </a:rPr>
              <a:t>x,y</a:t>
            </a:r>
            <a:r>
              <a:rPr lang="en-US" sz="2200" dirty="0">
                <a:ea typeface="ＭＳ Ｐゴシック" charset="0"/>
              </a:rPr>
              <a:t>) daughter(x, y) </a:t>
            </a:r>
            <a:r>
              <a:rPr lang="en-US" sz="2200" dirty="0">
                <a:ea typeface="ＭＳ Ｐゴシック" charset="0"/>
                <a:cs typeface="Calibri"/>
              </a:rPr>
              <a:t>↔</a:t>
            </a:r>
            <a:r>
              <a:rPr lang="en-US" sz="2200" dirty="0">
                <a:ea typeface="ＭＳ Ｐゴシック" charset="0"/>
              </a:rPr>
              <a:t> child(x, y) </a:t>
            </a:r>
            <a:r>
              <a:rPr lang="en-US" sz="2200" dirty="0">
                <a:ea typeface="ＭＳ Ｐゴシック" charset="0"/>
                <a:sym typeface="Symbol" charset="0"/>
              </a:rPr>
              <a:t></a:t>
            </a:r>
            <a:r>
              <a:rPr lang="en-US" sz="2200" dirty="0">
                <a:ea typeface="ＭＳ Ｐゴシック" charset="0"/>
              </a:rPr>
              <a:t> female(x) </a:t>
            </a:r>
            <a:r>
              <a:rPr lang="en-US" sz="2200" i="1" dirty="0">
                <a:ea typeface="ＭＳ Ｐゴシック" charset="0"/>
              </a:rPr>
              <a:t>;similar for son(x, y)</a:t>
            </a:r>
          </a:p>
          <a:p>
            <a:pPr marL="0" indent="-1588">
              <a:lnSpc>
                <a:spcPct val="110000"/>
              </a:lnSpc>
              <a:buFontTx/>
              <a:buNone/>
              <a:defRPr/>
            </a:pPr>
            <a:r>
              <a:rPr lang="en-US" sz="2200" dirty="0">
                <a:ea typeface="ＭＳ Ｐゴシック" charset="0"/>
              </a:rPr>
              <a:t>(</a:t>
            </a:r>
            <a:r>
              <a:rPr lang="en-US" sz="2200" dirty="0">
                <a:ea typeface="ＭＳ Ｐゴシック" charset="0"/>
                <a:sym typeface="Symbol" charset="0"/>
              </a:rPr>
              <a:t></a:t>
            </a:r>
            <a:r>
              <a:rPr lang="en-US" sz="2200" dirty="0" err="1">
                <a:ea typeface="ＭＳ Ｐゴシック" charset="0"/>
              </a:rPr>
              <a:t>x,y</a:t>
            </a:r>
            <a:r>
              <a:rPr lang="en-US" sz="2200" dirty="0">
                <a:ea typeface="ＭＳ Ｐゴシック" charset="0"/>
              </a:rPr>
              <a:t>) husband(x, y) </a:t>
            </a:r>
            <a:r>
              <a:rPr lang="en-US" sz="2200" dirty="0">
                <a:ea typeface="ＭＳ Ｐゴシック" charset="0"/>
                <a:cs typeface="Calibri"/>
              </a:rPr>
              <a:t>↔</a:t>
            </a:r>
            <a:r>
              <a:rPr lang="en-US" sz="2200" dirty="0">
                <a:ea typeface="ＭＳ Ｐゴシック" charset="0"/>
              </a:rPr>
              <a:t> spouse(x, y) </a:t>
            </a:r>
            <a:r>
              <a:rPr lang="en-US" sz="2200" dirty="0">
                <a:ea typeface="ＭＳ Ｐゴシック" charset="0"/>
                <a:sym typeface="Symbol" charset="0"/>
              </a:rPr>
              <a:t></a:t>
            </a:r>
            <a:r>
              <a:rPr lang="en-US" sz="2200" dirty="0">
                <a:ea typeface="ＭＳ Ｐゴシック" charset="0"/>
              </a:rPr>
              <a:t> male(x) </a:t>
            </a:r>
            <a:r>
              <a:rPr lang="en-US" sz="2200" i="1" dirty="0">
                <a:ea typeface="ＭＳ Ｐゴシック" charset="0"/>
              </a:rPr>
              <a:t>;similar for wife(x, y)</a:t>
            </a:r>
          </a:p>
          <a:p>
            <a:pPr marL="0" indent="-1588">
              <a:lnSpc>
                <a:spcPct val="110000"/>
              </a:lnSpc>
              <a:buFontTx/>
              <a:buNone/>
              <a:defRPr/>
            </a:pPr>
            <a:r>
              <a:rPr lang="en-US" sz="2200" dirty="0">
                <a:ea typeface="ＭＳ Ｐゴシック" charset="0"/>
              </a:rPr>
              <a:t>(</a:t>
            </a:r>
            <a:r>
              <a:rPr lang="en-US" sz="2200" dirty="0">
                <a:ea typeface="ＭＳ Ｐゴシック" charset="0"/>
                <a:sym typeface="Symbol" charset="0"/>
              </a:rPr>
              <a:t></a:t>
            </a:r>
            <a:r>
              <a:rPr lang="en-US" sz="2200" dirty="0" err="1">
                <a:ea typeface="ＭＳ Ｐゴシック" charset="0"/>
              </a:rPr>
              <a:t>x,y</a:t>
            </a:r>
            <a:r>
              <a:rPr lang="en-US" sz="2200" dirty="0">
                <a:ea typeface="ＭＳ Ｐゴシック" charset="0"/>
              </a:rPr>
              <a:t>) spouse(x, y) </a:t>
            </a:r>
            <a:r>
              <a:rPr lang="en-US" sz="2200" dirty="0">
                <a:ea typeface="ＭＳ Ｐゴシック" charset="0"/>
                <a:cs typeface="Calibri"/>
              </a:rPr>
              <a:t>↔</a:t>
            </a:r>
            <a:r>
              <a:rPr lang="en-US" sz="2200" dirty="0">
                <a:ea typeface="ＭＳ Ｐゴシック" charset="0"/>
              </a:rPr>
              <a:t> spouse(y, x)  </a:t>
            </a:r>
            <a:r>
              <a:rPr lang="en-US" sz="2200" i="1" dirty="0">
                <a:ea typeface="ＭＳ Ｐゴシック" charset="0"/>
              </a:rPr>
              <a:t>;spouse relation is symmetric</a:t>
            </a:r>
          </a:p>
          <a:p>
            <a:pPr marL="0" indent="-1588">
              <a:lnSpc>
                <a:spcPct val="110000"/>
              </a:lnSpc>
              <a:buFontTx/>
              <a:buNone/>
              <a:defRPr/>
            </a:pPr>
            <a:r>
              <a:rPr lang="en-US" sz="2200" dirty="0">
                <a:ea typeface="ＭＳ Ｐゴシック" charset="0"/>
              </a:rPr>
              <a:t>(</a:t>
            </a:r>
            <a:r>
              <a:rPr lang="en-US" sz="2200" dirty="0">
                <a:ea typeface="ＭＳ Ｐゴシック" charset="0"/>
                <a:sym typeface="Symbol" charset="0"/>
              </a:rPr>
              <a:t></a:t>
            </a:r>
            <a:r>
              <a:rPr lang="en-US" sz="2200" dirty="0" err="1">
                <a:ea typeface="ＭＳ Ｐゴシック" charset="0"/>
              </a:rPr>
              <a:t>x,y</a:t>
            </a:r>
            <a:r>
              <a:rPr lang="en-US" sz="2200" dirty="0">
                <a:ea typeface="ＭＳ Ｐゴシック" charset="0"/>
              </a:rPr>
              <a:t>) parent(x, y) </a:t>
            </a:r>
            <a:r>
              <a:rPr lang="en-US" sz="2200" dirty="0">
                <a:ea typeface="ＭＳ Ｐゴシック" charset="0"/>
                <a:sym typeface="Symbol" charset="0"/>
              </a:rPr>
              <a:t></a:t>
            </a:r>
            <a:r>
              <a:rPr lang="en-US" sz="2200" dirty="0">
                <a:ea typeface="ＭＳ Ｐゴシック" charset="0"/>
              </a:rPr>
              <a:t> ancestor(x, y) </a:t>
            </a:r>
          </a:p>
          <a:p>
            <a:pPr marL="0" indent="-1588">
              <a:lnSpc>
                <a:spcPct val="110000"/>
              </a:lnSpc>
              <a:buFontTx/>
              <a:buNone/>
              <a:defRPr/>
            </a:pPr>
            <a:r>
              <a:rPr lang="en-US" sz="2200" dirty="0">
                <a:ea typeface="ＭＳ Ｐゴシック" charset="0"/>
              </a:rPr>
              <a:t>(</a:t>
            </a:r>
            <a:r>
              <a:rPr lang="en-US" sz="2200" dirty="0">
                <a:ea typeface="ＭＳ Ｐゴシック" charset="0"/>
                <a:sym typeface="Symbol" charset="0"/>
              </a:rPr>
              <a:t></a:t>
            </a:r>
            <a:r>
              <a:rPr lang="en-US" sz="2200" dirty="0" err="1">
                <a:ea typeface="ＭＳ Ｐゴシック" charset="0"/>
              </a:rPr>
              <a:t>x,y</a:t>
            </a:r>
            <a:r>
              <a:rPr lang="en-US" sz="2200" dirty="0">
                <a:ea typeface="ＭＳ Ｐゴシック" charset="0"/>
              </a:rPr>
              <a:t>)(</a:t>
            </a:r>
            <a:r>
              <a:rPr lang="en-US" sz="2200" dirty="0">
                <a:ea typeface="ＭＳ Ｐゴシック" charset="0"/>
                <a:sym typeface="Symbol" charset="0"/>
              </a:rPr>
              <a:t></a:t>
            </a:r>
            <a:r>
              <a:rPr lang="en-US" sz="2200" dirty="0">
                <a:ea typeface="ＭＳ Ｐゴシック" charset="0"/>
              </a:rPr>
              <a:t>z) parent(x, z) </a:t>
            </a:r>
            <a:r>
              <a:rPr lang="en-US" sz="2200" dirty="0">
                <a:ea typeface="ＭＳ Ｐゴシック" charset="0"/>
                <a:sym typeface="Symbol" charset="0"/>
              </a:rPr>
              <a:t></a:t>
            </a:r>
            <a:r>
              <a:rPr lang="en-US" sz="2200" dirty="0">
                <a:ea typeface="ＭＳ Ｐゴシック" charset="0"/>
              </a:rPr>
              <a:t> ancestor(z, y) </a:t>
            </a:r>
            <a:r>
              <a:rPr lang="en-US" sz="2200" dirty="0">
                <a:ea typeface="ＭＳ Ｐゴシック" charset="0"/>
                <a:sym typeface="Symbol" charset="0"/>
              </a:rPr>
              <a:t></a:t>
            </a:r>
            <a:r>
              <a:rPr lang="en-US" sz="2200" dirty="0">
                <a:ea typeface="ＭＳ Ｐゴシック" charset="0"/>
              </a:rPr>
              <a:t> ancestor(x, y) </a:t>
            </a:r>
          </a:p>
          <a:p>
            <a:pPr marL="0" indent="-1588">
              <a:lnSpc>
                <a:spcPct val="110000"/>
              </a:lnSpc>
              <a:buFontTx/>
              <a:buNone/>
              <a:defRPr/>
            </a:pPr>
            <a:r>
              <a:rPr lang="en-US" sz="2200" dirty="0">
                <a:ea typeface="ＭＳ Ｐゴシック" charset="0"/>
              </a:rPr>
              <a:t>(</a:t>
            </a:r>
            <a:r>
              <a:rPr lang="en-US" sz="2200" dirty="0">
                <a:ea typeface="ＭＳ Ｐゴシック" charset="0"/>
                <a:sym typeface="Symbol" charset="0"/>
              </a:rPr>
              <a:t></a:t>
            </a:r>
            <a:r>
              <a:rPr lang="en-US" sz="2200" dirty="0" err="1">
                <a:ea typeface="ＭＳ Ｐゴシック" charset="0"/>
              </a:rPr>
              <a:t>x,y</a:t>
            </a:r>
            <a:r>
              <a:rPr lang="en-US" sz="2200" dirty="0">
                <a:ea typeface="ＭＳ Ｐゴシック" charset="0"/>
              </a:rPr>
              <a:t>) descendant(x, y) </a:t>
            </a:r>
            <a:r>
              <a:rPr lang="en-US" sz="2200" dirty="0">
                <a:ea typeface="ＭＳ Ｐゴシック" charset="0"/>
                <a:cs typeface="Calibri"/>
              </a:rPr>
              <a:t>↔</a:t>
            </a:r>
            <a:r>
              <a:rPr lang="en-US" sz="2200" dirty="0">
                <a:ea typeface="ＭＳ Ｐゴシック" charset="0"/>
              </a:rPr>
              <a:t> ancestor(y, x) </a:t>
            </a:r>
          </a:p>
          <a:p>
            <a:pPr marL="0" indent="-1588">
              <a:lnSpc>
                <a:spcPct val="110000"/>
              </a:lnSpc>
              <a:buFontTx/>
              <a:buNone/>
              <a:defRPr/>
            </a:pPr>
            <a:r>
              <a:rPr lang="en-US" sz="2200" dirty="0">
                <a:ea typeface="ＭＳ Ｐゴシック" charset="0"/>
              </a:rPr>
              <a:t>(</a:t>
            </a:r>
            <a:r>
              <a:rPr lang="en-US" sz="2200" dirty="0">
                <a:ea typeface="ＭＳ Ｐゴシック" charset="0"/>
                <a:sym typeface="Symbol" charset="0"/>
              </a:rPr>
              <a:t></a:t>
            </a:r>
            <a:r>
              <a:rPr lang="en-US" sz="2200" dirty="0" err="1">
                <a:ea typeface="ＭＳ Ｐゴシック" charset="0"/>
              </a:rPr>
              <a:t>x,y</a:t>
            </a:r>
            <a:r>
              <a:rPr lang="en-US" sz="2200" dirty="0">
                <a:ea typeface="ＭＳ Ｐゴシック" charset="0"/>
              </a:rPr>
              <a:t>)(</a:t>
            </a:r>
            <a:r>
              <a:rPr lang="en-US" sz="2200" dirty="0">
                <a:ea typeface="ＭＳ Ｐゴシック" charset="0"/>
                <a:sym typeface="Symbol" charset="0"/>
              </a:rPr>
              <a:t></a:t>
            </a:r>
            <a:r>
              <a:rPr lang="en-US" sz="2200" dirty="0">
                <a:ea typeface="ＭＳ Ｐゴシック" charset="0"/>
              </a:rPr>
              <a:t>z) ancestor(z, x) </a:t>
            </a:r>
            <a:r>
              <a:rPr lang="en-US" sz="2200" dirty="0">
                <a:ea typeface="ＭＳ Ｐゴシック" charset="0"/>
                <a:sym typeface="Symbol" charset="0"/>
              </a:rPr>
              <a:t></a:t>
            </a:r>
            <a:r>
              <a:rPr lang="en-US" sz="2200" dirty="0">
                <a:ea typeface="ＭＳ Ｐゴシック" charset="0"/>
              </a:rPr>
              <a:t> ancestor(z, y) </a:t>
            </a:r>
            <a:r>
              <a:rPr lang="en-US" sz="2200" dirty="0">
                <a:ea typeface="ＭＳ Ｐゴシック" charset="0"/>
                <a:sym typeface="Symbol" charset="0"/>
              </a:rPr>
              <a:t></a:t>
            </a:r>
            <a:r>
              <a:rPr lang="en-US" sz="2200" dirty="0">
                <a:ea typeface="ＭＳ Ｐゴシック" charset="0"/>
              </a:rPr>
              <a:t> relative(x, y)</a:t>
            </a:r>
          </a:p>
          <a:p>
            <a:pPr marL="0" indent="-1588">
              <a:lnSpc>
                <a:spcPct val="110000"/>
              </a:lnSpc>
              <a:buFontTx/>
              <a:buNone/>
              <a:defRPr/>
            </a:pPr>
            <a:r>
              <a:rPr lang="en-US" sz="2200" dirty="0">
                <a:ea typeface="ＭＳ Ｐゴシック" charset="0"/>
              </a:rPr>
              <a:t>(</a:t>
            </a:r>
            <a:r>
              <a:rPr lang="en-US" sz="2200" dirty="0">
                <a:ea typeface="ＭＳ Ｐゴシック" charset="0"/>
                <a:sym typeface="Symbol" charset="0"/>
              </a:rPr>
              <a:t></a:t>
            </a:r>
            <a:r>
              <a:rPr lang="en-US" sz="2200" dirty="0" err="1">
                <a:ea typeface="ＭＳ Ｐゴシック" charset="0"/>
              </a:rPr>
              <a:t>x,y</a:t>
            </a:r>
            <a:r>
              <a:rPr lang="en-US" sz="2200" dirty="0">
                <a:ea typeface="ＭＳ Ｐゴシック" charset="0"/>
              </a:rPr>
              <a:t>) spouse(x, y) </a:t>
            </a:r>
            <a:r>
              <a:rPr lang="en-US" sz="2200" dirty="0">
                <a:ea typeface="ＭＳ Ｐゴシック" charset="0"/>
                <a:sym typeface="Symbol" charset="0"/>
              </a:rPr>
              <a:t></a:t>
            </a:r>
            <a:r>
              <a:rPr lang="en-US" sz="2200" dirty="0">
                <a:ea typeface="ＭＳ Ｐゴシック" charset="0"/>
              </a:rPr>
              <a:t> relative(x, y)  ;related by marriage</a:t>
            </a:r>
          </a:p>
          <a:p>
            <a:pPr marL="0" indent="-1588">
              <a:lnSpc>
                <a:spcPct val="110000"/>
              </a:lnSpc>
              <a:buFontTx/>
              <a:buNone/>
              <a:defRPr/>
            </a:pPr>
            <a:r>
              <a:rPr lang="en-US" sz="2200" dirty="0">
                <a:ea typeface="ＭＳ Ｐゴシック" charset="0"/>
              </a:rPr>
              <a:t>(</a:t>
            </a:r>
            <a:r>
              <a:rPr lang="en-US" sz="2200" dirty="0">
                <a:ea typeface="ＭＳ Ｐゴシック" charset="0"/>
                <a:sym typeface="Symbol" charset="0"/>
              </a:rPr>
              <a:t></a:t>
            </a:r>
            <a:r>
              <a:rPr lang="en-US" sz="2200" dirty="0" err="1">
                <a:ea typeface="ＭＳ Ｐゴシック" charset="0"/>
              </a:rPr>
              <a:t>x,y</a:t>
            </a:r>
            <a:r>
              <a:rPr lang="en-US" sz="2200" dirty="0">
                <a:ea typeface="ＭＳ Ｐゴシック" charset="0"/>
              </a:rPr>
              <a:t>)(</a:t>
            </a:r>
            <a:r>
              <a:rPr lang="en-US" sz="2200" dirty="0">
                <a:ea typeface="ＭＳ Ｐゴシック" charset="0"/>
                <a:sym typeface="Symbol" charset="0"/>
              </a:rPr>
              <a:t></a:t>
            </a:r>
            <a:r>
              <a:rPr lang="en-US" sz="2200" dirty="0">
                <a:ea typeface="ＭＳ Ｐゴシック" charset="0"/>
              </a:rPr>
              <a:t>z) relative(z, x) </a:t>
            </a:r>
            <a:r>
              <a:rPr lang="en-US" sz="2200" dirty="0">
                <a:ea typeface="ＭＳ Ｐゴシック" charset="0"/>
                <a:sym typeface="Symbol" charset="0"/>
              </a:rPr>
              <a:t></a:t>
            </a:r>
            <a:r>
              <a:rPr lang="en-US" sz="2200" dirty="0">
                <a:ea typeface="ＭＳ Ｐゴシック" charset="0"/>
              </a:rPr>
              <a:t> relative(z, y) </a:t>
            </a:r>
            <a:r>
              <a:rPr lang="en-US" sz="2200" dirty="0">
                <a:ea typeface="ＭＳ Ｐゴシック" charset="0"/>
                <a:sym typeface="Symbol" charset="0"/>
              </a:rPr>
              <a:t></a:t>
            </a:r>
            <a:r>
              <a:rPr lang="en-US" sz="2200" dirty="0">
                <a:ea typeface="ＭＳ Ｐゴシック" charset="0"/>
              </a:rPr>
              <a:t> relative(x, y)  </a:t>
            </a:r>
            <a:r>
              <a:rPr lang="en-US" sz="2200" i="1" dirty="0">
                <a:ea typeface="ＭＳ Ｐゴシック" charset="0"/>
              </a:rPr>
              <a:t>;transitive</a:t>
            </a:r>
          </a:p>
          <a:p>
            <a:pPr marL="0" indent="-1588">
              <a:lnSpc>
                <a:spcPct val="110000"/>
              </a:lnSpc>
              <a:buFontTx/>
              <a:buNone/>
              <a:defRPr/>
            </a:pPr>
            <a:r>
              <a:rPr lang="en-US" sz="2200" dirty="0">
                <a:ea typeface="ＭＳ Ｐゴシック" charset="0"/>
              </a:rPr>
              <a:t>(</a:t>
            </a:r>
            <a:r>
              <a:rPr lang="en-US" sz="2200" dirty="0">
                <a:ea typeface="ＭＳ Ｐゴシック" charset="0"/>
                <a:sym typeface="Symbol" charset="0"/>
              </a:rPr>
              <a:t></a:t>
            </a:r>
            <a:r>
              <a:rPr lang="en-US" sz="2200" dirty="0" err="1">
                <a:ea typeface="ＭＳ Ｐゴシック" charset="0"/>
              </a:rPr>
              <a:t>x,y</a:t>
            </a:r>
            <a:r>
              <a:rPr lang="en-US" sz="2200" dirty="0">
                <a:ea typeface="ＭＳ Ｐゴシック" charset="0"/>
              </a:rPr>
              <a:t>) relative(x, y) </a:t>
            </a:r>
            <a:r>
              <a:rPr lang="en-US" sz="2200" dirty="0">
                <a:ea typeface="ＭＳ Ｐゴシック" charset="0"/>
                <a:cs typeface="Calibri"/>
              </a:rPr>
              <a:t>↔</a:t>
            </a:r>
            <a:r>
              <a:rPr lang="en-US" sz="2200" dirty="0">
                <a:ea typeface="ＭＳ Ｐゴシック" charset="0"/>
              </a:rPr>
              <a:t> relative(y, x) </a:t>
            </a:r>
            <a:r>
              <a:rPr lang="en-US" sz="2200" b="1" dirty="0">
                <a:ea typeface="ＭＳ Ｐゴシック" charset="0"/>
              </a:rPr>
              <a:t> </a:t>
            </a:r>
            <a:r>
              <a:rPr lang="en-US" sz="2200" i="1" dirty="0">
                <a:ea typeface="ＭＳ Ｐゴシック" charset="0"/>
              </a:rPr>
              <a:t> ;symmetric</a:t>
            </a:r>
          </a:p>
          <a:p>
            <a:pPr marL="0" indent="0">
              <a:lnSpc>
                <a:spcPct val="110000"/>
              </a:lnSpc>
              <a:buFontTx/>
              <a:buNone/>
              <a:defRPr/>
            </a:pPr>
            <a:endParaRPr lang="en-US" sz="2200" dirty="0">
              <a:ea typeface="ＭＳ Ｐゴシック" charset="0"/>
            </a:endParaRPr>
          </a:p>
        </p:txBody>
      </p:sp>
    </p:spTree>
  </p:cSld>
  <p:clrMapOvr>
    <a:masterClrMapping/>
  </p:clrMapOvr>
  <p:transition spd="slow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Axioms for Set Theory in FOL</a:t>
            </a:r>
          </a:p>
        </p:txBody>
      </p:sp>
      <p:sp>
        <p:nvSpPr>
          <p:cNvPr id="860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8153400" cy="5257800"/>
          </a:xfrm>
        </p:spPr>
        <p:txBody>
          <a:bodyPr/>
          <a:lstStyle/>
          <a:p>
            <a:pPr>
              <a:buFontTx/>
              <a:buNone/>
            </a:pPr>
            <a:r>
              <a:rPr lang="en-US" sz="1800" dirty="0">
                <a:ea typeface="ＭＳ Ｐゴシック" charset="0"/>
                <a:cs typeface="ＭＳ Ｐゴシック" charset="0"/>
              </a:rPr>
              <a:t>1. The only sets are the empty set and those made by adjoining something to a set: </a:t>
            </a:r>
          </a:p>
          <a:p>
            <a:pPr lvl="1">
              <a:buFontTx/>
              <a:buNone/>
            </a:pPr>
            <a:r>
              <a:rPr lang="en-US" sz="1600" dirty="0">
                <a:ea typeface="ＭＳ Ｐゴシック" charset="0"/>
                <a:sym typeface="Symbol" charset="0"/>
              </a:rPr>
              <a:t></a:t>
            </a:r>
            <a:r>
              <a:rPr lang="en-US" sz="1600" dirty="0">
                <a:ea typeface="ＭＳ Ｐゴシック" charset="0"/>
              </a:rPr>
              <a:t>s set(s) &lt;=&gt; (s=</a:t>
            </a:r>
            <a:r>
              <a:rPr lang="en-US" sz="1600" dirty="0" err="1">
                <a:ea typeface="ＭＳ Ｐゴシック" charset="0"/>
              </a:rPr>
              <a:t>EmptySet</a:t>
            </a:r>
            <a:r>
              <a:rPr lang="en-US" sz="1600" dirty="0">
                <a:ea typeface="ＭＳ Ｐゴシック" charset="0"/>
              </a:rPr>
              <a:t>) v (</a:t>
            </a:r>
            <a:r>
              <a:rPr lang="en-US" sz="1600" dirty="0">
                <a:ea typeface="ＭＳ Ｐゴシック" charset="0"/>
                <a:sym typeface="Symbol" charset="0"/>
              </a:rPr>
              <a:t></a:t>
            </a:r>
            <a:r>
              <a:rPr lang="en-US" sz="1600" dirty="0" err="1">
                <a:ea typeface="ＭＳ Ｐゴシック" charset="0"/>
              </a:rPr>
              <a:t>x,r</a:t>
            </a:r>
            <a:r>
              <a:rPr lang="en-US" sz="1600" dirty="0">
                <a:ea typeface="ＭＳ Ｐゴシック" charset="0"/>
              </a:rPr>
              <a:t> Set(r) ^ s=Adjoin(</a:t>
            </a:r>
            <a:r>
              <a:rPr lang="en-US" sz="1600" dirty="0" err="1">
                <a:ea typeface="ＭＳ Ｐゴシック" charset="0"/>
              </a:rPr>
              <a:t>s,r</a:t>
            </a:r>
            <a:r>
              <a:rPr lang="en-US" sz="1600" dirty="0">
                <a:ea typeface="ＭＳ Ｐゴシック" charset="0"/>
              </a:rPr>
              <a:t>))</a:t>
            </a:r>
          </a:p>
          <a:p>
            <a:pPr>
              <a:buFontTx/>
              <a:buNone/>
            </a:pPr>
            <a:r>
              <a:rPr lang="en-US" sz="1800" dirty="0">
                <a:ea typeface="ＭＳ Ｐゴシック" charset="0"/>
                <a:cs typeface="ＭＳ Ｐゴシック" charset="0"/>
              </a:rPr>
              <a:t>2. The empty set has no elements adjoined to it: </a:t>
            </a:r>
          </a:p>
          <a:p>
            <a:pPr lvl="1">
              <a:buFontTx/>
              <a:buNone/>
            </a:pPr>
            <a:r>
              <a:rPr lang="en-US" sz="1600" dirty="0">
                <a:ea typeface="ＭＳ Ｐゴシック" charset="0"/>
              </a:rPr>
              <a:t>~ </a:t>
            </a:r>
            <a:r>
              <a:rPr lang="en-US" sz="1600" dirty="0">
                <a:ea typeface="ＭＳ Ｐゴシック" charset="0"/>
                <a:sym typeface="Symbol" charset="0"/>
              </a:rPr>
              <a:t></a:t>
            </a:r>
            <a:r>
              <a:rPr lang="en-US" sz="1600" dirty="0" err="1">
                <a:ea typeface="ＭＳ Ｐゴシック" charset="0"/>
              </a:rPr>
              <a:t>x,s</a:t>
            </a:r>
            <a:r>
              <a:rPr lang="en-US" sz="1600" dirty="0">
                <a:ea typeface="ＭＳ Ｐゴシック" charset="0"/>
              </a:rPr>
              <a:t> Adjoin(</a:t>
            </a:r>
            <a:r>
              <a:rPr lang="en-US" sz="1600" dirty="0" err="1">
                <a:ea typeface="ＭＳ Ｐゴシック" charset="0"/>
              </a:rPr>
              <a:t>x,s</a:t>
            </a:r>
            <a:r>
              <a:rPr lang="en-US" sz="1600" dirty="0">
                <a:ea typeface="ＭＳ Ｐゴシック" charset="0"/>
              </a:rPr>
              <a:t>)=</a:t>
            </a:r>
            <a:r>
              <a:rPr lang="en-US" sz="1600" dirty="0" err="1">
                <a:ea typeface="ＭＳ Ｐゴシック" charset="0"/>
              </a:rPr>
              <a:t>EmptySet</a:t>
            </a:r>
            <a:endParaRPr lang="en-US" sz="1600" dirty="0">
              <a:ea typeface="ＭＳ Ｐゴシック" charset="0"/>
            </a:endParaRPr>
          </a:p>
          <a:p>
            <a:pPr>
              <a:buFontTx/>
              <a:buNone/>
            </a:pPr>
            <a:r>
              <a:rPr lang="en-US" sz="1800" dirty="0">
                <a:ea typeface="ＭＳ Ｐゴシック" charset="0"/>
                <a:cs typeface="ＭＳ Ｐゴシック" charset="0"/>
              </a:rPr>
              <a:t>3. Adjoining an element already in the set has no effect: </a:t>
            </a:r>
          </a:p>
          <a:p>
            <a:pPr lvl="1">
              <a:buFontTx/>
              <a:buNone/>
            </a:pPr>
            <a:r>
              <a:rPr lang="en-US" sz="1600" dirty="0">
                <a:ea typeface="ＭＳ Ｐゴシック" charset="0"/>
                <a:sym typeface="Symbol" charset="0"/>
              </a:rPr>
              <a:t></a:t>
            </a:r>
            <a:r>
              <a:rPr lang="en-US" sz="1600" dirty="0" err="1">
                <a:ea typeface="ＭＳ Ｐゴシック" charset="0"/>
              </a:rPr>
              <a:t>x,s</a:t>
            </a:r>
            <a:r>
              <a:rPr lang="en-US" sz="1600" dirty="0">
                <a:ea typeface="ＭＳ Ｐゴシック" charset="0"/>
              </a:rPr>
              <a:t> Member(</a:t>
            </a:r>
            <a:r>
              <a:rPr lang="en-US" sz="1600" dirty="0" err="1">
                <a:ea typeface="ＭＳ Ｐゴシック" charset="0"/>
              </a:rPr>
              <a:t>x,s</a:t>
            </a:r>
            <a:r>
              <a:rPr lang="en-US" sz="1600" dirty="0">
                <a:ea typeface="ＭＳ Ｐゴシック" charset="0"/>
              </a:rPr>
              <a:t>) &lt;=&gt; s=Adjoin(</a:t>
            </a:r>
            <a:r>
              <a:rPr lang="en-US" sz="1600" dirty="0" err="1">
                <a:ea typeface="ＭＳ Ｐゴシック" charset="0"/>
              </a:rPr>
              <a:t>x,s</a:t>
            </a:r>
            <a:r>
              <a:rPr lang="en-US" sz="1600" dirty="0">
                <a:ea typeface="ＭＳ Ｐゴシック" charset="0"/>
              </a:rPr>
              <a:t>)</a:t>
            </a:r>
          </a:p>
          <a:p>
            <a:pPr>
              <a:buFontTx/>
              <a:buNone/>
            </a:pPr>
            <a:r>
              <a:rPr lang="en-US" sz="1800" dirty="0">
                <a:ea typeface="ＭＳ Ｐゴシック" charset="0"/>
                <a:cs typeface="ＭＳ Ｐゴシック" charset="0"/>
              </a:rPr>
              <a:t>4. The only members of a set are the elements that were adjoined into it: </a:t>
            </a:r>
          </a:p>
          <a:p>
            <a:pPr lvl="1">
              <a:buFontTx/>
              <a:buNone/>
            </a:pPr>
            <a:r>
              <a:rPr lang="en-US" sz="1600" dirty="0">
                <a:ea typeface="ＭＳ Ｐゴシック" charset="0"/>
                <a:sym typeface="Symbol" charset="0"/>
              </a:rPr>
              <a:t></a:t>
            </a:r>
            <a:r>
              <a:rPr lang="en-US" sz="1600" dirty="0" err="1">
                <a:ea typeface="ＭＳ Ｐゴシック" charset="0"/>
              </a:rPr>
              <a:t>x,s</a:t>
            </a:r>
            <a:r>
              <a:rPr lang="en-US" sz="1600" dirty="0">
                <a:ea typeface="ＭＳ Ｐゴシック" charset="0"/>
              </a:rPr>
              <a:t> Member(</a:t>
            </a:r>
            <a:r>
              <a:rPr lang="en-US" sz="1600" dirty="0" err="1">
                <a:ea typeface="ＭＳ Ｐゴシック" charset="0"/>
              </a:rPr>
              <a:t>x,s</a:t>
            </a:r>
            <a:r>
              <a:rPr lang="en-US" sz="1600" dirty="0">
                <a:ea typeface="ＭＳ Ｐゴシック" charset="0"/>
              </a:rPr>
              <a:t>) &lt;=&gt;  </a:t>
            </a:r>
            <a:r>
              <a:rPr lang="en-US" sz="1600" dirty="0">
                <a:ea typeface="ＭＳ Ｐゴシック" charset="0"/>
                <a:sym typeface="Symbol" charset="0"/>
              </a:rPr>
              <a:t></a:t>
            </a:r>
            <a:r>
              <a:rPr lang="en-US" sz="1600" dirty="0" err="1">
                <a:ea typeface="ＭＳ Ｐゴシック" charset="0"/>
              </a:rPr>
              <a:t>y,r</a:t>
            </a:r>
            <a:r>
              <a:rPr lang="en-US" sz="1600" dirty="0">
                <a:ea typeface="ＭＳ Ｐゴシック" charset="0"/>
              </a:rPr>
              <a:t> (s=Adjoin(</a:t>
            </a:r>
            <a:r>
              <a:rPr lang="en-US" sz="1600" dirty="0" err="1">
                <a:ea typeface="ＭＳ Ｐゴシック" charset="0"/>
              </a:rPr>
              <a:t>y,r</a:t>
            </a:r>
            <a:r>
              <a:rPr lang="en-US" sz="1600" dirty="0">
                <a:ea typeface="ＭＳ Ｐゴシック" charset="0"/>
              </a:rPr>
              <a:t>) ^ (x=y </a:t>
            </a:r>
            <a:r>
              <a:rPr lang="en-US" sz="1600" dirty="0">
                <a:ea typeface="ＭＳ Ｐゴシック" charset="0"/>
                <a:sym typeface="Symbol" charset="0"/>
              </a:rPr>
              <a:t></a:t>
            </a:r>
            <a:r>
              <a:rPr lang="en-US" sz="1600" dirty="0">
                <a:ea typeface="ＭＳ Ｐゴシック" charset="0"/>
              </a:rPr>
              <a:t> Member(</a:t>
            </a:r>
            <a:r>
              <a:rPr lang="en-US" sz="1600" dirty="0" err="1">
                <a:ea typeface="ＭＳ Ｐゴシック" charset="0"/>
              </a:rPr>
              <a:t>x,r</a:t>
            </a:r>
            <a:r>
              <a:rPr lang="en-US" sz="1600" dirty="0">
                <a:ea typeface="ＭＳ Ｐゴシック" charset="0"/>
              </a:rPr>
              <a:t>)))</a:t>
            </a:r>
          </a:p>
          <a:p>
            <a:pPr>
              <a:buFontTx/>
              <a:buNone/>
            </a:pPr>
            <a:r>
              <a:rPr lang="en-US" sz="1800" dirty="0">
                <a:ea typeface="ＭＳ Ｐゴシック" charset="0"/>
                <a:cs typeface="ＭＳ Ｐゴシック" charset="0"/>
              </a:rPr>
              <a:t>5. A set is a subset of another </a:t>
            </a:r>
            <a:r>
              <a:rPr lang="en-US" sz="1800" dirty="0" err="1">
                <a:ea typeface="ＭＳ Ｐゴシック" charset="0"/>
                <a:cs typeface="ＭＳ Ｐゴシック" charset="0"/>
              </a:rPr>
              <a:t>iff</a:t>
            </a:r>
            <a:r>
              <a:rPr lang="en-US" sz="1800" dirty="0">
                <a:ea typeface="ＭＳ Ｐゴシック" charset="0"/>
                <a:cs typeface="ＭＳ Ｐゴシック" charset="0"/>
              </a:rPr>
              <a:t> all of the 1st set</a:t>
            </a:r>
            <a:r>
              <a:rPr lang="ja-JP" altLang="en-US" sz="1800" dirty="0"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 sz="1800" dirty="0">
                <a:ea typeface="ＭＳ Ｐゴシック" charset="0"/>
                <a:cs typeface="ＭＳ Ｐゴシック" charset="0"/>
              </a:rPr>
              <a:t>s members are members of the 2</a:t>
            </a:r>
            <a:r>
              <a:rPr lang="en-US" altLang="ja-JP" sz="1800" baseline="30000" dirty="0">
                <a:ea typeface="ＭＳ Ｐゴシック" charset="0"/>
                <a:cs typeface="ＭＳ Ｐゴシック" charset="0"/>
              </a:rPr>
              <a:t>nd</a:t>
            </a:r>
            <a:r>
              <a:rPr lang="en-US" altLang="ja-JP" sz="1800" dirty="0">
                <a:ea typeface="ＭＳ Ｐゴシック" charset="0"/>
                <a:cs typeface="ＭＳ Ｐゴシック" charset="0"/>
              </a:rPr>
              <a:t>:</a:t>
            </a:r>
          </a:p>
          <a:p>
            <a:pPr lvl="1">
              <a:buFontTx/>
              <a:buNone/>
            </a:pPr>
            <a:r>
              <a:rPr lang="en-US" sz="1600" dirty="0">
                <a:ea typeface="ＭＳ Ｐゴシック" charset="0"/>
                <a:sym typeface="Symbol" charset="0"/>
              </a:rPr>
              <a:t></a:t>
            </a:r>
            <a:r>
              <a:rPr lang="en-US" sz="1600" dirty="0" err="1">
                <a:ea typeface="ＭＳ Ｐゴシック" charset="0"/>
              </a:rPr>
              <a:t>s,r</a:t>
            </a:r>
            <a:r>
              <a:rPr lang="en-US" sz="1600" dirty="0">
                <a:ea typeface="ＭＳ Ｐゴシック" charset="0"/>
              </a:rPr>
              <a:t> Subset(</a:t>
            </a:r>
            <a:r>
              <a:rPr lang="en-US" sz="1600" dirty="0" err="1">
                <a:ea typeface="ＭＳ Ｐゴシック" charset="0"/>
              </a:rPr>
              <a:t>s,r</a:t>
            </a:r>
            <a:r>
              <a:rPr lang="en-US" sz="1600" dirty="0">
                <a:ea typeface="ＭＳ Ｐゴシック" charset="0"/>
              </a:rPr>
              <a:t>) &lt;=&gt; (</a:t>
            </a:r>
            <a:r>
              <a:rPr lang="en-US" sz="1600" dirty="0">
                <a:ea typeface="ＭＳ Ｐゴシック" charset="0"/>
                <a:sym typeface="Symbol" charset="0"/>
              </a:rPr>
              <a:t></a:t>
            </a:r>
            <a:r>
              <a:rPr lang="en-US" sz="1600" dirty="0">
                <a:ea typeface="ＭＳ Ｐゴシック" charset="0"/>
              </a:rPr>
              <a:t>x Member(</a:t>
            </a:r>
            <a:r>
              <a:rPr lang="en-US" sz="1600" dirty="0" err="1">
                <a:ea typeface="ＭＳ Ｐゴシック" charset="0"/>
              </a:rPr>
              <a:t>x,s</a:t>
            </a:r>
            <a:r>
              <a:rPr lang="en-US" sz="1600" dirty="0">
                <a:ea typeface="ＭＳ Ｐゴシック" charset="0"/>
              </a:rPr>
              <a:t>) =&gt; Member(</a:t>
            </a:r>
            <a:r>
              <a:rPr lang="en-US" sz="1600" dirty="0" err="1">
                <a:ea typeface="ＭＳ Ｐゴシック" charset="0"/>
              </a:rPr>
              <a:t>x,r</a:t>
            </a:r>
            <a:r>
              <a:rPr lang="en-US" sz="1600" dirty="0">
                <a:ea typeface="ＭＳ Ｐゴシック" charset="0"/>
              </a:rPr>
              <a:t>))</a:t>
            </a:r>
          </a:p>
          <a:p>
            <a:pPr>
              <a:buFontTx/>
              <a:buNone/>
            </a:pPr>
            <a:r>
              <a:rPr lang="en-US" sz="1800" dirty="0">
                <a:ea typeface="ＭＳ Ｐゴシック" charset="0"/>
                <a:cs typeface="ＭＳ Ｐゴシック" charset="0"/>
              </a:rPr>
              <a:t>6. Two sets are equal </a:t>
            </a:r>
            <a:r>
              <a:rPr lang="en-US" sz="1800" dirty="0" err="1">
                <a:ea typeface="ＭＳ Ｐゴシック" charset="0"/>
                <a:cs typeface="ＭＳ Ｐゴシック" charset="0"/>
              </a:rPr>
              <a:t>iff</a:t>
            </a:r>
            <a:r>
              <a:rPr lang="en-US" sz="1800" dirty="0">
                <a:ea typeface="ＭＳ Ｐゴシック" charset="0"/>
                <a:cs typeface="ＭＳ Ｐゴシック" charset="0"/>
              </a:rPr>
              <a:t> each is a subset of the other: </a:t>
            </a:r>
          </a:p>
          <a:p>
            <a:pPr lvl="1">
              <a:buFontTx/>
              <a:buNone/>
            </a:pPr>
            <a:r>
              <a:rPr lang="en-US" sz="1600" dirty="0">
                <a:ea typeface="ＭＳ Ｐゴシック" charset="0"/>
                <a:sym typeface="Symbol" charset="0"/>
              </a:rPr>
              <a:t></a:t>
            </a:r>
            <a:r>
              <a:rPr lang="en-US" sz="1600" dirty="0" err="1">
                <a:ea typeface="ＭＳ Ｐゴシック" charset="0"/>
              </a:rPr>
              <a:t>s,r</a:t>
            </a:r>
            <a:r>
              <a:rPr lang="en-US" sz="1600" dirty="0">
                <a:ea typeface="ＭＳ Ｐゴシック" charset="0"/>
              </a:rPr>
              <a:t> (s=r) &lt;=&gt; (subset(</a:t>
            </a:r>
            <a:r>
              <a:rPr lang="en-US" sz="1600" dirty="0" err="1">
                <a:ea typeface="ＭＳ Ｐゴシック" charset="0"/>
              </a:rPr>
              <a:t>s,r</a:t>
            </a:r>
            <a:r>
              <a:rPr lang="en-US" sz="1600" dirty="0">
                <a:ea typeface="ＭＳ Ｐゴシック" charset="0"/>
              </a:rPr>
              <a:t>) ^ subset(</a:t>
            </a:r>
            <a:r>
              <a:rPr lang="en-US" sz="1600" dirty="0" err="1">
                <a:ea typeface="ＭＳ Ｐゴシック" charset="0"/>
              </a:rPr>
              <a:t>r,s</a:t>
            </a:r>
            <a:r>
              <a:rPr lang="en-US" sz="1600" dirty="0">
                <a:ea typeface="ＭＳ Ｐゴシック" charset="0"/>
              </a:rPr>
              <a:t>))</a:t>
            </a:r>
          </a:p>
          <a:p>
            <a:pPr>
              <a:buFontTx/>
              <a:buNone/>
            </a:pPr>
            <a:r>
              <a:rPr lang="en-US" sz="1800" dirty="0">
                <a:ea typeface="ＭＳ Ｐゴシック" charset="0"/>
                <a:cs typeface="ＭＳ Ｐゴシック" charset="0"/>
              </a:rPr>
              <a:t>7. Intersection </a:t>
            </a:r>
          </a:p>
          <a:p>
            <a:pPr lvl="1">
              <a:buFontTx/>
              <a:buNone/>
            </a:pPr>
            <a:r>
              <a:rPr lang="en-US" sz="1600" dirty="0">
                <a:ea typeface="ＭＳ Ｐゴシック" charset="0"/>
                <a:sym typeface="Symbol" charset="0"/>
              </a:rPr>
              <a:t></a:t>
            </a:r>
            <a:r>
              <a:rPr lang="en-US" sz="1600" dirty="0">
                <a:ea typeface="ＭＳ Ｐゴシック" charset="0"/>
              </a:rPr>
              <a:t>x,s1,s2 member(</a:t>
            </a:r>
            <a:r>
              <a:rPr lang="en-US" sz="1600" dirty="0" err="1">
                <a:ea typeface="ＭＳ Ｐゴシック" charset="0"/>
              </a:rPr>
              <a:t>X,intersection</a:t>
            </a:r>
            <a:r>
              <a:rPr lang="en-US" sz="1600" dirty="0">
                <a:ea typeface="ＭＳ Ｐゴシック" charset="0"/>
              </a:rPr>
              <a:t>(S1,S2)) &lt;=&gt; member(X,s1) ^ member(X,s2)</a:t>
            </a:r>
          </a:p>
          <a:p>
            <a:pPr>
              <a:buFontTx/>
              <a:buNone/>
            </a:pPr>
            <a:r>
              <a:rPr lang="en-US" sz="1800" dirty="0">
                <a:ea typeface="ＭＳ Ｐゴシック" charset="0"/>
                <a:cs typeface="ＭＳ Ｐゴシック" charset="0"/>
              </a:rPr>
              <a:t>8. Union </a:t>
            </a:r>
          </a:p>
          <a:p>
            <a:pPr lvl="1">
              <a:buFontTx/>
              <a:buNone/>
            </a:pPr>
            <a:r>
              <a:rPr lang="en-US" sz="1600" dirty="0">
                <a:ea typeface="ＭＳ Ｐゴシック" charset="0"/>
                <a:sym typeface="Symbol" charset="0"/>
              </a:rPr>
              <a:t></a:t>
            </a:r>
            <a:r>
              <a:rPr lang="en-US" sz="1600" dirty="0">
                <a:ea typeface="ＭＳ Ｐゴシック" charset="0"/>
              </a:rPr>
              <a:t>x,s1,s2 member(</a:t>
            </a:r>
            <a:r>
              <a:rPr lang="en-US" sz="1600" dirty="0" err="1">
                <a:ea typeface="ＭＳ Ｐゴシック" charset="0"/>
              </a:rPr>
              <a:t>X,union</a:t>
            </a:r>
            <a:r>
              <a:rPr lang="en-US" sz="1600" dirty="0">
                <a:ea typeface="ＭＳ Ｐゴシック" charset="0"/>
              </a:rPr>
              <a:t>(s1,s2)) &lt;=&gt; member(X,s1) </a:t>
            </a:r>
            <a:r>
              <a:rPr lang="en-US" sz="1600" dirty="0">
                <a:ea typeface="ＭＳ Ｐゴシック" charset="0"/>
                <a:sym typeface="Symbol" charset="0"/>
              </a:rPr>
              <a:t></a:t>
            </a:r>
            <a:r>
              <a:rPr lang="en-US" sz="1600" dirty="0">
                <a:ea typeface="ＭＳ Ｐゴシック" charset="0"/>
              </a:rPr>
              <a:t> member(X,s2)</a:t>
            </a: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096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Semantics of FOL</a:t>
            </a:r>
          </a:p>
        </p:txBody>
      </p:sp>
      <p:sp>
        <p:nvSpPr>
          <p:cNvPr id="880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838200"/>
            <a:ext cx="8610600" cy="5791200"/>
          </a:xfrm>
        </p:spPr>
        <p:txBody>
          <a:bodyPr/>
          <a:lstStyle/>
          <a:p>
            <a:r>
              <a:rPr lang="en-US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Domain M</a:t>
            </a:r>
            <a:r>
              <a:rPr lang="en-US" b="1" dirty="0">
                <a:ea typeface="ＭＳ Ｐゴシック" charset="0"/>
                <a:cs typeface="ＭＳ Ｐゴシック" charset="0"/>
              </a:rPr>
              <a:t>: </a:t>
            </a:r>
            <a:r>
              <a:rPr lang="en-US" dirty="0">
                <a:ea typeface="ＭＳ Ｐゴシック" charset="0"/>
                <a:cs typeface="ＭＳ Ｐゴシック" charset="0"/>
              </a:rPr>
              <a:t>the set of all objects in the world (of interest)</a:t>
            </a:r>
          </a:p>
          <a:p>
            <a:r>
              <a:rPr lang="en-US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Interpretation I</a:t>
            </a:r>
            <a:r>
              <a:rPr lang="en-US" b="1" dirty="0">
                <a:ea typeface="ＭＳ Ｐゴシック" charset="0"/>
                <a:cs typeface="ＭＳ Ｐゴシック" charset="0"/>
              </a:rPr>
              <a:t>: </a:t>
            </a:r>
            <a:r>
              <a:rPr lang="en-US" dirty="0">
                <a:ea typeface="ＭＳ Ｐゴシック" charset="0"/>
                <a:cs typeface="ＭＳ Ｐゴシック" charset="0"/>
              </a:rPr>
              <a:t>includes</a:t>
            </a:r>
          </a:p>
          <a:p>
            <a:pPr lvl="1"/>
            <a:r>
              <a:rPr lang="en-US" sz="2200" dirty="0">
                <a:ea typeface="ＭＳ Ｐゴシック" charset="0"/>
              </a:rPr>
              <a:t>Assign each constant to an object in M</a:t>
            </a:r>
          </a:p>
          <a:p>
            <a:pPr lvl="1"/>
            <a:r>
              <a:rPr lang="en-US" sz="2200" dirty="0">
                <a:ea typeface="ＭＳ Ｐゴシック" charset="0"/>
              </a:rPr>
              <a:t>Define each function of n arguments as a mapping </a:t>
            </a:r>
            <a:r>
              <a:rPr lang="en-US" sz="2200" dirty="0" err="1">
                <a:ea typeface="ＭＳ Ｐゴシック" charset="0"/>
              </a:rPr>
              <a:t>M</a:t>
            </a:r>
            <a:r>
              <a:rPr lang="en-US" sz="2200" baseline="30000" dirty="0" err="1">
                <a:ea typeface="ＭＳ Ｐゴシック" charset="0"/>
              </a:rPr>
              <a:t>n</a:t>
            </a:r>
            <a:r>
              <a:rPr lang="en-US" sz="2200" dirty="0">
                <a:ea typeface="ＭＳ Ｐゴシック" charset="0"/>
              </a:rPr>
              <a:t> =&gt; M</a:t>
            </a:r>
          </a:p>
          <a:p>
            <a:pPr lvl="1"/>
            <a:r>
              <a:rPr lang="en-US" sz="2200" dirty="0">
                <a:ea typeface="ＭＳ Ｐゴシック" charset="0"/>
              </a:rPr>
              <a:t>Define each predicate of n arguments as a mapping </a:t>
            </a:r>
            <a:r>
              <a:rPr lang="en-US" sz="2200" dirty="0" err="1">
                <a:ea typeface="ＭＳ Ｐゴシック" charset="0"/>
              </a:rPr>
              <a:t>M</a:t>
            </a:r>
            <a:r>
              <a:rPr lang="en-US" sz="2200" baseline="30000" dirty="0" err="1">
                <a:ea typeface="ＭＳ Ｐゴシック" charset="0"/>
              </a:rPr>
              <a:t>n</a:t>
            </a:r>
            <a:r>
              <a:rPr lang="en-US" sz="2200" dirty="0">
                <a:ea typeface="ＭＳ Ｐゴシック" charset="0"/>
              </a:rPr>
              <a:t> =&gt; {T, F}</a:t>
            </a:r>
          </a:p>
          <a:p>
            <a:pPr lvl="1"/>
            <a:r>
              <a:rPr lang="en-US" sz="2200" dirty="0">
                <a:ea typeface="ＭＳ Ｐゴシック" charset="0"/>
              </a:rPr>
              <a:t>Therefore, every ground predicate with any instantiation will have a truth value</a:t>
            </a:r>
          </a:p>
          <a:p>
            <a:pPr lvl="1"/>
            <a:r>
              <a:rPr lang="en-US" sz="2200" dirty="0">
                <a:ea typeface="ＭＳ Ｐゴシック" charset="0"/>
              </a:rPr>
              <a:t>In general there’s an infinite number of interpretations because |M| is infinite</a:t>
            </a:r>
          </a:p>
          <a:p>
            <a:r>
              <a:rPr lang="en-US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Define logical connectives</a:t>
            </a:r>
            <a:r>
              <a:rPr lang="en-US" b="1" dirty="0">
                <a:ea typeface="ＭＳ Ｐゴシック" charset="0"/>
                <a:cs typeface="ＭＳ Ｐゴシック" charset="0"/>
              </a:rPr>
              <a:t>:  ~, ^, v, =&gt;, &lt;=&gt;</a:t>
            </a:r>
            <a:r>
              <a:rPr lang="en-US" dirty="0">
                <a:ea typeface="ＭＳ Ｐゴシック" charset="0"/>
                <a:cs typeface="ＭＳ Ｐゴシック" charset="0"/>
              </a:rPr>
              <a:t> as in PL</a:t>
            </a:r>
          </a:p>
          <a:p>
            <a:r>
              <a:rPr lang="en-US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Define semantics of (</a:t>
            </a:r>
            <a:r>
              <a:rPr lang="en-US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  <a:sym typeface="Symbol" charset="0"/>
              </a:rPr>
              <a:t></a:t>
            </a:r>
            <a:r>
              <a:rPr lang="en-US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x) and (</a:t>
            </a:r>
            <a:r>
              <a:rPr lang="en-US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  <a:sym typeface="Symbol" charset="0"/>
              </a:rPr>
              <a:t></a:t>
            </a:r>
            <a:r>
              <a:rPr lang="en-US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x)</a:t>
            </a:r>
          </a:p>
          <a:p>
            <a:pPr lvl="1">
              <a:spcBef>
                <a:spcPct val="10000"/>
              </a:spcBef>
            </a:pPr>
            <a:r>
              <a:rPr lang="en-US" sz="2200" dirty="0">
                <a:ea typeface="ＭＳ Ｐゴシック" charset="0"/>
              </a:rPr>
              <a:t>(</a:t>
            </a:r>
            <a:r>
              <a:rPr lang="en-US" sz="2200" dirty="0">
                <a:ea typeface="ＭＳ Ｐゴシック" charset="0"/>
                <a:sym typeface="Symbol" charset="0"/>
              </a:rPr>
              <a:t></a:t>
            </a:r>
            <a:r>
              <a:rPr lang="en-US" sz="2200" dirty="0">
                <a:ea typeface="ＭＳ Ｐゴシック" charset="0"/>
              </a:rPr>
              <a:t>x) P(x) is true </a:t>
            </a:r>
            <a:r>
              <a:rPr lang="en-US" sz="2200" dirty="0" err="1">
                <a:ea typeface="ＭＳ Ｐゴシック" charset="0"/>
              </a:rPr>
              <a:t>iff</a:t>
            </a:r>
            <a:r>
              <a:rPr lang="en-US" sz="2200" dirty="0">
                <a:ea typeface="ＭＳ Ｐゴシック" charset="0"/>
              </a:rPr>
              <a:t> P(x) is true under all interpretations </a:t>
            </a:r>
          </a:p>
          <a:p>
            <a:pPr lvl="1">
              <a:spcBef>
                <a:spcPct val="10000"/>
              </a:spcBef>
            </a:pPr>
            <a:r>
              <a:rPr lang="en-US" sz="2200" dirty="0">
                <a:ea typeface="ＭＳ Ｐゴシック" charset="0"/>
              </a:rPr>
              <a:t>(</a:t>
            </a:r>
            <a:r>
              <a:rPr lang="en-US" sz="2200" dirty="0">
                <a:ea typeface="ＭＳ Ｐゴシック" charset="0"/>
                <a:sym typeface="Symbol" charset="0"/>
              </a:rPr>
              <a:t></a:t>
            </a:r>
            <a:r>
              <a:rPr lang="en-US" sz="2200" dirty="0">
                <a:ea typeface="ＭＳ Ｐゴシック" charset="0"/>
              </a:rPr>
              <a:t>x) P(x) is true </a:t>
            </a:r>
            <a:r>
              <a:rPr lang="en-US" sz="2200" dirty="0" err="1">
                <a:ea typeface="ＭＳ Ｐゴシック" charset="0"/>
              </a:rPr>
              <a:t>iff</a:t>
            </a:r>
            <a:r>
              <a:rPr lang="en-US" sz="2200" dirty="0">
                <a:ea typeface="ＭＳ Ｐゴシック" charset="0"/>
              </a:rPr>
              <a:t> P(x) is true under some interpretation </a:t>
            </a:r>
          </a:p>
        </p:txBody>
      </p:sp>
    </p:spTree>
  </p:cSld>
  <p:clrMapOvr>
    <a:masterClrMapping/>
  </p:clrMapOvr>
  <p:transition spd="slow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838200"/>
            <a:ext cx="8610600" cy="5791200"/>
          </a:xfrm>
        </p:spPr>
        <p:txBody>
          <a:bodyPr/>
          <a:lstStyle/>
          <a:p>
            <a:r>
              <a:rPr lang="en-US" sz="32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Model</a:t>
            </a:r>
            <a:r>
              <a:rPr lang="en-US" sz="3200" b="1" dirty="0">
                <a:ea typeface="ＭＳ Ｐゴシック" charset="0"/>
                <a:cs typeface="ＭＳ Ｐゴシック" charset="0"/>
              </a:rPr>
              <a:t>: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an interpretation of a set of sentences such that every sentence is </a:t>
            </a:r>
            <a:r>
              <a:rPr lang="en-US" sz="3200" i="1" dirty="0">
                <a:ea typeface="ＭＳ Ｐゴシック" charset="0"/>
                <a:cs typeface="ＭＳ Ｐゴシック" charset="0"/>
              </a:rPr>
              <a:t>True</a:t>
            </a:r>
            <a:endParaRPr lang="en-US" sz="3200" b="1" dirty="0">
              <a:ea typeface="ＭＳ Ｐゴシック" charset="0"/>
              <a:cs typeface="ＭＳ Ｐゴシック" charset="0"/>
            </a:endParaRPr>
          </a:p>
          <a:p>
            <a:r>
              <a:rPr lang="en-US" sz="3200" b="1" dirty="0">
                <a:ea typeface="ＭＳ Ｐゴシック" charset="0"/>
                <a:cs typeface="ＭＳ Ｐゴシック" charset="0"/>
              </a:rPr>
              <a:t>A sentence is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pPr lvl="1">
              <a:spcBef>
                <a:spcPct val="10000"/>
              </a:spcBef>
            </a:pPr>
            <a:r>
              <a:rPr lang="en-US" sz="3000" b="1" dirty="0">
                <a:solidFill>
                  <a:schemeClr val="accent2"/>
                </a:solidFill>
                <a:ea typeface="ＭＳ Ｐゴシック" charset="0"/>
              </a:rPr>
              <a:t>satisfiable</a:t>
            </a:r>
            <a:r>
              <a:rPr lang="en-US" sz="3000" b="1" dirty="0">
                <a:ea typeface="ＭＳ Ｐゴシック" charset="0"/>
              </a:rPr>
              <a:t> </a:t>
            </a:r>
            <a:r>
              <a:rPr lang="en-US" sz="3000" dirty="0">
                <a:ea typeface="ＭＳ Ｐゴシック" charset="0"/>
              </a:rPr>
              <a:t>if it is true under some interpretation</a:t>
            </a:r>
            <a:endParaRPr lang="en-US" sz="3000" b="1" dirty="0">
              <a:ea typeface="ＭＳ Ｐゴシック" charset="0"/>
            </a:endParaRPr>
          </a:p>
          <a:p>
            <a:pPr lvl="1">
              <a:spcBef>
                <a:spcPct val="10000"/>
              </a:spcBef>
            </a:pPr>
            <a:r>
              <a:rPr lang="en-US" sz="3000" b="1" dirty="0">
                <a:solidFill>
                  <a:schemeClr val="accent2"/>
                </a:solidFill>
                <a:ea typeface="ＭＳ Ｐゴシック" charset="0"/>
              </a:rPr>
              <a:t>valid </a:t>
            </a:r>
            <a:r>
              <a:rPr lang="en-US" sz="3000" dirty="0">
                <a:ea typeface="ＭＳ Ｐゴシック" charset="0"/>
              </a:rPr>
              <a:t>if it is true under all possible interpretations</a:t>
            </a:r>
            <a:endParaRPr lang="en-US" sz="3000" b="1" dirty="0">
              <a:ea typeface="ＭＳ Ｐゴシック" charset="0"/>
            </a:endParaRPr>
          </a:p>
          <a:p>
            <a:pPr lvl="1">
              <a:spcBef>
                <a:spcPct val="10000"/>
              </a:spcBef>
            </a:pPr>
            <a:r>
              <a:rPr lang="en-US" sz="3000" b="1" dirty="0">
                <a:solidFill>
                  <a:schemeClr val="accent2"/>
                </a:solidFill>
                <a:ea typeface="ＭＳ Ｐゴシック" charset="0"/>
              </a:rPr>
              <a:t>inconsistent</a:t>
            </a:r>
            <a:r>
              <a:rPr lang="en-US" sz="3000" b="1" dirty="0">
                <a:ea typeface="ＭＳ Ｐゴシック" charset="0"/>
              </a:rPr>
              <a:t> </a:t>
            </a:r>
            <a:r>
              <a:rPr lang="en-US" sz="3000" dirty="0">
                <a:ea typeface="ＭＳ Ｐゴシック" charset="0"/>
              </a:rPr>
              <a:t>if there does not exist any interpretation under which the sentence is true</a:t>
            </a:r>
            <a:endParaRPr lang="en-US" sz="3000" b="1" dirty="0">
              <a:ea typeface="ＭＳ Ｐゴシック" charset="0"/>
            </a:endParaRPr>
          </a:p>
          <a:p>
            <a:pPr>
              <a:spcBef>
                <a:spcPct val="10000"/>
              </a:spcBef>
            </a:pPr>
            <a:r>
              <a:rPr lang="en-US" sz="32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Logical consequence</a:t>
            </a:r>
            <a:r>
              <a:rPr lang="en-US" sz="3200" b="1" dirty="0">
                <a:ea typeface="ＭＳ Ｐゴシック" charset="0"/>
                <a:cs typeface="ＭＳ Ｐゴシック" charset="0"/>
              </a:rPr>
              <a:t>: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S |= X if all models of S are also models of X</a:t>
            </a:r>
          </a:p>
        </p:txBody>
      </p:sp>
    </p:spTree>
  </p:cSld>
  <p:clrMapOvr>
    <a:masterClrMapping/>
  </p:clrMapOvr>
  <p:transition spd="slow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Axioms, definitions and theorems</a:t>
            </a:r>
          </a:p>
        </p:txBody>
      </p:sp>
      <p:sp>
        <p:nvSpPr>
          <p:cNvPr id="839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534400" cy="5638800"/>
          </a:xfrm>
        </p:spPr>
        <p:txBody>
          <a:bodyPr/>
          <a:lstStyle/>
          <a:p>
            <a:pPr marL="285750" indent="-285750">
              <a:defRPr/>
            </a:pPr>
            <a:r>
              <a:rPr lang="en-US" sz="28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Axioms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: facts and rules that capture (important) facts &amp; concepts in a domain; axioms are used to prove </a:t>
            </a:r>
            <a:r>
              <a:rPr lang="en-US" sz="28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theorems</a:t>
            </a:r>
            <a:endParaRPr lang="en-US" sz="2800" dirty="0">
              <a:solidFill>
                <a:schemeClr val="accent2"/>
              </a:solidFill>
              <a:ea typeface="ＭＳ Ｐゴシック" charset="0"/>
              <a:cs typeface="ＭＳ Ｐゴシック" charset="0"/>
            </a:endParaRPr>
          </a:p>
          <a:p>
            <a:pPr marL="465138" lvl="1" indent="-354013">
              <a:defRPr/>
            </a:pPr>
            <a:r>
              <a:rPr lang="en-US" sz="2400" dirty="0">
                <a:ea typeface="ＭＳ Ｐゴシック" charset="0"/>
              </a:rPr>
              <a:t>Mathematicians dislike</a:t>
            </a:r>
            <a:r>
              <a:rPr lang="en-US" altLang="ja-JP" sz="2400" dirty="0">
                <a:ea typeface="ＭＳ Ｐゴシック" charset="0"/>
              </a:rPr>
              <a:t> unnecessary (dependent) axioms, i.e. ones that can be derived from others</a:t>
            </a:r>
          </a:p>
          <a:p>
            <a:pPr marL="465138" lvl="1" indent="-354013">
              <a:defRPr/>
            </a:pPr>
            <a:r>
              <a:rPr lang="en-US" sz="2400" dirty="0">
                <a:ea typeface="ＭＳ Ｐゴシック" charset="0"/>
              </a:rPr>
              <a:t>Dependent axioms can make reasoning faster, however</a:t>
            </a:r>
          </a:p>
          <a:p>
            <a:pPr marL="465138" lvl="1" indent="-354013">
              <a:defRPr/>
            </a:pPr>
            <a:r>
              <a:rPr lang="en-US" sz="2400" dirty="0">
                <a:ea typeface="ＭＳ Ｐゴシック" charset="0"/>
              </a:rPr>
              <a:t>Choosing a good set of axioms is a design problem</a:t>
            </a:r>
          </a:p>
          <a:p>
            <a:pPr marL="285750" indent="-285750"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A </a:t>
            </a:r>
            <a:r>
              <a:rPr lang="en-US" sz="28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definition</a:t>
            </a:r>
            <a:r>
              <a:rPr lang="en-US" sz="2800" b="1" dirty="0">
                <a:ea typeface="ＭＳ Ｐゴシック" charset="0"/>
                <a:cs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of a predicate is of the form </a:t>
            </a:r>
            <a:r>
              <a:rPr lang="ja-JP" altLang="en-US" sz="28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800" dirty="0">
                <a:ea typeface="ＭＳ Ｐゴシック" charset="0"/>
                <a:cs typeface="ＭＳ Ｐゴシック" charset="0"/>
              </a:rPr>
              <a:t>p(X) </a:t>
            </a:r>
            <a:r>
              <a:rPr lang="en-US" altLang="ja-JP" sz="2800" dirty="0">
                <a:ea typeface="ＭＳ Ｐゴシック" charset="0"/>
                <a:cs typeface="Calibri"/>
              </a:rPr>
              <a:t>↔</a:t>
            </a:r>
            <a:r>
              <a:rPr lang="en-US" altLang="ja-JP" sz="2800" dirty="0">
                <a:ea typeface="ＭＳ Ｐゴシック" charset="0"/>
                <a:cs typeface="ＭＳ Ｐゴシック" charset="0"/>
              </a:rPr>
              <a:t> …</a:t>
            </a:r>
            <a:r>
              <a:rPr lang="ja-JP" altLang="en-US" sz="2800" dirty="0"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2800" dirty="0">
                <a:ea typeface="ＭＳ Ｐゴシック" charset="0"/>
                <a:cs typeface="ＭＳ Ｐゴシック" charset="0"/>
              </a:rPr>
              <a:t> and can be decomposed into two parts</a:t>
            </a:r>
          </a:p>
          <a:p>
            <a:pPr marL="465138" lvl="1" indent="-233363">
              <a:defRPr/>
            </a:pPr>
            <a:r>
              <a:rPr lang="en-US" sz="2400" b="1" dirty="0">
                <a:solidFill>
                  <a:schemeClr val="accent2"/>
                </a:solidFill>
                <a:ea typeface="ＭＳ Ｐゴシック" charset="0"/>
              </a:rPr>
              <a:t>Necessary</a:t>
            </a:r>
            <a:r>
              <a:rPr lang="en-US" sz="2400" dirty="0">
                <a:ea typeface="ＭＳ Ｐゴシック" charset="0"/>
              </a:rPr>
              <a:t> description: </a:t>
            </a:r>
            <a:r>
              <a:rPr lang="ja-JP" altLang="en-US" sz="2400" dirty="0">
                <a:ea typeface="ＭＳ Ｐゴシック" charset="0"/>
              </a:rPr>
              <a:t>“</a:t>
            </a:r>
            <a:r>
              <a:rPr lang="en-US" altLang="ja-JP" sz="2400" dirty="0">
                <a:ea typeface="ＭＳ Ｐゴシック" charset="0"/>
              </a:rPr>
              <a:t>p(x) </a:t>
            </a:r>
            <a:r>
              <a:rPr lang="en-US" altLang="ja-JP" sz="2400" dirty="0">
                <a:ea typeface="ＭＳ Ｐゴシック" charset="0"/>
                <a:sym typeface="Symbol" charset="0"/>
              </a:rPr>
              <a:t></a:t>
            </a:r>
            <a:r>
              <a:rPr lang="en-US" altLang="ja-JP" sz="2400" dirty="0">
                <a:ea typeface="ＭＳ Ｐゴシック" charset="0"/>
              </a:rPr>
              <a:t> …</a:t>
            </a:r>
            <a:r>
              <a:rPr lang="ja-JP" altLang="en-US" sz="2400" dirty="0">
                <a:ea typeface="ＭＳ Ｐゴシック" charset="0"/>
              </a:rPr>
              <a:t>”</a:t>
            </a:r>
            <a:r>
              <a:rPr lang="en-US" altLang="ja-JP" sz="2400" dirty="0">
                <a:ea typeface="ＭＳ Ｐゴシック" charset="0"/>
              </a:rPr>
              <a:t> </a:t>
            </a:r>
          </a:p>
          <a:p>
            <a:pPr marL="465138" lvl="1" indent="-233363">
              <a:defRPr/>
            </a:pPr>
            <a:r>
              <a:rPr lang="en-US" sz="2400" b="1" dirty="0">
                <a:solidFill>
                  <a:schemeClr val="accent2"/>
                </a:solidFill>
                <a:ea typeface="ＭＳ Ｐゴシック" charset="0"/>
              </a:rPr>
              <a:t>Sufficient</a:t>
            </a:r>
            <a:r>
              <a:rPr lang="en-US" sz="2400" dirty="0">
                <a:ea typeface="ＭＳ Ｐゴシック" charset="0"/>
              </a:rPr>
              <a:t> description </a:t>
            </a:r>
            <a:r>
              <a:rPr lang="ja-JP" altLang="en-US" sz="2400" dirty="0">
                <a:ea typeface="ＭＳ Ｐゴシック" charset="0"/>
              </a:rPr>
              <a:t>“</a:t>
            </a:r>
            <a:r>
              <a:rPr lang="en-US" altLang="ja-JP" sz="2400" dirty="0">
                <a:ea typeface="ＭＳ Ｐゴシック" charset="0"/>
              </a:rPr>
              <a:t>p(x) </a:t>
            </a:r>
            <a:r>
              <a:rPr lang="en-US" altLang="ja-JP" sz="2400" dirty="0">
                <a:ea typeface="ＭＳ Ｐゴシック" charset="0"/>
                <a:sym typeface="Symbol" charset="0"/>
              </a:rPr>
              <a:t></a:t>
            </a:r>
            <a:r>
              <a:rPr lang="en-US" altLang="ja-JP" sz="2400" dirty="0">
                <a:ea typeface="ＭＳ Ｐゴシック" charset="0"/>
              </a:rPr>
              <a:t> …</a:t>
            </a:r>
            <a:r>
              <a:rPr lang="ja-JP" altLang="en-US" sz="2400" dirty="0">
                <a:ea typeface="ＭＳ Ｐゴシック" charset="0"/>
              </a:rPr>
              <a:t>”</a:t>
            </a:r>
            <a:endParaRPr lang="en-US" altLang="ja-JP" sz="2400" dirty="0">
              <a:ea typeface="ＭＳ Ｐゴシック" charset="0"/>
            </a:endParaRPr>
          </a:p>
          <a:p>
            <a:pPr marL="465138" lvl="1" indent="-233363">
              <a:defRPr/>
            </a:pPr>
            <a:r>
              <a:rPr lang="en-US" sz="2400" dirty="0">
                <a:ea typeface="ＭＳ Ｐゴシック" charset="0"/>
              </a:rPr>
              <a:t>Some concepts</a:t>
            </a:r>
            <a:r>
              <a:rPr lang="en-US" altLang="ja-JP" sz="2400" dirty="0">
                <a:ea typeface="ＭＳ Ｐゴシック" charset="0"/>
              </a:rPr>
              <a:t> have definitions (e.g., triangle) and some don’t (e.g., person)</a:t>
            </a:r>
            <a:endParaRPr lang="en-US" sz="2400" dirty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906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More on definitions</a:t>
            </a:r>
          </a:p>
        </p:txBody>
      </p:sp>
      <p:sp>
        <p:nvSpPr>
          <p:cNvPr id="839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001000" cy="47244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Example: define father(x, y) by parent(x, y) and male(x)</a:t>
            </a:r>
          </a:p>
          <a:p>
            <a:pPr marL="228600" indent="-228600">
              <a:defRPr/>
            </a:pPr>
            <a:r>
              <a:rPr lang="en-US" sz="2600" b="1" dirty="0">
                <a:ea typeface="ＭＳ Ｐゴシック" charset="0"/>
                <a:cs typeface="ＭＳ Ｐゴシック" charset="0"/>
              </a:rPr>
              <a:t>parent(x, y) </a:t>
            </a:r>
            <a:r>
              <a:rPr lang="en-US" sz="2600" dirty="0">
                <a:ea typeface="ＭＳ Ｐゴシック" charset="0"/>
                <a:cs typeface="ＭＳ Ｐゴシック" charset="0"/>
              </a:rPr>
              <a:t>is a necessary (but not sufficient) description of father(x, y)</a:t>
            </a:r>
          </a:p>
          <a:p>
            <a:pPr marL="228600" lvl="1" indent="-228600">
              <a:buFontTx/>
              <a:buNone/>
              <a:defRPr/>
            </a:pPr>
            <a:r>
              <a:rPr lang="en-US" sz="2600" dirty="0">
                <a:ea typeface="ＭＳ Ｐゴシック" charset="0"/>
              </a:rPr>
              <a:t>	    father(x, y) </a:t>
            </a:r>
            <a:r>
              <a:rPr lang="en-US" sz="2600" dirty="0">
                <a:ea typeface="ＭＳ Ｐゴシック" charset="0"/>
                <a:sym typeface="Symbol" charset="0"/>
              </a:rPr>
              <a:t></a:t>
            </a:r>
            <a:r>
              <a:rPr lang="en-US" sz="2600" dirty="0">
                <a:ea typeface="ＭＳ Ｐゴシック" charset="0"/>
              </a:rPr>
              <a:t> parent(x, y)</a:t>
            </a:r>
          </a:p>
          <a:p>
            <a:pPr marL="228600" indent="-228600">
              <a:defRPr/>
            </a:pPr>
            <a:r>
              <a:rPr lang="en-US" sz="2600" b="1" dirty="0">
                <a:ea typeface="ＭＳ Ｐゴシック" charset="0"/>
                <a:cs typeface="ＭＳ Ｐゴシック" charset="0"/>
              </a:rPr>
              <a:t>parent(x, y) ^ male(x) ^ age(x, 35) </a:t>
            </a:r>
            <a:r>
              <a:rPr lang="en-US" sz="2600" dirty="0">
                <a:ea typeface="ＭＳ Ｐゴシック" charset="0"/>
                <a:cs typeface="ＭＳ Ｐゴシック" charset="0"/>
              </a:rPr>
              <a:t>is a sufficient (but not necessary) description of father(x, y):</a:t>
            </a:r>
          </a:p>
          <a:p>
            <a:pPr marL="228600" lvl="2" indent="-228600">
              <a:buFontTx/>
              <a:buNone/>
              <a:defRPr/>
            </a:pPr>
            <a:r>
              <a:rPr lang="en-US" sz="2600" dirty="0">
                <a:ea typeface="ＭＳ Ｐゴシック" charset="0"/>
              </a:rPr>
              <a:t>	    father(x, y) </a:t>
            </a:r>
            <a:r>
              <a:rPr lang="en-US" sz="2600" dirty="0">
                <a:ea typeface="ＭＳ Ｐゴシック" charset="0"/>
                <a:sym typeface="Symbol" charset="0"/>
              </a:rPr>
              <a:t></a:t>
            </a:r>
            <a:r>
              <a:rPr lang="en-US" sz="2600" dirty="0">
                <a:ea typeface="ＭＳ Ｐゴシック" charset="0"/>
              </a:rPr>
              <a:t> parent(x, y) ^ male(x) ^ age(x, 35) </a:t>
            </a:r>
          </a:p>
          <a:p>
            <a:pPr marL="228600" indent="-228600">
              <a:defRPr/>
            </a:pPr>
            <a:r>
              <a:rPr lang="en-US" sz="2600" b="1" dirty="0">
                <a:ea typeface="ＭＳ Ｐゴシック" charset="0"/>
                <a:cs typeface="ＭＳ Ｐゴシック" charset="0"/>
              </a:rPr>
              <a:t>parent(x, y) ^ male(x) </a:t>
            </a:r>
            <a:r>
              <a:rPr lang="en-US" sz="2600" dirty="0">
                <a:ea typeface="ＭＳ Ｐゴシック" charset="0"/>
                <a:cs typeface="ＭＳ Ｐゴシック" charset="0"/>
              </a:rPr>
              <a:t>is a necessary and sufficient description of father(x, y) </a:t>
            </a:r>
          </a:p>
          <a:p>
            <a:pPr marL="106363" lvl="1" indent="-222250">
              <a:buFontTx/>
              <a:buNone/>
              <a:defRPr/>
            </a:pPr>
            <a:r>
              <a:rPr lang="en-US" sz="2600" dirty="0">
                <a:ea typeface="ＭＳ Ｐゴシック" charset="0"/>
              </a:rPr>
              <a:t>	    parent(x, y) ^ male(x) </a:t>
            </a:r>
            <a:r>
              <a:rPr lang="en-US" sz="2600" dirty="0">
                <a:ea typeface="ＭＳ Ｐゴシック" charset="0"/>
                <a:cs typeface="Calibri"/>
              </a:rPr>
              <a:t>↔</a:t>
            </a:r>
            <a:r>
              <a:rPr lang="en-US" sz="2600" dirty="0">
                <a:ea typeface="ＭＳ Ｐゴシック" charset="0"/>
              </a:rPr>
              <a:t> father(x, y)</a:t>
            </a:r>
          </a:p>
          <a:p>
            <a:pPr marL="106363" lvl="1" indent="-222250">
              <a:defRPr/>
            </a:pPr>
            <a:endParaRPr lang="en-US" sz="2800" dirty="0">
              <a:ea typeface="ＭＳ Ｐゴシック" charset="0"/>
            </a:endParaRPr>
          </a:p>
          <a:p>
            <a:pPr marL="106363" lvl="1" indent="-222250">
              <a:buFontTx/>
              <a:buNone/>
              <a:defRPr/>
            </a:pPr>
            <a:endParaRPr lang="en-US" sz="2800" dirty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FOL Provides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800600"/>
          </a:xfrm>
        </p:spPr>
        <p:txBody>
          <a:bodyPr/>
          <a:lstStyle/>
          <a:p>
            <a:r>
              <a:rPr lang="en-US" sz="32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Variable symbols</a:t>
            </a:r>
            <a:endParaRPr lang="en-US" sz="3200" dirty="0">
              <a:solidFill>
                <a:schemeClr val="accent2"/>
              </a:solidFill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3200" dirty="0">
                <a:ea typeface="ＭＳ Ｐゴシック" charset="0"/>
              </a:rPr>
              <a:t>E.g., x, y</a:t>
            </a:r>
            <a:r>
              <a:rPr lang="en-US" sz="2800" dirty="0">
                <a:ea typeface="ＭＳ Ｐゴシック" charset="0"/>
              </a:rPr>
              <a:t>, foo</a:t>
            </a:r>
          </a:p>
          <a:p>
            <a:r>
              <a:rPr lang="en-US" sz="32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Connectives</a:t>
            </a:r>
            <a:endParaRPr lang="en-US" sz="3200" dirty="0">
              <a:solidFill>
                <a:schemeClr val="accent2"/>
              </a:solidFill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3200" dirty="0">
                <a:ea typeface="ＭＳ Ｐゴシック" charset="0"/>
              </a:rPr>
              <a:t>Same as propositional logic: not (</a:t>
            </a:r>
            <a:r>
              <a:rPr lang="en-US" sz="3200" dirty="0">
                <a:ea typeface="ＭＳ Ｐゴシック" charset="0"/>
                <a:sym typeface="Symbol" charset="0"/>
              </a:rPr>
              <a:t></a:t>
            </a:r>
            <a:r>
              <a:rPr lang="en-US" sz="3200" dirty="0">
                <a:ea typeface="ＭＳ Ｐゴシック" charset="0"/>
              </a:rPr>
              <a:t>), and (</a:t>
            </a:r>
            <a:r>
              <a:rPr lang="en-US" sz="3200" dirty="0">
                <a:ea typeface="ＭＳ Ｐゴシック" charset="0"/>
                <a:sym typeface="Symbol" charset="0"/>
              </a:rPr>
              <a:t></a:t>
            </a:r>
            <a:r>
              <a:rPr lang="en-US" sz="3200" dirty="0">
                <a:ea typeface="ＭＳ Ｐゴシック" charset="0"/>
              </a:rPr>
              <a:t>), or (</a:t>
            </a:r>
            <a:r>
              <a:rPr lang="en-US" sz="3200" dirty="0">
                <a:ea typeface="ＭＳ Ｐゴシック" charset="0"/>
                <a:sym typeface="Symbol" charset="0"/>
              </a:rPr>
              <a:t></a:t>
            </a:r>
            <a:r>
              <a:rPr lang="en-US" sz="3200" dirty="0">
                <a:ea typeface="ＭＳ Ｐゴシック" charset="0"/>
              </a:rPr>
              <a:t>), implies (</a:t>
            </a:r>
            <a:r>
              <a:rPr lang="en-US" sz="3200" dirty="0">
                <a:ea typeface="ＭＳ Ｐゴシック" charset="0"/>
                <a:sym typeface="Symbol" charset="0"/>
              </a:rPr>
              <a:t></a:t>
            </a:r>
            <a:r>
              <a:rPr lang="en-US" sz="3200" dirty="0">
                <a:ea typeface="ＭＳ Ｐゴシック" charset="0"/>
              </a:rPr>
              <a:t>), </a:t>
            </a:r>
            <a:r>
              <a:rPr lang="en-US" sz="3200" dirty="0" err="1">
                <a:ea typeface="ＭＳ Ｐゴシック" charset="0"/>
              </a:rPr>
              <a:t>iff</a:t>
            </a:r>
            <a:r>
              <a:rPr lang="en-US" sz="3200" dirty="0">
                <a:ea typeface="ＭＳ Ｐゴシック" charset="0"/>
              </a:rPr>
              <a:t> (</a:t>
            </a:r>
            <a:r>
              <a:rPr lang="en-US" sz="3200" dirty="0">
                <a:ea typeface="ＭＳ Ｐゴシック" charset="0"/>
                <a:sym typeface="Symbol" charset="0"/>
              </a:rPr>
              <a:t>)</a:t>
            </a:r>
            <a:endParaRPr lang="en-US" sz="2800" dirty="0">
              <a:ea typeface="ＭＳ Ｐゴシック" charset="0"/>
              <a:sym typeface="Symbol" charset="0"/>
            </a:endParaRPr>
          </a:p>
          <a:p>
            <a:r>
              <a:rPr lang="en-US" sz="32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Quantifiers</a:t>
            </a:r>
            <a:endParaRPr lang="en-US" sz="3200" dirty="0">
              <a:solidFill>
                <a:schemeClr val="accent2"/>
              </a:solidFill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3200" dirty="0">
                <a:ea typeface="ＭＳ Ｐゴシック" charset="0"/>
              </a:rPr>
              <a:t>Universal </a:t>
            </a:r>
            <a:r>
              <a:rPr lang="en-US" sz="3200" b="1" dirty="0">
                <a:ea typeface="ＭＳ Ｐゴシック" charset="0"/>
                <a:sym typeface="Symbol" charset="0"/>
              </a:rPr>
              <a:t>x</a:t>
            </a:r>
            <a:r>
              <a:rPr lang="en-US" sz="3200" dirty="0">
                <a:ea typeface="ＭＳ Ｐゴシック" charset="0"/>
                <a:sym typeface="Symbol" charset="0"/>
              </a:rPr>
              <a:t> or  </a:t>
            </a:r>
            <a:r>
              <a:rPr lang="en-US" sz="3200" b="1" dirty="0">
                <a:ea typeface="ＭＳ Ｐゴシック" charset="0"/>
              </a:rPr>
              <a:t>(Ax)</a:t>
            </a:r>
            <a:endParaRPr lang="en-US" sz="3200" dirty="0">
              <a:ea typeface="ＭＳ Ｐゴシック" charset="0"/>
            </a:endParaRPr>
          </a:p>
          <a:p>
            <a:pPr lvl="1"/>
            <a:r>
              <a:rPr lang="en-US" sz="3200" dirty="0">
                <a:ea typeface="ＭＳ Ｐゴシック" charset="0"/>
              </a:rPr>
              <a:t>Existential </a:t>
            </a:r>
            <a:r>
              <a:rPr lang="en-US" sz="3200" b="1" dirty="0">
                <a:ea typeface="ＭＳ Ｐゴシック" charset="0"/>
                <a:sym typeface="Symbol" charset="0"/>
              </a:rPr>
              <a:t></a:t>
            </a:r>
            <a:r>
              <a:rPr lang="en-US" sz="3200" b="1" dirty="0">
                <a:ea typeface="ＭＳ Ｐゴシック" charset="0"/>
              </a:rPr>
              <a:t>x</a:t>
            </a:r>
            <a:r>
              <a:rPr lang="en-US" sz="3200" dirty="0">
                <a:ea typeface="ＭＳ Ｐゴシック" charset="0"/>
              </a:rPr>
              <a:t> or </a:t>
            </a:r>
            <a:r>
              <a:rPr lang="en-US" sz="3200" b="1" dirty="0">
                <a:ea typeface="ＭＳ Ｐゴシック" charset="0"/>
              </a:rPr>
              <a:t>(Ex)</a:t>
            </a:r>
            <a:r>
              <a:rPr lang="en-US" sz="2800" dirty="0">
                <a:ea typeface="ＭＳ Ｐゴシック" charset="0"/>
              </a:rPr>
              <a:t> </a:t>
            </a:r>
          </a:p>
          <a:p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More on definitions</a:t>
            </a:r>
          </a:p>
        </p:txBody>
      </p:sp>
      <p:sp>
        <p:nvSpPr>
          <p:cNvPr id="96258" name="Oval 3" descr="Wide downward diagonal"/>
          <p:cNvSpPr>
            <a:spLocks noChangeArrowheads="1"/>
          </p:cNvSpPr>
          <p:nvPr/>
        </p:nvSpPr>
        <p:spPr bwMode="auto">
          <a:xfrm>
            <a:off x="3209925" y="1323975"/>
            <a:ext cx="1171575" cy="1128713"/>
          </a:xfrm>
          <a:prstGeom prst="ellipse">
            <a:avLst/>
          </a:prstGeom>
          <a:pattFill prst="wdDnDiag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96259" name="Oval 4"/>
          <p:cNvSpPr>
            <a:spLocks noChangeArrowheads="1"/>
          </p:cNvSpPr>
          <p:nvPr/>
        </p:nvSpPr>
        <p:spPr bwMode="auto">
          <a:xfrm>
            <a:off x="3457575" y="1557338"/>
            <a:ext cx="628650" cy="600075"/>
          </a:xfrm>
          <a:prstGeom prst="ellipse">
            <a:avLst/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96260" name="Text Box 5"/>
          <p:cNvSpPr txBox="1">
            <a:spLocks noChangeArrowheads="1"/>
          </p:cNvSpPr>
          <p:nvPr/>
        </p:nvSpPr>
        <p:spPr bwMode="auto">
          <a:xfrm>
            <a:off x="4914900" y="1414463"/>
            <a:ext cx="942975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>
                <a:latin typeface="Calibri"/>
              </a:rPr>
              <a:t>P(x)</a:t>
            </a:r>
          </a:p>
          <a:p>
            <a:pPr>
              <a:spcBef>
                <a:spcPct val="50000"/>
              </a:spcBef>
            </a:pPr>
            <a:r>
              <a:rPr lang="en-US" sz="2000" dirty="0">
                <a:latin typeface="Calibri"/>
              </a:rPr>
              <a:t>S(x)</a:t>
            </a:r>
          </a:p>
        </p:txBody>
      </p:sp>
      <p:sp>
        <p:nvSpPr>
          <p:cNvPr id="96261" name="Line 6"/>
          <p:cNvSpPr>
            <a:spLocks noChangeShapeType="1"/>
          </p:cNvSpPr>
          <p:nvPr/>
        </p:nvSpPr>
        <p:spPr bwMode="auto">
          <a:xfrm flipH="1">
            <a:off x="3886200" y="1643063"/>
            <a:ext cx="1114425" cy="185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96262" name="Line 7"/>
          <p:cNvSpPr>
            <a:spLocks noChangeShapeType="1"/>
          </p:cNvSpPr>
          <p:nvPr/>
        </p:nvSpPr>
        <p:spPr bwMode="auto">
          <a:xfrm flipH="1">
            <a:off x="4200525" y="2085975"/>
            <a:ext cx="814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96263" name="Text Box 8"/>
          <p:cNvSpPr txBox="1">
            <a:spLocks noChangeArrowheads="1"/>
          </p:cNvSpPr>
          <p:nvPr/>
        </p:nvSpPr>
        <p:spPr bwMode="auto">
          <a:xfrm>
            <a:off x="928688" y="1371600"/>
            <a:ext cx="19431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>
                <a:latin typeface="Calibri"/>
              </a:rPr>
              <a:t>S(x) is a necessary condition of P(x</a:t>
            </a:r>
            <a:r>
              <a:rPr lang="en-US" dirty="0">
                <a:latin typeface="Calibri"/>
              </a:rPr>
              <a:t>)</a:t>
            </a:r>
          </a:p>
        </p:txBody>
      </p:sp>
      <p:sp>
        <p:nvSpPr>
          <p:cNvPr id="96264" name="Text Box 9"/>
          <p:cNvSpPr txBox="1">
            <a:spLocks noChangeArrowheads="1"/>
          </p:cNvSpPr>
          <p:nvPr/>
        </p:nvSpPr>
        <p:spPr bwMode="auto">
          <a:xfrm>
            <a:off x="5867400" y="1552575"/>
            <a:ext cx="2328863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 i="1" dirty="0">
                <a:latin typeface="Calibri"/>
              </a:rPr>
              <a:t># all Ps are </a:t>
            </a:r>
            <a:r>
              <a:rPr lang="en-US" sz="2200" i="1" dirty="0" err="1">
                <a:latin typeface="Calibri"/>
              </a:rPr>
              <a:t>Ss</a:t>
            </a:r>
            <a:br>
              <a:rPr lang="en-US" sz="2200" dirty="0">
                <a:latin typeface="Calibri"/>
              </a:rPr>
            </a:br>
            <a:r>
              <a:rPr lang="en-US" sz="2200" dirty="0">
                <a:latin typeface="Calibri"/>
              </a:rPr>
              <a:t>(</a:t>
            </a:r>
            <a:r>
              <a:rPr lang="en-US" sz="2200" dirty="0">
                <a:latin typeface="Calibri"/>
                <a:sym typeface="Symbol" charset="0"/>
              </a:rPr>
              <a:t></a:t>
            </a:r>
            <a:r>
              <a:rPr lang="en-US" sz="2200" dirty="0">
                <a:latin typeface="Calibri"/>
              </a:rPr>
              <a:t>x) </a:t>
            </a:r>
            <a:r>
              <a:rPr lang="en-US" sz="2000" dirty="0">
                <a:latin typeface="Calibri"/>
              </a:rPr>
              <a:t>P(x) =&gt; S(x</a:t>
            </a:r>
            <a:r>
              <a:rPr lang="en-US" dirty="0">
                <a:latin typeface="Calibri"/>
              </a:rPr>
              <a:t>)</a:t>
            </a:r>
          </a:p>
        </p:txBody>
      </p:sp>
      <p:sp>
        <p:nvSpPr>
          <p:cNvPr id="96265" name="Oval 10"/>
          <p:cNvSpPr>
            <a:spLocks noChangeArrowheads="1"/>
          </p:cNvSpPr>
          <p:nvPr/>
        </p:nvSpPr>
        <p:spPr bwMode="auto">
          <a:xfrm>
            <a:off x="3248025" y="2705100"/>
            <a:ext cx="1171575" cy="1128713"/>
          </a:xfrm>
          <a:prstGeom prst="ellipse">
            <a:avLst/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96266" name="Oval 11" descr="Wide downward diagonal"/>
          <p:cNvSpPr>
            <a:spLocks noChangeArrowheads="1"/>
          </p:cNvSpPr>
          <p:nvPr/>
        </p:nvSpPr>
        <p:spPr bwMode="auto">
          <a:xfrm>
            <a:off x="3495675" y="2938463"/>
            <a:ext cx="628650" cy="600075"/>
          </a:xfrm>
          <a:prstGeom prst="ellipse">
            <a:avLst/>
          </a:prstGeom>
          <a:pattFill prst="wdDnDiag">
            <a:fgClr>
              <a:schemeClr val="accent1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96267" name="Text Box 12"/>
          <p:cNvSpPr txBox="1">
            <a:spLocks noChangeArrowheads="1"/>
          </p:cNvSpPr>
          <p:nvPr/>
        </p:nvSpPr>
        <p:spPr bwMode="auto">
          <a:xfrm>
            <a:off x="4953000" y="2795588"/>
            <a:ext cx="942975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>
                <a:latin typeface="Calibri"/>
              </a:rPr>
              <a:t>S(x)</a:t>
            </a:r>
          </a:p>
          <a:p>
            <a:pPr>
              <a:spcBef>
                <a:spcPct val="50000"/>
              </a:spcBef>
            </a:pPr>
            <a:r>
              <a:rPr lang="en-US" sz="2000" dirty="0">
                <a:latin typeface="Calibri"/>
              </a:rPr>
              <a:t>P(x)</a:t>
            </a:r>
          </a:p>
        </p:txBody>
      </p:sp>
      <p:sp>
        <p:nvSpPr>
          <p:cNvPr id="96268" name="Line 13"/>
          <p:cNvSpPr>
            <a:spLocks noChangeShapeType="1"/>
          </p:cNvSpPr>
          <p:nvPr/>
        </p:nvSpPr>
        <p:spPr bwMode="auto">
          <a:xfrm flipH="1">
            <a:off x="3924300" y="3024188"/>
            <a:ext cx="1114425" cy="185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96269" name="Line 14"/>
          <p:cNvSpPr>
            <a:spLocks noChangeShapeType="1"/>
          </p:cNvSpPr>
          <p:nvPr/>
        </p:nvSpPr>
        <p:spPr bwMode="auto">
          <a:xfrm flipH="1">
            <a:off x="4238625" y="3467100"/>
            <a:ext cx="814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96270" name="Text Box 15"/>
          <p:cNvSpPr txBox="1">
            <a:spLocks noChangeArrowheads="1"/>
          </p:cNvSpPr>
          <p:nvPr/>
        </p:nvSpPr>
        <p:spPr bwMode="auto">
          <a:xfrm>
            <a:off x="966788" y="2752725"/>
            <a:ext cx="19431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>
                <a:latin typeface="Calibri"/>
              </a:rPr>
              <a:t>S(x) is a sufficient condition of P(x</a:t>
            </a:r>
            <a:r>
              <a:rPr lang="en-US" dirty="0">
                <a:latin typeface="Calibri"/>
              </a:rPr>
              <a:t>)</a:t>
            </a:r>
          </a:p>
        </p:txBody>
      </p:sp>
      <p:sp>
        <p:nvSpPr>
          <p:cNvPr id="96271" name="Text Box 16"/>
          <p:cNvSpPr txBox="1">
            <a:spLocks noChangeArrowheads="1"/>
          </p:cNvSpPr>
          <p:nvPr/>
        </p:nvSpPr>
        <p:spPr bwMode="auto">
          <a:xfrm>
            <a:off x="5905500" y="2933700"/>
            <a:ext cx="2243138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 i="1" dirty="0">
                <a:latin typeface="Calibri"/>
              </a:rPr>
              <a:t># all Ps are </a:t>
            </a:r>
            <a:r>
              <a:rPr lang="en-US" sz="2200" i="1" dirty="0" err="1">
                <a:latin typeface="Calibri"/>
              </a:rPr>
              <a:t>Ss</a:t>
            </a:r>
            <a:br>
              <a:rPr lang="en-US" sz="2200" i="1" dirty="0">
                <a:latin typeface="Calibri"/>
              </a:rPr>
            </a:br>
            <a:r>
              <a:rPr lang="en-US" sz="2200" dirty="0">
                <a:latin typeface="Calibri"/>
              </a:rPr>
              <a:t> (</a:t>
            </a:r>
            <a:r>
              <a:rPr lang="en-US" sz="2200" dirty="0">
                <a:latin typeface="Calibri"/>
                <a:sym typeface="Symbol" charset="0"/>
              </a:rPr>
              <a:t></a:t>
            </a:r>
            <a:r>
              <a:rPr lang="en-US" sz="2200" dirty="0">
                <a:latin typeface="Calibri"/>
              </a:rPr>
              <a:t>x) </a:t>
            </a:r>
            <a:r>
              <a:rPr lang="en-US" sz="2000" dirty="0">
                <a:latin typeface="Calibri"/>
              </a:rPr>
              <a:t>P(x) &lt;= S(x</a:t>
            </a:r>
            <a:r>
              <a:rPr lang="en-US" dirty="0">
                <a:latin typeface="Calibri"/>
              </a:rPr>
              <a:t>)</a:t>
            </a:r>
          </a:p>
        </p:txBody>
      </p:sp>
      <p:sp>
        <p:nvSpPr>
          <p:cNvPr id="96272" name="Oval 17" descr="Wide downward diagonal"/>
          <p:cNvSpPr>
            <a:spLocks noChangeArrowheads="1"/>
          </p:cNvSpPr>
          <p:nvPr/>
        </p:nvSpPr>
        <p:spPr bwMode="auto">
          <a:xfrm>
            <a:off x="3257550" y="4314825"/>
            <a:ext cx="1171575" cy="1128713"/>
          </a:xfrm>
          <a:prstGeom prst="ellipse">
            <a:avLst/>
          </a:prstGeom>
          <a:pattFill prst="wdDnDiag">
            <a:fgClr>
              <a:schemeClr val="accent1"/>
            </a:fgClr>
            <a:bgClr>
              <a:srgbClr val="DDDDDD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96273" name="Text Box 18"/>
          <p:cNvSpPr txBox="1">
            <a:spLocks noChangeArrowheads="1"/>
          </p:cNvSpPr>
          <p:nvPr/>
        </p:nvSpPr>
        <p:spPr bwMode="auto">
          <a:xfrm>
            <a:off x="4962525" y="4405313"/>
            <a:ext cx="942975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>
                <a:latin typeface="Calibri"/>
              </a:rPr>
              <a:t>P(x)</a:t>
            </a:r>
          </a:p>
          <a:p>
            <a:pPr>
              <a:spcBef>
                <a:spcPct val="50000"/>
              </a:spcBef>
            </a:pPr>
            <a:r>
              <a:rPr lang="en-US" sz="2000" dirty="0">
                <a:latin typeface="Calibri"/>
              </a:rPr>
              <a:t>S(x)</a:t>
            </a:r>
          </a:p>
        </p:txBody>
      </p:sp>
      <p:sp>
        <p:nvSpPr>
          <p:cNvPr id="96274" name="Line 19"/>
          <p:cNvSpPr>
            <a:spLocks noChangeShapeType="1"/>
          </p:cNvSpPr>
          <p:nvPr/>
        </p:nvSpPr>
        <p:spPr bwMode="auto">
          <a:xfrm flipH="1">
            <a:off x="4391025" y="4633913"/>
            <a:ext cx="657225" cy="100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96275" name="Line 20"/>
          <p:cNvSpPr>
            <a:spLocks noChangeShapeType="1"/>
          </p:cNvSpPr>
          <p:nvPr/>
        </p:nvSpPr>
        <p:spPr bwMode="auto">
          <a:xfrm flipH="1">
            <a:off x="4433888" y="5076825"/>
            <a:ext cx="628650" cy="14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96276" name="Text Box 21"/>
          <p:cNvSpPr txBox="1">
            <a:spLocks noChangeArrowheads="1"/>
          </p:cNvSpPr>
          <p:nvPr/>
        </p:nvSpPr>
        <p:spPr bwMode="auto">
          <a:xfrm>
            <a:off x="976313" y="4362450"/>
            <a:ext cx="19431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>
                <a:latin typeface="Calibri"/>
              </a:rPr>
              <a:t>S(x) is a necessary and sufficient condition of P(x</a:t>
            </a:r>
            <a:r>
              <a:rPr lang="en-US" dirty="0">
                <a:latin typeface="Calibri"/>
              </a:rPr>
              <a:t>)</a:t>
            </a:r>
          </a:p>
        </p:txBody>
      </p:sp>
      <p:sp>
        <p:nvSpPr>
          <p:cNvPr id="96277" name="Text Box 22"/>
          <p:cNvSpPr txBox="1">
            <a:spLocks noChangeArrowheads="1"/>
          </p:cNvSpPr>
          <p:nvPr/>
        </p:nvSpPr>
        <p:spPr bwMode="auto">
          <a:xfrm>
            <a:off x="5943600" y="4419600"/>
            <a:ext cx="2619375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 dirty="0">
                <a:latin typeface="Calibri"/>
              </a:rPr>
              <a:t>#</a:t>
            </a:r>
            <a:r>
              <a:rPr lang="en-US" sz="2200" i="1" dirty="0">
                <a:latin typeface="Calibri"/>
              </a:rPr>
              <a:t> all Ps are </a:t>
            </a:r>
            <a:r>
              <a:rPr lang="en-US" sz="2200" i="1" dirty="0" err="1">
                <a:latin typeface="Calibri"/>
              </a:rPr>
              <a:t>Ss</a:t>
            </a:r>
            <a:br>
              <a:rPr lang="en-US" sz="2200" dirty="0">
                <a:latin typeface="Calibri"/>
              </a:rPr>
            </a:br>
            <a:r>
              <a:rPr lang="en-US" sz="2200" dirty="0">
                <a:latin typeface="Calibri"/>
              </a:rPr>
              <a:t># all </a:t>
            </a:r>
            <a:r>
              <a:rPr lang="en-US" sz="2200" dirty="0" err="1">
                <a:latin typeface="Calibri"/>
              </a:rPr>
              <a:t>Ss</a:t>
            </a:r>
            <a:r>
              <a:rPr lang="en-US" sz="2200" dirty="0">
                <a:latin typeface="Calibri"/>
              </a:rPr>
              <a:t> are Ps</a:t>
            </a:r>
            <a:br>
              <a:rPr lang="en-US" sz="2200" dirty="0">
                <a:latin typeface="Calibri"/>
              </a:rPr>
            </a:br>
            <a:r>
              <a:rPr lang="en-US" sz="2200" dirty="0">
                <a:latin typeface="Calibri"/>
              </a:rPr>
              <a:t>(</a:t>
            </a:r>
            <a:r>
              <a:rPr lang="en-US" sz="2200" dirty="0">
                <a:latin typeface="Calibri"/>
                <a:sym typeface="Symbol" charset="0"/>
              </a:rPr>
              <a:t></a:t>
            </a:r>
            <a:r>
              <a:rPr lang="en-US" sz="2200" dirty="0">
                <a:latin typeface="Calibri"/>
              </a:rPr>
              <a:t>x) </a:t>
            </a:r>
            <a:r>
              <a:rPr lang="en-US" sz="2000" dirty="0">
                <a:latin typeface="Calibri"/>
              </a:rPr>
              <a:t>P(x) &lt;=&gt; S(x</a:t>
            </a:r>
            <a:r>
              <a:rPr lang="en-US" dirty="0">
                <a:latin typeface="Calibri"/>
              </a:rPr>
              <a:t>)</a:t>
            </a:r>
          </a:p>
        </p:txBody>
      </p:sp>
    </p:spTree>
  </p:cSld>
  <p:clrMapOvr>
    <a:masterClrMapping/>
  </p:clrMapOvr>
  <p:transition spd="slow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Higher-order logic</a:t>
            </a:r>
          </a:p>
        </p:txBody>
      </p:sp>
      <p:sp>
        <p:nvSpPr>
          <p:cNvPr id="983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77200" cy="53340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FOL only lets us quantify over variables, and </a:t>
            </a:r>
            <a:r>
              <a:rPr lang="en-US" sz="3200" b="1" dirty="0">
                <a:ea typeface="ＭＳ Ｐゴシック" charset="0"/>
                <a:cs typeface="ＭＳ Ｐゴシック" charset="0"/>
              </a:rPr>
              <a:t>variables can only range over objects 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HOL allows us to quantify over relations, e.g.</a:t>
            </a:r>
          </a:p>
          <a:p>
            <a:pPr lvl="1">
              <a:buFontTx/>
              <a:buNone/>
            </a:pPr>
            <a:r>
              <a:rPr lang="ja-JP" altLang="en-US" sz="2800" dirty="0">
                <a:ea typeface="ＭＳ Ｐゴシック" charset="0"/>
              </a:rPr>
              <a:t>“</a:t>
            </a:r>
            <a:r>
              <a:rPr lang="en-US" altLang="ja-JP" sz="2800" dirty="0">
                <a:ea typeface="ＭＳ Ｐゴシック" charset="0"/>
              </a:rPr>
              <a:t>two functions are equal </a:t>
            </a:r>
            <a:r>
              <a:rPr lang="en-US" altLang="ja-JP" sz="2800" dirty="0" err="1">
                <a:ea typeface="ＭＳ Ｐゴシック" charset="0"/>
              </a:rPr>
              <a:t>iff</a:t>
            </a:r>
            <a:r>
              <a:rPr lang="en-US" altLang="ja-JP" sz="2800" dirty="0">
                <a:ea typeface="ＭＳ Ｐゴシック" charset="0"/>
              </a:rPr>
              <a:t> they produce the same value for all arguments</a:t>
            </a:r>
            <a:r>
              <a:rPr lang="ja-JP" altLang="en-US" sz="2800" dirty="0">
                <a:ea typeface="ＭＳ Ｐゴシック" charset="0"/>
              </a:rPr>
              <a:t>”</a:t>
            </a:r>
            <a:endParaRPr lang="en-US" altLang="ja-JP" sz="2800" dirty="0">
              <a:ea typeface="ＭＳ Ｐゴシック" charset="0"/>
            </a:endParaRPr>
          </a:p>
          <a:p>
            <a:pPr lvl="1">
              <a:buFontTx/>
              <a:buNone/>
            </a:pPr>
            <a:r>
              <a:rPr lang="en-US" sz="3200" dirty="0">
                <a:ea typeface="ＭＳ Ｐゴシック" charset="0"/>
                <a:sym typeface="Symbol" charset="0"/>
              </a:rPr>
              <a:t></a:t>
            </a:r>
            <a:r>
              <a:rPr lang="en-US" sz="2800" dirty="0">
                <a:ea typeface="ＭＳ Ｐゴシック" charset="0"/>
              </a:rPr>
              <a:t>f </a:t>
            </a:r>
            <a:r>
              <a:rPr lang="en-US" sz="3200" dirty="0">
                <a:ea typeface="ＭＳ Ｐゴシック" charset="0"/>
                <a:sym typeface="Symbol" charset="0"/>
              </a:rPr>
              <a:t></a:t>
            </a:r>
            <a:r>
              <a:rPr lang="en-US" sz="2800" dirty="0">
                <a:ea typeface="ＭＳ Ｐゴシック" charset="0"/>
              </a:rPr>
              <a:t>g (f = g) </a:t>
            </a:r>
            <a:r>
              <a:rPr lang="en-US" sz="2800" dirty="0">
                <a:ea typeface="ＭＳ Ｐゴシック" charset="0"/>
                <a:sym typeface="Symbol" charset="0"/>
              </a:rPr>
              <a:t></a:t>
            </a:r>
            <a:r>
              <a:rPr lang="en-US" sz="2800" dirty="0">
                <a:ea typeface="ＭＳ Ｐゴシック" charset="0"/>
              </a:rPr>
              <a:t> (</a:t>
            </a:r>
            <a:r>
              <a:rPr lang="en-US" sz="3200" dirty="0">
                <a:ea typeface="ＭＳ Ｐゴシック" charset="0"/>
                <a:sym typeface="Symbol" charset="0"/>
              </a:rPr>
              <a:t></a:t>
            </a:r>
            <a:r>
              <a:rPr lang="en-US" sz="2800" dirty="0">
                <a:ea typeface="ＭＳ Ｐゴシック" charset="0"/>
              </a:rPr>
              <a:t>x f(x) = g(x))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E.g.: (quantify over predicates)</a:t>
            </a:r>
          </a:p>
          <a:p>
            <a:pPr lvl="1">
              <a:buFontTx/>
              <a:buNone/>
            </a:pPr>
            <a:r>
              <a:rPr lang="en-US" sz="3200" dirty="0">
                <a:ea typeface="ＭＳ Ｐゴシック" charset="0"/>
                <a:sym typeface="Symbol" charset="0"/>
              </a:rPr>
              <a:t></a:t>
            </a:r>
            <a:r>
              <a:rPr lang="en-US" sz="2800" dirty="0">
                <a:ea typeface="ＭＳ Ｐゴシック" charset="0"/>
              </a:rPr>
              <a:t>r transitive( r )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(</a:t>
            </a:r>
            <a:r>
              <a:rPr lang="en-US" sz="3200" dirty="0">
                <a:ea typeface="ＭＳ Ｐゴシック" charset="0"/>
                <a:sym typeface="Symbol" charset="0"/>
              </a:rPr>
              <a:t></a:t>
            </a:r>
            <a:r>
              <a:rPr lang="en-US" sz="2800" dirty="0">
                <a:ea typeface="ＭＳ Ｐゴシック" charset="0"/>
              </a:rPr>
              <a:t>xyz) r(</a:t>
            </a:r>
            <a:r>
              <a:rPr lang="en-US" sz="2800" dirty="0" err="1">
                <a:ea typeface="ＭＳ Ｐゴシック" charset="0"/>
              </a:rPr>
              <a:t>x,y</a:t>
            </a:r>
            <a:r>
              <a:rPr lang="en-US" sz="2800" dirty="0">
                <a:ea typeface="ＭＳ Ｐゴシック" charset="0"/>
              </a:rPr>
              <a:t>)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r(</a:t>
            </a:r>
            <a:r>
              <a:rPr lang="en-US" sz="2800" dirty="0" err="1">
                <a:ea typeface="ＭＳ Ｐゴシック" charset="0"/>
              </a:rPr>
              <a:t>y,z</a:t>
            </a:r>
            <a:r>
              <a:rPr lang="en-US" sz="2800" dirty="0">
                <a:ea typeface="ＭＳ Ｐゴシック" charset="0"/>
              </a:rPr>
              <a:t>)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r(</a:t>
            </a:r>
            <a:r>
              <a:rPr lang="en-US" sz="2800" dirty="0" err="1">
                <a:ea typeface="ＭＳ Ｐゴシック" charset="0"/>
              </a:rPr>
              <a:t>x,z</a:t>
            </a:r>
            <a:r>
              <a:rPr lang="en-US" sz="2800" dirty="0">
                <a:ea typeface="ＭＳ Ｐゴシック" charset="0"/>
              </a:rPr>
              <a:t>)) 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More expressive, but reasoning is  undecide-able, in general</a:t>
            </a:r>
          </a:p>
          <a:p>
            <a:pPr lvl="1">
              <a:buFontTx/>
              <a:buNone/>
            </a:pPr>
            <a:endParaRPr lang="en-US" sz="2800" dirty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3" name="Picture 2" descr="bag-of-suga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0"/>
            <a:ext cx="990600" cy="148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Expressing uniqueness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7772400" cy="4953000"/>
          </a:xfrm>
        </p:spPr>
        <p:txBody>
          <a:bodyPr/>
          <a:lstStyle/>
          <a:p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Often want to say that there is a single, unique object that satisfies a condition</a:t>
            </a:r>
          </a:p>
          <a:p>
            <a:r>
              <a:rPr lang="en-US" altLang="ja-JP" sz="2800" dirty="0">
                <a:ea typeface="ＭＳ Ｐゴシック" charset="0"/>
                <a:cs typeface="ＭＳ Ｐゴシック" charset="0"/>
                <a:sym typeface="Symbol" charset="0"/>
              </a:rPr>
              <a:t>There exists a unique x such that king(x) is true </a:t>
            </a:r>
          </a:p>
          <a:p>
            <a:pPr lvl="1"/>
            <a:r>
              <a:rPr lang="en-US" sz="2400" dirty="0">
                <a:ea typeface="ＭＳ Ｐゴシック" charset="0"/>
                <a:sym typeface="Symbol" charset="0"/>
              </a:rPr>
              <a:t>x king(x)  y (king(y)  x=y)</a:t>
            </a:r>
          </a:p>
          <a:p>
            <a:pPr lvl="1"/>
            <a:r>
              <a:rPr lang="en-US" sz="2400" dirty="0">
                <a:ea typeface="ＭＳ Ｐゴシック" charset="0"/>
                <a:sym typeface="Symbol" charset="0"/>
              </a:rPr>
              <a:t>x king(x)  y (king(y)  </a:t>
            </a:r>
            <a:r>
              <a:rPr lang="en-US" sz="2400" dirty="0" err="1">
                <a:ea typeface="ＭＳ Ｐゴシック" charset="0"/>
                <a:sym typeface="Symbol" charset="0"/>
              </a:rPr>
              <a:t>xy</a:t>
            </a:r>
            <a:r>
              <a:rPr lang="en-US" sz="2400" dirty="0">
                <a:ea typeface="ＭＳ Ｐゴシック" charset="0"/>
                <a:sym typeface="Symbol" charset="0"/>
              </a:rPr>
              <a:t>)</a:t>
            </a:r>
          </a:p>
          <a:p>
            <a:pPr lvl="1"/>
            <a:r>
              <a:rPr lang="en-US" sz="2400" dirty="0">
                <a:ea typeface="ＭＳ Ｐゴシック" charset="0"/>
                <a:sym typeface="Symbol" charset="0"/>
              </a:rPr>
              <a:t>! x king(x) </a:t>
            </a:r>
          </a:p>
          <a:p>
            <a:r>
              <a:rPr lang="en-US" altLang="ja-JP" sz="2800" dirty="0">
                <a:ea typeface="ＭＳ Ｐゴシック" charset="0"/>
                <a:cs typeface="ＭＳ Ｐゴシック" charset="0"/>
                <a:sym typeface="Symbol" charset="0"/>
              </a:rPr>
              <a:t>Every country has exactly one ruler</a:t>
            </a:r>
          </a:p>
          <a:p>
            <a:pPr lvl="1"/>
            <a:r>
              <a:rPr lang="en-US" sz="2400" dirty="0">
                <a:ea typeface="ＭＳ Ｐゴシック" charset="0"/>
                <a:sym typeface="Symbol" charset="0"/>
              </a:rPr>
              <a:t>c country(c)  ! r ruler(</a:t>
            </a:r>
            <a:r>
              <a:rPr lang="en-US" sz="2400" dirty="0" err="1">
                <a:ea typeface="ＭＳ Ｐゴシック" charset="0"/>
                <a:sym typeface="Symbol" charset="0"/>
              </a:rPr>
              <a:t>c,r</a:t>
            </a:r>
            <a:r>
              <a:rPr lang="en-US" sz="2400" dirty="0">
                <a:ea typeface="ＭＳ Ｐゴシック" charset="0"/>
                <a:sym typeface="Symbol" charset="0"/>
              </a:rPr>
              <a:t>) 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Iota operator: </a:t>
            </a:r>
            <a:r>
              <a:rPr lang="en-US" altLang="ja-JP" sz="2800" dirty="0">
                <a:ea typeface="ＭＳ Ｐゴシック" charset="0"/>
                <a:cs typeface="ＭＳ Ｐゴシック" charset="0"/>
                <a:sym typeface="Symbol" charset="0"/>
              </a:rPr>
              <a:t> x P(x) means </a:t>
            </a:r>
            <a:r>
              <a:rPr lang="ja-JP" altLang="en-US" sz="2800" dirty="0">
                <a:ea typeface="ＭＳ Ｐゴシック" charset="0"/>
                <a:cs typeface="ＭＳ Ｐゴシック" charset="0"/>
                <a:sym typeface="Symbol" charset="0"/>
              </a:rPr>
              <a:t>“</a:t>
            </a:r>
            <a:r>
              <a:rPr lang="en-US" altLang="ja-JP" sz="2800" dirty="0">
                <a:ea typeface="ＭＳ Ｐゴシック" charset="0"/>
                <a:cs typeface="ＭＳ Ｐゴシック" charset="0"/>
                <a:sym typeface="Symbol" charset="0"/>
              </a:rPr>
              <a:t>the unique x such that p(x) is true</a:t>
            </a:r>
            <a:r>
              <a:rPr lang="ja-JP" altLang="en-US" sz="2800" dirty="0">
                <a:ea typeface="ＭＳ Ｐゴシック" charset="0"/>
                <a:cs typeface="ＭＳ Ｐゴシック" charset="0"/>
                <a:sym typeface="Symbol" charset="0"/>
              </a:rPr>
              <a:t>”</a:t>
            </a:r>
            <a:endParaRPr lang="en-US" altLang="ja-JP" sz="2800" dirty="0"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altLang="ja-JP" sz="2400" dirty="0">
                <a:ea typeface="ＭＳ Ｐゴシック" charset="0"/>
              </a:rPr>
              <a:t>The unique ruler of </a:t>
            </a:r>
            <a:r>
              <a:rPr lang="en-US" altLang="ja-JP" sz="2400" dirty="0" err="1">
                <a:ea typeface="ＭＳ Ｐゴシック" charset="0"/>
              </a:rPr>
              <a:t>Freedonia</a:t>
            </a:r>
            <a:r>
              <a:rPr lang="en-US" altLang="ja-JP" sz="2400" dirty="0">
                <a:ea typeface="ＭＳ Ｐゴシック" charset="0"/>
              </a:rPr>
              <a:t> is dead</a:t>
            </a:r>
          </a:p>
          <a:p>
            <a:pPr lvl="1"/>
            <a:r>
              <a:rPr lang="en-US" sz="2400" dirty="0">
                <a:ea typeface="ＭＳ Ｐゴシック" charset="0"/>
                <a:sym typeface="Symbol" charset="0"/>
              </a:rPr>
              <a:t>dead( x ruler(</a:t>
            </a:r>
            <a:r>
              <a:rPr lang="en-US" sz="2400" dirty="0" err="1">
                <a:ea typeface="ＭＳ Ｐゴシック" charset="0"/>
                <a:sym typeface="Symbol" charset="0"/>
              </a:rPr>
              <a:t>freedonia,x</a:t>
            </a:r>
            <a:r>
              <a:rPr lang="en-US" sz="2400" dirty="0">
                <a:ea typeface="ＭＳ Ｐゴシック" charset="0"/>
                <a:sym typeface="Symbol" charset="0"/>
              </a:rPr>
              <a:t>))</a:t>
            </a:r>
            <a:endParaRPr lang="en-US" sz="2400" b="1" dirty="0">
              <a:ea typeface="ＭＳ Ｐゴシック" charset="0"/>
              <a:sym typeface="Symbol" charset="0"/>
            </a:endParaRPr>
          </a:p>
        </p:txBody>
      </p:sp>
      <p:sp>
        <p:nvSpPr>
          <p:cNvPr id="100356" name="TextBox 3"/>
          <p:cNvSpPr txBox="1">
            <a:spLocks noChangeArrowheads="1"/>
          </p:cNvSpPr>
          <p:nvPr/>
        </p:nvSpPr>
        <p:spPr bwMode="auto">
          <a:xfrm>
            <a:off x="8153400" y="1371600"/>
            <a:ext cx="1004888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lnSpc>
                <a:spcPts val="1563"/>
              </a:lnSpc>
            </a:pPr>
            <a:r>
              <a:rPr lang="en-US" sz="1800" dirty="0">
                <a:latin typeface="Calibri"/>
                <a:hlinkClick r:id="rId4"/>
              </a:rPr>
              <a:t>syntactic</a:t>
            </a:r>
            <a:br>
              <a:rPr lang="en-US" sz="1800" dirty="0">
                <a:latin typeface="Calibri"/>
                <a:hlinkClick r:id="rId4"/>
              </a:rPr>
            </a:br>
            <a:r>
              <a:rPr lang="en-US" sz="1800" dirty="0">
                <a:latin typeface="Calibri"/>
                <a:hlinkClick r:id="rId4"/>
              </a:rPr>
              <a:t>sugar</a:t>
            </a:r>
            <a:endParaRPr lang="en-US" sz="1800" dirty="0">
              <a:latin typeface="Calibri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Examples of FOL in use</a:t>
            </a:r>
          </a:p>
        </p:txBody>
      </p:sp>
      <p:sp>
        <p:nvSpPr>
          <p:cNvPr id="104450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1054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Semantics of W3C’s </a:t>
            </a:r>
            <a:r>
              <a:rPr lang="en-US" sz="3200" dirty="0">
                <a:ea typeface="ＭＳ Ｐゴシック" charset="0"/>
                <a:cs typeface="ＭＳ Ｐゴシック" charset="0"/>
                <a:hlinkClick r:id="rId2"/>
              </a:rPr>
              <a:t>Semantic Web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stack (RDF, RDFS, OWL) is defined in FOL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  <a:hlinkClick r:id="rId3"/>
              </a:rPr>
              <a:t>OWL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Full is equivalent to FOL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Other OWL profiles support a subset of FOL and are more efficient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The semantics of </a:t>
            </a:r>
            <a:r>
              <a:rPr lang="en-US" sz="3200" dirty="0">
                <a:ea typeface="ＭＳ Ｐゴシック" charset="0"/>
                <a:cs typeface="ＭＳ Ｐゴシック" charset="0"/>
                <a:hlinkClick r:id="rId4"/>
              </a:rPr>
              <a:t>schema.org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is only defined in natural language text</a:t>
            </a:r>
          </a:p>
          <a:p>
            <a:r>
              <a:rPr lang="en-US" sz="3200" dirty="0" err="1">
                <a:ea typeface="ＭＳ Ｐゴシック" charset="0"/>
                <a:cs typeface="ＭＳ Ｐゴシック" charset="0"/>
                <a:hlinkClick r:id="rId5"/>
              </a:rPr>
              <a:t>Wikidata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’s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knowledge graph (</a:t>
            </a:r>
            <a:r>
              <a:rPr lang="en-US" sz="3200">
                <a:ea typeface="ＭＳ Ｐゴシック" charset="0"/>
                <a:cs typeface="ＭＳ Ｐゴシック" charset="0"/>
              </a:rPr>
              <a:t>and Google’s) has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a richer schema</a:t>
            </a:r>
          </a:p>
        </p:txBody>
      </p:sp>
      <p:sp>
        <p:nvSpPr>
          <p:cNvPr id="10445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2675B98-0F29-7944-A620-5C3A9BC3C601}" type="slidenum">
              <a:rPr lang="en-US" sz="1000">
                <a:latin typeface="Calibri"/>
              </a:rPr>
              <a:pPr/>
              <a:t>43</a:t>
            </a:fld>
            <a:endParaRPr lang="en-US" sz="1000" dirty="0">
              <a:latin typeface="Calibri"/>
            </a:endParaRPr>
          </a:p>
        </p:txBody>
      </p:sp>
      <p:pic>
        <p:nvPicPr>
          <p:cNvPr id="104452" name="Pictur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401638"/>
            <a:ext cx="990600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FOL Summary</a:t>
            </a:r>
          </a:p>
        </p:txBody>
      </p:sp>
      <p:sp>
        <p:nvSpPr>
          <p:cNvPr id="1054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8458200" cy="54102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First order logic (FOL) introduces predicates, functions and quantifiers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More expressive, but reasoning more complex</a:t>
            </a:r>
          </a:p>
          <a:p>
            <a:pPr lvl="1"/>
            <a:r>
              <a:rPr lang="en-US" sz="2800" dirty="0">
                <a:ea typeface="ＭＳ Ｐゴシック" charset="0"/>
                <a:cs typeface="ＭＳ Ｐゴシック" charset="0"/>
              </a:rPr>
              <a:t>Reasoning in propositional logic is NP hard, FOL is semi-decidable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Common AI knowledge representation language</a:t>
            </a:r>
          </a:p>
          <a:p>
            <a:pPr lvl="1"/>
            <a:r>
              <a:rPr lang="en-US" sz="2800" dirty="0">
                <a:ea typeface="ＭＳ Ｐゴシック" charset="0"/>
                <a:cs typeface="ＭＳ Ｐゴシック" charset="0"/>
              </a:rPr>
              <a:t>Other KR languages (e.g., </a:t>
            </a:r>
            <a:r>
              <a:rPr lang="en-US" sz="2800" dirty="0">
                <a:ea typeface="ＭＳ Ｐゴシック" charset="0"/>
                <a:cs typeface="ＭＳ Ｐゴシック" charset="0"/>
                <a:hlinkClick r:id="rId3"/>
              </a:rPr>
              <a:t>OWL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) are often defined by mapping them to FOL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FOL variables range over objects</a:t>
            </a:r>
          </a:p>
          <a:p>
            <a:pPr lvl="1"/>
            <a:r>
              <a:rPr lang="en-US" sz="2800" dirty="0">
                <a:ea typeface="ＭＳ Ｐゴシック" charset="0"/>
                <a:cs typeface="ＭＳ Ｐゴシック" charset="0"/>
              </a:rPr>
              <a:t>HOL variables range over functions, predicates or sentences</a:t>
            </a:r>
          </a:p>
          <a:p>
            <a:endParaRPr lang="en-US" sz="3200" dirty="0">
              <a:ea typeface="ＭＳ Ｐゴシック" charset="0"/>
              <a:cs typeface="ＭＳ Ｐゴシック" charset="0"/>
            </a:endParaRPr>
          </a:p>
          <a:p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3600" dirty="0">
                <a:ea typeface="ＭＳ Ｐゴシック" charset="0"/>
                <a:cs typeface="ＭＳ Ｐゴシック" charset="0"/>
              </a:rPr>
              <a:t>Sentences: built from terms and atoms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90600"/>
            <a:ext cx="8610600" cy="5715000"/>
          </a:xfrm>
        </p:spPr>
        <p:txBody>
          <a:bodyPr/>
          <a:lstStyle/>
          <a:p>
            <a:r>
              <a:rPr lang="en-US" sz="32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term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(denoting a real-world individual) is a constant or variable symbol, or n-place function of n terms, e.g.:</a:t>
            </a:r>
          </a:p>
          <a:p>
            <a:pPr lvl="1"/>
            <a:r>
              <a:rPr lang="en-US" sz="3200" dirty="0">
                <a:ea typeface="ＭＳ Ｐゴシック" charset="0"/>
              </a:rPr>
              <a:t>Constants: john, </a:t>
            </a:r>
            <a:r>
              <a:rPr lang="en-US" sz="3200" dirty="0" err="1">
                <a:ea typeface="ＭＳ Ｐゴシック" charset="0"/>
              </a:rPr>
              <a:t>umbc</a:t>
            </a:r>
            <a:endParaRPr lang="en-US" sz="3200" dirty="0">
              <a:ea typeface="ＭＳ Ｐゴシック" charset="0"/>
            </a:endParaRPr>
          </a:p>
          <a:p>
            <a:pPr lvl="1"/>
            <a:r>
              <a:rPr lang="en-US" sz="3200" dirty="0">
                <a:ea typeface="ＭＳ Ｐゴシック" charset="0"/>
              </a:rPr>
              <a:t>Variables: x, y, z</a:t>
            </a:r>
          </a:p>
          <a:p>
            <a:pPr lvl="1"/>
            <a:r>
              <a:rPr lang="en-US" sz="3200" dirty="0">
                <a:ea typeface="ＭＳ Ｐゴシック" charset="0"/>
              </a:rPr>
              <a:t>Functions: </a:t>
            </a:r>
            <a:r>
              <a:rPr lang="en-US" sz="3200" dirty="0" err="1">
                <a:ea typeface="ＭＳ Ｐゴシック" charset="0"/>
              </a:rPr>
              <a:t>mother_of</a:t>
            </a:r>
            <a:r>
              <a:rPr lang="en-US" sz="3200" dirty="0">
                <a:ea typeface="ＭＳ Ｐゴシック" charset="0"/>
              </a:rPr>
              <a:t>(john), phone(mother(x))</a:t>
            </a:r>
          </a:p>
          <a:p>
            <a:r>
              <a:rPr lang="en-US" sz="3200" b="1" dirty="0">
                <a:solidFill>
                  <a:schemeClr val="accent6"/>
                </a:solidFill>
                <a:ea typeface="ＭＳ Ｐゴシック" charset="0"/>
                <a:cs typeface="ＭＳ Ｐゴシック" charset="0"/>
              </a:rPr>
              <a:t>Ground terms </a:t>
            </a:r>
            <a:r>
              <a:rPr lang="en-US" sz="3600" dirty="0">
                <a:ea typeface="ＭＳ Ｐゴシック" charset="0"/>
                <a:cs typeface="ＭＳ Ｐゴシック" charset="0"/>
              </a:rPr>
              <a:t>have no variables in them</a:t>
            </a:r>
          </a:p>
          <a:p>
            <a:pPr lvl="1"/>
            <a:r>
              <a:rPr lang="en-US" sz="3200" b="1" dirty="0">
                <a:solidFill>
                  <a:schemeClr val="accent2"/>
                </a:solidFill>
                <a:ea typeface="ＭＳ Ｐゴシック" charset="0"/>
              </a:rPr>
              <a:t>Ground:</a:t>
            </a:r>
            <a:r>
              <a:rPr lang="en-US" sz="3200" dirty="0">
                <a:ea typeface="ＭＳ Ｐゴシック" charset="0"/>
              </a:rPr>
              <a:t> john,  </a:t>
            </a:r>
            <a:r>
              <a:rPr lang="en-US" sz="3200" dirty="0" err="1">
                <a:ea typeface="ＭＳ Ｐゴシック" charset="0"/>
              </a:rPr>
              <a:t>father_of</a:t>
            </a:r>
            <a:r>
              <a:rPr lang="en-US" sz="3200" dirty="0">
                <a:ea typeface="ＭＳ Ｐゴシック" charset="0"/>
              </a:rPr>
              <a:t>(</a:t>
            </a:r>
            <a:r>
              <a:rPr lang="en-US" sz="3200" dirty="0" err="1">
                <a:ea typeface="ＭＳ Ｐゴシック" charset="0"/>
              </a:rPr>
              <a:t>father_of</a:t>
            </a:r>
            <a:r>
              <a:rPr lang="en-US" sz="3200" dirty="0">
                <a:ea typeface="ＭＳ Ｐゴシック" charset="0"/>
              </a:rPr>
              <a:t>(john))</a:t>
            </a:r>
          </a:p>
          <a:p>
            <a:pPr lvl="1"/>
            <a:r>
              <a:rPr lang="en-US" sz="3200" b="1" dirty="0">
                <a:solidFill>
                  <a:srgbClr val="0000FF"/>
                </a:solidFill>
                <a:ea typeface="ＭＳ Ｐゴシック" charset="0"/>
              </a:rPr>
              <a:t>Not Ground: </a:t>
            </a:r>
            <a:r>
              <a:rPr lang="en-US" sz="3200" dirty="0" err="1">
                <a:ea typeface="ＭＳ Ｐゴシック" charset="0"/>
              </a:rPr>
              <a:t>father_of</a:t>
            </a:r>
            <a:r>
              <a:rPr lang="en-US" sz="3200" dirty="0">
                <a:ea typeface="ＭＳ Ｐゴシック" charset="0"/>
              </a:rPr>
              <a:t>(X)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3600" dirty="0">
                <a:ea typeface="ＭＳ Ｐゴシック" charset="0"/>
                <a:cs typeface="ＭＳ Ｐゴシック" charset="0"/>
              </a:rPr>
              <a:t>Sentences: built from terms and atoms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90600"/>
            <a:ext cx="8153400" cy="5715000"/>
          </a:xfrm>
        </p:spPr>
        <p:txBody>
          <a:bodyPr/>
          <a:lstStyle/>
          <a:p>
            <a:pPr>
              <a:defRPr/>
            </a:pPr>
            <a:r>
              <a:rPr lang="en-US" sz="32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atomic sentences</a:t>
            </a:r>
            <a:r>
              <a:rPr lang="en-US" sz="3200" b="1" dirty="0"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(which are either true or false) are an n-place predicate of n terms, e.g.:</a:t>
            </a:r>
          </a:p>
          <a:p>
            <a:pPr lvl="1"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green(Kermit)</a:t>
            </a:r>
          </a:p>
          <a:p>
            <a:pPr lvl="1"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between(Philadelphia, Baltimore, DC)</a:t>
            </a:r>
          </a:p>
          <a:p>
            <a:pPr lvl="1"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loves(X, mother(X))</a:t>
            </a:r>
          </a:p>
          <a:p>
            <a:pPr>
              <a:defRPr/>
            </a:pPr>
            <a:r>
              <a:rPr lang="en-US" sz="32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complex sentences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are formed from atomic sentences connected by logical connectives:</a:t>
            </a:r>
          </a:p>
          <a:p>
            <a:pPr marL="803275" lvl="1" indent="0">
              <a:buFontTx/>
              <a:buNone/>
              <a:defRPr/>
            </a:pPr>
            <a:r>
              <a:rPr lang="en-US" sz="3200" dirty="0">
                <a:ea typeface="ＭＳ Ｐゴシック" charset="0"/>
                <a:sym typeface="Symbol" charset="0"/>
              </a:rPr>
              <a:t></a:t>
            </a:r>
            <a:r>
              <a:rPr lang="en-US" sz="3200" dirty="0">
                <a:ea typeface="ＭＳ Ｐゴシック" charset="0"/>
              </a:rPr>
              <a:t>P, P</a:t>
            </a:r>
            <a:r>
              <a:rPr lang="en-US" sz="3200" dirty="0">
                <a:ea typeface="ＭＳ Ｐゴシック" charset="0"/>
                <a:sym typeface="Symbol" charset="0"/>
              </a:rPr>
              <a:t></a:t>
            </a:r>
            <a:r>
              <a:rPr lang="en-US" sz="3200" dirty="0">
                <a:ea typeface="ＭＳ Ｐゴシック" charset="0"/>
              </a:rPr>
              <a:t>Q, P</a:t>
            </a:r>
            <a:r>
              <a:rPr lang="en-US" sz="3200" dirty="0">
                <a:ea typeface="ＭＳ Ｐゴシック" charset="0"/>
                <a:sym typeface="Symbol" charset="0"/>
              </a:rPr>
              <a:t></a:t>
            </a:r>
            <a:r>
              <a:rPr lang="en-US" sz="3200" dirty="0">
                <a:ea typeface="ＭＳ Ｐゴシック" charset="0"/>
              </a:rPr>
              <a:t>Q, P</a:t>
            </a:r>
            <a:r>
              <a:rPr lang="en-US" sz="3200" dirty="0">
                <a:ea typeface="ＭＳ Ｐゴシック" charset="0"/>
                <a:sym typeface="Symbol" charset="0"/>
              </a:rPr>
              <a:t></a:t>
            </a:r>
            <a:r>
              <a:rPr lang="en-US" sz="3200" dirty="0">
                <a:ea typeface="ＭＳ Ｐゴシック" charset="0"/>
              </a:rPr>
              <a:t>Q, P</a:t>
            </a:r>
            <a:r>
              <a:rPr lang="en-US" sz="3200" dirty="0">
                <a:ea typeface="ＭＳ Ｐゴシック" charset="0"/>
                <a:sym typeface="Symbol" charset="0"/>
              </a:rPr>
              <a:t></a:t>
            </a:r>
            <a:r>
              <a:rPr lang="en-US" sz="3200" dirty="0">
                <a:ea typeface="ＭＳ Ｐゴシック" charset="0"/>
              </a:rPr>
              <a:t>Q</a:t>
            </a:r>
          </a:p>
          <a:p>
            <a:pPr lvl="1">
              <a:buFontTx/>
              <a:buNone/>
              <a:defRPr/>
            </a:pPr>
            <a:r>
              <a:rPr lang="en-US" sz="3200" dirty="0">
                <a:ea typeface="ＭＳ Ｐゴシック" charset="0"/>
              </a:rPr>
              <a:t>where P and Q are sentences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What do atomic sentences mean?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95400"/>
            <a:ext cx="8153400" cy="5410200"/>
          </a:xfrm>
        </p:spPr>
        <p:txBody>
          <a:bodyPr/>
          <a:lstStyle/>
          <a:p>
            <a:r>
              <a:rPr lang="en-US" sz="3200" dirty="0"/>
              <a:t>Unary predicates typically encode a </a:t>
            </a:r>
            <a:r>
              <a:rPr lang="en-US" sz="3200" b="1" dirty="0"/>
              <a:t>types</a:t>
            </a:r>
            <a:endParaRPr lang="en-US" sz="3200" dirty="0"/>
          </a:p>
          <a:p>
            <a:pPr lvl="1"/>
            <a:r>
              <a:rPr lang="en-US" sz="3000" dirty="0"/>
              <a:t>Dolphin(flipper): flipper is a kind of dolphin</a:t>
            </a:r>
          </a:p>
          <a:p>
            <a:pPr lvl="1"/>
            <a:r>
              <a:rPr lang="en-US" sz="3000" dirty="0"/>
              <a:t>Green(</a:t>
            </a:r>
            <a:r>
              <a:rPr lang="en-US" sz="3000" dirty="0" err="1"/>
              <a:t>kermit</a:t>
            </a:r>
            <a:r>
              <a:rPr lang="en-US" sz="3000" dirty="0"/>
              <a:t>): </a:t>
            </a:r>
            <a:r>
              <a:rPr lang="en-US" sz="3000" dirty="0" err="1"/>
              <a:t>kermit</a:t>
            </a:r>
            <a:r>
              <a:rPr lang="en-US" sz="3000" dirty="0"/>
              <a:t> is a kind of green thing</a:t>
            </a:r>
          </a:p>
          <a:p>
            <a:pPr lvl="1"/>
            <a:r>
              <a:rPr lang="en-US" sz="3000" dirty="0"/>
              <a:t>Integer(x): x is a kind of integer</a:t>
            </a:r>
          </a:p>
          <a:p>
            <a:r>
              <a:rPr lang="en-US" sz="3000" dirty="0"/>
              <a:t>Non-unary predicates typically encode relations</a:t>
            </a:r>
          </a:p>
          <a:p>
            <a:pPr lvl="1"/>
            <a:r>
              <a:rPr lang="en-US" sz="3000" dirty="0"/>
              <a:t>Loves(john, </a:t>
            </a:r>
            <a:r>
              <a:rPr lang="en-US" sz="3000" dirty="0" err="1"/>
              <a:t>mary</a:t>
            </a:r>
            <a:r>
              <a:rPr lang="en-US" sz="3000" dirty="0"/>
              <a:t>)</a:t>
            </a:r>
          </a:p>
          <a:p>
            <a:pPr lvl="1"/>
            <a:r>
              <a:rPr lang="en-US" sz="3000" dirty="0" err="1"/>
              <a:t>Greater_than</a:t>
            </a:r>
            <a:r>
              <a:rPr lang="en-US" sz="3000" dirty="0"/>
              <a:t>(2, 1)</a:t>
            </a:r>
          </a:p>
          <a:p>
            <a:pPr lvl="1"/>
            <a:r>
              <a:rPr lang="en-US" sz="3000" dirty="0"/>
              <a:t>Between(</a:t>
            </a:r>
            <a:r>
              <a:rPr lang="en-US" sz="3000" dirty="0" err="1"/>
              <a:t>newYork</a:t>
            </a:r>
            <a:r>
              <a:rPr lang="en-US" sz="3000" dirty="0"/>
              <a:t>, </a:t>
            </a:r>
            <a:r>
              <a:rPr lang="en-US" sz="3000" dirty="0" err="1"/>
              <a:t>philadelphia</a:t>
            </a:r>
            <a:r>
              <a:rPr lang="en-US" sz="3000" dirty="0"/>
              <a:t>, </a:t>
            </a:r>
            <a:r>
              <a:rPr lang="en-US" sz="3000" dirty="0" err="1"/>
              <a:t>baltimore</a:t>
            </a:r>
            <a:r>
              <a:rPr lang="en-US" sz="3000" dirty="0"/>
              <a:t>)</a:t>
            </a:r>
          </a:p>
          <a:p>
            <a:pPr lvl="1"/>
            <a:r>
              <a:rPr lang="en-US" sz="3000" dirty="0" err="1"/>
              <a:t>hasName</a:t>
            </a:r>
            <a:r>
              <a:rPr lang="en-US" sz="3000" dirty="0"/>
              <a:t>(John, “John Smith”)</a:t>
            </a:r>
          </a:p>
        </p:txBody>
      </p:sp>
    </p:spTree>
    <p:extLst>
      <p:ext uri="{BB962C8B-B14F-4D97-AF65-F5344CB8AC3E}">
        <p14:creationId xmlns:p14="http://schemas.microsoft.com/office/powerpoint/2010/main" val="1172231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613C6-E947-8247-AA73-C1AF15E85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z="4400" dirty="0">
                <a:hlinkClick r:id="rId2"/>
              </a:rPr>
              <a:t>Ontology</a:t>
            </a: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657544-13F4-5E44-AEC4-67161847C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953000"/>
          </a:xfrm>
        </p:spPr>
        <p:txBody>
          <a:bodyPr/>
          <a:lstStyle/>
          <a:p>
            <a:r>
              <a:rPr lang="en-US" sz="3200" dirty="0"/>
              <a:t>Designing a logic representation is similar to modeling in an object-oriented language</a:t>
            </a:r>
          </a:p>
          <a:p>
            <a:r>
              <a:rPr lang="en-US" sz="3200" dirty="0"/>
              <a:t>An </a:t>
            </a:r>
            <a:r>
              <a:rPr lang="en-US" sz="3200" b="1" dirty="0"/>
              <a:t>ontology</a:t>
            </a:r>
            <a:r>
              <a:rPr lang="en-US" sz="3200" dirty="0"/>
              <a:t> is a “formal naming and definition of the types, properties and relations of entities for a domain of discourse”</a:t>
            </a:r>
          </a:p>
          <a:p>
            <a:r>
              <a:rPr lang="en-US" sz="3200" dirty="0"/>
              <a:t>See </a:t>
            </a:r>
            <a:r>
              <a:rPr lang="en-US" sz="3200" dirty="0">
                <a:hlinkClick r:id="rId3"/>
              </a:rPr>
              <a:t>schema.org</a:t>
            </a:r>
            <a:r>
              <a:rPr lang="en-US" sz="3200" dirty="0"/>
              <a:t> as for an ontology that’s used by search engines to add semantic data to web sites</a:t>
            </a:r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67926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3600" dirty="0">
                <a:ea typeface="ＭＳ Ｐゴシック" charset="0"/>
                <a:cs typeface="ＭＳ Ｐゴシック" charset="0"/>
              </a:rPr>
              <a:t>Sentences: built from terms and atoms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1371600"/>
            <a:ext cx="8115300" cy="5029200"/>
          </a:xfrm>
        </p:spPr>
        <p:txBody>
          <a:bodyPr/>
          <a:lstStyle/>
          <a:p>
            <a:pPr>
              <a:defRPr/>
            </a:pPr>
            <a:r>
              <a:rPr lang="en-US" sz="32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quantified sentences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adds quantifiers </a:t>
            </a:r>
            <a:r>
              <a:rPr lang="en-US" sz="3200" b="1" dirty="0">
                <a:ea typeface="ＭＳ Ｐゴシック" charset="0"/>
                <a:cs typeface="ＭＳ Ｐゴシック" charset="0"/>
                <a:sym typeface="Symbol" charset="0"/>
              </a:rPr>
              <a:t>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 and</a:t>
            </a:r>
            <a:r>
              <a:rPr lang="en-US" sz="3200" b="1" dirty="0">
                <a:ea typeface="ＭＳ Ｐゴシック" charset="0"/>
                <a:cs typeface="ＭＳ Ｐゴシック" charset="0"/>
                <a:sym typeface="Symbol" charset="0"/>
              </a:rPr>
              <a:t> </a:t>
            </a:r>
          </a:p>
          <a:p>
            <a:pPr lvl="1">
              <a:defRPr/>
            </a:pP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x loves(x, mother(x))</a:t>
            </a:r>
          </a:p>
          <a:p>
            <a:pPr lvl="1">
              <a:defRPr/>
            </a:pP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x number(x) </a:t>
            </a:r>
            <a:r>
              <a:rPr lang="en-US" sz="3200" dirty="0">
                <a:ea typeface="ＭＳ Ｐゴシック" charset="0"/>
                <a:sym typeface="Symbol" charset="0"/>
              </a:rPr>
              <a:t> greater(x, 100), prime(x)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A </a:t>
            </a:r>
            <a:r>
              <a:rPr lang="en-US" sz="32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well-formed formula</a:t>
            </a:r>
            <a:r>
              <a:rPr lang="en-US" sz="32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 (</a:t>
            </a:r>
            <a:r>
              <a:rPr lang="en-US" sz="3200" b="1" dirty="0" err="1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wff</a:t>
            </a:r>
            <a:r>
              <a:rPr lang="en-US" sz="32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)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is a sentence with no </a:t>
            </a:r>
            <a:r>
              <a:rPr lang="en-US" altLang="ja-JP" sz="3200" i="1" dirty="0">
                <a:ea typeface="ＭＳ Ｐゴシック" charset="0"/>
                <a:cs typeface="ＭＳ Ｐゴシック" charset="0"/>
              </a:rPr>
              <a:t>free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 variables; all variables are </a:t>
            </a:r>
            <a:r>
              <a:rPr lang="en-US" altLang="ja-JP" sz="3200" i="1" dirty="0">
                <a:ea typeface="ＭＳ Ｐゴシック" charset="0"/>
                <a:cs typeface="ＭＳ Ｐゴシック" charset="0"/>
              </a:rPr>
              <a:t>bound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 by either a universal or existential </a:t>
            </a:r>
            <a:r>
              <a:rPr lang="en-US" altLang="ja-JP" sz="3200" i="1" dirty="0">
                <a:ea typeface="ＭＳ Ｐゴシック" charset="0"/>
                <a:cs typeface="ＭＳ Ｐゴシック" charset="0"/>
              </a:rPr>
              <a:t>quantifier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 </a:t>
            </a:r>
          </a:p>
          <a:p>
            <a:pPr lvl="1" indent="12700">
              <a:buFontTx/>
              <a:buNone/>
              <a:defRPr/>
            </a:pPr>
            <a:r>
              <a:rPr lang="en-US" sz="3200" dirty="0">
                <a:ea typeface="ＭＳ Ｐゴシック" charset="0"/>
              </a:rPr>
              <a:t>In </a:t>
            </a:r>
            <a:r>
              <a:rPr lang="en-US" sz="3200" b="1" dirty="0">
                <a:ea typeface="ＭＳ Ｐゴシック" charset="0"/>
              </a:rPr>
              <a:t>(</a:t>
            </a:r>
            <a:r>
              <a:rPr lang="en-US" sz="3200" b="1" dirty="0">
                <a:ea typeface="ＭＳ Ｐゴシック" charset="0"/>
                <a:sym typeface="Symbol" charset="0"/>
              </a:rPr>
              <a:t></a:t>
            </a:r>
            <a:r>
              <a:rPr lang="en-US" sz="3200" b="1" dirty="0">
                <a:ea typeface="ＭＳ Ｐゴシック" charset="0"/>
              </a:rPr>
              <a:t>x)P(x, y) </a:t>
            </a:r>
            <a:r>
              <a:rPr lang="en-US" sz="3200" dirty="0">
                <a:ea typeface="ＭＳ Ｐゴシック" charset="0"/>
              </a:rPr>
              <a:t> x is bound and y is free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.pot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99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14656</TotalTime>
  <Words>4480</Words>
  <Application>Microsoft Macintosh PowerPoint</Application>
  <PresentationFormat>On-screen Show (4:3)</PresentationFormat>
  <Paragraphs>467</Paragraphs>
  <Slides>44</Slides>
  <Notes>39</Notes>
  <HiddenSlides>7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9" baseType="lpstr">
      <vt:lpstr>ＭＳ ゴシック</vt:lpstr>
      <vt:lpstr>Calibri</vt:lpstr>
      <vt:lpstr>Symbol</vt:lpstr>
      <vt:lpstr>Times New Roman</vt:lpstr>
      <vt:lpstr>Blank Presentation</vt:lpstr>
      <vt:lpstr>First-Order Logic</vt:lpstr>
      <vt:lpstr>First-order logic</vt:lpstr>
      <vt:lpstr>User provides</vt:lpstr>
      <vt:lpstr>FOL Provides</vt:lpstr>
      <vt:lpstr>Sentences: built from terms and atoms</vt:lpstr>
      <vt:lpstr>Sentences: built from terms and atoms</vt:lpstr>
      <vt:lpstr>What do atomic sentences mean?</vt:lpstr>
      <vt:lpstr>Ontology</vt:lpstr>
      <vt:lpstr>Sentences: built from terms and atoms</vt:lpstr>
      <vt:lpstr>Quantifiers</vt:lpstr>
      <vt:lpstr>Quantifiers (1)</vt:lpstr>
      <vt:lpstr>Quantifiers (2)</vt:lpstr>
      <vt:lpstr>Quantifiers (2)</vt:lpstr>
      <vt:lpstr>Quantifier Scope</vt:lpstr>
      <vt:lpstr>Quantifier Scope</vt:lpstr>
      <vt:lpstr>Procedural example 1</vt:lpstr>
      <vt:lpstr>Procedural example 2</vt:lpstr>
      <vt:lpstr>Connections between  and </vt:lpstr>
      <vt:lpstr>Notational differences</vt:lpstr>
      <vt:lpstr>Quantified inference rules</vt:lpstr>
      <vt:lpstr>Universal instantiation (a.k.a. universal elimination)</vt:lpstr>
      <vt:lpstr>Existential instantiation (a.k.a. existential elimination)</vt:lpstr>
      <vt:lpstr>Existential generalization (a.k.a. existential introduction)</vt:lpstr>
      <vt:lpstr>Translating English to FOL</vt:lpstr>
      <vt:lpstr>Translating English to FOL</vt:lpstr>
      <vt:lpstr>Translating English to FOL</vt:lpstr>
      <vt:lpstr>Translating English to FOL</vt:lpstr>
      <vt:lpstr>Some terms we will need</vt:lpstr>
      <vt:lpstr>Translating English to FOL</vt:lpstr>
      <vt:lpstr>Translating English to FOL</vt:lpstr>
      <vt:lpstr>Simple genealogy KB in FOL</vt:lpstr>
      <vt:lpstr>How do we approach this?</vt:lpstr>
      <vt:lpstr>Example: A simple genealogy KB by FOL</vt:lpstr>
      <vt:lpstr>Example Axioms</vt:lpstr>
      <vt:lpstr>Axioms for Set Theory in FOL</vt:lpstr>
      <vt:lpstr>Semantics of FOL</vt:lpstr>
      <vt:lpstr>PowerPoint Presentation</vt:lpstr>
      <vt:lpstr>Axioms, definitions and theorems</vt:lpstr>
      <vt:lpstr>More on definitions</vt:lpstr>
      <vt:lpstr>More on definitions</vt:lpstr>
      <vt:lpstr>Higher-order logic</vt:lpstr>
      <vt:lpstr>Expressing uniqueness</vt:lpstr>
      <vt:lpstr>Examples of FOL in use</vt:lpstr>
      <vt:lpstr>FOL Summary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Propositional/First-Order Logic</dc:title>
  <dc:creator>COGITO</dc:creator>
  <cp:lastModifiedBy>Tim Finin</cp:lastModifiedBy>
  <cp:revision>269</cp:revision>
  <cp:lastPrinted>2019-04-10T15:17:04Z</cp:lastPrinted>
  <dcterms:created xsi:type="dcterms:W3CDTF">2009-10-28T18:03:00Z</dcterms:created>
  <dcterms:modified xsi:type="dcterms:W3CDTF">2019-04-10T17:51:50Z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