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303" r:id="rId3"/>
    <p:sldId id="368" r:id="rId4"/>
    <p:sldId id="353" r:id="rId5"/>
    <p:sldId id="367" r:id="rId6"/>
    <p:sldId id="269" r:id="rId7"/>
    <p:sldId id="285" r:id="rId8"/>
    <p:sldId id="286" r:id="rId9"/>
    <p:sldId id="287" r:id="rId10"/>
    <p:sldId id="302" r:id="rId11"/>
    <p:sldId id="271" r:id="rId12"/>
    <p:sldId id="362" r:id="rId13"/>
    <p:sldId id="363" r:id="rId14"/>
    <p:sldId id="364" r:id="rId15"/>
    <p:sldId id="370" r:id="rId16"/>
    <p:sldId id="380" r:id="rId17"/>
    <p:sldId id="276" r:id="rId18"/>
    <p:sldId id="284" r:id="rId19"/>
    <p:sldId id="301" r:id="rId20"/>
    <p:sldId id="365" r:id="rId21"/>
    <p:sldId id="366" r:id="rId22"/>
    <p:sldId id="373" r:id="rId23"/>
    <p:sldId id="374" r:id="rId24"/>
    <p:sldId id="283" r:id="rId25"/>
    <p:sldId id="376" r:id="rId26"/>
    <p:sldId id="377" r:id="rId27"/>
    <p:sldId id="379" r:id="rId28"/>
    <p:sldId id="298" r:id="rId29"/>
    <p:sldId id="369" r:id="rId30"/>
    <p:sldId id="290" r:id="rId31"/>
    <p:sldId id="282" r:id="rId32"/>
    <p:sldId id="354" r:id="rId33"/>
    <p:sldId id="361" r:id="rId34"/>
    <p:sldId id="279" r:id="rId35"/>
    <p:sldId id="280" r:id="rId36"/>
    <p:sldId id="281" r:id="rId37"/>
    <p:sldId id="291" r:id="rId38"/>
    <p:sldId id="372" r:id="rId39"/>
    <p:sldId id="292" r:id="rId40"/>
    <p:sldId id="297" r:id="rId41"/>
    <p:sldId id="293" r:id="rId42"/>
    <p:sldId id="278" r:id="rId43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CCECFF"/>
    <a:srgbClr val="00FF00"/>
    <a:srgbClr val="EAEAEA"/>
    <a:srgbClr val="FF0000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05"/>
    <p:restoredTop sz="94747"/>
  </p:normalViewPr>
  <p:slideViewPr>
    <p:cSldViewPr showGuides="1">
      <p:cViewPr varScale="1">
        <p:scale>
          <a:sx n="70" d="100"/>
          <a:sy n="70" d="100"/>
        </p:scale>
        <p:origin x="184" y="448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019267-411D-944E-9D17-C7322712A07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EF8805D-6D16-A146-A5D0-83AAE484C67F}" type="slidenum">
              <a:rPr lang="en-US" sz="1200">
                <a:latin typeface="Calibri"/>
              </a:rPr>
              <a:pPr/>
              <a:t>17</a:t>
            </a:fld>
            <a:endParaRPr lang="en-US" sz="1200" dirty="0">
              <a:latin typeface="Calibri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137365C-46A5-F246-8307-9D26816D36D8}" type="slidenum">
              <a:rPr lang="en-US" sz="1200">
                <a:latin typeface="Calibri"/>
              </a:rPr>
              <a:pPr/>
              <a:t>18</a:t>
            </a:fld>
            <a:endParaRPr lang="en-US" sz="1200" dirty="0">
              <a:latin typeface="Calibri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62BDF1C-010F-1049-97CE-674BBC7BF36D}" type="slidenum">
              <a:rPr lang="en-US" sz="1200">
                <a:latin typeface="Calibri"/>
              </a:rPr>
              <a:pPr/>
              <a:t>19</a:t>
            </a:fld>
            <a:endParaRPr lang="en-US" sz="1200" dirty="0">
              <a:latin typeface="Calibri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EDEA179-9994-A944-9A31-CC0714FF9396}" type="slidenum">
              <a:rPr lang="en-US" sz="1200">
                <a:latin typeface="Calibri"/>
              </a:rPr>
              <a:pPr/>
              <a:t>23</a:t>
            </a:fld>
            <a:endParaRPr lang="en-US" sz="1200" dirty="0">
              <a:latin typeface="Calibri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61BAC5-A634-9F45-8DEF-9116086290C6}" type="slidenum">
              <a:rPr lang="en-US" sz="1200">
                <a:latin typeface="Calibri"/>
              </a:rPr>
              <a:pPr/>
              <a:t>24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61BAC5-A634-9F45-8DEF-9116086290C6}" type="slidenum">
              <a:rPr lang="en-US" sz="1200">
                <a:latin typeface="Calibri"/>
              </a:rPr>
              <a:pPr/>
              <a:t>25</a:t>
            </a:fld>
            <a:endParaRPr lang="en-US" sz="1200" dirty="0">
              <a:latin typeface="Calibri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BE466C5-9EB3-7648-AD0F-E340D4F2B632}" type="slidenum">
              <a:rPr lang="en-US" sz="1200">
                <a:latin typeface="Calibri"/>
              </a:rPr>
              <a:pPr/>
              <a:t>28</a:t>
            </a:fld>
            <a:endParaRPr lang="en-US" sz="1200" dirty="0">
              <a:latin typeface="Calibri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2941D20-3B3C-4245-91ED-4C60BC4EF857}" type="slidenum">
              <a:rPr lang="en-US" sz="1200">
                <a:latin typeface="Calibri"/>
              </a:rPr>
              <a:pPr/>
              <a:t>30</a:t>
            </a:fld>
            <a:endParaRPr lang="en-US" sz="1200" dirty="0">
              <a:latin typeface="Calibri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FBA60EB-40C7-AD42-9B4A-BB3D6AC8A010}" type="slidenum">
              <a:rPr lang="en-US" sz="1200">
                <a:latin typeface="Calibri"/>
              </a:rPr>
              <a:pPr/>
              <a:t>31</a:t>
            </a:fld>
            <a:endParaRPr lang="en-US" sz="1200" dirty="0">
              <a:latin typeface="Calibri"/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3F7CA66-0C5F-1648-AE21-BBE88C335A1C}" type="slidenum">
              <a:rPr lang="en-US" sz="1200">
                <a:latin typeface="Calibri"/>
              </a:rPr>
              <a:pPr/>
              <a:t>32</a:t>
            </a:fld>
            <a:endParaRPr lang="en-US" sz="1200" dirty="0">
              <a:latin typeface="Calibri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E216DBD-A759-7F46-84F6-AD2649DD0D33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73FF83C-A3D5-D946-AE55-94CFB9EEC6F2}" type="slidenum">
              <a:rPr lang="en-US" sz="1200">
                <a:latin typeface="Calibri"/>
              </a:rPr>
              <a:pPr/>
              <a:t>34</a:t>
            </a:fld>
            <a:endParaRPr lang="en-US" sz="1200" dirty="0">
              <a:latin typeface="Calibri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B562C8E-45D4-B948-8693-01722921C0A3}" type="slidenum">
              <a:rPr lang="en-US" sz="1200">
                <a:latin typeface="Calibri"/>
              </a:rPr>
              <a:pPr/>
              <a:t>35</a:t>
            </a:fld>
            <a:endParaRPr lang="en-US" sz="1200" dirty="0">
              <a:latin typeface="Calibri"/>
            </a:endParaRPr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B89F51D-7774-4E41-B009-D54EF46D09FD}" type="slidenum">
              <a:rPr lang="en-US" sz="1200">
                <a:latin typeface="Calibri"/>
              </a:rPr>
              <a:pPr/>
              <a:t>36</a:t>
            </a:fld>
            <a:endParaRPr lang="en-US" sz="1200" dirty="0">
              <a:latin typeface="Calibri"/>
            </a:endParaRPr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BE2EB3D-9D9F-984C-A8C2-4531D5C1B048}" type="slidenum">
              <a:rPr lang="en-US" sz="1200">
                <a:latin typeface="Calibri"/>
              </a:rPr>
              <a:pPr/>
              <a:t>37</a:t>
            </a:fld>
            <a:endParaRPr lang="en-US" sz="1200" dirty="0">
              <a:latin typeface="Calibri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7434C76-9AF0-8C4C-AE38-7D83B32BA7ED}" type="slidenum">
              <a:rPr lang="en-US" sz="1200">
                <a:latin typeface="Calibri"/>
              </a:rPr>
              <a:pPr/>
              <a:t>38</a:t>
            </a:fld>
            <a:endParaRPr lang="en-US" sz="1200" dirty="0">
              <a:latin typeface="Calibri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C6AF293-A729-4344-81FB-66731456E221}" type="slidenum">
              <a:rPr lang="en-US" sz="1200">
                <a:latin typeface="Calibri"/>
              </a:rPr>
              <a:pPr/>
              <a:t>39</a:t>
            </a:fld>
            <a:endParaRPr lang="en-US" sz="1200" dirty="0">
              <a:latin typeface="Calibri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215E16F-00AD-4146-9091-800F06D34D47}" type="slidenum">
              <a:rPr lang="en-US" sz="1200">
                <a:latin typeface="Calibri"/>
              </a:rPr>
              <a:pPr/>
              <a:t>40</a:t>
            </a:fld>
            <a:endParaRPr lang="en-US" sz="1200" dirty="0">
              <a:latin typeface="Calibri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C0C50ED-88BA-8A4F-B81A-F2B38481C1DA}" type="slidenum">
              <a:rPr lang="en-US" sz="1200">
                <a:latin typeface="Calibri"/>
              </a:rPr>
              <a:pPr/>
              <a:t>41</a:t>
            </a:fld>
            <a:endParaRPr lang="en-US" sz="1200" dirty="0">
              <a:latin typeface="Calibri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D62B2B-E047-8741-A3F6-7FA9F3321533}" type="slidenum">
              <a:rPr lang="en-US" sz="1200">
                <a:latin typeface="Calibri"/>
              </a:rPr>
              <a:pPr/>
              <a:t>42</a:t>
            </a:fld>
            <a:endParaRPr lang="en-US" sz="1200" dirty="0">
              <a:latin typeface="Calibri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D28D213-88AD-AE4D-8A9B-DA44912C4CF8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EEAC7A-884F-4143-8911-FE27D5F824C5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325ED5-A4A3-A44A-A4B0-6E3CCA05808F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657B53A-1D96-7445-AE48-D91A4605956C}" type="slidenum">
              <a:rPr lang="en-US" sz="1200">
                <a:latin typeface="Calibri"/>
              </a:rPr>
              <a:pPr/>
              <a:t>8</a:t>
            </a:fld>
            <a:endParaRPr lang="en-US" sz="1200" dirty="0">
              <a:latin typeface="Calibri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CA6DF02-193A-D343-9B80-78F11AD6FB67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C3DDA2A-00C5-A64D-995C-FC4794FA6F33}" type="slidenum">
              <a:rPr lang="en-US" sz="1200">
                <a:latin typeface="Calibri"/>
              </a:rPr>
              <a:pPr/>
              <a:t>10</a:t>
            </a:fld>
            <a:endParaRPr lang="en-US" sz="1200" dirty="0">
              <a:latin typeface="Calibri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8224C5E-D1FD-CA43-AB9A-2B68E00A1995}" type="slidenum">
              <a:rPr lang="en-US" sz="1200">
                <a:latin typeface="Calibri"/>
              </a:rPr>
              <a:pPr/>
              <a:t>11</a:t>
            </a:fld>
            <a:endParaRPr lang="en-US" sz="1200" dirty="0">
              <a:latin typeface="Calibri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odus_ponen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ohn_Alan_Robinson" TargetMode="External"/><Relationship Id="rId2" Type="http://schemas.openxmlformats.org/officeDocument/2006/relationships/hyperlink" Target="https://en.wikipedia.org/wiki/Resolution_(logic)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onjunctive_normal_for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orn_clause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Alfred_Horn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atalog" TargetMode="External"/><Relationship Id="rId2" Type="http://schemas.openxmlformats.org/officeDocument/2006/relationships/hyperlink" Target="http://en.wikipedia.org/wiki/Prolo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dward_Plunkett,_18th_Baron_of_Dunsany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57400"/>
          </a:xfrm>
        </p:spPr>
        <p:txBody>
          <a:bodyPr/>
          <a:lstStyle/>
          <a:p>
            <a:r>
              <a:rPr lang="en-US" sz="6600" dirty="0">
                <a:ea typeface="ＭＳ Ｐゴシック" charset="0"/>
                <a:cs typeface="ＭＳ Ｐゴシック" charset="0"/>
              </a:rPr>
              <a:t>Propositional and First-Order Logic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3962400"/>
            <a:ext cx="70866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7.4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</a:t>
            </a:r>
            <a:r>
              <a:rPr lang="en-US" sz="4400" dirty="0">
                <a:ea typeface="ＭＳ Ｐゴシック" charset="0"/>
                <a:cs typeface="ＭＳ Ｐゴシック" charset="0"/>
                <a:sym typeface="Symbol" charset="0"/>
              </a:rPr>
              <a:t>7.8, 8.1</a:t>
            </a:r>
            <a:r>
              <a:rPr lang="en-US" sz="4400" dirty="0">
                <a:ea typeface="ＭＳ Ｐゴシック" charset="0"/>
                <a:cs typeface="Calibri"/>
                <a:sym typeface="Symbol" charset="0"/>
              </a:rPr>
              <a:t>─8.3, 8.5</a:t>
            </a:r>
            <a:endParaRPr lang="en-US" dirty="0">
              <a:ea typeface="ＭＳ Ｐゴシック" charset="0"/>
              <a:cs typeface="Calibri"/>
              <a:sym typeface="Symbol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0" y="6457950"/>
            <a:ext cx="899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More terms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334000"/>
          </a:xfrm>
        </p:spPr>
        <p:txBody>
          <a:bodyPr/>
          <a:lstStyle/>
          <a:p>
            <a:r>
              <a:rPr lang="en-US" sz="29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valid sentence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tautology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is one that’s </a:t>
            </a:r>
            <a:r>
              <a:rPr lang="en-US" sz="2900" b="1" dirty="0">
                <a:ea typeface="ＭＳ Ｐゴシック" charset="0"/>
                <a:cs typeface="ＭＳ Ｐゴシック" charset="0"/>
              </a:rPr>
              <a:t>True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under all interpretations, no matter what the world is actually like or what the semantics is. Example: 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It's raining or it's not raining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2900" dirty="0">
              <a:ea typeface="ＭＳ Ｐゴシック" charset="0"/>
              <a:cs typeface="ＭＳ Ｐゴシック" charset="0"/>
            </a:endParaRPr>
          </a:p>
          <a:p>
            <a:r>
              <a:rPr lang="en-US" sz="2900" dirty="0">
                <a:ea typeface="ＭＳ Ｐゴシック" charset="0"/>
                <a:cs typeface="ＭＳ Ｐゴシック" charset="0"/>
              </a:rPr>
              <a:t>An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inconsistent sentence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contradictio</a:t>
            </a:r>
            <a:r>
              <a:rPr lang="en-US" sz="29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n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is a sentence that’s </a:t>
            </a:r>
            <a:r>
              <a:rPr lang="en-US" sz="2900" b="1" dirty="0">
                <a:ea typeface="ＭＳ Ｐゴシック" charset="0"/>
                <a:cs typeface="ＭＳ Ｐゴシック" charset="0"/>
              </a:rPr>
              <a:t>False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 under all interpretations. The world is never like what it describes, as in 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900" dirty="0">
                <a:ea typeface="ＭＳ Ｐゴシック" charset="0"/>
                <a:cs typeface="ＭＳ Ｐゴシック" charset="0"/>
              </a:rPr>
              <a:t>It's raining and it's not raining.</a:t>
            </a:r>
            <a:r>
              <a:rPr lang="ja-JP" altLang="en-US" sz="29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2900" dirty="0">
              <a:ea typeface="ＭＳ Ｐゴシック" charset="0"/>
              <a:cs typeface="ＭＳ Ｐゴシック" charset="0"/>
            </a:endParaRPr>
          </a:p>
          <a:p>
            <a:r>
              <a:rPr lang="en-US" sz="29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P entails Q</a:t>
            </a:r>
            <a:r>
              <a:rPr lang="en-US" sz="2900" dirty="0">
                <a:ea typeface="ＭＳ Ｐゴシック" charset="0"/>
                <a:cs typeface="ＭＳ Ｐゴシック" charset="0"/>
              </a:rPr>
              <a:t>, written P |= Q, means that whenever P is True, so is Q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In all models in which P is true, Q is also true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Truth tables</a:t>
            </a:r>
          </a:p>
        </p:txBody>
      </p:sp>
      <p:pic>
        <p:nvPicPr>
          <p:cNvPr id="29698" name="Picture 4" descr="img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2971800"/>
            <a:ext cx="88201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5" descr="img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5105400"/>
            <a:ext cx="881538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152400" y="2514600"/>
            <a:ext cx="5626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latin typeface="Calibri"/>
              </a:rPr>
              <a:t>Truth tables for the five logical connectives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228600" y="4643438"/>
            <a:ext cx="6824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latin typeface="Calibri"/>
              </a:rPr>
              <a:t>Example of a truth table used for a complex sentence</a:t>
            </a:r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6629400" y="5181600"/>
            <a:ext cx="2362200" cy="1600200"/>
          </a:xfrm>
          <a:prstGeom prst="rect">
            <a:avLst/>
          </a:prstGeom>
          <a:solidFill>
            <a:srgbClr val="CCECFF">
              <a:alpha val="18823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9703" name="TextBox 8"/>
          <p:cNvSpPr txBox="1">
            <a:spLocks noChangeArrowheads="1"/>
          </p:cNvSpPr>
          <p:nvPr/>
        </p:nvSpPr>
        <p:spPr bwMode="auto">
          <a:xfrm>
            <a:off x="407987" y="964973"/>
            <a:ext cx="8328025" cy="15696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8925" indent="-2889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sz="3200" dirty="0">
                <a:latin typeface="Calibri"/>
              </a:rPr>
              <a:t>Used to define meaning of  logical connectives</a:t>
            </a:r>
          </a:p>
          <a:p>
            <a:pPr>
              <a:buFont typeface="Arial" charset="0"/>
              <a:buChar char="•"/>
            </a:pPr>
            <a:r>
              <a:rPr lang="en-US" sz="3200" dirty="0">
                <a:latin typeface="Calibri"/>
              </a:rPr>
              <a:t>and to determine when a complex sentence is true given values of its symbols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The implies connective: 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a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logical connective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So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</a:rPr>
              <a:t> Q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is a </a:t>
            </a:r>
            <a:r>
              <a:rPr lang="en-US" sz="3200" b="1" dirty="0">
                <a:ea typeface="ＭＳ Ｐゴシック" charset="0"/>
                <a:cs typeface="ＭＳ Ｐゴシック" charset="0"/>
                <a:sym typeface="Symbol" charset="0"/>
              </a:rPr>
              <a:t>logical sentence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and has a truth value, i.e., is either true or false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If we add this sentence to a KB, it can be used by an inference rule, 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  <a:hlinkClick r:id="rId2"/>
              </a:rPr>
              <a:t>Modes Ponens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, to derive/infer/prove Q if P is also in the KB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Given a KB where P=True and Q=True, we can derive/infer/prove that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Q is True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Note: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 Q is equivalent to </a:t>
            </a:r>
            <a:r>
              <a:rPr lang="en-US" sz="3200" dirty="0">
                <a:ea typeface="ＭＳ Ｐゴシック" charset="0"/>
                <a:sym typeface="Symbol" charset="0"/>
              </a:rPr>
              <a:t>~PQ</a:t>
            </a: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lnSpc>
                <a:spcPct val="110000"/>
              </a:lnSpc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When is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</a:rPr>
              <a:t>Q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true?  Check all that apply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P=Q=true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P=true, 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P=false, Q=true</a:t>
            </a:r>
          </a:p>
          <a:p>
            <a:endParaRPr lang="en-US" sz="32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Q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When is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cs typeface="ＭＳ Ｐゴシック" charset="0"/>
                <a:sym typeface="Symbol" charset="0"/>
              </a:rPr>
              <a:t>Q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true?  Check all that apply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P=Q=true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P=true, Q=false</a:t>
            </a:r>
          </a:p>
          <a:p>
            <a:pPr lvl="1">
              <a:buFont typeface="Wingdings" charset="0"/>
              <a:buChar char="q"/>
            </a:pPr>
            <a:r>
              <a:rPr lang="en-US" sz="3200" dirty="0">
                <a:ea typeface="ＭＳ Ｐゴシック" charset="0"/>
                <a:sym typeface="Symbol" charset="0"/>
              </a:rPr>
              <a:t> P=false, Q=true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We can get this from the truth table for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Note: in FOL it's much harder to prove that a conditional true, e.g.,</a:t>
            </a:r>
            <a:r>
              <a:rPr lang="en-US" sz="3200" dirty="0">
                <a:ea typeface="ＭＳ Ｐゴシック" charset="0"/>
                <a:sym typeface="Symbol" charset="0"/>
              </a:rPr>
              <a:t> prime(x)  odd(x)</a:t>
            </a:r>
            <a:endParaRPr lang="en-US" sz="3200" dirty="0">
              <a:ea typeface="ＭＳ Ｐゴシック" charset="0"/>
            </a:endParaRPr>
          </a:p>
          <a:p>
            <a:pPr>
              <a:buFontTx/>
              <a:buNone/>
            </a:pPr>
            <a:endParaRPr lang="en-US" sz="36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>
              <a:buFontTx/>
              <a:buNone/>
            </a:pPr>
            <a:endParaRPr lang="en-US" sz="3600" dirty="0">
              <a:ea typeface="ＭＳ Ｐゴシック" charset="0"/>
              <a:cs typeface="ＭＳ Ｐゴシック" charset="0"/>
              <a:sym typeface="Symbol" charset="0"/>
            </a:endParaRPr>
          </a:p>
        </p:txBody>
      </p:sp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1143000" y="37338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1155700" y="25146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  <p:sp>
        <p:nvSpPr>
          <p:cNvPr id="33797" name="TextBox 7"/>
          <p:cNvSpPr txBox="1">
            <a:spLocks noChangeArrowheads="1"/>
          </p:cNvSpPr>
          <p:nvPr/>
        </p:nvSpPr>
        <p:spPr bwMode="auto">
          <a:xfrm>
            <a:off x="1155700" y="19812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Zapf Dingbats" charset="0"/>
                <a:cs typeface="Zapf Dingbats" charset="0"/>
              </a:rPr>
              <a:t>✔</a:t>
            </a:r>
            <a:endParaRPr lang="en-US" dirty="0">
              <a:solidFill>
                <a:srgbClr val="FF0000"/>
              </a:solidFill>
              <a:latin typeface="Calibri"/>
              <a:cs typeface="Zapf Dingbats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Models for a KB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5943600" cy="57150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KB: [P</a:t>
            </a:r>
            <a:r>
              <a:rPr lang="en-US" dirty="0"/>
              <a:t>∨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Q, 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R,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]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sentences?</a:t>
            </a: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s1: P</a:t>
            </a:r>
            <a:r>
              <a:rPr lang="en-US" sz="2800" dirty="0"/>
              <a:t>∨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s2: 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b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s3: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propositional variables? </a:t>
            </a: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P, Q, R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candidate models? 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Consider all possible assignments of T|F to P, Q, R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Check truth tables for consistency, eliminating any row that does not make every KB sentence true</a:t>
            </a:r>
          </a:p>
          <a:p>
            <a:pPr marL="681037" lvl="2" indent="0">
              <a:lnSpc>
                <a:spcPct val="90000"/>
              </a:lnSpc>
              <a:buNone/>
              <a:defRPr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endParaRPr lang="en-US" sz="2800" dirty="0">
              <a:ea typeface="ＭＳ Ｐゴシック" charset="0"/>
            </a:endParaRPr>
          </a:p>
          <a:p>
            <a:pPr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9082BFD-D031-FC4B-984D-D38AF65FC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303176"/>
              </p:ext>
            </p:extLst>
          </p:nvPr>
        </p:nvGraphicFramePr>
        <p:xfrm>
          <a:off x="6324600" y="510540"/>
          <a:ext cx="25908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1800">
                  <a:extLst>
                    <a:ext uri="{9D8B030D-6E8A-4147-A177-3AD203B41FA5}">
                      <a16:colId xmlns:a16="http://schemas.microsoft.com/office/drawing/2014/main" val="403909329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389388165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1894381452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930803844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563531058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3620631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s1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s3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601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611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9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187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27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009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233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590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55413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Models for a KB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5943600" cy="57150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KB: [P</a:t>
            </a:r>
            <a:r>
              <a:rPr lang="en-US" dirty="0"/>
              <a:t>∨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Q, 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R,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]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sentences?</a:t>
            </a: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s1: P</a:t>
            </a:r>
            <a:r>
              <a:rPr lang="en-US" sz="2800" dirty="0"/>
              <a:t>∨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s2: P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b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s3: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Q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R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propositional variables? </a:t>
            </a:r>
          </a:p>
          <a:p>
            <a:pPr marL="339725" lvl="1" indent="0">
              <a:lnSpc>
                <a:spcPct val="90000"/>
              </a:lnSpc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P, Q, R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What are the candidate models? 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Consider all possible assignments of T|F to P, Q, R</a:t>
            </a:r>
          </a:p>
          <a:p>
            <a:pPr marL="466725" lvl="1" indent="-347663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Check truth tables for consistency, eliminating any row that does not make every KB sentence true</a:t>
            </a:r>
          </a:p>
          <a:p>
            <a:pPr marL="681037" lvl="2" indent="0">
              <a:lnSpc>
                <a:spcPct val="90000"/>
              </a:lnSpc>
              <a:buNone/>
              <a:defRPr/>
            </a:pPr>
            <a:endParaRPr lang="en-US" sz="2800" dirty="0"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endParaRPr lang="en-US" sz="2800" dirty="0">
              <a:ea typeface="ＭＳ Ｐゴシック" charset="0"/>
            </a:endParaRPr>
          </a:p>
          <a:p>
            <a:pPr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9082BFD-D031-FC4B-984D-D38AF65FC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474098"/>
              </p:ext>
            </p:extLst>
          </p:nvPr>
        </p:nvGraphicFramePr>
        <p:xfrm>
          <a:off x="6324600" y="510540"/>
          <a:ext cx="25908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1800">
                  <a:extLst>
                    <a:ext uri="{9D8B030D-6E8A-4147-A177-3AD203B41FA5}">
                      <a16:colId xmlns:a16="http://schemas.microsoft.com/office/drawing/2014/main" val="4039093299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389388165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1894381452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930803844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563531058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3620631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s1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s2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s3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601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611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9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187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27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009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233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590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55413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404D041-6920-CD4A-B2B6-A5E4F803BE71}"/>
              </a:ext>
            </a:extLst>
          </p:cNvPr>
          <p:cNvCxnSpPr>
            <a:cxnSpLocks/>
          </p:cNvCxnSpPr>
          <p:nvPr/>
        </p:nvCxnSpPr>
        <p:spPr bwMode="auto">
          <a:xfrm>
            <a:off x="6248400" y="1012371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1A4C4F3-9F5C-C14C-847F-525478BA08E9}"/>
              </a:ext>
            </a:extLst>
          </p:cNvPr>
          <p:cNvCxnSpPr>
            <a:cxnSpLocks/>
          </p:cNvCxnSpPr>
          <p:nvPr/>
        </p:nvCxnSpPr>
        <p:spPr bwMode="auto">
          <a:xfrm>
            <a:off x="6248400" y="14478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0B0718-514D-3643-99CF-F93B98B658ED}"/>
              </a:ext>
            </a:extLst>
          </p:cNvPr>
          <p:cNvCxnSpPr>
            <a:cxnSpLocks/>
          </p:cNvCxnSpPr>
          <p:nvPr/>
        </p:nvCxnSpPr>
        <p:spPr bwMode="auto">
          <a:xfrm>
            <a:off x="6248400" y="18288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3804D75-70D5-1C48-9B4D-E32686217330}"/>
              </a:ext>
            </a:extLst>
          </p:cNvPr>
          <p:cNvCxnSpPr>
            <a:cxnSpLocks/>
          </p:cNvCxnSpPr>
          <p:nvPr/>
        </p:nvCxnSpPr>
        <p:spPr bwMode="auto">
          <a:xfrm>
            <a:off x="6237514" y="25908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318F6EF-BBE0-FA41-8007-D73645A7EE87}"/>
              </a:ext>
            </a:extLst>
          </p:cNvPr>
          <p:cNvCxnSpPr>
            <a:cxnSpLocks/>
          </p:cNvCxnSpPr>
          <p:nvPr/>
        </p:nvCxnSpPr>
        <p:spPr bwMode="auto">
          <a:xfrm>
            <a:off x="6248400" y="3276600"/>
            <a:ext cx="274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2EB7CCC-1A64-794D-8C36-EA9DA63328AA}"/>
              </a:ext>
            </a:extLst>
          </p:cNvPr>
          <p:cNvSpPr txBox="1"/>
          <p:nvPr/>
        </p:nvSpPr>
        <p:spPr>
          <a:xfrm>
            <a:off x="6248400" y="4114800"/>
            <a:ext cx="28193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/>
              <a:t>Only 3 models consistent with KB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/>
              <a:t>R is true in all of them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/>
              <a:t>Therefore R is true and can be added to the KB</a:t>
            </a:r>
          </a:p>
        </p:txBody>
      </p:sp>
    </p:spTree>
    <p:extLst>
      <p:ext uri="{BB962C8B-B14F-4D97-AF65-F5344CB8AC3E}">
        <p14:creationId xmlns:p14="http://schemas.microsoft.com/office/powerpoint/2010/main" val="315541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Inference rules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648200"/>
          </a:xfrm>
        </p:spPr>
        <p:txBody>
          <a:bodyPr/>
          <a:lstStyle/>
          <a:p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Logical inference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creates new sentences that logically follow from a set of sentences (KB)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An inference rule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sound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if every sentence X it produces from a KB logically follows from the KB</a:t>
            </a:r>
          </a:p>
          <a:p>
            <a:pPr lvl="1"/>
            <a:r>
              <a:rPr lang="en-US" sz="3000" dirty="0">
                <a:ea typeface="ＭＳ Ｐゴシック" charset="0"/>
              </a:rPr>
              <a:t>i.e., inference rule creates no contradictions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An inference rule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complete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if it can produce every expression that logically follows from (is entailed by) the KB</a:t>
            </a:r>
          </a:p>
          <a:p>
            <a:pPr lvl="1"/>
            <a:r>
              <a:rPr lang="en-US" sz="3000" dirty="0">
                <a:ea typeface="ＭＳ Ｐゴシック" charset="0"/>
              </a:rPr>
              <a:t>Note analogy to complete search algorithms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Sound rules of inference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Examples of sound rules of inference</a:t>
            </a:r>
          </a:p>
          <a:p>
            <a:pPr marL="0" indent="0"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Each can be shown to be sound using a truth table</a:t>
            </a:r>
          </a:p>
          <a:p>
            <a:pPr lvl="1">
              <a:buFontTx/>
              <a:buNone/>
            </a:pPr>
            <a:r>
              <a:rPr lang="en-US" sz="2400" b="1" u="sng" dirty="0">
                <a:ea typeface="ＭＳ Ｐゴシック" charset="0"/>
              </a:rPr>
              <a:t>RULE</a:t>
            </a:r>
            <a:r>
              <a:rPr lang="en-US" sz="2400" u="sng" dirty="0">
                <a:ea typeface="ＭＳ Ｐゴシック" charset="0"/>
              </a:rPr>
              <a:t>			</a:t>
            </a:r>
            <a:r>
              <a:rPr lang="en-US" sz="2400" b="1" u="sng" dirty="0">
                <a:ea typeface="ＭＳ Ｐゴシック" charset="0"/>
              </a:rPr>
              <a:t>PREMISE		CONCLUSION</a:t>
            </a:r>
            <a:endParaRPr lang="en-US" sz="3200" dirty="0">
              <a:ea typeface="ＭＳ Ｐゴシック" charset="0"/>
            </a:endParaRP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Modus Ponens		A, A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B		B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And Introduction	A, B			A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B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And Elimination		A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B			A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Double Negation	</a:t>
            </a:r>
            <a:r>
              <a:rPr lang="en-US" sz="2800" dirty="0">
                <a:ea typeface="ＭＳ Ｐゴシック" charset="0"/>
                <a:sym typeface="Symbol" charset="0"/>
              </a:rPr>
              <a:t></a:t>
            </a:r>
            <a:r>
              <a:rPr lang="en-US" sz="2800" dirty="0">
                <a:ea typeface="ＭＳ Ｐゴシック" charset="0"/>
              </a:rPr>
              <a:t>A			A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Unit Resolution		A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B,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B		A</a:t>
            </a:r>
          </a:p>
          <a:p>
            <a:pPr lvl="1">
              <a:buFontTx/>
              <a:buNone/>
            </a:pP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Resolution		A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B,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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B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C	A 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solidFill>
                  <a:schemeClr val="hlink"/>
                </a:solidFill>
                <a:ea typeface="ＭＳ Ｐゴシック" charset="0"/>
              </a:rPr>
              <a:t> C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Soundness of modus ponens</a:t>
            </a:r>
          </a:p>
        </p:txBody>
      </p:sp>
      <p:graphicFrame>
        <p:nvGraphicFramePr>
          <p:cNvPr id="127054" name="Group 78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A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→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OK?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False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</a:rPr>
                        <a:t>True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ＭＳ Ｐゴシック" charset="0"/>
                          <a:sym typeface="Symbol" charset="0"/>
                        </a:rPr>
                        <a:t>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Logic roadmap overview</a:t>
            </a:r>
          </a:p>
        </p:txBody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Propositional logic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Problems with propositional logic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First-order logic</a:t>
            </a:r>
          </a:p>
          <a:p>
            <a:pPr lvl="1"/>
            <a:r>
              <a:rPr lang="en-US" sz="2400" dirty="0">
                <a:ea typeface="ＭＳ Ｐゴシック" charset="0"/>
              </a:rPr>
              <a:t>Properties, relations, functions, quantifiers, …</a:t>
            </a:r>
          </a:p>
          <a:p>
            <a:pPr lvl="1"/>
            <a:r>
              <a:rPr lang="en-US" sz="2400" dirty="0">
                <a:ea typeface="ＭＳ Ｐゴシック" charset="0"/>
              </a:rPr>
              <a:t>Terms, sentences, </a:t>
            </a:r>
            <a:r>
              <a:rPr lang="en-US" sz="2400" dirty="0" err="1">
                <a:ea typeface="ＭＳ Ｐゴシック" charset="0"/>
              </a:rPr>
              <a:t>wffs</a:t>
            </a:r>
            <a:r>
              <a:rPr lang="en-US" sz="2400" dirty="0">
                <a:ea typeface="ＭＳ Ｐゴシック" charset="0"/>
              </a:rPr>
              <a:t>, axioms, theories, proofs, …</a:t>
            </a:r>
          </a:p>
          <a:p>
            <a:pPr lvl="1"/>
            <a:r>
              <a:rPr lang="en-US" sz="2400" dirty="0">
                <a:ea typeface="ＭＳ Ｐゴシック" charset="0"/>
                <a:cs typeface="ＭＳ Ｐゴシック" charset="0"/>
              </a:rPr>
              <a:t>Extensions to first-order logic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Logical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Reflex agents</a:t>
            </a:r>
          </a:p>
          <a:p>
            <a:pPr lvl="1"/>
            <a:r>
              <a:rPr lang="en-US" sz="2400" dirty="0">
                <a:ea typeface="ＭＳ Ｐゴシック" charset="0"/>
              </a:rPr>
              <a:t>Representing change: situation calculus, frame problem</a:t>
            </a:r>
          </a:p>
          <a:p>
            <a:pPr lvl="1"/>
            <a:r>
              <a:rPr lang="en-US" sz="2400" dirty="0">
                <a:ea typeface="ＭＳ Ｐゴシック" charset="0"/>
              </a:rPr>
              <a:t>Preferences on actions</a:t>
            </a:r>
          </a:p>
          <a:p>
            <a:pPr lvl="1"/>
            <a:r>
              <a:rPr lang="en-US" sz="2400" dirty="0">
                <a:ea typeface="ＭＳ Ｐゴシック" charset="0"/>
              </a:rPr>
              <a:t>Goal-based agents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82000" cy="5181600"/>
          </a:xfrm>
        </p:spPr>
        <p:txBody>
          <a:bodyPr/>
          <a:lstStyle/>
          <a:p>
            <a:r>
              <a:rPr lang="en-US" sz="3000" b="1" dirty="0">
                <a:ea typeface="ＭＳ Ｐゴシック" charset="0"/>
                <a:cs typeface="ＭＳ Ｐゴシック" charset="0"/>
                <a:hlinkClick r:id="rId2"/>
              </a:rPr>
              <a:t>Resolution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is a valid inference rule producing a new clause implied by two clauses containing </a:t>
            </a:r>
            <a:r>
              <a:rPr lang="en-US" sz="3000" i="1" dirty="0">
                <a:ea typeface="ＭＳ Ｐゴシック" charset="0"/>
                <a:cs typeface="ＭＳ Ｐゴシック" charset="0"/>
              </a:rPr>
              <a:t>complementary literals</a:t>
            </a:r>
          </a:p>
          <a:p>
            <a:pPr marL="460375" lvl="1" indent="0">
              <a:buNone/>
            </a:pPr>
            <a:r>
              <a:rPr lang="en-US" sz="2600" dirty="0">
                <a:ea typeface="ＭＳ Ｐゴシック" charset="0"/>
              </a:rPr>
              <a:t>Literal: atomic symbol or its negation, i.e., P, ~P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Amazingly, this is the only interference rule needed to build a sound &amp; complete theorem prover</a:t>
            </a:r>
          </a:p>
          <a:p>
            <a:pPr lvl="1"/>
            <a:r>
              <a:rPr lang="en-US" sz="2800" dirty="0">
                <a:ea typeface="ＭＳ Ｐゴシック" charset="0"/>
              </a:rPr>
              <a:t>Based on proof by contradiction, usually called resolution refutation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The resolution rule was discovered by </a:t>
            </a:r>
            <a:r>
              <a:rPr lang="en-US" sz="3000" dirty="0">
                <a:ea typeface="ＭＳ Ｐゴシック" charset="0"/>
                <a:cs typeface="ＭＳ Ｐゴシック" charset="0"/>
                <a:hlinkClick r:id="rId3"/>
              </a:rPr>
              <a:t>Alan</a:t>
            </a:r>
            <a:br>
              <a:rPr lang="en-US" sz="3000" dirty="0">
                <a:ea typeface="ＭＳ Ｐゴシック" charset="0"/>
                <a:cs typeface="ＭＳ Ｐゴシック" charset="0"/>
                <a:hlinkClick r:id="rId3"/>
              </a:rPr>
            </a:br>
            <a:r>
              <a:rPr lang="en-US" sz="3000" dirty="0">
                <a:ea typeface="ＭＳ Ｐゴシック" charset="0"/>
                <a:cs typeface="ＭＳ Ｐゴシック" charset="0"/>
                <a:hlinkClick r:id="rId3"/>
              </a:rPr>
              <a:t>Robinson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(CS, U. of Syracuse) in the mid 1960s</a:t>
            </a:r>
          </a:p>
          <a:p>
            <a:pPr lvl="1"/>
            <a:endParaRPr lang="en-US" sz="2400" dirty="0">
              <a:ea typeface="ＭＳ Ｐゴシック" charset="0"/>
            </a:endParaRPr>
          </a:p>
          <a:p>
            <a:pPr lvl="1"/>
            <a:endParaRPr lang="en-US" sz="2400" dirty="0">
              <a:ea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305800" cy="54102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KB is a set of sentences all of which are true, i.e., a conjunction of sentences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To use resolution, put KB into </a:t>
            </a:r>
            <a:r>
              <a:rPr lang="en-US" sz="3200" i="1" dirty="0">
                <a:ea typeface="ＭＳ Ｐゴシック" charset="0"/>
                <a:cs typeface="ＭＳ Ｐゴシック" charset="0"/>
                <a:hlinkClick r:id="rId2"/>
              </a:rPr>
              <a:t>conjunctive normal form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(CNF) </a:t>
            </a:r>
          </a:p>
          <a:p>
            <a:pPr lvl="1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Each sentence is a disjunction of one or more literals (positive or negative atoms)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Every KB can be put into CNF, it's just a matter of rewriting its sentences using standard tautologies, e.g.:</a:t>
            </a:r>
          </a:p>
          <a:p>
            <a:pPr lvl="1">
              <a:defRPr/>
            </a:pPr>
            <a:r>
              <a:rPr lang="en-US" sz="2800" dirty="0">
                <a:ea typeface="ＭＳ Ｐゴシック" charset="0"/>
              </a:rPr>
              <a:t>P</a:t>
            </a:r>
            <a:r>
              <a:rPr lang="en-US" sz="2800" dirty="0">
                <a:ea typeface="ＭＳ Ｐゴシック" charset="0"/>
                <a:sym typeface="Symbol" charset="0"/>
              </a:rPr>
              <a:t>Q ≡  ~PQ</a:t>
            </a:r>
            <a:endParaRPr lang="en-US" sz="2800" dirty="0">
              <a:ea typeface="Calibri"/>
              <a:cs typeface="Calibri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344488" lvl="1" indent="-233363">
              <a:defRPr/>
            </a:pPr>
            <a:endParaRPr lang="en-US" sz="3200" dirty="0">
              <a:ea typeface="ＭＳ Ｐゴシック" charset="0"/>
            </a:endParaRPr>
          </a:p>
          <a:p>
            <a:pPr marL="344488" lvl="1" indent="-233363">
              <a:defRPr/>
            </a:pPr>
            <a:endParaRPr lang="en-US" sz="3200" dirty="0">
              <a:ea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44958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Resolution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5181600"/>
          </a:xfrm>
        </p:spPr>
        <p:txBody>
          <a:bodyPr/>
          <a:lstStyle/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</a:rPr>
              <a:t>KB: [P</a:t>
            </a:r>
            <a:r>
              <a:rPr lang="en-US" sz="3200" dirty="0">
                <a:ea typeface="ＭＳ Ｐゴシック" charset="0"/>
                <a:sym typeface="Symbol" charset="0"/>
              </a:rPr>
              <a:t>Q , QRS]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</a:rPr>
              <a:t>KB: [P</a:t>
            </a:r>
            <a:r>
              <a:rPr lang="en-US" sz="3200" dirty="0">
                <a:ea typeface="ＭＳ Ｐゴシック" charset="0"/>
                <a:sym typeface="Symbol" charset="0"/>
              </a:rPr>
              <a:t>Q , QR, QS 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KB in CNF: [~PQ , ~QR , ~QS]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Resolve KB[0] and KB[1]  producing: </a:t>
            </a:r>
          </a:p>
          <a:p>
            <a:pPr marL="514350" lvl="1" indent="0">
              <a:buFontTx/>
              <a:buNone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~PR   </a:t>
            </a:r>
            <a:r>
              <a:rPr lang="en-US" sz="3200" i="1" dirty="0">
                <a:ea typeface="ＭＳ Ｐゴシック" charset="0"/>
                <a:sym typeface="Symbol" charset="0"/>
              </a:rPr>
              <a:t>(i.e., </a:t>
            </a:r>
            <a:r>
              <a:rPr lang="en-US" sz="3200" i="1" dirty="0">
                <a:ea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sym typeface="Symbol" charset="0"/>
              </a:rPr>
              <a:t>R)</a:t>
            </a: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Resolve KB[0] and KB[2]  producing: </a:t>
            </a:r>
          </a:p>
          <a:p>
            <a:pPr marL="463550" indent="0">
              <a:buFontTx/>
              <a:buNone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~PS   </a:t>
            </a:r>
            <a:r>
              <a:rPr lang="en-US" sz="3200" i="1" dirty="0">
                <a:ea typeface="ＭＳ Ｐゴシック" charset="0"/>
                <a:sym typeface="Symbol" charset="0"/>
              </a:rPr>
              <a:t>(i.e., </a:t>
            </a:r>
            <a:r>
              <a:rPr lang="en-US" sz="3200" i="1" dirty="0">
                <a:ea typeface="ＭＳ Ｐゴシック" charset="0"/>
              </a:rPr>
              <a:t>P</a:t>
            </a:r>
            <a:r>
              <a:rPr lang="en-US" sz="3200" i="1" dirty="0">
                <a:ea typeface="ＭＳ Ｐゴシック" charset="0"/>
                <a:sym typeface="Symbol" charset="0"/>
              </a:rPr>
              <a:t>S)</a:t>
            </a:r>
            <a:endParaRPr lang="en-US" sz="3200" dirty="0">
              <a:ea typeface="ＭＳ Ｐゴシック" charset="0"/>
              <a:sym typeface="Symbol" charset="0"/>
            </a:endParaRPr>
          </a:p>
          <a:p>
            <a:pPr marL="3175" indent="-233363">
              <a:buFont typeface="Arial" charset="0"/>
              <a:buChar char="•"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New KB: [~PQ , ~QR, ~QS, ~PR, ~PS]</a:t>
            </a:r>
          </a:p>
          <a:p>
            <a:pPr marL="344488" lvl="1" indent="-233363">
              <a:defRPr/>
            </a:pPr>
            <a:endParaRPr lang="en-US" sz="2400" dirty="0">
              <a:ea typeface="ＭＳ Ｐゴシック" charset="0"/>
            </a:endParaRPr>
          </a:p>
          <a:p>
            <a:pPr marL="344488" lvl="1" indent="-233363">
              <a:defRPr/>
            </a:pPr>
            <a:endParaRPr lang="en-US" sz="2400" dirty="0">
              <a:ea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2600" y="273784"/>
            <a:ext cx="3276600" cy="1631216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2800" b="1" dirty="0">
                <a:latin typeface="Calibri"/>
              </a:rPr>
              <a:t>Tautologies</a:t>
            </a:r>
            <a:br>
              <a:rPr lang="en-US" sz="2800" b="1" dirty="0">
                <a:latin typeface="Calibri"/>
              </a:rPr>
            </a:br>
            <a:r>
              <a:rPr lang="en-US" sz="2800" b="1" dirty="0">
                <a:latin typeface="Calibri"/>
              </a:rPr>
              <a:t> </a:t>
            </a:r>
            <a:r>
              <a:rPr lang="en-US" sz="2200" dirty="0">
                <a:latin typeface="Calibri"/>
                <a:sym typeface="Symbol" charset="0"/>
              </a:rPr>
              <a:t>(AB) </a:t>
            </a:r>
            <a:r>
              <a:rPr lang="en-US" sz="2200" dirty="0">
                <a:latin typeface="Calibri"/>
                <a:cs typeface="Calibri"/>
              </a:rPr>
              <a:t>↔ (~A </a:t>
            </a: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 B)</a:t>
            </a:r>
          </a:p>
          <a:p>
            <a:pPr algn="ctr">
              <a:defRPr/>
            </a:pP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(A (B  C))</a:t>
            </a:r>
            <a:r>
              <a:rPr lang="en-US" sz="2200" dirty="0">
                <a:latin typeface="Calibri"/>
                <a:cs typeface="Calibri"/>
              </a:rPr>
              <a:t>  ↔ (A</a:t>
            </a: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B)</a:t>
            </a:r>
            <a:r>
              <a:rPr lang="en-US" sz="2200" dirty="0">
                <a:latin typeface="Calibri"/>
                <a:cs typeface="Calibri"/>
              </a:rPr>
              <a:t>(A</a:t>
            </a:r>
            <a:r>
              <a:rPr lang="en-US" sz="2200" dirty="0">
                <a:latin typeface="Calibri"/>
                <a:ea typeface="Calibri"/>
                <a:cs typeface="Calibri"/>
                <a:sym typeface="Symbol" charset="0"/>
              </a:rPr>
              <a:t>C) </a:t>
            </a:r>
            <a:endParaRPr lang="en-US" sz="2200" dirty="0"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Soundness of resolution inference rule </a:t>
            </a:r>
          </a:p>
        </p:txBody>
      </p:sp>
      <p:pic>
        <p:nvPicPr>
          <p:cNvPr id="46082" name="Picture 4" descr="img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447800"/>
            <a:ext cx="8610600" cy="263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TextBox 4"/>
          <p:cNvSpPr txBox="1">
            <a:spLocks noChangeArrowheads="1"/>
          </p:cNvSpPr>
          <p:nvPr/>
        </p:nvSpPr>
        <p:spPr bwMode="auto">
          <a:xfrm>
            <a:off x="304800" y="4419600"/>
            <a:ext cx="8610600" cy="214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692150" indent="-2349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800" dirty="0">
                <a:latin typeface="Calibri"/>
              </a:rPr>
              <a:t>From rightmost three columns of truth table, we see that</a:t>
            </a:r>
          </a:p>
          <a:p>
            <a:pPr lvl="2">
              <a:lnSpc>
                <a:spcPct val="120000"/>
              </a:lnSpc>
            </a:pPr>
            <a:r>
              <a:rPr lang="en-US" sz="2800" dirty="0">
                <a:latin typeface="Calibri"/>
              </a:rPr>
              <a:t>(</a:t>
            </a:r>
            <a:r>
              <a:rPr lang="en-US" sz="2800" b="1" dirty="0">
                <a:latin typeface="Calibri"/>
              </a:rPr>
              <a:t>α</a:t>
            </a:r>
            <a:r>
              <a:rPr lang="en-US" sz="2800" dirty="0">
                <a:latin typeface="Calibri"/>
              </a:rPr>
              <a:t> </a:t>
            </a:r>
            <a:r>
              <a:rPr lang="en-US" sz="2800" dirty="0">
                <a:latin typeface="Calibri"/>
                <a:sym typeface="Symbol" charset="0"/>
              </a:rPr>
              <a:t> </a:t>
            </a:r>
            <a:r>
              <a:rPr lang="en-US" sz="2800" b="1" dirty="0">
                <a:latin typeface="Calibri"/>
              </a:rPr>
              <a:t>β</a:t>
            </a:r>
            <a:r>
              <a:rPr lang="en-US" sz="2800" dirty="0">
                <a:latin typeface="Calibri"/>
              </a:rPr>
              <a:t>) </a:t>
            </a:r>
            <a:r>
              <a:rPr lang="en-US" sz="2800" dirty="0">
                <a:latin typeface="Calibri"/>
                <a:sym typeface="Symbol" charset="0"/>
              </a:rPr>
              <a:t> (</a:t>
            </a:r>
            <a:r>
              <a:rPr lang="en-US" sz="2800" b="1" dirty="0">
                <a:latin typeface="Calibri"/>
                <a:sym typeface="Symbol" charset="0"/>
              </a:rPr>
              <a:t>~β</a:t>
            </a:r>
            <a:r>
              <a:rPr lang="en-US" sz="2800" dirty="0">
                <a:latin typeface="Calibri"/>
                <a:sym typeface="Symbol" charset="0"/>
              </a:rPr>
              <a:t>  </a:t>
            </a:r>
            <a:r>
              <a:rPr lang="en-US" sz="2800" b="1" dirty="0" err="1">
                <a:latin typeface="Calibri"/>
                <a:sym typeface="Symbol" charset="0"/>
              </a:rPr>
              <a:t>γ</a:t>
            </a:r>
            <a:r>
              <a:rPr lang="en-US" sz="2800" dirty="0">
                <a:latin typeface="Calibri"/>
                <a:sym typeface="Symbol" charset="0"/>
              </a:rPr>
              <a:t>) </a:t>
            </a:r>
            <a:r>
              <a:rPr lang="en-US" sz="2800" dirty="0">
                <a:solidFill>
                  <a:srgbClr val="FF0000"/>
                </a:solidFill>
                <a:latin typeface="Calibri"/>
                <a:sym typeface="Symbol" charset="0"/>
              </a:rPr>
              <a:t></a:t>
            </a:r>
            <a:r>
              <a:rPr lang="en-US" sz="2800" dirty="0">
                <a:latin typeface="Calibri"/>
                <a:sym typeface="Symbol" charset="0"/>
              </a:rPr>
              <a:t> </a:t>
            </a:r>
            <a:r>
              <a:rPr lang="en-US" sz="2800" dirty="0">
                <a:latin typeface="Calibri"/>
                <a:cs typeface="Calibri"/>
              </a:rPr>
              <a:t>(</a:t>
            </a:r>
            <a:r>
              <a:rPr lang="en-US" sz="2800" b="1" dirty="0">
                <a:latin typeface="Calibri"/>
                <a:cs typeface="Calibri"/>
              </a:rPr>
              <a:t>α</a:t>
            </a:r>
            <a:r>
              <a:rPr lang="en-US" sz="2800" dirty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  <a:sym typeface="Symbol" charset="0"/>
              </a:rPr>
              <a:t></a:t>
            </a:r>
            <a:r>
              <a:rPr lang="en-US" sz="2800" b="1" dirty="0">
                <a:latin typeface="Calibri"/>
                <a:cs typeface="Calibri"/>
                <a:sym typeface="Symbol" charset="0"/>
              </a:rPr>
              <a:t> </a:t>
            </a:r>
            <a:r>
              <a:rPr lang="en-US" sz="2800" b="1" dirty="0" err="1">
                <a:latin typeface="Calibri"/>
                <a:cs typeface="Calibri"/>
                <a:sym typeface="Symbol" charset="0"/>
              </a:rPr>
              <a:t>γ</a:t>
            </a:r>
            <a:r>
              <a:rPr lang="en-US" sz="2800" dirty="0">
                <a:latin typeface="Calibri"/>
                <a:cs typeface="Calibri"/>
                <a:sym typeface="Symbol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latin typeface="Calibri"/>
                <a:cs typeface="Calibri"/>
                <a:sym typeface="Symbol" charset="0"/>
              </a:rPr>
              <a:t>is valid (i.e., always true regardless of truth values for </a:t>
            </a:r>
            <a:r>
              <a:rPr lang="en-US" sz="2800" dirty="0">
                <a:latin typeface="Calibri"/>
                <a:cs typeface="Calibri"/>
              </a:rPr>
              <a:t>α,</a:t>
            </a:r>
            <a:r>
              <a:rPr lang="en-US" sz="2800" dirty="0">
                <a:latin typeface="Calibri"/>
                <a:cs typeface="Calibri"/>
                <a:sym typeface="Symbol" charset="0"/>
              </a:rPr>
              <a:t> </a:t>
            </a:r>
            <a:r>
              <a:rPr lang="en-US" sz="2800" dirty="0">
                <a:latin typeface="Calibri"/>
                <a:cs typeface="Calibri"/>
              </a:rPr>
              <a:t>β and </a:t>
            </a:r>
            <a:r>
              <a:rPr lang="en-US" sz="2800" dirty="0" err="1">
                <a:latin typeface="Calibri"/>
                <a:cs typeface="Calibri"/>
                <a:sym typeface="Symbol" charset="0"/>
              </a:rPr>
              <a:t>γ</a:t>
            </a:r>
            <a:endParaRPr lang="en-US"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Proving it’s raining with resolution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410200"/>
          </a:xfrm>
        </p:spPr>
        <p:txBody>
          <a:bodyPr/>
          <a:lstStyle/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proof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a sequence of sentences, where each is a premise (i.e., a given) or is derived from earlier sentences in the proof by an inference rule</a:t>
            </a:r>
          </a:p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Last sentence is the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theorem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(also called goal or query) that we want to prove</a:t>
            </a:r>
          </a:p>
          <a:p>
            <a:pPr>
              <a:tabLst>
                <a:tab pos="2060575" algn="l"/>
              </a:tabLst>
            </a:pPr>
            <a:r>
              <a:rPr lang="en-US" sz="2800" dirty="0">
                <a:ea typeface="ＭＳ Ｐゴシック" charset="0"/>
                <a:cs typeface="ＭＳ Ｐゴシック" charset="0"/>
              </a:rPr>
              <a:t>The </a:t>
            </a:r>
            <a:r>
              <a:rPr lang="en-US" altLang="ja-JP" sz="2800" i="1" dirty="0">
                <a:ea typeface="ＭＳ Ｐゴシック" charset="0"/>
                <a:cs typeface="ＭＳ Ｐゴシック" charset="0"/>
              </a:rPr>
              <a:t>weather problem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 using traditional reasoning</a:t>
            </a: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1 Hu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humid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2 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 err="1">
                <a:ea typeface="ＭＳ Ｐゴシック" charset="0"/>
                <a:sym typeface="Symbol" charset="0"/>
              </a:rPr>
              <a:t>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>
                <a:ea typeface="ＭＳ Ｐゴシック" charset="0"/>
              </a:rPr>
              <a:t> 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If it's humid, it's hot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3 Ho 	modus ponens(1,2)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hot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4 (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 err="1">
                <a:ea typeface="ＭＳ Ｐゴシック" charset="0"/>
                <a:sym typeface="Symbol" charset="0"/>
              </a:rPr>
              <a:t>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>
                <a:ea typeface="ＭＳ Ｐゴシック" charset="0"/>
              </a:rPr>
              <a:t>)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R	premise	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If it's hot &amp; humid, it's raining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5 </a:t>
            </a:r>
            <a:r>
              <a:rPr lang="en-US" sz="2200" dirty="0" err="1">
                <a:ea typeface="ＭＳ Ｐゴシック" charset="0"/>
              </a:rPr>
              <a:t>Ho</a:t>
            </a:r>
            <a:r>
              <a:rPr lang="en-US" sz="2200" dirty="0" err="1">
                <a:ea typeface="ＭＳ Ｐゴシック" charset="0"/>
                <a:sym typeface="Symbol" charset="0"/>
              </a:rPr>
              <a:t></a:t>
            </a:r>
            <a:r>
              <a:rPr lang="en-US" sz="2200" dirty="0" err="1">
                <a:ea typeface="ＭＳ Ｐゴシック" charset="0"/>
              </a:rPr>
              <a:t>Hu</a:t>
            </a:r>
            <a:r>
              <a:rPr lang="en-US" sz="2200" dirty="0">
                <a:ea typeface="ＭＳ Ｐゴシック" charset="0"/>
              </a:rPr>
              <a:t> 	and introduction(1,3)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hot and humid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altLang="ja-JP" sz="2200" dirty="0">
              <a:ea typeface="ＭＳ Ｐゴシック" charset="0"/>
            </a:endParaRPr>
          </a:p>
          <a:p>
            <a:pPr marL="454025" lvl="1" indent="-219075">
              <a:buFontTx/>
              <a:buNone/>
              <a:tabLst>
                <a:tab pos="2060575" algn="l"/>
              </a:tabLst>
            </a:pPr>
            <a:r>
              <a:rPr lang="en-US" sz="2200" dirty="0">
                <a:ea typeface="ＭＳ Ｐゴシック" charset="0"/>
              </a:rPr>
              <a:t>6 R 	modus ponens(4,5)	</a:t>
            </a:r>
            <a:r>
              <a:rPr lang="ja-JP" altLang="en-US" sz="2200" dirty="0">
                <a:ea typeface="ＭＳ Ｐゴシック" charset="0"/>
              </a:rPr>
              <a:t>“</a:t>
            </a:r>
            <a:r>
              <a:rPr lang="en-US" altLang="ja-JP" sz="2200" dirty="0">
                <a:ea typeface="ＭＳ Ｐゴシック" charset="0"/>
              </a:rPr>
              <a:t>It's raining</a:t>
            </a:r>
            <a:r>
              <a:rPr lang="ja-JP" altLang="en-US" sz="2200" dirty="0">
                <a:ea typeface="ＭＳ Ｐゴシック" charset="0"/>
              </a:rPr>
              <a:t>”</a:t>
            </a:r>
            <a:endParaRPr lang="en-US" sz="22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Proving it’s raining (2)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2290465"/>
            <a:ext cx="538128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Hu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81444" y="2286000"/>
            <a:ext cx="127631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</a:t>
            </a:r>
            <a:r>
              <a:rPr lang="en-US" dirty="0" err="1">
                <a:latin typeface="Calibri"/>
                <a:cs typeface="Calibri"/>
              </a:rPr>
              <a:t>Hu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Ho</a:t>
            </a:r>
            <a:endParaRPr lang="en-US" sz="3200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5600" y="2286000"/>
            <a:ext cx="1827544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~Hu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>
                <a:latin typeface="Calibri"/>
                <a:ea typeface="ＭＳ ゴシック"/>
                <a:cs typeface="Calibri"/>
              </a:rPr>
              <a:t>~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Ho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28407" y="1447800"/>
            <a:ext cx="1182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 =&gt;  Ho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4271665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1371600"/>
            <a:ext cx="21445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Hu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800" dirty="0"/>
              <a:t> Ho =&gt; R</a:t>
            </a:r>
          </a:p>
          <a:p>
            <a:r>
              <a:rPr lang="en-US" sz="1800" dirty="0"/>
              <a:t>~(Hu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1800" dirty="0"/>
              <a:t> Ho)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R</a:t>
            </a:r>
            <a:br>
              <a:rPr lang="en-US" sz="1800" dirty="0"/>
            </a:br>
            <a:r>
              <a:rPr lang="en-US" sz="1800" dirty="0"/>
              <a:t>~Hu </a:t>
            </a:r>
            <a:r>
              <a:rPr lang="en-US" sz="18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~Ho </a:t>
            </a:r>
            <a:r>
              <a:rPr lang="en-US" sz="1600" dirty="0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sz="1800" dirty="0"/>
              <a:t> 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14478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400" y="3433465"/>
            <a:ext cx="53872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Ho</a:t>
            </a:r>
          </a:p>
        </p:txBody>
      </p:sp>
      <p:cxnSp>
        <p:nvCxnSpPr>
          <p:cNvPr id="8" name="Straight Connector 7"/>
          <p:cNvCxnSpPr>
            <a:stCxn id="2" idx="2"/>
            <a:endCxn id="11" idx="0"/>
          </p:cNvCxnSpPr>
          <p:nvPr/>
        </p:nvCxnSpPr>
        <p:spPr bwMode="auto">
          <a:xfrm>
            <a:off x="1107264" y="2752130"/>
            <a:ext cx="1600501" cy="6813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5" idx="2"/>
            <a:endCxn id="11" idx="0"/>
          </p:cNvCxnSpPr>
          <p:nvPr/>
        </p:nvCxnSpPr>
        <p:spPr bwMode="auto">
          <a:xfrm flipH="1">
            <a:off x="2707765" y="2747665"/>
            <a:ext cx="1711835" cy="685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724400" y="4576465"/>
            <a:ext cx="1089361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~</a:t>
            </a:r>
            <a:r>
              <a:rPr lang="en-US" dirty="0" err="1">
                <a:latin typeface="Calibri"/>
                <a:cs typeface="Calibri"/>
              </a:rPr>
              <a:t>Hu</a:t>
            </a:r>
            <a:r>
              <a:rPr lang="en-US" sz="1800" dirty="0" err="1">
                <a:latin typeface="ＭＳ ゴシック"/>
                <a:ea typeface="ＭＳ ゴシック"/>
                <a:cs typeface="ＭＳ ゴシック"/>
              </a:rPr>
              <a:t>∨</a:t>
            </a:r>
            <a:r>
              <a:rPr lang="en-US" dirty="0" err="1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15" name="Straight Connector 14"/>
          <p:cNvCxnSpPr>
            <a:stCxn id="6" idx="2"/>
            <a:endCxn id="16" idx="0"/>
          </p:cNvCxnSpPr>
          <p:nvPr/>
        </p:nvCxnSpPr>
        <p:spPr bwMode="auto">
          <a:xfrm flipH="1">
            <a:off x="5269081" y="2747665"/>
            <a:ext cx="2350291" cy="1828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1" idx="2"/>
            <a:endCxn id="16" idx="0"/>
          </p:cNvCxnSpPr>
          <p:nvPr/>
        </p:nvCxnSpPr>
        <p:spPr bwMode="auto">
          <a:xfrm>
            <a:off x="2707765" y="3895130"/>
            <a:ext cx="2561316" cy="6813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856254" y="5795665"/>
            <a:ext cx="351779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ea typeface="ＭＳ ゴシック"/>
                <a:cs typeface="Calibri"/>
              </a:rPr>
              <a:t>R</a:t>
            </a:r>
            <a:endParaRPr lang="en-US" sz="4000" dirty="0">
              <a:latin typeface="Calibri"/>
              <a:cs typeface="Calibri"/>
            </a:endParaRPr>
          </a:p>
        </p:txBody>
      </p:sp>
      <p:cxnSp>
        <p:nvCxnSpPr>
          <p:cNvPr id="22" name="Straight Connector 21"/>
          <p:cNvCxnSpPr>
            <a:stCxn id="16" idx="2"/>
            <a:endCxn id="23" idx="0"/>
          </p:cNvCxnSpPr>
          <p:nvPr/>
        </p:nvCxnSpPr>
        <p:spPr bwMode="auto">
          <a:xfrm flipH="1">
            <a:off x="3032144" y="5038130"/>
            <a:ext cx="2236937" cy="7575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2" idx="2"/>
            <a:endCxn id="23" idx="0"/>
          </p:cNvCxnSpPr>
          <p:nvPr/>
        </p:nvCxnSpPr>
        <p:spPr bwMode="auto">
          <a:xfrm>
            <a:off x="1107264" y="2752130"/>
            <a:ext cx="1924880" cy="30435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5638800" y="4191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Hu =&gt;  R</a:t>
            </a:r>
          </a:p>
        </p:txBody>
      </p:sp>
    </p:spTree>
    <p:extLst>
      <p:ext uri="{BB962C8B-B14F-4D97-AF65-F5344CB8AC3E}">
        <p14:creationId xmlns:p14="http://schemas.microsoft.com/office/powerpoint/2010/main" val="33084051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proof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80010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This procedure generates new sentences from a KB</a:t>
            </a:r>
          </a:p>
          <a:p>
            <a:pPr marL="346075" lvl="1" indent="-336550">
              <a:buFont typeface="+mj-lt"/>
              <a:buAutoNum type="arabicPeriod"/>
            </a:pPr>
            <a:r>
              <a:rPr lang="en-US" sz="2800" dirty="0"/>
              <a:t>Convert all sentences in the KB to CNF</a:t>
            </a:r>
          </a:p>
          <a:p>
            <a:pPr marL="346075" lvl="1" indent="-336550">
              <a:buFont typeface="+mj-lt"/>
              <a:buAutoNum type="arabicPeriod"/>
            </a:pPr>
            <a:r>
              <a:rPr lang="en-US" sz="2800" dirty="0"/>
              <a:t>Find all pairs of sentences in KB with </a:t>
            </a:r>
            <a:r>
              <a:rPr lang="en-US" sz="2800" dirty="0" err="1"/>
              <a:t>complemen-tary</a:t>
            </a:r>
            <a:r>
              <a:rPr lang="en-US" sz="2800" dirty="0"/>
              <a:t> literals that have not yet been resolved</a:t>
            </a:r>
          </a:p>
          <a:p>
            <a:pPr marL="346075" lvl="1" indent="-336550">
              <a:buFont typeface="+mj-lt"/>
              <a:buAutoNum type="arabicPeriod"/>
            </a:pPr>
            <a:r>
              <a:rPr lang="en-US" sz="2800" dirty="0"/>
              <a:t>If there are no pairs stop else resolve each pair, adding the result to the KB and go to 2</a:t>
            </a:r>
          </a:p>
          <a:p>
            <a:r>
              <a:rPr lang="en-US" sz="3200" dirty="0"/>
              <a:t>Is it sound?</a:t>
            </a:r>
          </a:p>
          <a:p>
            <a:r>
              <a:rPr lang="en-US" sz="3200" dirty="0"/>
              <a:t>Is it complete?</a:t>
            </a:r>
          </a:p>
          <a:p>
            <a:r>
              <a:rPr lang="en-US" sz="3200" dirty="0"/>
              <a:t>Will it always terminate?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29848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Resolution refutation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8001000" cy="5029200"/>
          </a:xfrm>
        </p:spPr>
        <p:txBody>
          <a:bodyPr/>
          <a:lstStyle/>
          <a:p>
            <a:pPr marL="349250" lvl="1" indent="-336550">
              <a:buFont typeface="+mj-lt"/>
              <a:buAutoNum type="arabicPeriod"/>
            </a:pPr>
            <a:r>
              <a:rPr lang="en-US" sz="2800" dirty="0"/>
              <a:t>Add negation of goal to the KB</a:t>
            </a:r>
          </a:p>
          <a:p>
            <a:pPr marL="349250" lvl="1" indent="-336550">
              <a:buFont typeface="+mj-lt"/>
              <a:buAutoNum type="arabicPeriod"/>
            </a:pPr>
            <a:r>
              <a:rPr lang="en-US" sz="2800" dirty="0"/>
              <a:t>Convert all sentences in KB to CNF</a:t>
            </a:r>
          </a:p>
          <a:p>
            <a:pPr marL="349250" lvl="1" indent="-336550">
              <a:buFont typeface="+mj-lt"/>
              <a:buAutoNum type="arabicPeriod"/>
            </a:pPr>
            <a:r>
              <a:rPr lang="en-US" sz="2800" dirty="0"/>
              <a:t>Find all pairs of sentences in KB with complementary literals that have not yet been resolved</a:t>
            </a:r>
          </a:p>
          <a:p>
            <a:pPr marL="349250" lvl="1" indent="-336550">
              <a:buFont typeface="+mj-lt"/>
              <a:buAutoNum type="arabicPeriod"/>
            </a:pPr>
            <a:r>
              <a:rPr lang="en-US" sz="2800" dirty="0"/>
              <a:t>If there are no pairs stop else resolve each pair, adding the result to the KB and go to 2</a:t>
            </a:r>
          </a:p>
          <a:p>
            <a:r>
              <a:rPr lang="en-US" sz="2800" dirty="0"/>
              <a:t>If we derived an empty clause (i.e., a contradiction) then the conclusion follows from the KB</a:t>
            </a:r>
          </a:p>
          <a:p>
            <a:r>
              <a:rPr lang="en-US" sz="2800" dirty="0"/>
              <a:t>If we did not, the conclusion cannot be proved from the KB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56497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Horn* sentences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077200" cy="46482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Horn sentence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  <a:hlinkClick r:id="rId3"/>
              </a:rPr>
              <a:t>Horn clause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has the form: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P1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P3 ...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Pn</a:t>
            </a:r>
            <a:r>
              <a:rPr lang="en-US" sz="2800" dirty="0">
                <a:ea typeface="ＭＳ Ｐゴシック" charset="0"/>
              </a:rPr>
              <a:t> 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 </a:t>
            </a:r>
            <a:r>
              <a:rPr lang="en-US" sz="2800" dirty="0" err="1">
                <a:ea typeface="ＭＳ Ｐゴシック" charset="0"/>
              </a:rPr>
              <a:t>Qm</a:t>
            </a:r>
            <a:r>
              <a:rPr lang="en-US" sz="2800" dirty="0">
                <a:ea typeface="ＭＳ Ｐゴシック" charset="0"/>
              </a:rPr>
              <a:t>  </a:t>
            </a:r>
            <a:r>
              <a:rPr lang="en-US" sz="2400" i="1" dirty="0">
                <a:ea typeface="ＭＳ Ｐゴシック" charset="0"/>
              </a:rPr>
              <a:t>where n&gt;=0, m in{0,1}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Note: a conjunction of 0 or more symbols to left of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and 0-1 symbols to right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Special cases:</a:t>
            </a:r>
          </a:p>
          <a:p>
            <a:pPr lvl="1"/>
            <a:r>
              <a:rPr lang="en-US" sz="2400" dirty="0">
                <a:ea typeface="ＭＳ Ｐゴシック" charset="0"/>
              </a:rPr>
              <a:t>n=0, m=1: </a:t>
            </a:r>
            <a:r>
              <a:rPr lang="en-US" sz="2400" b="1" dirty="0">
                <a:ea typeface="ＭＳ Ｐゴシック" charset="0"/>
              </a:rPr>
              <a:t>P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i="1" dirty="0">
                <a:ea typeface="ＭＳ Ｐゴシック" charset="0"/>
              </a:rPr>
              <a:t>(assert P is true)</a:t>
            </a:r>
          </a:p>
          <a:p>
            <a:pPr lvl="1"/>
            <a:r>
              <a:rPr lang="en-US" sz="2400" dirty="0">
                <a:ea typeface="ＭＳ Ｐゴシック" charset="0"/>
              </a:rPr>
              <a:t>n&gt;0, m=0: </a:t>
            </a:r>
            <a:r>
              <a:rPr lang="en-US" sz="2400" b="1" dirty="0">
                <a:ea typeface="ＭＳ Ｐゴシック" charset="0"/>
              </a:rPr>
              <a:t>P</a:t>
            </a:r>
            <a:r>
              <a:rPr lang="en-US" sz="2400" b="1" dirty="0">
                <a:ea typeface="ＭＳ Ｐゴシック" charset="0"/>
                <a:sym typeface="Symbol" charset="0"/>
              </a:rPr>
              <a:t>Q</a:t>
            </a:r>
            <a:r>
              <a:rPr lang="en-US" sz="2400" dirty="0">
                <a:ea typeface="ＭＳ Ｐゴシック" charset="0"/>
                <a:sym typeface="Symbol" charset="0"/>
              </a:rPr>
              <a:t>   </a:t>
            </a:r>
            <a:r>
              <a:rPr lang="en-US" sz="2400" i="1" dirty="0">
                <a:ea typeface="ＭＳ Ｐゴシック" charset="0"/>
                <a:sym typeface="Symbol" charset="0"/>
              </a:rPr>
              <a:t>(constraint: both P and Q can’t be true)</a:t>
            </a:r>
          </a:p>
          <a:p>
            <a:pPr lvl="1"/>
            <a:r>
              <a:rPr lang="en-US" sz="2400" dirty="0">
                <a:ea typeface="ＭＳ Ｐゴシック" charset="0"/>
                <a:sym typeface="Symbol" charset="0"/>
              </a:rPr>
              <a:t>n=0, m=0: </a:t>
            </a:r>
            <a:r>
              <a:rPr lang="en-US" sz="2400" i="1" dirty="0">
                <a:ea typeface="ＭＳ Ｐゴシック" charset="0"/>
                <a:sym typeface="Symbol" charset="0"/>
              </a:rPr>
              <a:t>(well, there is nothing there!)</a:t>
            </a:r>
            <a:endParaRPr lang="en-US" sz="2400" i="1" dirty="0">
              <a:ea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Put in CNF: each sentence is a disjunction of literals with at most one non-negative literal</a:t>
            </a:r>
          </a:p>
          <a:p>
            <a:pPr marL="571500" lvl="2" indent="-225425">
              <a:buFontTx/>
              <a:buNone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P1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P2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P3 ...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 err="1">
                <a:ea typeface="ＭＳ Ｐゴシック" charset="0"/>
              </a:rPr>
              <a:t>Pn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Q</a:t>
            </a:r>
          </a:p>
        </p:txBody>
      </p:sp>
      <p:sp>
        <p:nvSpPr>
          <p:cNvPr id="50179" name="Text Box 4"/>
          <p:cNvSpPr txBox="1">
            <a:spLocks noChangeArrowheads="1"/>
          </p:cNvSpPr>
          <p:nvPr/>
        </p:nvSpPr>
        <p:spPr bwMode="auto">
          <a:xfrm>
            <a:off x="5791200" y="6143625"/>
            <a:ext cx="2971800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i="1" dirty="0">
                <a:solidFill>
                  <a:srgbClr val="FF0000"/>
                </a:solidFill>
                <a:latin typeface="Calibri"/>
              </a:rPr>
              <a:t>(P </a:t>
            </a:r>
            <a:r>
              <a:rPr lang="en-US" b="1" i="1" dirty="0">
                <a:solidFill>
                  <a:srgbClr val="FF0000"/>
                </a:solidFill>
                <a:latin typeface="Calibri"/>
                <a:sym typeface="Symbol" charset="0"/>
              </a:rPr>
              <a:t></a:t>
            </a:r>
            <a:r>
              <a:rPr lang="en-US" b="1" i="1" dirty="0">
                <a:solidFill>
                  <a:srgbClr val="FF0000"/>
                </a:solidFill>
                <a:latin typeface="Calibri"/>
              </a:rPr>
              <a:t> Q)  = (</a:t>
            </a:r>
            <a:r>
              <a:rPr lang="en-US" b="1" i="1" dirty="0">
                <a:solidFill>
                  <a:srgbClr val="FF0000"/>
                </a:solidFill>
                <a:latin typeface="Calibri"/>
                <a:sym typeface="Symbol" charset="0"/>
              </a:rPr>
              <a:t></a:t>
            </a:r>
            <a:r>
              <a:rPr lang="en-US" b="1" i="1" dirty="0">
                <a:solidFill>
                  <a:srgbClr val="FF0000"/>
                </a:solidFill>
                <a:latin typeface="Calibri"/>
              </a:rPr>
              <a:t>P </a:t>
            </a:r>
            <a:r>
              <a:rPr lang="en-US" b="1" i="1" dirty="0">
                <a:solidFill>
                  <a:srgbClr val="FF0000"/>
                </a:solidFill>
                <a:latin typeface="Calibri"/>
                <a:sym typeface="Symbol" charset="0"/>
              </a:rPr>
              <a:t></a:t>
            </a:r>
            <a:r>
              <a:rPr lang="en-US" b="1" i="1" dirty="0">
                <a:solidFill>
                  <a:srgbClr val="FF0000"/>
                </a:solidFill>
                <a:latin typeface="Calibri"/>
              </a:rPr>
              <a:t> Q)</a:t>
            </a:r>
          </a:p>
        </p:txBody>
      </p:sp>
      <p:sp>
        <p:nvSpPr>
          <p:cNvPr id="50180" name="TextBox 1"/>
          <p:cNvSpPr txBox="1">
            <a:spLocks noChangeArrowheads="1"/>
          </p:cNvSpPr>
          <p:nvPr/>
        </p:nvSpPr>
        <p:spPr bwMode="auto">
          <a:xfrm>
            <a:off x="0" y="6396038"/>
            <a:ext cx="2620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* After </a:t>
            </a:r>
            <a:r>
              <a:rPr lang="en-US" dirty="0">
                <a:latin typeface="Calibri"/>
                <a:hlinkClick r:id="rId4"/>
              </a:rPr>
              <a:t>Alfred Horn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Significance of Horn logic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5029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We can also have horn sentences in FOL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Reasoning with horn clauses is much simpler</a:t>
            </a:r>
          </a:p>
          <a:p>
            <a:pPr marL="454025" lvl="1" indent="-219075"/>
            <a:r>
              <a:rPr lang="en-US" sz="2600" dirty="0">
                <a:ea typeface="ＭＳ Ｐゴシック" charset="0"/>
              </a:rPr>
              <a:t>Satisfiability of propositional KB (i.e., finding values for a symbols that will make it true) is NP complete</a:t>
            </a:r>
          </a:p>
          <a:p>
            <a:pPr marL="454025" lvl="1" indent="-219075"/>
            <a:r>
              <a:rPr lang="en-US" sz="2600" dirty="0">
                <a:ea typeface="ＭＳ Ｐゴシック" charset="0"/>
              </a:rPr>
              <a:t>Restricting KB to horn sentences, satisfiability is in P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For this reason, FOL Horn sentences are the basis for many rule-based languages, including </a:t>
            </a:r>
            <a:r>
              <a:rPr lang="en-US" sz="3200" dirty="0">
                <a:ea typeface="ＭＳ Ｐゴシック" charset="0"/>
                <a:cs typeface="ＭＳ Ｐゴシック" charset="0"/>
                <a:hlinkClick r:id="rId2"/>
              </a:rPr>
              <a:t>Prolog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Datalog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Horn logic can’t handle, in a general way,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negation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disjunctions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Disclaimer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162800" cy="3505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ja-JP" altLang="en-US" sz="44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4400" dirty="0">
                <a:ea typeface="ＭＳ Ｐゴシック" charset="0"/>
                <a:cs typeface="ＭＳ Ｐゴシック" charset="0"/>
              </a:rPr>
              <a:t>Logic, like whiskey, loses its beneficial effect when taken in too large quantities.</a:t>
            </a:r>
            <a:r>
              <a:rPr lang="ja-JP" altLang="en-US" sz="44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1100" dirty="0">
              <a:ea typeface="ＭＳ Ｐゴシック" charset="0"/>
              <a:cs typeface="ＭＳ Ｐゴシック" charset="0"/>
            </a:endParaRPr>
          </a:p>
          <a:p>
            <a:pPr marL="0" indent="0" algn="r">
              <a:buFontTx/>
              <a:buNone/>
            </a:pPr>
            <a:br>
              <a:rPr lang="en-US" sz="1100" dirty="0">
                <a:ea typeface="ＭＳ Ｐゴシック" charset="0"/>
                <a:cs typeface="ＭＳ Ｐゴシック" charset="0"/>
              </a:rPr>
            </a:br>
            <a:r>
              <a:rPr lang="en-US" sz="4400" i="1" dirty="0">
                <a:ea typeface="ＭＳ Ｐゴシック" charset="0"/>
                <a:cs typeface="ＭＳ Ｐゴシック" charset="0"/>
              </a:rPr>
              <a:t>- </a:t>
            </a:r>
            <a:r>
              <a:rPr lang="en-US" sz="4400" i="1" dirty="0">
                <a:ea typeface="ＭＳ Ｐゴシック" charset="0"/>
                <a:cs typeface="ＭＳ Ｐゴシック" charset="0"/>
                <a:hlinkClick r:id="rId2"/>
              </a:rPr>
              <a:t>Lord Dunsany</a:t>
            </a:r>
            <a:endParaRPr lang="en-US" sz="44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Entailment and derivation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49530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</a:rPr>
              <a:t>Entailment: KB |= Q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455613" lvl="1"/>
            <a:r>
              <a:rPr lang="en-US" sz="2800" dirty="0">
                <a:ea typeface="ＭＳ Ｐゴシック" charset="0"/>
              </a:rPr>
              <a:t>Q is entailed by KB (set sentences) </a:t>
            </a:r>
            <a:r>
              <a:rPr lang="en-US" sz="2800" dirty="0" err="1">
                <a:ea typeface="ＭＳ Ｐゴシック" charset="0"/>
              </a:rPr>
              <a:t>iff</a:t>
            </a:r>
            <a:r>
              <a:rPr lang="en-US" sz="2800" dirty="0">
                <a:ea typeface="ＭＳ Ｐゴシック" charset="0"/>
              </a:rPr>
              <a:t> there is no logically possible world where Q is false while all the sentences in KB are true</a:t>
            </a:r>
          </a:p>
          <a:p>
            <a:pPr marL="455613" lvl="1"/>
            <a:r>
              <a:rPr lang="en-US" sz="2800" dirty="0">
                <a:ea typeface="ＭＳ Ｐゴシック" charset="0"/>
              </a:rPr>
              <a:t>Or, stated positively, Q is entailed by KB </a:t>
            </a:r>
            <a:r>
              <a:rPr lang="en-US" sz="2800" dirty="0" err="1">
                <a:ea typeface="ＭＳ Ｐゴシック" charset="0"/>
              </a:rPr>
              <a:t>iff</a:t>
            </a:r>
            <a:r>
              <a:rPr lang="en-US" sz="2800" dirty="0">
                <a:ea typeface="ＭＳ Ｐゴシック" charset="0"/>
              </a:rPr>
              <a:t> the conclusion is true in every logically possible world in which all the premises in KB  are true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Derivation: KB |- Q</a:t>
            </a:r>
          </a:p>
          <a:p>
            <a:pPr marL="455613" lvl="1"/>
            <a:r>
              <a:rPr lang="en-US" sz="2800" dirty="0">
                <a:ea typeface="ＭＳ Ｐゴシック" charset="0"/>
              </a:rPr>
              <a:t>We can derive Q from KB if there</a:t>
            </a:r>
            <a:r>
              <a:rPr lang="en-US" altLang="ja-JP" sz="2800" dirty="0">
                <a:ea typeface="ＭＳ Ｐゴシック" charset="0"/>
              </a:rPr>
              <a:t>'s </a:t>
            </a:r>
            <a:r>
              <a:rPr lang="en-US" sz="2800" dirty="0">
                <a:ea typeface="ＭＳ Ｐゴシック" charset="0"/>
              </a:rPr>
              <a:t>a proof consisting of a sequence of valid inference steps starting from the premises in KB and resulting in Q</a:t>
            </a:r>
            <a:endParaRPr lang="en-US" sz="2800" b="1" dirty="0">
              <a:ea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3058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Two important properties for inference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Soundness: If KB |- Q then KB |= Q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 dirty="0">
                <a:ea typeface="ＭＳ Ｐゴシック" charset="0"/>
              </a:rPr>
              <a:t>If Q is derived from KB using a given set of rules of inference, then Q is entailed by KB</a:t>
            </a:r>
          </a:p>
          <a:p>
            <a:pPr lvl="1"/>
            <a:r>
              <a:rPr lang="en-US" sz="2800" dirty="0">
                <a:ea typeface="ＭＳ Ｐゴシック" charset="0"/>
              </a:rPr>
              <a:t>Hence, inference produces only real entailments, or any sentence that follows deductively from the premises is valid</a:t>
            </a:r>
          </a:p>
          <a:p>
            <a:pPr>
              <a:buFontTx/>
              <a:buNone/>
            </a:pPr>
            <a:r>
              <a:rPr lang="en-US" sz="3200" b="1" dirty="0">
                <a:ea typeface="ＭＳ Ｐゴシック" charset="0"/>
                <a:cs typeface="ＭＳ Ｐゴシック" charset="0"/>
              </a:rPr>
              <a:t>Completeness: If KB |= Q then KB |- Q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 dirty="0">
                <a:ea typeface="ＭＳ Ｐゴシック" charset="0"/>
              </a:rPr>
              <a:t>If Q is entailed by KB, then Q can be derived from KB using the rules of inference</a:t>
            </a:r>
          </a:p>
          <a:p>
            <a:pPr lvl="1"/>
            <a:r>
              <a:rPr lang="en-US" sz="2800" dirty="0">
                <a:ea typeface="ＭＳ Ｐゴシック" charset="0"/>
              </a:rPr>
              <a:t>Hence, inference produces all entailments, or all valid sentences can be proved from the premises 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>
                <a:ea typeface="ＭＳ Ｐゴシック" charset="0"/>
                <a:cs typeface="ＭＳ Ｐゴシック" charset="0"/>
              </a:rPr>
              <a:t>Problems with</a:t>
            </a:r>
            <a:br>
              <a:rPr lang="en-US" sz="8000" dirty="0">
                <a:ea typeface="ＭＳ Ｐゴシック" charset="0"/>
                <a:cs typeface="ＭＳ Ｐゴシック" charset="0"/>
              </a:rPr>
            </a:br>
            <a:r>
              <a:rPr lang="en-US" sz="8000" dirty="0">
                <a:ea typeface="ＭＳ Ｐゴシック" charset="0"/>
                <a:cs typeface="ＭＳ Ｐゴシック" charset="0"/>
              </a:rPr>
              <a:t>Propositional Logic</a:t>
            </a:r>
          </a:p>
        </p:txBody>
      </p:sp>
      <p:sp>
        <p:nvSpPr>
          <p:cNvPr id="5734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Propositional logic: pro and con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457200" y="1376680"/>
            <a:ext cx="8229600" cy="5029200"/>
          </a:xfrm>
        </p:spPr>
        <p:txBody>
          <a:bodyPr/>
          <a:lstStyle/>
          <a:p>
            <a:r>
              <a:rPr lang="en-US" sz="3600" b="1" dirty="0">
                <a:ea typeface="ＭＳ Ｐゴシック" charset="0"/>
                <a:cs typeface="ＭＳ Ｐゴシック" charset="0"/>
              </a:rPr>
              <a:t>Advantages</a:t>
            </a:r>
          </a:p>
          <a:p>
            <a:pPr lvl="1"/>
            <a:r>
              <a:rPr lang="en-US" sz="3200" dirty="0">
                <a:ea typeface="ＭＳ Ｐゴシック" charset="0"/>
              </a:rPr>
              <a:t>Simple KR language good for many problems</a:t>
            </a:r>
          </a:p>
          <a:p>
            <a:pPr lvl="1"/>
            <a:r>
              <a:rPr lang="en-US" sz="3200" dirty="0">
                <a:ea typeface="ＭＳ Ｐゴシック" charset="0"/>
              </a:rPr>
              <a:t>Lays foundation for higher logics (e.g., FOL)</a:t>
            </a:r>
          </a:p>
          <a:p>
            <a:pPr lvl="1"/>
            <a:r>
              <a:rPr lang="en-US" sz="3200" dirty="0">
                <a:ea typeface="ＭＳ Ｐゴシック" charset="0"/>
              </a:rPr>
              <a:t>Reasoning is decidable, though NP complete; efficient techniques exist for many problems</a:t>
            </a:r>
          </a:p>
          <a:p>
            <a:r>
              <a:rPr lang="en-US" sz="3600" b="1" dirty="0">
                <a:ea typeface="ＭＳ Ｐゴシック" charset="0"/>
                <a:cs typeface="ＭＳ Ｐゴシック" charset="0"/>
              </a:rPr>
              <a:t>Disadvantages</a:t>
            </a:r>
          </a:p>
          <a:p>
            <a:pPr lvl="1"/>
            <a:r>
              <a:rPr lang="en-US" sz="3200" dirty="0">
                <a:ea typeface="ＭＳ Ｐゴシック" charset="0"/>
              </a:rPr>
              <a:t>Not expressive enough for most problems</a:t>
            </a:r>
          </a:p>
          <a:p>
            <a:pPr lvl="1"/>
            <a:r>
              <a:rPr lang="en-US" sz="3200" dirty="0">
                <a:ea typeface="ＭＳ Ｐゴシック" charset="0"/>
              </a:rPr>
              <a:t>Even when it is, it can very </a:t>
            </a: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un-concise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 lvl="1"/>
            <a:endParaRPr lang="en-US" sz="3200" dirty="0">
              <a:ea typeface="ＭＳ Ｐゴシック" charset="0"/>
            </a:endParaRPr>
          </a:p>
          <a:p>
            <a:endParaRPr lang="en-US" sz="36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5939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28600"/>
            <a:ext cx="12319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PL is a weak KR language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120" y="1143000"/>
            <a:ext cx="8229600" cy="5562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Hard to identify </a:t>
            </a:r>
            <a:r>
              <a:rPr lang="en-US" altLang="ja-JP" sz="3000" i="1" dirty="0">
                <a:ea typeface="ＭＳ Ｐゴシック" charset="0"/>
                <a:cs typeface="ＭＳ Ｐゴシック" charset="0"/>
              </a:rPr>
              <a:t>individuals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 (e.g., Mary, 3)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Can’t directly represent properties of individuals or relations between them (e.g., 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Bill height tall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Generalizations, patterns, regularities hard to represent (e.g., 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all triangles have 3 sides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First-Order Logic (FOL) represents this </a:t>
            </a:r>
            <a:r>
              <a:rPr lang="en-US" sz="3000" dirty="0" err="1">
                <a:ea typeface="ＭＳ Ｐゴシック" charset="0"/>
                <a:cs typeface="ＭＳ Ｐゴシック" charset="0"/>
              </a:rPr>
              <a:t>informa-tion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via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 relations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,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variables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&amp;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quantifier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s, e.g.,</a:t>
            </a:r>
          </a:p>
          <a:p>
            <a:pPr marL="460375" lvl="2" indent="-225425">
              <a:lnSpc>
                <a:spcPct val="110000"/>
              </a:lnSpc>
            </a:pPr>
            <a:r>
              <a:rPr lang="en-US" sz="2600" i="1" dirty="0">
                <a:ea typeface="ＭＳ Ｐゴシック" charset="0"/>
              </a:rPr>
              <a:t>Every elephant is gray: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 x (elephant(x) </a:t>
            </a:r>
            <a:r>
              <a:rPr lang="en-US" sz="2600" dirty="0">
                <a:ea typeface="ＭＳ Ｐゴシック" charset="0"/>
                <a:cs typeface="Calibri"/>
              </a:rPr>
              <a:t>→</a:t>
            </a:r>
            <a:r>
              <a:rPr lang="en-US" sz="2600" dirty="0">
                <a:ea typeface="ＭＳ Ｐゴシック" charset="0"/>
              </a:rPr>
              <a:t> gray(x))</a:t>
            </a:r>
          </a:p>
          <a:p>
            <a:pPr marL="460375" lvl="2" indent="-225425">
              <a:lnSpc>
                <a:spcPct val="110000"/>
              </a:lnSpc>
            </a:pPr>
            <a:r>
              <a:rPr lang="en-US" sz="2600" i="1" dirty="0">
                <a:ea typeface="ＭＳ Ｐゴシック" charset="0"/>
              </a:rPr>
              <a:t>There is a black swan: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 x (swan(X) ^ black(X))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PL Example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Consider the problem of representing the following information: </a:t>
            </a:r>
          </a:p>
          <a:p>
            <a:pPr marL="684213" lvl="1" indent="-344488"/>
            <a:r>
              <a:rPr lang="en-US" sz="3200" dirty="0">
                <a:ea typeface="ＭＳ Ｐゴシック" charset="0"/>
              </a:rPr>
              <a:t>Every person is mortal</a:t>
            </a:r>
          </a:p>
          <a:p>
            <a:pPr marL="684213" lvl="1" indent="-344488"/>
            <a:r>
              <a:rPr lang="en-US" sz="3200" dirty="0">
                <a:ea typeface="ＭＳ Ｐゴシック" charset="0"/>
              </a:rPr>
              <a:t>Confucius is a person</a:t>
            </a:r>
          </a:p>
          <a:p>
            <a:pPr marL="684213" lvl="1" indent="-344488"/>
            <a:r>
              <a:rPr lang="en-US" sz="3200" dirty="0">
                <a:ea typeface="ＭＳ Ｐゴシック" charset="0"/>
              </a:rPr>
              <a:t>Confucius is mortal</a:t>
            </a:r>
            <a:endParaRPr lang="en-US" sz="28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How can these sentences be represented so that we can infer the third sentence from the first two? </a:t>
            </a: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PL Example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5257800"/>
          </a:xfrm>
        </p:spPr>
        <p:txBody>
          <a:bodyPr/>
          <a:lstStyle/>
          <a:p>
            <a:r>
              <a:rPr lang="en-US" sz="2600" dirty="0">
                <a:ea typeface="ＭＳ Ｐゴシック" charset="0"/>
                <a:cs typeface="ＭＳ Ｐゴシック" charset="0"/>
              </a:rPr>
              <a:t>In PL we must create propositional symbols to stand for all or part of each sentence, e.g.:</a:t>
            </a:r>
          </a:p>
          <a:p>
            <a:pPr lvl="1">
              <a:buFontTx/>
              <a:buNone/>
            </a:pPr>
            <a:r>
              <a:rPr lang="en-US" sz="2600" dirty="0">
                <a:ea typeface="ＭＳ Ｐゴシック" charset="0"/>
              </a:rPr>
              <a:t>P = </a:t>
            </a:r>
            <a:r>
              <a:rPr lang="ja-JP" altLang="en-US" sz="2600" dirty="0">
                <a:ea typeface="ＭＳ Ｐゴシック" charset="0"/>
              </a:rPr>
              <a:t>“</a:t>
            </a:r>
            <a:r>
              <a:rPr lang="en-US" altLang="ja-JP" sz="2600" dirty="0">
                <a:ea typeface="ＭＳ Ｐゴシック" charset="0"/>
              </a:rPr>
              <a:t>person</a:t>
            </a:r>
            <a:r>
              <a:rPr lang="ja-JP" altLang="en-US" sz="2600" dirty="0">
                <a:ea typeface="ＭＳ Ｐゴシック" charset="0"/>
              </a:rPr>
              <a:t>”</a:t>
            </a:r>
            <a:r>
              <a:rPr lang="en-US" altLang="ja-JP" sz="2600" dirty="0">
                <a:ea typeface="ＭＳ Ｐゴシック" charset="0"/>
              </a:rPr>
              <a:t>; Q = </a:t>
            </a:r>
            <a:r>
              <a:rPr lang="ja-JP" altLang="en-US" sz="2600" dirty="0">
                <a:ea typeface="ＭＳ Ｐゴシック" charset="0"/>
              </a:rPr>
              <a:t>“</a:t>
            </a:r>
            <a:r>
              <a:rPr lang="en-US" altLang="ja-JP" sz="2600" dirty="0">
                <a:ea typeface="ＭＳ Ｐゴシック" charset="0"/>
              </a:rPr>
              <a:t>mortal</a:t>
            </a:r>
            <a:r>
              <a:rPr lang="ja-JP" altLang="en-US" sz="2600" dirty="0">
                <a:ea typeface="ＭＳ Ｐゴシック" charset="0"/>
              </a:rPr>
              <a:t>”</a:t>
            </a:r>
            <a:r>
              <a:rPr lang="en-US" altLang="ja-JP" sz="2600" dirty="0">
                <a:ea typeface="ＭＳ Ｐゴシック" charset="0"/>
              </a:rPr>
              <a:t>; R = </a:t>
            </a:r>
            <a:r>
              <a:rPr lang="ja-JP" altLang="en-US" sz="2600" dirty="0">
                <a:ea typeface="ＭＳ Ｐゴシック" charset="0"/>
              </a:rPr>
              <a:t>“</a:t>
            </a:r>
            <a:r>
              <a:rPr lang="en-US" altLang="ja-JP" sz="2600" dirty="0">
                <a:ea typeface="ＭＳ Ｐゴシック" charset="0"/>
              </a:rPr>
              <a:t>Confucius</a:t>
            </a:r>
            <a:r>
              <a:rPr lang="ja-JP" altLang="en-US" sz="2600" dirty="0">
                <a:ea typeface="ＭＳ Ｐゴシック" charset="0"/>
              </a:rPr>
              <a:t>”</a:t>
            </a:r>
            <a:endParaRPr lang="en-US" altLang="ja-JP" sz="2600" dirty="0">
              <a:ea typeface="ＭＳ Ｐゴシック" charset="0"/>
            </a:endParaRP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The above 3 sentences are represented as: </a:t>
            </a:r>
          </a:p>
          <a:p>
            <a:pPr lvl="1">
              <a:buFontTx/>
              <a:buNone/>
            </a:pPr>
            <a:r>
              <a:rPr lang="en-US" sz="2600" dirty="0">
                <a:ea typeface="ＭＳ Ｐゴシック" charset="0"/>
              </a:rPr>
              <a:t>P </a:t>
            </a:r>
            <a:r>
              <a:rPr lang="en-US" sz="2600" dirty="0">
                <a:ea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</a:rPr>
              <a:t> Q; R </a:t>
            </a:r>
            <a:r>
              <a:rPr lang="en-US" sz="2600" dirty="0">
                <a:ea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</a:rPr>
              <a:t> P;  R </a:t>
            </a:r>
            <a:r>
              <a:rPr lang="en-US" sz="2600" dirty="0">
                <a:ea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</a:rPr>
              <a:t> Q 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The 3rd sentence is entailed by the first two, but we need an explicit symbol, R, to represent an individual, Confucius, who is a member of the classes </a:t>
            </a:r>
            <a:r>
              <a:rPr lang="en-US" sz="2600" i="1" dirty="0">
                <a:ea typeface="ＭＳ Ｐゴシック" charset="0"/>
                <a:cs typeface="ＭＳ Ｐゴシック" charset="0"/>
              </a:rPr>
              <a:t>person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2600" i="1" dirty="0">
                <a:ea typeface="ＭＳ Ｐゴシック" charset="0"/>
                <a:cs typeface="ＭＳ Ｐゴシック" charset="0"/>
              </a:rPr>
              <a:t>mortal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Representing other individuals requires introducing separate symbols for each, with some way to represent the fact that all individuals who are </a:t>
            </a:r>
            <a:r>
              <a:rPr lang="ja-JP" altLang="en-US" sz="26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600" dirty="0">
                <a:ea typeface="ＭＳ Ｐゴシック" charset="0"/>
                <a:cs typeface="ＭＳ Ｐゴシック" charset="0"/>
              </a:rPr>
              <a:t>people</a:t>
            </a:r>
            <a:r>
              <a:rPr lang="ja-JP" altLang="en-US" sz="26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600" dirty="0">
                <a:ea typeface="ＭＳ Ｐゴシック" charset="0"/>
                <a:cs typeface="ＭＳ Ｐゴシック" charset="0"/>
              </a:rPr>
              <a:t> are also </a:t>
            </a:r>
            <a:r>
              <a:rPr lang="ja-JP" altLang="en-US" sz="26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600" dirty="0">
                <a:ea typeface="ＭＳ Ｐゴシック" charset="0"/>
                <a:cs typeface="ＭＳ Ｐゴシック" charset="0"/>
              </a:rPr>
              <a:t>mortal</a:t>
            </a:r>
            <a:r>
              <a:rPr lang="ja-JP" altLang="en-US" sz="26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2600" dirty="0">
              <a:ea typeface="ＭＳ Ｐゴシック" charset="0"/>
              <a:cs typeface="ＭＳ Ｐゴシック" charset="0"/>
            </a:endParaRPr>
          </a:p>
          <a:p>
            <a:endParaRPr lang="en-US" sz="2600" dirty="0">
              <a:ea typeface="ＭＳ Ｐゴシック" charset="0"/>
              <a:cs typeface="ＭＳ Ｐゴシック" charset="0"/>
            </a:endParaRPr>
          </a:p>
          <a:p>
            <a:endParaRPr lang="en-US" sz="26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Hunt the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dirty="0">
                <a:ea typeface="ＭＳ Ｐゴシック" charset="0"/>
                <a:cs typeface="ＭＳ Ｐゴシック" charset="0"/>
              </a:rPr>
              <a:t> domain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77724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Some atomic propositions: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A12 = AGENT IS IN CELL (“1,2)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S12 = There is a stench in cell (1,2)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B34 = There is a breeze in cell (3,4)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W22 = </a:t>
            </a:r>
            <a:r>
              <a:rPr lang="en-US" dirty="0" err="1">
                <a:ea typeface="ＭＳ Ｐゴシック" charset="0"/>
              </a:rPr>
              <a:t>Wumpus</a:t>
            </a:r>
            <a:r>
              <a:rPr lang="en-US" dirty="0">
                <a:ea typeface="ＭＳ Ｐゴシック" charset="0"/>
              </a:rPr>
              <a:t> is in cell (2,2)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V11 = We’</a:t>
            </a:r>
            <a:r>
              <a:rPr lang="en-US" altLang="ja-JP" dirty="0">
                <a:ea typeface="ＭＳ Ｐゴシック" charset="0"/>
              </a:rPr>
              <a:t>ve visited cell (1,1)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OK11 = Cell (1,1) is safe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 dirty="0">
                <a:ea typeface="ＭＳ Ｐゴシック" charset="0"/>
              </a:rPr>
              <a:t>…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Some rules: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S22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W12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W23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W32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</a:rPr>
              <a:t>S22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 </a:t>
            </a:r>
            <a:r>
              <a:rPr lang="en-US" dirty="0">
                <a:ea typeface="ＭＳ Ｐゴシック" charset="0"/>
              </a:rPr>
              <a:t>W23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W32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</a:rPr>
              <a:t>B22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P</a:t>
            </a:r>
            <a:r>
              <a:rPr lang="en-US" dirty="0">
                <a:ea typeface="ＭＳ Ｐゴシック" charset="0"/>
              </a:rPr>
              <a:t>12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P</a:t>
            </a:r>
            <a:r>
              <a:rPr lang="en-US" dirty="0">
                <a:ea typeface="ＭＳ Ｐゴシック" charset="0"/>
              </a:rPr>
              <a:t>23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P32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P</a:t>
            </a:r>
            <a:r>
              <a:rPr lang="en-US" dirty="0">
                <a:ea typeface="ＭＳ Ｐゴシック" charset="0"/>
              </a:rPr>
              <a:t>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</a:rPr>
              <a:t>W22 </a:t>
            </a:r>
            <a:r>
              <a:rPr lang="en-US" dirty="0">
                <a:ea typeface="ＭＳ Ｐゴシック" charset="0"/>
                <a:sym typeface="Symbol" charset="0"/>
              </a:rPr>
              <a:t> S12  S23  S23  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W22  W11  W21  … W44</a:t>
            </a:r>
            <a:endParaRPr lang="en-US" dirty="0">
              <a:ea typeface="ＭＳ Ｐゴシック" charset="0"/>
            </a:endParaRP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A22  V22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A22 W11  W21  … W44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V22  OK22</a:t>
            </a:r>
            <a:endParaRPr lang="en-US" dirty="0">
              <a:ea typeface="ＭＳ Ｐゴシック" charset="0"/>
            </a:endParaRP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endParaRPr lang="en-US" sz="2200" dirty="0">
              <a:ea typeface="ＭＳ Ｐゴシック" charset="0"/>
            </a:endParaRPr>
          </a:p>
        </p:txBody>
      </p:sp>
      <p:pic>
        <p:nvPicPr>
          <p:cNvPr id="66563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14400"/>
            <a:ext cx="41338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Hunt the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dirty="0">
                <a:ea typeface="ＭＳ Ｐゴシック" charset="0"/>
                <a:cs typeface="ＭＳ Ｐゴシック" charset="0"/>
              </a:rPr>
              <a:t> domain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4572000" cy="5791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Eight variables for each cell, i.e.: A11, B11, G11, OK11, P11, S11, V11, W11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Lack of variables requires giving similar rules for each cell!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Ten rules (I think) for each</a:t>
            </a: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A11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V11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P11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398463" lvl="1" indent="-169863">
              <a:lnSpc>
                <a:spcPct val="90000"/>
              </a:lnSpc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60000"/>
              </a:lnSpc>
              <a:spcAft>
                <a:spcPts val="600"/>
              </a:spcAft>
              <a:defRPr/>
            </a:pPr>
            <a:endParaRPr lang="en-US" sz="2600" dirty="0">
              <a:ea typeface="ＭＳ Ｐゴシック" charset="0"/>
            </a:endParaRPr>
          </a:p>
        </p:txBody>
      </p:sp>
      <p:pic>
        <p:nvPicPr>
          <p:cNvPr id="68611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14400"/>
            <a:ext cx="41338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TextBox 1"/>
          <p:cNvSpPr txBox="1">
            <a:spLocks noChangeArrowheads="1"/>
          </p:cNvSpPr>
          <p:nvPr/>
        </p:nvSpPr>
        <p:spPr bwMode="auto">
          <a:xfrm>
            <a:off x="2286000" y="3886200"/>
            <a:ext cx="1671101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>
                <a:latin typeface="Calibri"/>
              </a:rPr>
              <a:t>W11 </a:t>
            </a:r>
            <a:r>
              <a:rPr lang="en-US" dirty="0">
                <a:latin typeface="Calibri"/>
                <a:sym typeface="Symbol" charset="0"/>
              </a:rPr>
              <a:t> …</a:t>
            </a:r>
            <a:endParaRPr lang="en-US" dirty="0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</a:t>
            </a:r>
            <a:r>
              <a:rPr lang="en-US" dirty="0">
                <a:latin typeface="Calibri"/>
              </a:rPr>
              <a:t>W11 </a:t>
            </a:r>
            <a:r>
              <a:rPr lang="en-US" dirty="0">
                <a:latin typeface="Calibri"/>
                <a:sym typeface="Symbol" charset="0"/>
              </a:rPr>
              <a:t> …</a:t>
            </a:r>
            <a:endParaRPr lang="en-US" dirty="0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</a:rPr>
              <a:t>S11 </a:t>
            </a:r>
            <a:r>
              <a:rPr lang="en-US" dirty="0">
                <a:latin typeface="Calibri"/>
                <a:sym typeface="Symbol" charset="0"/>
              </a:rPr>
              <a:t>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</a:t>
            </a:r>
            <a:r>
              <a:rPr lang="en-US" dirty="0">
                <a:latin typeface="Calibri"/>
              </a:rPr>
              <a:t>S11 </a:t>
            </a:r>
            <a:r>
              <a:rPr lang="en-US" dirty="0">
                <a:latin typeface="Calibri"/>
                <a:sym typeface="Symbol" charset="0"/>
              </a:rPr>
              <a:t>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B11 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B11  …</a:t>
            </a:r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36CF27-C31C-E246-AD2D-E55BF72585CB}"/>
              </a:ext>
            </a:extLst>
          </p:cNvPr>
          <p:cNvSpPr txBox="1"/>
          <p:nvPr/>
        </p:nvSpPr>
        <p:spPr>
          <a:xfrm>
            <a:off x="4974771" y="4414151"/>
            <a:ext cx="3886200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/>
              <a:t>8 variables for 16 cells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/>
              <a:t>=&gt; 128 variables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/>
              <a:t>2</a:t>
            </a:r>
            <a:r>
              <a:rPr lang="en-US" baseline="30000" dirty="0"/>
              <a:t>128</a:t>
            </a:r>
            <a:r>
              <a:rPr lang="en-US" dirty="0"/>
              <a:t> combinations  </a:t>
            </a:r>
            <a:r>
              <a:rPr lang="en-US" dirty="0">
                <a:sym typeface="Wingdings" pitchFamily="2" charset="2"/>
              </a:rPr>
              <a:t>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Must do better than brute force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After third move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12913"/>
            <a:ext cx="8153400" cy="4535487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We can prove that the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in (1,3) using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these four rules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See R&amp;N section 7.5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(R1)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S11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W11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W12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W21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(R2)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S21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W11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W31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(R3)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S12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W11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W12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W13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(R4)</a:t>
            </a:r>
            <a:r>
              <a:rPr lang="en-US" sz="2800" dirty="0">
                <a:ea typeface="ＭＳ Ｐゴシック" charset="0"/>
              </a:rPr>
              <a:t>    S12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W13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W12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W22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W11</a:t>
            </a:r>
          </a:p>
          <a:p>
            <a:pPr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70659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663" y="381000"/>
            <a:ext cx="43497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dirty="0">
                <a:ea typeface="ＭＳ Ｐゴシック" charset="0"/>
                <a:cs typeface="ＭＳ Ｐゴシック" charset="0"/>
              </a:rPr>
              <a:t>Propositional Logic: Review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3581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Proving W13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76200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MP with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S11  and  R1: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W11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And-Elimination to this, yielding 3 sentences: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W11,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W12,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MP to ~S21 and  R2, then apply And-elimination: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W22,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W31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MP to S12 and  R4 to obtain: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W22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W11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Unit Resolution on 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W22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W11)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W11: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W22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Unit Resolution with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W22)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W22: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Unit Resolution  with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W12: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QED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24400" y="125413"/>
            <a:ext cx="4343400" cy="1246187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(R1)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S11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W21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(R2)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S21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W31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(R3)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S12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W13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(R4)</a:t>
            </a:r>
            <a:r>
              <a:rPr lang="en-US" sz="1500" b="1" dirty="0">
                <a:latin typeface="Calibri"/>
              </a:rPr>
              <a:t>    </a:t>
            </a:r>
            <a:r>
              <a:rPr lang="en-US" sz="1500" dirty="0">
                <a:latin typeface="Calibri"/>
              </a:rPr>
              <a:t>S12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W13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W11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Propositional Wumpus problems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8768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Lack of variables prevents stating more general rules, like these:</a:t>
            </a:r>
          </a:p>
          <a:p>
            <a:pPr marL="455613" lvl="2" indent="-223838">
              <a:defRPr/>
            </a:pP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 x, y V(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 </a:t>
            </a:r>
            <a:r>
              <a:rPr lang="en-US" sz="2400" dirty="0">
                <a:ea typeface="ＭＳ Ｐゴシック" charset="0"/>
                <a:cs typeface="Calibri"/>
              </a:rPr>
              <a:t>→</a:t>
            </a:r>
            <a:r>
              <a:rPr lang="en-US" sz="2400" dirty="0">
                <a:ea typeface="ＭＳ Ｐゴシック" charset="0"/>
              </a:rPr>
              <a:t> OK(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</a:t>
            </a:r>
          </a:p>
          <a:p>
            <a:pPr marL="455613" lvl="2" indent="-223838">
              <a:defRPr/>
            </a:pP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 x, y S(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 </a:t>
            </a:r>
            <a:r>
              <a:rPr lang="en-US" sz="2400" dirty="0">
                <a:ea typeface="ＭＳ Ｐゴシック" charset="0"/>
                <a:cs typeface="Calibri"/>
              </a:rPr>
              <a:t>→</a:t>
            </a:r>
            <a:r>
              <a:rPr lang="en-US" sz="2400" dirty="0">
                <a:ea typeface="ＭＳ Ｐゴシック" charset="0"/>
              </a:rPr>
              <a:t> W(x-1,y) </a:t>
            </a:r>
            <a:r>
              <a:rPr lang="en-US" sz="2400" dirty="0">
                <a:ea typeface="ＭＳ Ｐゴシック" charset="0"/>
                <a:sym typeface="Symbol" charset="0"/>
              </a:rPr>
              <a:t> </a:t>
            </a:r>
            <a:r>
              <a:rPr lang="en-US" sz="2400" dirty="0">
                <a:ea typeface="ＭＳ Ｐゴシック" charset="0"/>
              </a:rPr>
              <a:t>W(x+1,y) …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Change of the KB over time is difficult to represent</a:t>
            </a:r>
          </a:p>
          <a:p>
            <a:pPr marL="392113" lvl="1" indent="-223838">
              <a:defRPr/>
            </a:pPr>
            <a:r>
              <a:rPr lang="en-US" sz="2800" dirty="0">
                <a:ea typeface="ＭＳ Ｐゴシック" charset="0"/>
              </a:rPr>
              <a:t>In classical logic; a fact is true or false for all time</a:t>
            </a:r>
          </a:p>
          <a:p>
            <a:pPr marL="392113" lvl="1" indent="-223838">
              <a:defRPr/>
            </a:pPr>
            <a:r>
              <a:rPr lang="en-US" sz="2800" dirty="0">
                <a:ea typeface="ＭＳ Ｐゴシック" charset="0"/>
              </a:rPr>
              <a:t>A standard technique is to index dynamic facts with the time when they’re true</a:t>
            </a:r>
          </a:p>
          <a:p>
            <a:pPr lvl="2">
              <a:defRPr/>
            </a:pPr>
            <a:r>
              <a:rPr lang="en-US" sz="2600" dirty="0">
                <a:ea typeface="ＭＳ Ｐゴシック" charset="0"/>
              </a:rPr>
              <a:t>A(1, 1, t0)</a:t>
            </a:r>
          </a:p>
          <a:p>
            <a:pPr lvl="1">
              <a:defRPr/>
            </a:pPr>
            <a:r>
              <a:rPr lang="en-US" sz="2800" dirty="0">
                <a:ea typeface="ＭＳ Ｐゴシック" charset="0"/>
              </a:rPr>
              <a:t>Thus we have a separate KB for every time point</a:t>
            </a:r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logic summary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48700" cy="5181600"/>
          </a:xfrm>
        </p:spPr>
        <p:txBody>
          <a:bodyPr/>
          <a:lstStyle/>
          <a:p>
            <a:r>
              <a:rPr lang="en-US" sz="2600" b="1" dirty="0">
                <a:ea typeface="ＭＳ Ｐゴシック" charset="0"/>
                <a:cs typeface="ＭＳ Ｐゴシック" charset="0"/>
              </a:rPr>
              <a:t>Inference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: process of deriving new sentences from old</a:t>
            </a:r>
          </a:p>
          <a:p>
            <a:pPr lvl="1"/>
            <a:r>
              <a:rPr lang="en-US" b="1" dirty="0">
                <a:ea typeface="ＭＳ Ｐゴシック" charset="0"/>
              </a:rPr>
              <a:t>Sound</a:t>
            </a:r>
            <a:r>
              <a:rPr lang="en-US" dirty="0">
                <a:ea typeface="ＭＳ Ｐゴシック" charset="0"/>
              </a:rPr>
              <a:t> inference derives true conclusions given true premises</a:t>
            </a:r>
          </a:p>
          <a:p>
            <a:pPr lvl="1"/>
            <a:r>
              <a:rPr lang="en-US" b="1" dirty="0">
                <a:ea typeface="ＭＳ Ｐゴシック" charset="0"/>
              </a:rPr>
              <a:t>Complete</a:t>
            </a:r>
            <a:r>
              <a:rPr lang="en-US" dirty="0">
                <a:ea typeface="ＭＳ Ｐゴシック" charset="0"/>
              </a:rPr>
              <a:t> inference derives all true conclusions from a set of premises</a:t>
            </a:r>
          </a:p>
          <a:p>
            <a:r>
              <a:rPr lang="en-US" sz="2600" b="1" dirty="0">
                <a:ea typeface="ＭＳ Ｐゴシック" charset="0"/>
                <a:cs typeface="ＭＳ Ｐゴシック" charset="0"/>
              </a:rPr>
              <a:t>Valid sentence: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true in all worlds under all interpretations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If an implication sentence can be shown to be valid, then, given its premise, its consequent can be derived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Different logics make different </a:t>
            </a:r>
            <a:r>
              <a:rPr lang="en-US" sz="2600" b="1" dirty="0">
                <a:ea typeface="ＭＳ Ｐゴシック" charset="0"/>
                <a:cs typeface="ＭＳ Ｐゴシック" charset="0"/>
              </a:rPr>
              <a:t>commitments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about what the world is made of and the kind of beliefs we can have</a:t>
            </a:r>
          </a:p>
          <a:p>
            <a:r>
              <a:rPr lang="en-US" sz="2600" b="1" dirty="0">
                <a:ea typeface="ＭＳ Ｐゴシック" charset="0"/>
                <a:cs typeface="ＭＳ Ｐゴシック" charset="0"/>
              </a:rPr>
              <a:t>Propositional logic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 commits </a:t>
            </a:r>
            <a:r>
              <a:rPr lang="en-US" sz="2600">
                <a:ea typeface="ＭＳ Ｐゴシック" charset="0"/>
                <a:cs typeface="ＭＳ Ｐゴシック" charset="0"/>
              </a:rPr>
              <a:t>only to 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existence of facts that may or may not be the case in the world being represented</a:t>
            </a:r>
          </a:p>
          <a:p>
            <a:pPr lvl="1"/>
            <a:r>
              <a:rPr lang="en-US" dirty="0">
                <a:ea typeface="ＭＳ Ｐゴシック" charset="0"/>
              </a:rPr>
              <a:t>Simple syntax and semantics suffices to illustrate the process of inference</a:t>
            </a:r>
          </a:p>
          <a:p>
            <a:pPr lvl="1"/>
            <a:r>
              <a:rPr lang="en-US" dirty="0">
                <a:ea typeface="ＭＳ Ｐゴシック" charset="0"/>
              </a:rPr>
              <a:t>Propositional logic can become impractical, even for very small worlds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Big Ideas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001000" cy="5410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Logic is a great knowledge representation language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Propositional logic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the simple foundation and fine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First order logic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(FOL) is much more express-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ive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as a knowledge representation (KR) language and needed for many AI problems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Variations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on FOL are common: horn logic, higher order logic, three-valued logic, probabilistic logic, fuzzy logic, etc.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logic syntax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Logical constants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: true, false </a:t>
            </a:r>
          </a:p>
          <a:p>
            <a:pPr>
              <a:lnSpc>
                <a:spcPct val="90000"/>
              </a:lnSpc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Propositional symbols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: P, Q, ... (aka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atomic sentences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Parentheses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: ( … )</a:t>
            </a:r>
          </a:p>
          <a:p>
            <a:pPr>
              <a:lnSpc>
                <a:spcPct val="90000"/>
              </a:lnSpc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Sentences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are build with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connectives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: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b="1" dirty="0">
                <a:ea typeface="ＭＳ Ｐゴシック" charset="0"/>
              </a:rPr>
              <a:t> </a:t>
            </a:r>
            <a:r>
              <a:rPr lang="en-US" sz="3000" b="1" dirty="0">
                <a:latin typeface="Symbol" charset="0"/>
                <a:ea typeface="ＭＳ Ｐゴシック" charset="0"/>
                <a:sym typeface="Symbol" charset="0"/>
              </a:rPr>
              <a:t></a:t>
            </a:r>
            <a:r>
              <a:rPr lang="en-US" sz="3000" dirty="0">
                <a:latin typeface="Symbol" charset="0"/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ea typeface="ＭＳ Ｐゴシック" charset="0"/>
              </a:rPr>
              <a:t>and 			[conjunction]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b="1" dirty="0">
                <a:ea typeface="ＭＳ Ｐゴシック" charset="0"/>
              </a:rPr>
              <a:t> </a:t>
            </a:r>
            <a:r>
              <a:rPr lang="en-US" sz="3000" b="1" dirty="0">
                <a:ea typeface="ＭＳ Ｐゴシック" charset="0"/>
                <a:sym typeface="Symbol" charset="0"/>
              </a:rPr>
              <a:t></a:t>
            </a:r>
            <a:r>
              <a:rPr lang="en-US" sz="3000" dirty="0"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ea typeface="ＭＳ Ｐゴシック" charset="0"/>
              </a:rPr>
              <a:t>or 			[disjunction]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b="1" dirty="0">
                <a:ea typeface="ＭＳ Ｐゴシック" charset="0"/>
              </a:rPr>
              <a:t> </a:t>
            </a:r>
            <a:r>
              <a:rPr lang="en-US" sz="3000" b="1" dirty="0">
                <a:ea typeface="ＭＳ Ｐゴシック" charset="0"/>
                <a:sym typeface="Symbol" charset="0"/>
              </a:rPr>
              <a:t></a:t>
            </a:r>
            <a:r>
              <a:rPr lang="en-US" sz="3000" dirty="0"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ea typeface="ＭＳ Ｐゴシック" charset="0"/>
              </a:rPr>
              <a:t>implies 		[implication/conditional/if]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b="1" dirty="0">
                <a:ea typeface="ＭＳ Ｐゴシック" charset="0"/>
              </a:rPr>
              <a:t> </a:t>
            </a:r>
            <a:r>
              <a:rPr lang="en-US" sz="3000" b="1" dirty="0">
                <a:ea typeface="ＭＳ Ｐゴシック" charset="0"/>
                <a:sym typeface="Symbol" charset="0"/>
              </a:rPr>
              <a:t></a:t>
            </a:r>
            <a:r>
              <a:rPr lang="en-US" sz="3000" dirty="0"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ea typeface="ＭＳ Ｐゴシック" charset="0"/>
              </a:rPr>
              <a:t>is equivalent	[</a:t>
            </a:r>
            <a:r>
              <a:rPr lang="en-US" sz="3000" dirty="0" err="1">
                <a:ea typeface="ＭＳ Ｐゴシック" charset="0"/>
              </a:rPr>
              <a:t>biconditional</a:t>
            </a:r>
            <a:r>
              <a:rPr lang="en-US" sz="3000" dirty="0">
                <a:ea typeface="ＭＳ Ｐゴシック" charset="0"/>
              </a:rPr>
              <a:t>/</a:t>
            </a:r>
            <a:r>
              <a:rPr lang="en-US" sz="3000" dirty="0" err="1">
                <a:ea typeface="ＭＳ Ｐゴシック" charset="0"/>
              </a:rPr>
              <a:t>iff</a:t>
            </a:r>
            <a:r>
              <a:rPr lang="en-US" sz="3000" dirty="0">
                <a:ea typeface="ＭＳ Ｐゴシック" charset="0"/>
              </a:rPr>
              <a:t>]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3000" dirty="0">
                <a:ea typeface="ＭＳ Ｐゴシック" charset="0"/>
              </a:rPr>
              <a:t> </a:t>
            </a:r>
            <a:r>
              <a:rPr lang="en-US" sz="3000" b="1" dirty="0">
                <a:ea typeface="ＭＳ Ｐゴシック" charset="0"/>
                <a:sym typeface="Symbol" charset="0"/>
              </a:rPr>
              <a:t></a:t>
            </a:r>
            <a:r>
              <a:rPr lang="en-US" sz="3000" dirty="0">
                <a:ea typeface="ＭＳ Ｐゴシック" charset="0"/>
                <a:sym typeface="Symbol" charset="0"/>
              </a:rPr>
              <a:t>	</a:t>
            </a:r>
            <a:r>
              <a:rPr lang="en-US" sz="3000" dirty="0">
                <a:ea typeface="ＭＳ Ｐゴシック" charset="0"/>
              </a:rPr>
              <a:t>not 			[negation]</a:t>
            </a:r>
          </a:p>
          <a:p>
            <a:pPr>
              <a:lnSpc>
                <a:spcPct val="80000"/>
              </a:lnSpc>
            </a:pPr>
            <a:r>
              <a:rPr lang="en-US" sz="3000" b="1" dirty="0">
                <a:ea typeface="ＭＳ Ｐゴシック" charset="0"/>
                <a:cs typeface="ＭＳ Ｐゴシック" charset="0"/>
              </a:rPr>
              <a:t>Literal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: atomic sentence or their negation:  P, </a:t>
            </a:r>
            <a:r>
              <a:rPr lang="en-US" sz="3000" dirty="0">
                <a:ea typeface="ＭＳ Ｐゴシック" charset="0"/>
                <a:cs typeface="ＭＳ Ｐゴシック" charset="0"/>
                <a:sym typeface="Symbol" charset="0"/>
              </a:rPr>
              <a:t>P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3000" b="1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Propositional logic syntax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34400" cy="5334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Simplest logic language in which a user specifies</a:t>
            </a:r>
          </a:p>
          <a:p>
            <a:pPr lvl="1"/>
            <a:r>
              <a:rPr lang="en-US" sz="2800" dirty="0">
                <a:ea typeface="ＭＳ Ｐゴシック" charset="0"/>
                <a:cs typeface="Calibri"/>
              </a:rPr>
              <a:t>Set of propositional symbols (e.g., P, Q)</a:t>
            </a:r>
          </a:p>
          <a:p>
            <a:pPr lvl="1"/>
            <a:r>
              <a:rPr lang="en-US" sz="2800" dirty="0">
                <a:ea typeface="ＭＳ Ｐゴシック" charset="0"/>
                <a:cs typeface="Calibri"/>
              </a:rPr>
              <a:t>What each </a:t>
            </a:r>
            <a:r>
              <a:rPr lang="en-US" sz="2800" i="1" dirty="0">
                <a:ea typeface="ＭＳ Ｐゴシック" charset="0"/>
                <a:cs typeface="Calibri"/>
              </a:rPr>
              <a:t>means</a:t>
            </a:r>
            <a:r>
              <a:rPr lang="en-US" sz="2800" dirty="0">
                <a:ea typeface="ＭＳ Ｐゴシック" charset="0"/>
                <a:cs typeface="Calibri"/>
              </a:rPr>
              <a:t>, e.g.: P: “</a:t>
            </a:r>
            <a:r>
              <a:rPr lang="en-US" altLang="ja-JP" sz="2800" i="1" dirty="0">
                <a:ea typeface="ＭＳ Ｐゴシック" charset="0"/>
                <a:cs typeface="Calibri"/>
              </a:rPr>
              <a:t>It’s  hot”</a:t>
            </a:r>
            <a:r>
              <a:rPr lang="en-US" altLang="ja-JP" sz="2800" dirty="0">
                <a:ea typeface="ＭＳ Ｐゴシック" charset="0"/>
                <a:cs typeface="Calibri"/>
              </a:rPr>
              <a:t>, Q: </a:t>
            </a:r>
            <a:r>
              <a:rPr lang="ja-JP" altLang="en-US" sz="2800" i="1" dirty="0">
                <a:ea typeface="ＭＳ Ｐゴシック" charset="0"/>
                <a:cs typeface="Calibri"/>
              </a:rPr>
              <a:t>“</a:t>
            </a:r>
            <a:r>
              <a:rPr lang="en-US" altLang="ja-JP" sz="2800" i="1" dirty="0">
                <a:ea typeface="ＭＳ Ｐゴシック" charset="0"/>
                <a:cs typeface="Calibri"/>
              </a:rPr>
              <a:t>It’s humid</a:t>
            </a:r>
            <a:r>
              <a:rPr lang="ja-JP" altLang="en-US" sz="2800" i="1" dirty="0">
                <a:ea typeface="ＭＳ Ｐゴシック" charset="0"/>
                <a:cs typeface="Calibri"/>
              </a:rPr>
              <a:t>”</a:t>
            </a:r>
            <a:endParaRPr lang="en-US" altLang="ja-JP" sz="2800" i="1" dirty="0">
              <a:ea typeface="ＭＳ Ｐゴシック" charset="0"/>
              <a:cs typeface="Calibri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 sentence (well formed formula) is defined as: 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Any symbol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is a sentence, then </a:t>
            </a:r>
            <a:r>
              <a:rPr lang="en-US" sz="2800" b="1" dirty="0">
                <a:ea typeface="ＭＳ Ｐゴシック" charset="0"/>
                <a:sym typeface="Symbol" charset="0"/>
              </a:rPr>
              <a:t></a:t>
            </a:r>
            <a:r>
              <a:rPr lang="en-US" sz="2800" b="1" dirty="0">
                <a:ea typeface="ＭＳ Ｐゴシック" charset="0"/>
              </a:rPr>
              <a:t>S</a:t>
            </a:r>
            <a:r>
              <a:rPr lang="en-US" sz="2800" dirty="0">
                <a:ea typeface="ＭＳ Ｐゴシック" charset="0"/>
              </a:rPr>
              <a:t>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is a sentence, then </a:t>
            </a:r>
            <a:r>
              <a:rPr lang="en-US" sz="2800" b="1" dirty="0">
                <a:ea typeface="ＭＳ Ｐゴシック" charset="0"/>
              </a:rPr>
              <a:t>(S)</a:t>
            </a:r>
            <a:r>
              <a:rPr lang="en-US" sz="2800" dirty="0">
                <a:ea typeface="ＭＳ Ｐゴシック" charset="0"/>
              </a:rPr>
              <a:t> is a sentence</a:t>
            </a: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S and T are sentences, then so are </a:t>
            </a:r>
            <a:r>
              <a:rPr lang="en-US" sz="2800" b="1" dirty="0">
                <a:ea typeface="ＭＳ Ｐゴシック" charset="0"/>
              </a:rPr>
              <a:t>(S </a:t>
            </a:r>
            <a:r>
              <a:rPr lang="en-US" sz="2800" b="1" dirty="0">
                <a:ea typeface="ＭＳ Ｐゴシック" charset="0"/>
                <a:sym typeface="Symbol" charset="0"/>
              </a:rPr>
              <a:t></a:t>
            </a:r>
            <a:r>
              <a:rPr lang="en-US" sz="2800" b="1" dirty="0">
                <a:ea typeface="ＭＳ Ｐゴシック" charset="0"/>
              </a:rPr>
              <a:t> T), (S </a:t>
            </a:r>
            <a:r>
              <a:rPr lang="en-US" sz="2800" b="1" dirty="0">
                <a:ea typeface="ＭＳ Ｐゴシック" charset="0"/>
                <a:sym typeface="Symbol" charset="0"/>
              </a:rPr>
              <a:t></a:t>
            </a:r>
            <a:r>
              <a:rPr lang="en-US" sz="2800" b="1" dirty="0">
                <a:ea typeface="ＭＳ Ｐゴシック" charset="0"/>
              </a:rPr>
              <a:t> T), </a:t>
            </a:r>
            <a:br>
              <a:rPr lang="en-US" sz="2800" b="1" dirty="0">
                <a:ea typeface="ＭＳ Ｐゴシック" charset="0"/>
              </a:rPr>
            </a:br>
            <a:r>
              <a:rPr lang="en-US" sz="2800" b="1" dirty="0">
                <a:ea typeface="ＭＳ Ｐゴシック" charset="0"/>
              </a:rPr>
              <a:t>(S </a:t>
            </a:r>
            <a:r>
              <a:rPr lang="en-US" sz="2800" b="1" dirty="0">
                <a:ea typeface="ＭＳ Ｐゴシック" charset="0"/>
                <a:sym typeface="Symbol" charset="0"/>
              </a:rPr>
              <a:t></a:t>
            </a:r>
            <a:r>
              <a:rPr lang="en-US" sz="2800" b="1" dirty="0">
                <a:ea typeface="ＭＳ Ｐゴシック" charset="0"/>
              </a:rPr>
              <a:t> T),</a:t>
            </a:r>
            <a:r>
              <a:rPr lang="en-US" sz="2800" dirty="0">
                <a:ea typeface="ＭＳ Ｐゴシック" charset="0"/>
              </a:rPr>
              <a:t> and </a:t>
            </a:r>
            <a:r>
              <a:rPr lang="en-US" sz="2800" b="1" dirty="0">
                <a:ea typeface="ＭＳ Ｐゴシック" charset="0"/>
              </a:rPr>
              <a:t>(S </a:t>
            </a:r>
            <a:r>
              <a:rPr lang="en-US" sz="2800" b="1" dirty="0">
                <a:ea typeface="ＭＳ Ｐゴシック" charset="0"/>
                <a:cs typeface="Calibri"/>
              </a:rPr>
              <a:t>↔</a:t>
            </a:r>
            <a:r>
              <a:rPr lang="en-US" sz="2800" b="1" dirty="0">
                <a:ea typeface="ＭＳ Ｐゴシック" charset="0"/>
              </a:rPr>
              <a:t> T)</a:t>
            </a:r>
            <a:endParaRPr lang="en-US" sz="2800" dirty="0">
              <a:ea typeface="ＭＳ Ｐゴシック" charset="0"/>
            </a:endParaRPr>
          </a:p>
          <a:p>
            <a:pPr marL="454025" lvl="1" indent="-219075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Sentence result from a finite number of applications of the rules</a:t>
            </a:r>
          </a:p>
          <a:p>
            <a:pPr marL="454025" lvl="1" indent="-219075"/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Examples of PL sentences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(P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Q)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R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If it is hot and humid, then it is raining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Q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P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If it is humid, then it is hot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Q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It is humid.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We’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re free to choose better symbols, e.g.: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Hot =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 is hot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Humid =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 is humid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Raining =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It is raining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Some terms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343900" cy="4724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The meaning or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semantics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of a sentence determines its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interpretation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Given the truth values of all symbols in a sentence, it can be </a:t>
            </a:r>
            <a:r>
              <a:rPr lang="en-US" altLang="ja-JP" sz="3200" b="1" i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evaluated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to determine its </a:t>
            </a:r>
            <a:r>
              <a:rPr lang="en-US" altLang="ja-JP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truth value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(True or False) 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model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for a KB is a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possible world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–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an assignment of truth values to propositional symbols that makes each KB sentence true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13159</TotalTime>
  <Words>3213</Words>
  <Application>Microsoft Macintosh PowerPoint</Application>
  <PresentationFormat>On-screen Show (4:3)</PresentationFormat>
  <Paragraphs>514</Paragraphs>
  <Slides>42</Slides>
  <Notes>28</Notes>
  <HiddenSlides>8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ＭＳ ゴシック</vt:lpstr>
      <vt:lpstr>Arial</vt:lpstr>
      <vt:lpstr>Calibri</vt:lpstr>
      <vt:lpstr>Symbol</vt:lpstr>
      <vt:lpstr>Times New Roman</vt:lpstr>
      <vt:lpstr>Wingdings</vt:lpstr>
      <vt:lpstr>Zapf Dingbats</vt:lpstr>
      <vt:lpstr>Blank Presentation</vt:lpstr>
      <vt:lpstr>Propositional and First-Order Logic</vt:lpstr>
      <vt:lpstr>Logic roadmap overview</vt:lpstr>
      <vt:lpstr>Disclaimer</vt:lpstr>
      <vt:lpstr>Propositional Logic: Review</vt:lpstr>
      <vt:lpstr>Big Ideas</vt:lpstr>
      <vt:lpstr>Propositional logic syntax</vt:lpstr>
      <vt:lpstr>Propositional logic syntax</vt:lpstr>
      <vt:lpstr>Examples of PL sentences</vt:lpstr>
      <vt:lpstr>Some terms</vt:lpstr>
      <vt:lpstr>More terms</vt:lpstr>
      <vt:lpstr>Truth tables</vt:lpstr>
      <vt:lpstr>The implies connective: P  Q</vt:lpstr>
      <vt:lpstr>P  Q</vt:lpstr>
      <vt:lpstr>P  Q</vt:lpstr>
      <vt:lpstr>Models for a KB</vt:lpstr>
      <vt:lpstr>Models for a KB</vt:lpstr>
      <vt:lpstr>Inference rules</vt:lpstr>
      <vt:lpstr>Sound rules of inference</vt:lpstr>
      <vt:lpstr>Soundness of modus ponens</vt:lpstr>
      <vt:lpstr>Resolution</vt:lpstr>
      <vt:lpstr>Resolution</vt:lpstr>
      <vt:lpstr>Resolution Example</vt:lpstr>
      <vt:lpstr>Soundness of resolution inference rule </vt:lpstr>
      <vt:lpstr>Proving it’s raining with resolution</vt:lpstr>
      <vt:lpstr>Proving it’s raining (2)</vt:lpstr>
      <vt:lpstr>A simple proof procedure</vt:lpstr>
      <vt:lpstr>Resolution refutation</vt:lpstr>
      <vt:lpstr>Horn* sentences</vt:lpstr>
      <vt:lpstr>Significance of Horn logic</vt:lpstr>
      <vt:lpstr>Entailment and derivation</vt:lpstr>
      <vt:lpstr>Two important properties for inference</vt:lpstr>
      <vt:lpstr>Problems with Propositional Logic</vt:lpstr>
      <vt:lpstr>Propositional logic: pro and con</vt:lpstr>
      <vt:lpstr>PL is a weak KR language</vt:lpstr>
      <vt:lpstr>PL Example</vt:lpstr>
      <vt:lpstr>PL Example</vt:lpstr>
      <vt:lpstr>Hunt the Wumpus domain</vt:lpstr>
      <vt:lpstr>Hunt the Wumpus domain</vt:lpstr>
      <vt:lpstr>After third move</vt:lpstr>
      <vt:lpstr>Proving W13</vt:lpstr>
      <vt:lpstr>Propositional Wumpus problems</vt:lpstr>
      <vt:lpstr>Propositional logic summary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271</cp:revision>
  <cp:lastPrinted>2019-03-27T18:18:31Z</cp:lastPrinted>
  <dcterms:created xsi:type="dcterms:W3CDTF">2009-10-25T14:57:13Z</dcterms:created>
  <dcterms:modified xsi:type="dcterms:W3CDTF">2019-04-05T11:43:53Z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