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35" r:id="rId3"/>
    <p:sldId id="343" r:id="rId4"/>
    <p:sldId id="344" r:id="rId5"/>
    <p:sldId id="345" r:id="rId6"/>
    <p:sldId id="346" r:id="rId7"/>
    <p:sldId id="347" r:id="rId8"/>
    <p:sldId id="348" r:id="rId9"/>
    <p:sldId id="349" r:id="rId10"/>
    <p:sldId id="351" r:id="rId11"/>
    <p:sldId id="350" r:id="rId12"/>
    <p:sldId id="290" r:id="rId13"/>
    <p:sldId id="292" r:id="rId14"/>
    <p:sldId id="340" r:id="rId15"/>
    <p:sldId id="354" r:id="rId16"/>
    <p:sldId id="294" r:id="rId17"/>
    <p:sldId id="355" r:id="rId18"/>
    <p:sldId id="295" r:id="rId19"/>
    <p:sldId id="358" r:id="rId20"/>
    <p:sldId id="360" r:id="rId21"/>
    <p:sldId id="361" r:id="rId22"/>
    <p:sldId id="291" r:id="rId23"/>
    <p:sldId id="362" r:id="rId24"/>
    <p:sldId id="257" r:id="rId25"/>
    <p:sldId id="258" r:id="rId26"/>
    <p:sldId id="260" r:id="rId27"/>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04"/>
    <p:restoredTop sz="86353" autoAdjust="0"/>
  </p:normalViewPr>
  <p:slideViewPr>
    <p:cSldViewPr showGuides="1">
      <p:cViewPr varScale="1">
        <p:scale>
          <a:sx n="62" d="100"/>
          <a:sy n="62" d="100"/>
        </p:scale>
        <p:origin x="2376" y="176"/>
      </p:cViewPr>
      <p:guideLst>
        <p:guide orient="horz" pos="211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latin typeface="Calibri Regular" panose="020F0502020204030204" pitchFamily="34" charset="0"/>
            </a:endParaRPr>
          </a:p>
        </p:txBody>
      </p:sp>
      <p:sp>
        <p:nvSpPr>
          <p:cNvPr id="75779"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latin typeface="Calibri Regular" panose="020F0502020204030204" pitchFamily="34" charset="0"/>
            </a:endParaRPr>
          </a:p>
        </p:txBody>
      </p:sp>
      <p:sp>
        <p:nvSpPr>
          <p:cNvPr id="75780"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latin typeface="Calibri Regular" panose="020F0502020204030204" pitchFamily="34" charset="0"/>
            </a:endParaRPr>
          </a:p>
        </p:txBody>
      </p:sp>
      <p:sp>
        <p:nvSpPr>
          <p:cNvPr id="75781"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29358-F91B-044C-BCE7-006DED29E33F}" type="slidenum">
              <a:rPr lang="en-US">
                <a:latin typeface="Calibri Regular" panose="020F0502020204030204" pitchFamily="34" charset="0"/>
              </a:rPr>
              <a:pPr>
                <a:defRPr/>
              </a:pPr>
              <a:t>‹#›</a:t>
            </a:fld>
            <a:endParaRPr lang="en-US" dirty="0">
              <a:latin typeface="Calibri Regular" panose="020F0502020204030204" pitchFamily="34" charset="0"/>
            </a:endParaRPr>
          </a:p>
        </p:txBody>
      </p:sp>
    </p:spTree>
    <p:extLst>
      <p:ext uri="{BB962C8B-B14F-4D97-AF65-F5344CB8AC3E}">
        <p14:creationId xmlns:p14="http://schemas.microsoft.com/office/powerpoint/2010/main" val="351024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panose="020F0502020204030204" pitchFamily="34" charset="0"/>
              </a:defRPr>
            </a:lvl1pPr>
          </a:lstStyle>
          <a:p>
            <a:pPr>
              <a:defRPr/>
            </a:pPr>
            <a:endParaRPr lang="en-US" dirty="0"/>
          </a:p>
        </p:txBody>
      </p:sp>
      <p:sp>
        <p:nvSpPr>
          <p:cNvPr id="113667" name="Rectangle 3"/>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panose="020F0502020204030204" pitchFamily="34"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9" name="Rectangle 5"/>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3670" name="Rectangle 6"/>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panose="020F0502020204030204" pitchFamily="34" charset="0"/>
              </a:defRPr>
            </a:lvl1pPr>
          </a:lstStyle>
          <a:p>
            <a:pPr>
              <a:defRPr/>
            </a:pPr>
            <a:endParaRPr lang="en-US" dirty="0"/>
          </a:p>
        </p:txBody>
      </p:sp>
      <p:sp>
        <p:nvSpPr>
          <p:cNvPr id="113671" name="Rectangle 7"/>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panose="020F0502020204030204" pitchFamily="34" charset="0"/>
              </a:defRPr>
            </a:lvl1pPr>
          </a:lstStyle>
          <a:p>
            <a:pPr>
              <a:defRPr/>
            </a:pPr>
            <a:fld id="{792AB6A7-2C7D-514D-941C-DA17F743D2CB}" type="slidenum">
              <a:rPr lang="en-US" smtClean="0"/>
              <a:pPr>
                <a:defRPr/>
              </a:pPr>
              <a:t>‹#›</a:t>
            </a:fld>
            <a:endParaRPr lang="en-US" dirty="0"/>
          </a:p>
        </p:txBody>
      </p:sp>
    </p:spTree>
    <p:extLst>
      <p:ext uri="{BB962C8B-B14F-4D97-AF65-F5344CB8AC3E}">
        <p14:creationId xmlns:p14="http://schemas.microsoft.com/office/powerpoint/2010/main" val="4033860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2pPr>
    <a:lvl3pPr marL="9144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3pPr>
    <a:lvl4pPr marL="13716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4pPr>
    <a:lvl5pPr marL="18288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7893F6-E504-474C-9317-F669C9BCA2A5}" type="slidenum">
              <a:rPr lang="en-US" sz="1200">
                <a:latin typeface="Calibri Regular" panose="020F0502020204030204" pitchFamily="34" charset="0"/>
              </a:rPr>
              <a:pPr/>
              <a:t>1</a:t>
            </a:fld>
            <a:endParaRPr lang="en-US" sz="1200" dirty="0">
              <a:latin typeface="Calibri Regular" panose="020F0502020204030204"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A0CC9B4-A1E1-384B-A231-C29183E27FEA}" type="slidenum">
              <a:rPr lang="en-US" sz="1200">
                <a:latin typeface="Calibri Regular" panose="020F0502020204030204" pitchFamily="34" charset="0"/>
              </a:rPr>
              <a:pPr/>
              <a:t>18</a:t>
            </a:fld>
            <a:endParaRPr lang="en-US" sz="1200" dirty="0">
              <a:latin typeface="Calibri Regular" panose="020F0502020204030204" pitchFamily="34"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4E8D601-5294-AA40-899B-BEBE695179DB}" type="slidenum">
              <a:rPr lang="en-US" sz="1200">
                <a:latin typeface="Calibri Regular" panose="020F0502020204030204" pitchFamily="34" charset="0"/>
              </a:rPr>
              <a:pPr/>
              <a:t>21</a:t>
            </a:fld>
            <a:endParaRPr lang="en-US" sz="1200" dirty="0">
              <a:latin typeface="Calibri Regular" panose="020F0502020204030204"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D16010D-64B6-3A4C-9163-827D7EBF2EED}" type="slidenum">
              <a:rPr lang="en-US" sz="1200">
                <a:latin typeface="Calibri Regular" panose="020F0502020204030204" pitchFamily="34" charset="0"/>
              </a:rPr>
              <a:pPr/>
              <a:t>22</a:t>
            </a:fld>
            <a:endParaRPr lang="en-US" sz="1200" dirty="0">
              <a:latin typeface="Calibri Regular" panose="020F0502020204030204" pitchFamily="34"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9D359B0-D88D-EB43-9C77-F1BE80FE6200}" type="slidenum">
              <a:rPr lang="en-US" sz="1200">
                <a:latin typeface="Calibri Regular" panose="020F0502020204030204" pitchFamily="34" charset="0"/>
              </a:rPr>
              <a:pPr/>
              <a:t>2</a:t>
            </a:fld>
            <a:endParaRPr lang="en-US" sz="1200" dirty="0">
              <a:latin typeface="Calibri Regular" panose="020F0502020204030204"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ED4FF8D-EDB1-E947-A789-D3C956B23125}" type="slidenum">
              <a:rPr lang="en-US" sz="1200">
                <a:latin typeface="Calibri Regular" panose="020F0502020204030204" pitchFamily="34" charset="0"/>
              </a:rPr>
              <a:pPr/>
              <a:t>4</a:t>
            </a:fld>
            <a:endParaRPr lang="en-US" sz="1200" dirty="0">
              <a:latin typeface="Calibri Regular" panose="020F0502020204030204" pitchFamily="34"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0AD08A5-074F-9249-8C19-43A3B4AE57E4}" type="slidenum">
              <a:rPr lang="en-US" sz="1200">
                <a:latin typeface="Calibri Regular" panose="020F0502020204030204" pitchFamily="34" charset="0"/>
              </a:rPr>
              <a:pPr/>
              <a:t>8</a:t>
            </a:fld>
            <a:endParaRPr lang="en-US" sz="1200" dirty="0">
              <a:latin typeface="Calibri Regular" panose="020F0502020204030204" pitchFamily="34"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1  1</a:t>
            </a:r>
          </a:p>
          <a:p>
            <a:r>
              <a:rPr lang="de-DE" dirty="0"/>
              <a:t>1  2 </a:t>
            </a:r>
          </a:p>
          <a:p>
            <a:r>
              <a:rPr lang="de-DE" dirty="0"/>
              <a:t>1  3 </a:t>
            </a:r>
          </a:p>
          <a:p>
            <a:r>
              <a:rPr lang="de-DE" dirty="0"/>
              <a:t>1  4 </a:t>
            </a:r>
          </a:p>
          <a:p>
            <a:r>
              <a:rPr lang="de-DE" dirty="0"/>
              <a:t>1  5 </a:t>
            </a:r>
          </a:p>
          <a:p>
            <a:r>
              <a:rPr lang="de-DE" dirty="0"/>
              <a:t>1  6 </a:t>
            </a:r>
          </a:p>
          <a:p>
            <a:r>
              <a:rPr lang="de-DE" dirty="0"/>
              <a:t>2  2 </a:t>
            </a:r>
          </a:p>
          <a:p>
            <a:r>
              <a:rPr lang="de-DE" dirty="0"/>
              <a:t>2  3 </a:t>
            </a:r>
          </a:p>
          <a:p>
            <a:r>
              <a:rPr lang="de-DE" dirty="0"/>
              <a:t>2  4 </a:t>
            </a:r>
          </a:p>
          <a:p>
            <a:r>
              <a:rPr lang="de-DE" dirty="0"/>
              <a:t>2  5 </a:t>
            </a:r>
          </a:p>
          <a:p>
            <a:r>
              <a:rPr lang="de-DE" dirty="0"/>
              <a:t>2  6 </a:t>
            </a:r>
          </a:p>
          <a:p>
            <a:r>
              <a:rPr lang="de-DE" dirty="0"/>
              <a:t>3  3 </a:t>
            </a:r>
          </a:p>
          <a:p>
            <a:r>
              <a:rPr lang="de-DE" dirty="0"/>
              <a:t>3  4 </a:t>
            </a:r>
          </a:p>
          <a:p>
            <a:r>
              <a:rPr lang="de-DE" dirty="0"/>
              <a:t>3  5 </a:t>
            </a:r>
          </a:p>
          <a:p>
            <a:r>
              <a:rPr lang="de-DE" dirty="0"/>
              <a:t>3  6 </a:t>
            </a:r>
          </a:p>
          <a:p>
            <a:r>
              <a:rPr lang="de-DE" dirty="0"/>
              <a:t>4  4 </a:t>
            </a:r>
          </a:p>
          <a:p>
            <a:r>
              <a:rPr lang="de-DE" dirty="0"/>
              <a:t>4  5 </a:t>
            </a:r>
          </a:p>
          <a:p>
            <a:r>
              <a:rPr lang="de-DE" dirty="0"/>
              <a:t>4  6 </a:t>
            </a:r>
          </a:p>
          <a:p>
            <a:r>
              <a:rPr lang="de-DE" dirty="0"/>
              <a:t>5  5 </a:t>
            </a:r>
          </a:p>
          <a:p>
            <a:r>
              <a:rPr lang="de-DE" dirty="0"/>
              <a:t>5  6 </a:t>
            </a:r>
          </a:p>
          <a:p>
            <a:r>
              <a:rPr lang="de-DE" dirty="0"/>
              <a:t>6  6</a:t>
            </a:r>
          </a:p>
          <a:p>
            <a:endParaRPr lang="de-DE" dirty="0"/>
          </a:p>
          <a:p>
            <a:r>
              <a:rPr lang="de-DE" dirty="0" err="1"/>
              <a:t>Possible</a:t>
            </a:r>
            <a:r>
              <a:rPr lang="de-DE" dirty="0"/>
              <a:t> </a:t>
            </a:r>
            <a:r>
              <a:rPr lang="de-DE" dirty="0" err="1"/>
              <a:t>outcomes</a:t>
            </a:r>
            <a:r>
              <a:rPr lang="de-DE" baseline="0" dirty="0"/>
              <a:t> </a:t>
            </a:r>
            <a:r>
              <a:rPr lang="de-DE" baseline="0" dirty="0" err="1"/>
              <a:t>rolling</a:t>
            </a:r>
            <a:r>
              <a:rPr lang="de-DE" baseline="0" dirty="0"/>
              <a:t> </a:t>
            </a:r>
            <a:r>
              <a:rPr lang="de-DE" baseline="0" dirty="0" err="1"/>
              <a:t>two</a:t>
            </a:r>
            <a:r>
              <a:rPr lang="de-DE" baseline="0" dirty="0"/>
              <a:t> </a:t>
            </a:r>
            <a:r>
              <a:rPr lang="de-DE" baseline="0" dirty="0" err="1"/>
              <a:t>dice</a:t>
            </a:r>
            <a:r>
              <a:rPr lang="de-DE" baseline="0" dirty="0"/>
              <a:t> </a:t>
            </a:r>
            <a:r>
              <a:rPr lang="de-DE" baseline="0" dirty="0" err="1"/>
              <a:t>if</a:t>
            </a:r>
            <a:r>
              <a:rPr lang="de-DE" baseline="0" dirty="0"/>
              <a:t> </a:t>
            </a:r>
            <a:r>
              <a:rPr lang="de-DE" baseline="0" dirty="0" err="1"/>
              <a:t>they</a:t>
            </a:r>
            <a:r>
              <a:rPr lang="de-DE" baseline="0" dirty="0"/>
              <a:t> </a:t>
            </a:r>
            <a:r>
              <a:rPr lang="de-DE" baseline="0" dirty="0" err="1"/>
              <a:t>are</a:t>
            </a:r>
            <a:r>
              <a:rPr lang="de-DE" baseline="0" dirty="0"/>
              <a:t> not </a:t>
            </a:r>
            <a:r>
              <a:rPr lang="de-DE" baseline="0" dirty="0" err="1"/>
              <a:t>considered</a:t>
            </a:r>
            <a:r>
              <a:rPr lang="de-DE" baseline="0" dirty="0"/>
              <a:t> </a:t>
            </a:r>
            <a:r>
              <a:rPr lang="de-DE" baseline="0" dirty="0" err="1"/>
              <a:t>distinguishable</a:t>
            </a:r>
            <a:endParaRPr lang="de-DE" dirty="0"/>
          </a:p>
          <a:p>
            <a:endParaRPr lang="de-DE" dirty="0"/>
          </a:p>
          <a:p>
            <a:r>
              <a:rPr lang="de-DE" dirty="0"/>
              <a:t>1  1</a:t>
            </a:r>
          </a:p>
          <a:p>
            <a:r>
              <a:rPr lang="de-DE" dirty="0"/>
              <a:t>1  2 </a:t>
            </a:r>
          </a:p>
          <a:p>
            <a:r>
              <a:rPr lang="de-DE" dirty="0"/>
              <a:t>1  3 </a:t>
            </a:r>
          </a:p>
          <a:p>
            <a:r>
              <a:rPr lang="de-DE" dirty="0"/>
              <a:t>1  4 </a:t>
            </a:r>
          </a:p>
          <a:p>
            <a:r>
              <a:rPr lang="de-DE" dirty="0"/>
              <a:t>1  5 </a:t>
            </a:r>
          </a:p>
          <a:p>
            <a:r>
              <a:rPr lang="de-DE" dirty="0"/>
              <a:t>1  6 </a:t>
            </a:r>
          </a:p>
          <a:p>
            <a:r>
              <a:rPr lang="de-DE" dirty="0"/>
              <a:t>2  2 </a:t>
            </a:r>
          </a:p>
          <a:p>
            <a:r>
              <a:rPr lang="de-DE" dirty="0"/>
              <a:t>2  3 </a:t>
            </a:r>
          </a:p>
          <a:p>
            <a:r>
              <a:rPr lang="de-DE" dirty="0"/>
              <a:t>2  4 </a:t>
            </a:r>
          </a:p>
          <a:p>
            <a:r>
              <a:rPr lang="de-DE" dirty="0"/>
              <a:t>2  5 </a:t>
            </a:r>
          </a:p>
          <a:p>
            <a:r>
              <a:rPr lang="de-DE" dirty="0"/>
              <a:t>2  6 </a:t>
            </a:r>
          </a:p>
          <a:p>
            <a:r>
              <a:rPr lang="de-DE" dirty="0"/>
              <a:t>3  3 </a:t>
            </a:r>
          </a:p>
          <a:p>
            <a:r>
              <a:rPr lang="de-DE" dirty="0"/>
              <a:t>3  4 </a:t>
            </a:r>
          </a:p>
          <a:p>
            <a:r>
              <a:rPr lang="de-DE" dirty="0"/>
              <a:t>3  5 </a:t>
            </a:r>
          </a:p>
          <a:p>
            <a:r>
              <a:rPr lang="de-DE" dirty="0"/>
              <a:t>3  6 </a:t>
            </a:r>
          </a:p>
          <a:p>
            <a:r>
              <a:rPr lang="de-DE" dirty="0"/>
              <a:t>4  4 </a:t>
            </a:r>
          </a:p>
          <a:p>
            <a:r>
              <a:rPr lang="de-DE" dirty="0"/>
              <a:t>4  5 </a:t>
            </a:r>
          </a:p>
          <a:p>
            <a:r>
              <a:rPr lang="de-DE" dirty="0"/>
              <a:t>4  6 </a:t>
            </a:r>
          </a:p>
          <a:p>
            <a:r>
              <a:rPr lang="de-DE" dirty="0"/>
              <a:t>5  5 </a:t>
            </a:r>
          </a:p>
          <a:p>
            <a:r>
              <a:rPr lang="de-DE" dirty="0"/>
              <a:t>5  6 </a:t>
            </a:r>
          </a:p>
          <a:p>
            <a:pPr marL="0" indent="0">
              <a:buNone/>
            </a:pPr>
            <a:r>
              <a:rPr lang="de-DE" dirty="0"/>
              <a:t>6</a:t>
            </a:r>
          </a:p>
          <a:p>
            <a:pPr marL="228600" indent="-228600">
              <a:buAutoNum type="arabicPlain" startAt="6"/>
            </a:pPr>
            <a:endParaRPr lang="de-DE" dirty="0"/>
          </a:p>
        </p:txBody>
      </p:sp>
      <p:sp>
        <p:nvSpPr>
          <p:cNvPr id="4" name="Slide Number Placeholder 3"/>
          <p:cNvSpPr>
            <a:spLocks noGrp="1"/>
          </p:cNvSpPr>
          <p:nvPr>
            <p:ph type="sldNum" sz="quarter" idx="10"/>
          </p:nvPr>
        </p:nvSpPr>
        <p:spPr/>
        <p:txBody>
          <a:bodyPr/>
          <a:lstStyle/>
          <a:p>
            <a:pPr>
              <a:defRPr/>
            </a:pPr>
            <a:fld id="{792AB6A7-2C7D-514D-941C-DA17F743D2CB}" type="slidenum">
              <a:rPr lang="en-US" smtClean="0"/>
              <a:pPr>
                <a:defRPr/>
              </a:pPr>
              <a:t>9</a:t>
            </a:fld>
            <a:endParaRPr lang="en-US"/>
          </a:p>
        </p:txBody>
      </p:sp>
    </p:spTree>
    <p:extLst>
      <p:ext uri="{BB962C8B-B14F-4D97-AF65-F5344CB8AC3E}">
        <p14:creationId xmlns:p14="http://schemas.microsoft.com/office/powerpoint/2010/main" val="7773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B2BDD1F-7B64-3C48-931E-D4CDF2FEEEE4}" type="slidenum">
              <a:rPr lang="en-US" sz="1200">
                <a:latin typeface="Calibri Regular" panose="020F0502020204030204" pitchFamily="34" charset="0"/>
              </a:rPr>
              <a:pPr/>
              <a:t>10</a:t>
            </a:fld>
            <a:endParaRPr lang="en-US" sz="1200" dirty="0">
              <a:latin typeface="Calibri Regular" panose="020F0502020204030204" pitchFamily="34"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F560CBD-C945-C34B-8CEF-AF2B406092EE}" type="slidenum">
              <a:rPr lang="en-US" sz="1200">
                <a:latin typeface="Calibri Regular" panose="020F0502020204030204" pitchFamily="34" charset="0"/>
              </a:rPr>
              <a:pPr/>
              <a:t>12</a:t>
            </a:fld>
            <a:endParaRPr lang="en-US" sz="1200" dirty="0">
              <a:latin typeface="Calibri Regular" panose="020F0502020204030204" pitchFamily="34"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FC44B60-BC2C-FE49-BC77-231935614B9F}" type="slidenum">
              <a:rPr lang="en-US" sz="1200">
                <a:latin typeface="Calibri Regular" panose="020F0502020204030204" pitchFamily="34" charset="0"/>
              </a:rPr>
              <a:pPr/>
              <a:t>13</a:t>
            </a:fld>
            <a:endParaRPr lang="en-US" sz="1200" dirty="0">
              <a:latin typeface="Calibri Regular" panose="020F0502020204030204" pitchFamily="34"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4182356-7602-2C40-8EF2-B49CF77425FE}" type="slidenum">
              <a:rPr lang="en-US" sz="1200">
                <a:latin typeface="Calibri Regular" panose="020F0502020204030204" pitchFamily="34" charset="0"/>
              </a:rPr>
              <a:pPr/>
              <a:t>16</a:t>
            </a:fld>
            <a:endParaRPr lang="en-US" sz="1200" dirty="0">
              <a:latin typeface="Calibri Regular" panose="020F0502020204030204" pitchFamily="34" charset="0"/>
            </a:endParaRPr>
          </a:p>
        </p:txBody>
      </p:sp>
      <p:sp>
        <p:nvSpPr>
          <p:cNvPr id="168962" name="Rectangle 2"/>
          <p:cNvSpPr>
            <a:spLocks noGrp="1" noRot="1" noChangeAspect="1" noChangeArrowheads="1" noTextEdit="1"/>
          </p:cNvSpPr>
          <p:nvPr>
            <p:ph type="sldImg"/>
          </p:nvPr>
        </p:nvSpPr>
        <p:spPr>
          <a:xfrm>
            <a:off x="2892425" y="522288"/>
            <a:ext cx="3497263" cy="2622550"/>
          </a:xfrm>
          <a:ln/>
        </p:spPr>
      </p:sp>
      <p:sp>
        <p:nvSpPr>
          <p:cNvPr id="168963" name="Rectangle 3"/>
          <p:cNvSpPr>
            <a:spLocks noGrp="1" noChangeArrowheads="1"/>
          </p:cNvSpPr>
          <p:nvPr>
            <p:ph type="body" idx="1"/>
          </p:nvPr>
        </p:nvSpPr>
        <p:spPr>
          <a:xfrm>
            <a:off x="927100" y="3321050"/>
            <a:ext cx="7427913" cy="31480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BF372AC-E365-734D-8645-088D1FB27994}" type="slidenum">
              <a:rPr lang="en-US"/>
              <a:pPr>
                <a:defRPr/>
              </a:pPr>
              <a:t>‹#›</a:t>
            </a:fld>
            <a:endParaRPr lang="en-US"/>
          </a:p>
        </p:txBody>
      </p:sp>
    </p:spTree>
    <p:extLst>
      <p:ext uri="{BB962C8B-B14F-4D97-AF65-F5344CB8AC3E}">
        <p14:creationId xmlns:p14="http://schemas.microsoft.com/office/powerpoint/2010/main" val="334389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3980E14-839D-5946-806C-BB19C4A40008}" type="slidenum">
              <a:rPr lang="en-US"/>
              <a:pPr>
                <a:defRPr/>
              </a:pPr>
              <a:t>‹#›</a:t>
            </a:fld>
            <a:endParaRPr lang="en-US"/>
          </a:p>
        </p:txBody>
      </p:sp>
    </p:spTree>
    <p:extLst>
      <p:ext uri="{BB962C8B-B14F-4D97-AF65-F5344CB8AC3E}">
        <p14:creationId xmlns:p14="http://schemas.microsoft.com/office/powerpoint/2010/main" val="11614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A35E10-E9C9-534D-B5DF-10D586F400C1}" type="slidenum">
              <a:rPr lang="en-US"/>
              <a:pPr>
                <a:defRPr/>
              </a:pPr>
              <a:t>‹#›</a:t>
            </a:fld>
            <a:endParaRPr lang="en-US"/>
          </a:p>
        </p:txBody>
      </p:sp>
    </p:spTree>
    <p:extLst>
      <p:ext uri="{BB962C8B-B14F-4D97-AF65-F5344CB8AC3E}">
        <p14:creationId xmlns:p14="http://schemas.microsoft.com/office/powerpoint/2010/main" val="7229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a:t>Click to edit Master title style</a:t>
            </a:r>
          </a:p>
        </p:txBody>
      </p:sp>
      <p:sp>
        <p:nvSpPr>
          <p:cNvPr id="3" name="Content Placeholder 2"/>
          <p:cNvSpPr>
            <a:spLocks noGrp="1"/>
          </p:cNvSpPr>
          <p:nvPr>
            <p:ph idx="1"/>
          </p:nvPr>
        </p:nvSpPr>
        <p:spPr>
          <a:xfrm>
            <a:off x="685800" y="1981200"/>
            <a:ext cx="7772400" cy="46482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35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0DF1736-0741-A642-BD92-7802D11FE8C3}" type="slidenum">
              <a:rPr lang="en-US"/>
              <a:pPr>
                <a:defRPr/>
              </a:pPr>
              <a:t>‹#›</a:t>
            </a:fld>
            <a:endParaRPr lang="en-US"/>
          </a:p>
        </p:txBody>
      </p:sp>
    </p:spTree>
    <p:extLst>
      <p:ext uri="{BB962C8B-B14F-4D97-AF65-F5344CB8AC3E}">
        <p14:creationId xmlns:p14="http://schemas.microsoft.com/office/powerpoint/2010/main" val="18497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05B73C1-E818-DD4B-9ED8-857A317E8815}" type="slidenum">
              <a:rPr lang="en-US"/>
              <a:pPr>
                <a:defRPr/>
              </a:pPr>
              <a:t>‹#›</a:t>
            </a:fld>
            <a:endParaRPr lang="en-US"/>
          </a:p>
        </p:txBody>
      </p:sp>
    </p:spTree>
    <p:extLst>
      <p:ext uri="{BB962C8B-B14F-4D97-AF65-F5344CB8AC3E}">
        <p14:creationId xmlns:p14="http://schemas.microsoft.com/office/powerpoint/2010/main" val="28773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E817C58-7038-4C4C-BD14-E95CC1999B71}" type="slidenum">
              <a:rPr lang="en-US"/>
              <a:pPr>
                <a:defRPr/>
              </a:pPr>
              <a:t>‹#›</a:t>
            </a:fld>
            <a:endParaRPr lang="en-US"/>
          </a:p>
        </p:txBody>
      </p:sp>
    </p:spTree>
    <p:extLst>
      <p:ext uri="{BB962C8B-B14F-4D97-AF65-F5344CB8AC3E}">
        <p14:creationId xmlns:p14="http://schemas.microsoft.com/office/powerpoint/2010/main" val="38105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1CC48D8-3587-8C4E-9237-FE6A70133FF2}" type="slidenum">
              <a:rPr lang="en-US"/>
              <a:pPr>
                <a:defRPr/>
              </a:pPr>
              <a:t>‹#›</a:t>
            </a:fld>
            <a:endParaRPr lang="en-US"/>
          </a:p>
        </p:txBody>
      </p:sp>
    </p:spTree>
    <p:extLst>
      <p:ext uri="{BB962C8B-B14F-4D97-AF65-F5344CB8AC3E}">
        <p14:creationId xmlns:p14="http://schemas.microsoft.com/office/powerpoint/2010/main" val="32230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A20E78-D998-5A49-AE23-19694CF7240C}" type="slidenum">
              <a:rPr lang="en-US"/>
              <a:pPr>
                <a:defRPr/>
              </a:pPr>
              <a:t>‹#›</a:t>
            </a:fld>
            <a:endParaRPr lang="en-US"/>
          </a:p>
        </p:txBody>
      </p:sp>
    </p:spTree>
    <p:extLst>
      <p:ext uri="{BB962C8B-B14F-4D97-AF65-F5344CB8AC3E}">
        <p14:creationId xmlns:p14="http://schemas.microsoft.com/office/powerpoint/2010/main" val="13309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0045276-2B98-2C4A-9995-5902EB40C056}" type="slidenum">
              <a:rPr lang="en-US"/>
              <a:pPr>
                <a:defRPr/>
              </a:pPr>
              <a:t>‹#›</a:t>
            </a:fld>
            <a:endParaRPr lang="en-US"/>
          </a:p>
        </p:txBody>
      </p:sp>
    </p:spTree>
    <p:extLst>
      <p:ext uri="{BB962C8B-B14F-4D97-AF65-F5344CB8AC3E}">
        <p14:creationId xmlns:p14="http://schemas.microsoft.com/office/powerpoint/2010/main" val="70087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17AD9C-A1F9-A34F-BBF0-13E50215B695}" type="slidenum">
              <a:rPr lang="en-US"/>
              <a:pPr>
                <a:defRPr/>
              </a:pPr>
              <a:t>‹#›</a:t>
            </a:fld>
            <a:endParaRPr lang="en-US"/>
          </a:p>
        </p:txBody>
      </p:sp>
    </p:spTree>
    <p:extLst>
      <p:ext uri="{BB962C8B-B14F-4D97-AF65-F5344CB8AC3E}">
        <p14:creationId xmlns:p14="http://schemas.microsoft.com/office/powerpoint/2010/main" val="31726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latin typeface="Calibri Regular" panose="020F0502020204030204" pitchFamily="34" charset="0"/>
              </a:defRPr>
            </a:lvl1pPr>
          </a:lstStyle>
          <a:p>
            <a:pPr>
              <a:defRPr/>
            </a:pPr>
            <a:fld id="{A63E2976-5970-E946-9411-4317EB44D13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0" i="0">
          <a:solidFill>
            <a:schemeClr val="tx2"/>
          </a:solidFill>
          <a:latin typeface="Calibri Regular" panose="020F0502020204030204"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b="0" i="0">
          <a:solidFill>
            <a:schemeClr val="tx1"/>
          </a:solidFill>
          <a:latin typeface="Calibri Regular" panose="020F0502020204030204" pitchFamily="34" charset="0"/>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b="0" i="0">
          <a:solidFill>
            <a:schemeClr val="tx1"/>
          </a:solidFill>
          <a:latin typeface="Calibri Regular" panose="020F0502020204030204" pitchFamily="34" charset="0"/>
          <a:ea typeface="ＭＳ Ｐゴシック" pitchFamily="-65" charset="-128"/>
        </a:defRPr>
      </a:lvl2pPr>
      <a:lvl3pPr marL="914400" indent="-233363" algn="l" rtl="0" eaLnBrk="0" fontAlgn="base" hangingPunct="0">
        <a:spcBef>
          <a:spcPct val="20000"/>
        </a:spcBef>
        <a:spcAft>
          <a:spcPct val="0"/>
        </a:spcAft>
        <a:buChar char="•"/>
        <a:defRPr b="0" i="0">
          <a:solidFill>
            <a:schemeClr val="tx1"/>
          </a:solidFill>
          <a:latin typeface="Calibri Regular" panose="020F0502020204030204" pitchFamily="34" charset="0"/>
          <a:ea typeface="ＭＳ Ｐゴシック" pitchFamily="-65" charset="-128"/>
        </a:defRPr>
      </a:lvl3pPr>
      <a:lvl4pPr marL="1254125" indent="-225425" algn="l" rtl="0" eaLnBrk="0" fontAlgn="base" hangingPunct="0">
        <a:spcBef>
          <a:spcPct val="20000"/>
        </a:spcBef>
        <a:spcAft>
          <a:spcPct val="0"/>
        </a:spcAft>
        <a:buChar char="–"/>
        <a:defRPr sz="1600" b="0" i="0">
          <a:solidFill>
            <a:schemeClr val="tx1"/>
          </a:solidFill>
          <a:latin typeface="Calibri Regular" panose="020F0502020204030204" pitchFamily="34" charset="0"/>
          <a:ea typeface="ＭＳ Ｐゴシック" pitchFamily="-65" charset="-128"/>
        </a:defRPr>
      </a:lvl4pPr>
      <a:lvl5pPr marL="1601788" indent="-233363" algn="l" rtl="0" eaLnBrk="0" fontAlgn="base" hangingPunct="0">
        <a:spcBef>
          <a:spcPct val="20000"/>
        </a:spcBef>
        <a:spcAft>
          <a:spcPct val="0"/>
        </a:spcAft>
        <a:buChar char="»"/>
        <a:defRPr sz="1600" b="0" i="0">
          <a:solidFill>
            <a:schemeClr val="tx1"/>
          </a:solidFill>
          <a:latin typeface="Calibri Regular" panose="020F0502020204030204" pitchFamily="34" charset="0"/>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irl.uoregon.edu/ginsberg/gibresear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docs.cs.ualberta.ca/~chin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iki.beyondunreal.com/Legacy:Bot_Support" TargetMode="External"/><Relationship Id="rId2" Type="http://schemas.openxmlformats.org/officeDocument/2006/relationships/hyperlink" Target="http://julian.togelius.com/mariocompetition200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ogic.stanford.edu/ggp/homepage/" TargetMode="External"/><Relationship Id="rId2" Type="http://schemas.openxmlformats.org/officeDocument/2006/relationships/hyperlink" Target="http://en.wikipedia.org/wiki/General_game_play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p/ggp-base/" TargetMode="External"/><Relationship Id="rId2" Type="http://schemas.openxmlformats.org/officeDocument/2006/relationships/hyperlink" Target="http://en.wikipedia.org/wiki/Game_Description_Language" TargetMode="Externa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8.xml.rels><?xml version="1.0" encoding="UTF-8" standalone="yes"?>
<Relationships xmlns="http://schemas.openxmlformats.org/package/2006/relationships"><Relationship Id="rId3" Type="http://schemas.openxmlformats.org/officeDocument/2006/relationships/hyperlink" Target="http://games.stanford.edu/gamemaster/games-debug/peg.k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bit.ly/RB49q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dvice_taker" TargetMode="External"/><Relationship Id="rId2" Type="http://schemas.openxmlformats.org/officeDocument/2006/relationships/hyperlink" Target="http://en.wikipedia.org/wiki/Strong_AI#Artificial_General_Intelligence_research" TargetMode="External"/><Relationship Id="rId1" Type="http://schemas.openxmlformats.org/officeDocument/2006/relationships/slideLayout" Target="../slideLayouts/slideLayout2.xml"/><Relationship Id="rId5" Type="http://schemas.openxmlformats.org/officeDocument/2006/relationships/hyperlink" Target="http://norvig.com/chomsky.html" TargetMode="External"/><Relationship Id="rId4" Type="http://schemas.openxmlformats.org/officeDocument/2006/relationships/hyperlink" Target="http://www.csee.umbc.edu/courses/671/fall12/resources/mcc59.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epmind.com/" TargetMode="External"/><Relationship Id="rId7" Type="http://schemas.openxmlformats.org/officeDocument/2006/relationships/image" Target="../media/image12.tiff"/><Relationship Id="rId2" Type="http://schemas.openxmlformats.org/officeDocument/2006/relationships/hyperlink" Target="https://en.wikipedia.org/wiki/AlphaGo" TargetMode="External"/><Relationship Id="rId1" Type="http://schemas.openxmlformats.org/officeDocument/2006/relationships/slideLayout" Target="../slideLayouts/slideLayout2.xml"/><Relationship Id="rId6" Type="http://schemas.openxmlformats.org/officeDocument/2006/relationships/hyperlink" Target="https://www.alphagomovie.com/" TargetMode="External"/><Relationship Id="rId5" Type="http://schemas.openxmlformats.org/officeDocument/2006/relationships/hyperlink" Target="http://www.academia.edu/download/45520717/deepmind-mastering-go.pdf" TargetMode="External"/><Relationship Id="rId4" Type="http://schemas.openxmlformats.org/officeDocument/2006/relationships/hyperlink" Target="https://en.wikipedia.org/wiki/Monte_Carlo_tree_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ualberta.ca/~sutton/book/11/no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667000"/>
            <a:ext cx="7772400" cy="1143000"/>
          </a:xfrm>
        </p:spPr>
        <p:txBody>
          <a:bodyPr/>
          <a:lstStyle/>
          <a:p>
            <a:pPr>
              <a:defRPr/>
            </a:pPr>
            <a:r>
              <a:rPr lang="en-US" sz="7200" b="1" dirty="0">
                <a:effectLst>
                  <a:outerShdw blurRad="38100" dist="38100" dir="2700000" algn="tl">
                    <a:srgbClr val="DDDDDD"/>
                  </a:outerShdw>
                </a:effectLst>
                <a:ea typeface="ＭＳ Ｐゴシック" charset="0"/>
                <a:cs typeface="ＭＳ Ｐゴシック" charset="0"/>
              </a:rPr>
              <a:t>More on Games</a:t>
            </a:r>
          </a:p>
        </p:txBody>
      </p:sp>
      <p:sp>
        <p:nvSpPr>
          <p:cNvPr id="15362" name="Rectangle 3"/>
          <p:cNvSpPr>
            <a:spLocks noGrp="1" noChangeArrowheads="1"/>
          </p:cNvSpPr>
          <p:nvPr>
            <p:ph type="subTitle" idx="1"/>
          </p:nvPr>
        </p:nvSpPr>
        <p:spPr>
          <a:xfrm>
            <a:off x="1371600" y="4724400"/>
            <a:ext cx="6400800" cy="1752600"/>
          </a:xfrm>
        </p:spPr>
        <p:txBody>
          <a:bodyPr/>
          <a:lstStyle/>
          <a:p>
            <a:r>
              <a:rPr lang="en-US" sz="4400" dirty="0">
                <a:ea typeface="ＭＳ Ｐゴシック" charset="0"/>
                <a:cs typeface="ＭＳ Ｐゴシック" charset="0"/>
              </a:rPr>
              <a:t>Chapter 6</a:t>
            </a:r>
            <a:endParaRPr lang="en-US" dirty="0">
              <a:ea typeface="ＭＳ Ｐゴシック" charset="0"/>
              <a:cs typeface="ＭＳ Ｐゴシック" charset="0"/>
            </a:endParaRPr>
          </a:p>
        </p:txBody>
      </p:sp>
      <p:sp>
        <p:nvSpPr>
          <p:cNvPr id="15363" name="Text Box 4"/>
          <p:cNvSpPr txBox="1">
            <a:spLocks noChangeArrowheads="1"/>
          </p:cNvSpPr>
          <p:nvPr/>
        </p:nvSpPr>
        <p:spPr bwMode="auto">
          <a:xfrm>
            <a:off x="304800" y="6499884"/>
            <a:ext cx="8839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1600" dirty="0">
                <a:latin typeface="Calibri Regular" panose="020F0502020204030204" pitchFamily="34" charset="0"/>
              </a:rPr>
              <a:t>Some material adopted from notes by Charles R. Dyer, University of Wisconsin-Madison</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762000" y="0"/>
            <a:ext cx="7772400" cy="1143000"/>
          </a:xfrm>
        </p:spPr>
        <p:txBody>
          <a:bodyPr/>
          <a:lstStyle/>
          <a:p>
            <a:r>
              <a:rPr lang="en-US" b="1" dirty="0">
                <a:ea typeface="ＭＳ Ｐゴシック" charset="0"/>
                <a:cs typeface="ＭＳ Ｐゴシック" charset="0"/>
              </a:rPr>
              <a:t>Meaning of the evaluation function</a:t>
            </a:r>
          </a:p>
        </p:txBody>
      </p:sp>
      <p:pic>
        <p:nvPicPr>
          <p:cNvPr id="156674"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6" y="1068886"/>
            <a:ext cx="8346388" cy="3356305"/>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6675" name="Text Box 4"/>
          <p:cNvSpPr txBox="1">
            <a:spLocks noChangeArrowheads="1"/>
          </p:cNvSpPr>
          <p:nvPr/>
        </p:nvSpPr>
        <p:spPr bwMode="auto">
          <a:xfrm>
            <a:off x="419100" y="4585583"/>
            <a:ext cx="8402294" cy="2272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5425" indent="-225425">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360"/>
              </a:spcBef>
              <a:buFontTx/>
              <a:buChar char="•"/>
            </a:pPr>
            <a:r>
              <a:rPr lang="en-US" sz="2700" dirty="0">
                <a:latin typeface="Calibri Regular" panose="020F0502020204030204" pitchFamily="34" charset="0"/>
              </a:rPr>
              <a:t>With probabilities &amp; expected values we must be careful about </a:t>
            </a:r>
            <a:r>
              <a:rPr lang="en-US" altLang="ja-JP" sz="2700" dirty="0">
                <a:latin typeface="Calibri Regular" panose="020F0502020204030204" pitchFamily="34" charset="0"/>
              </a:rPr>
              <a:t>meaning of values returned by static evaluator</a:t>
            </a:r>
          </a:p>
          <a:p>
            <a:pPr>
              <a:spcBef>
                <a:spcPts val="360"/>
              </a:spcBef>
              <a:buFontTx/>
              <a:buChar char="•"/>
            </a:pPr>
            <a:r>
              <a:rPr lang="en-US" altLang="ja-JP" sz="2700" dirty="0">
                <a:latin typeface="Calibri Regular" panose="020F0502020204030204" pitchFamily="34" charset="0"/>
              </a:rPr>
              <a:t>Relative-order preserving change of static evaluation values doesn’t change minimax decision, but could here</a:t>
            </a:r>
          </a:p>
          <a:p>
            <a:pPr>
              <a:spcBef>
                <a:spcPts val="360"/>
              </a:spcBef>
              <a:buFontTx/>
              <a:buChar char="•"/>
            </a:pPr>
            <a:r>
              <a:rPr lang="en-US" sz="2700" dirty="0">
                <a:latin typeface="Calibri Regular" panose="020F0502020204030204" pitchFamily="34" charset="0"/>
              </a:rPr>
              <a:t>Linear transformations are OK</a:t>
            </a:r>
          </a:p>
        </p:txBody>
      </p:sp>
      <p:sp>
        <p:nvSpPr>
          <p:cNvPr id="156676" name="Text Box 5"/>
          <p:cNvSpPr txBox="1">
            <a:spLocks noChangeArrowheads="1"/>
          </p:cNvSpPr>
          <p:nvPr/>
        </p:nvSpPr>
        <p:spPr bwMode="auto">
          <a:xfrm>
            <a:off x="1575152" y="1089438"/>
            <a:ext cx="129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pPr>
            <a:r>
              <a:rPr lang="en-US" sz="1800" b="1" dirty="0">
                <a:solidFill>
                  <a:srgbClr val="FF0000"/>
                </a:solidFill>
                <a:latin typeface="Calibri Regular" panose="020F0502020204030204" pitchFamily="34" charset="0"/>
              </a:rPr>
              <a:t>A1 is best move</a:t>
            </a:r>
          </a:p>
        </p:txBody>
      </p:sp>
      <p:sp>
        <p:nvSpPr>
          <p:cNvPr id="156677" name="Text Box 6"/>
          <p:cNvSpPr txBox="1">
            <a:spLocks noChangeArrowheads="1"/>
          </p:cNvSpPr>
          <p:nvPr/>
        </p:nvSpPr>
        <p:spPr bwMode="auto">
          <a:xfrm>
            <a:off x="7424742" y="1089438"/>
            <a:ext cx="1219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pPr>
            <a:r>
              <a:rPr lang="en-US" sz="1800" b="1" dirty="0">
                <a:solidFill>
                  <a:srgbClr val="FF0000"/>
                </a:solidFill>
                <a:latin typeface="Calibri Regular" panose="020F0502020204030204" pitchFamily="34" charset="0"/>
              </a:rPr>
              <a:t>A2 is best move</a:t>
            </a:r>
          </a:p>
        </p:txBody>
      </p:sp>
      <p:sp>
        <p:nvSpPr>
          <p:cNvPr id="156678" name="Text Box 7"/>
          <p:cNvSpPr txBox="1">
            <a:spLocks noChangeArrowheads="1"/>
          </p:cNvSpPr>
          <p:nvPr/>
        </p:nvSpPr>
        <p:spPr bwMode="auto">
          <a:xfrm>
            <a:off x="3994706" y="1600002"/>
            <a:ext cx="2133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800" b="1" dirty="0">
                <a:solidFill>
                  <a:schemeClr val="accent2"/>
                </a:solidFill>
                <a:latin typeface="Calibri Regular" panose="020F0502020204030204" pitchFamily="34" charset="0"/>
              </a:rPr>
              <a:t>2 outcomes: probabilities {.9,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185057" y="76200"/>
            <a:ext cx="7772400" cy="1143000"/>
          </a:xfrm>
        </p:spPr>
        <p:txBody>
          <a:bodyPr/>
          <a:lstStyle/>
          <a:p>
            <a:pPr algn="l"/>
            <a:r>
              <a:rPr lang="en-US" sz="4200" dirty="0">
                <a:ea typeface="ＭＳ Ｐゴシック" charset="0"/>
                <a:cs typeface="ＭＳ Ｐゴシック" charset="0"/>
              </a:rPr>
              <a:t>Games of imperfect information</a:t>
            </a:r>
          </a:p>
        </p:txBody>
      </p:sp>
      <p:sp>
        <p:nvSpPr>
          <p:cNvPr id="158722" name="Content Placeholder 2"/>
          <p:cNvSpPr>
            <a:spLocks noGrp="1"/>
          </p:cNvSpPr>
          <p:nvPr>
            <p:ph idx="1"/>
          </p:nvPr>
        </p:nvSpPr>
        <p:spPr>
          <a:xfrm>
            <a:off x="533400" y="1143000"/>
            <a:ext cx="8458200" cy="5486400"/>
          </a:xfrm>
        </p:spPr>
        <p:txBody>
          <a:bodyPr/>
          <a:lstStyle/>
          <a:p>
            <a:r>
              <a:rPr lang="en-US" sz="2800" dirty="0">
                <a:ea typeface="ＭＳ Ｐゴシック" charset="0"/>
                <a:cs typeface="ＭＳ Ｐゴシック" charset="0"/>
              </a:rPr>
              <a:t>E.g. card games where opponent's initial hand unknown</a:t>
            </a:r>
          </a:p>
          <a:p>
            <a:pPr lvl="1"/>
            <a:r>
              <a:rPr lang="en-US" sz="2600" dirty="0">
                <a:ea typeface="ＭＳ Ｐゴシック" charset="0"/>
              </a:rPr>
              <a:t>Can calculate probability for each possible deal</a:t>
            </a:r>
          </a:p>
          <a:p>
            <a:pPr lvl="1"/>
            <a:r>
              <a:rPr lang="en-US" sz="2600" dirty="0">
                <a:ea typeface="ＭＳ Ｐゴシック" charset="0"/>
              </a:rPr>
              <a:t>Like having one big dice roll at beginning of game</a:t>
            </a:r>
          </a:p>
          <a:p>
            <a:r>
              <a:rPr lang="en-US" sz="2800" dirty="0">
                <a:ea typeface="ＭＳ Ｐゴシック" charset="0"/>
                <a:cs typeface="ＭＳ Ｐゴシック" charset="0"/>
              </a:rPr>
              <a:t>Possible approach: minimax over each action in each deal; choose action with highest expected value over all deals</a:t>
            </a:r>
          </a:p>
          <a:p>
            <a:r>
              <a:rPr lang="en-US" sz="2800" dirty="0">
                <a:ea typeface="ＭＳ Ｐゴシック" charset="0"/>
                <a:cs typeface="ＭＳ Ｐゴシック" charset="0"/>
              </a:rPr>
              <a:t>Special case: if action optimal for all deals, it's optimal</a:t>
            </a:r>
          </a:p>
          <a:p>
            <a:r>
              <a:rPr lang="en-US" sz="2800" dirty="0">
                <a:ea typeface="ＭＳ Ｐゴシック" charset="0"/>
                <a:cs typeface="ＭＳ Ｐゴシック" charset="0"/>
                <a:hlinkClick r:id="rId2"/>
              </a:rPr>
              <a:t>GIB</a:t>
            </a:r>
            <a:r>
              <a:rPr lang="en-US" sz="2800" dirty="0">
                <a:ea typeface="ＭＳ Ｐゴシック" charset="0"/>
                <a:cs typeface="ＭＳ Ｐゴシック" charset="0"/>
              </a:rPr>
              <a:t>  bridge program, approximates this idea by</a:t>
            </a:r>
          </a:p>
          <a:p>
            <a:pPr marL="576263" lvl="1" indent="-339725">
              <a:buFont typeface="+mj-lt"/>
              <a:buAutoNum type="arabicPeriod"/>
            </a:pPr>
            <a:r>
              <a:rPr lang="en-US" sz="2800" dirty="0">
                <a:ea typeface="ＭＳ Ｐゴシック" charset="0"/>
              </a:rPr>
              <a:t>Generating 100 deals consistent with bidding</a:t>
            </a:r>
          </a:p>
          <a:p>
            <a:pPr marL="576263" lvl="1" indent="-339725">
              <a:buFont typeface="+mj-lt"/>
              <a:buAutoNum type="arabicPeriod"/>
            </a:pPr>
            <a:r>
              <a:rPr lang="en-US" sz="2800" dirty="0">
                <a:ea typeface="ＭＳ Ｐゴシック" charset="0"/>
              </a:rPr>
              <a:t>Picking action that wins most tricks on average</a:t>
            </a:r>
          </a:p>
        </p:txBody>
      </p:sp>
      <p:pic>
        <p:nvPicPr>
          <p:cNvPr id="2" name="Picture 1">
            <a:extLst>
              <a:ext uri="{FF2B5EF4-FFF2-40B4-BE49-F238E27FC236}">
                <a16:creationId xmlns:a16="http://schemas.microsoft.com/office/drawing/2014/main" id="{873064B2-E7EB-884C-9FA0-C5E5B949AEA2}"/>
              </a:ext>
            </a:extLst>
          </p:cNvPr>
          <p:cNvPicPr>
            <a:picLocks noChangeAspect="1"/>
          </p:cNvPicPr>
          <p:nvPr/>
        </p:nvPicPr>
        <p:blipFill>
          <a:blip r:embed="rId3"/>
          <a:stretch>
            <a:fillRect/>
          </a:stretch>
        </p:blipFill>
        <p:spPr>
          <a:xfrm>
            <a:off x="7524750" y="76200"/>
            <a:ext cx="1562100" cy="1562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304800" y="228600"/>
            <a:ext cx="8534400" cy="1143000"/>
          </a:xfrm>
        </p:spPr>
        <p:txBody>
          <a:bodyPr/>
          <a:lstStyle/>
          <a:p>
            <a:r>
              <a:rPr lang="en-US" dirty="0">
                <a:solidFill>
                  <a:schemeClr val="tx1"/>
                </a:solidFill>
                <a:ea typeface="ＭＳ Ｐゴシック" charset="0"/>
                <a:cs typeface="ＭＳ Ｐゴシック" charset="0"/>
              </a:rPr>
              <a:t>High-Performance Game Programs</a:t>
            </a:r>
          </a:p>
        </p:txBody>
      </p:sp>
      <p:sp>
        <p:nvSpPr>
          <p:cNvPr id="159746" name="Rectangle 3"/>
          <p:cNvSpPr>
            <a:spLocks noGrp="1" noChangeArrowheads="1"/>
          </p:cNvSpPr>
          <p:nvPr>
            <p:ph type="body" idx="1"/>
          </p:nvPr>
        </p:nvSpPr>
        <p:spPr>
          <a:xfrm>
            <a:off x="381000" y="1371600"/>
            <a:ext cx="8458200" cy="5029200"/>
          </a:xfrm>
        </p:spPr>
        <p:txBody>
          <a:bodyPr/>
          <a:lstStyle/>
          <a:p>
            <a:pPr>
              <a:lnSpc>
                <a:spcPct val="110000"/>
              </a:lnSpc>
              <a:buClr>
                <a:srgbClr val="0033CC"/>
              </a:buClr>
            </a:pPr>
            <a:r>
              <a:rPr lang="en-US" dirty="0">
                <a:ea typeface="ＭＳ Ｐゴシック" charset="0"/>
                <a:cs typeface="ＭＳ Ｐゴシック" charset="0"/>
              </a:rPr>
              <a:t>Many programs based on alpha-beta + iterative deepening + extended/singular search + transposition tables + huge databases + </a:t>
            </a:r>
            <a:r>
              <a:rPr lang="is-IS" dirty="0">
                <a:ea typeface="ＭＳ Ｐゴシック" charset="0"/>
                <a:cs typeface="ＭＳ Ｐゴシック" charset="0"/>
              </a:rPr>
              <a:t>…</a:t>
            </a:r>
            <a:endParaRPr lang="en-US" dirty="0">
              <a:ea typeface="ＭＳ Ｐゴシック" charset="0"/>
              <a:cs typeface="ＭＳ Ｐゴシック" charset="0"/>
            </a:endParaRPr>
          </a:p>
          <a:p>
            <a:pPr>
              <a:lnSpc>
                <a:spcPct val="110000"/>
              </a:lnSpc>
              <a:buClr>
                <a:srgbClr val="0033CC"/>
              </a:buClr>
            </a:pPr>
            <a:r>
              <a:rPr lang="en-US" dirty="0">
                <a:ea typeface="ＭＳ Ｐゴシック" charset="0"/>
                <a:cs typeface="ＭＳ Ｐゴシック" charset="0"/>
                <a:hlinkClick r:id="rId3"/>
              </a:rPr>
              <a:t>Chinook</a:t>
            </a:r>
            <a:r>
              <a:rPr lang="en-US" dirty="0">
                <a:ea typeface="ＭＳ Ｐゴシック" charset="0"/>
                <a:cs typeface="ＭＳ Ｐゴシック" charset="0"/>
              </a:rPr>
              <a:t> searched all checkers configurations with ≤ 8 pieces to create endgame database of 444 billion board configurations</a:t>
            </a:r>
          </a:p>
          <a:p>
            <a:pPr>
              <a:lnSpc>
                <a:spcPct val="110000"/>
              </a:lnSpc>
              <a:buClr>
                <a:srgbClr val="0033CC"/>
              </a:buClr>
            </a:pPr>
            <a:r>
              <a:rPr lang="en-US" dirty="0">
                <a:ea typeface="ＭＳ Ｐゴシック" charset="0"/>
                <a:cs typeface="ＭＳ Ｐゴシック" charset="0"/>
              </a:rPr>
              <a:t>Methods general, but implementations improved via many specifically tuned-up enhancements (e.g., the evaluation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685800" y="381000"/>
            <a:ext cx="7772400" cy="1143000"/>
          </a:xfrm>
        </p:spPr>
        <p:txBody>
          <a:bodyPr/>
          <a:lstStyle/>
          <a:p>
            <a:r>
              <a:rPr lang="en-US" dirty="0">
                <a:solidFill>
                  <a:schemeClr val="tx1"/>
                </a:solidFill>
                <a:ea typeface="ＭＳ Ｐゴシック" charset="0"/>
                <a:cs typeface="ＭＳ Ｐゴシック" charset="0"/>
              </a:rPr>
              <a:t>Other Issues</a:t>
            </a:r>
          </a:p>
        </p:txBody>
      </p:sp>
      <p:sp>
        <p:nvSpPr>
          <p:cNvPr id="161794" name="Rectangle 3"/>
          <p:cNvSpPr>
            <a:spLocks noGrp="1" noChangeArrowheads="1"/>
          </p:cNvSpPr>
          <p:nvPr>
            <p:ph type="body" idx="1"/>
          </p:nvPr>
        </p:nvSpPr>
        <p:spPr>
          <a:xfrm>
            <a:off x="457200" y="1371600"/>
            <a:ext cx="8229600" cy="5181600"/>
          </a:xfrm>
        </p:spPr>
        <p:txBody>
          <a:bodyPr/>
          <a:lstStyle/>
          <a:p>
            <a:pPr>
              <a:buClr>
                <a:srgbClr val="0033CC"/>
              </a:buClr>
            </a:pPr>
            <a:r>
              <a:rPr lang="en-US" sz="3600" dirty="0">
                <a:ea typeface="ＭＳ Ｐゴシック" charset="0"/>
                <a:cs typeface="ＭＳ Ｐゴシック" charset="0"/>
              </a:rPr>
              <a:t>Multi-player games, no alliances</a:t>
            </a:r>
          </a:p>
          <a:p>
            <a:pPr marL="644525" lvl="1" indent="-301625">
              <a:buClr>
                <a:srgbClr val="0033CC"/>
              </a:buClr>
            </a:pPr>
            <a:r>
              <a:rPr lang="en-US" sz="3200" dirty="0">
                <a:ea typeface="ＭＳ Ｐゴシック" charset="0"/>
              </a:rPr>
              <a:t>E.g., many card games, like Hearts</a:t>
            </a:r>
          </a:p>
          <a:p>
            <a:pPr>
              <a:buClr>
                <a:srgbClr val="0033CC"/>
              </a:buClr>
            </a:pPr>
            <a:r>
              <a:rPr lang="en-US" sz="3600" dirty="0">
                <a:ea typeface="ＭＳ Ｐゴシック" charset="0"/>
                <a:cs typeface="ＭＳ Ｐゴシック" charset="0"/>
              </a:rPr>
              <a:t>Multi-player games with alliances</a:t>
            </a:r>
          </a:p>
          <a:p>
            <a:pPr marL="581025" lvl="1" indent="-238125">
              <a:buClr>
                <a:srgbClr val="0033CC"/>
              </a:buClr>
            </a:pPr>
            <a:r>
              <a:rPr lang="en-US" sz="3200" dirty="0">
                <a:ea typeface="ＭＳ Ｐゴシック" charset="0"/>
              </a:rPr>
              <a:t>E.g., Risk</a:t>
            </a:r>
          </a:p>
          <a:p>
            <a:pPr marL="581025" lvl="1" indent="-238125">
              <a:buClr>
                <a:srgbClr val="0033CC"/>
              </a:buClr>
            </a:pPr>
            <a:r>
              <a:rPr lang="en-US" sz="3200" dirty="0">
                <a:ea typeface="ＭＳ Ｐゴシック" charset="0"/>
              </a:rPr>
              <a:t>More on this when we discuss </a:t>
            </a:r>
            <a:r>
              <a:rPr lang="en-US" altLang="ja-JP" sz="3200" dirty="0">
                <a:ea typeface="ＭＳ Ｐゴシック" charset="0"/>
              </a:rPr>
              <a:t>game theory</a:t>
            </a:r>
          </a:p>
          <a:p>
            <a:pPr marL="581025" lvl="1" indent="-238125">
              <a:buClr>
                <a:srgbClr val="0033CC"/>
              </a:buClr>
            </a:pPr>
            <a:r>
              <a:rPr lang="en-US" sz="3200" dirty="0">
                <a:ea typeface="ＭＳ Ｐゴシック" charset="0"/>
              </a:rPr>
              <a:t>Good model for a social animal like humans, where we must balance cooperation and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AI and Games II</a:t>
            </a:r>
          </a:p>
        </p:txBody>
      </p:sp>
      <p:sp>
        <p:nvSpPr>
          <p:cNvPr id="163842" name="Content Placeholder 2"/>
          <p:cNvSpPr>
            <a:spLocks noGrp="1"/>
          </p:cNvSpPr>
          <p:nvPr>
            <p:ph idx="1"/>
          </p:nvPr>
        </p:nvSpPr>
        <p:spPr>
          <a:xfrm>
            <a:off x="685800" y="1295400"/>
            <a:ext cx="7924800" cy="5334000"/>
          </a:xfrm>
        </p:spPr>
        <p:txBody>
          <a:bodyPr/>
          <a:lstStyle/>
          <a:p>
            <a:r>
              <a:rPr lang="en-US" sz="3200" dirty="0">
                <a:ea typeface="ＭＳ Ｐゴシック" charset="0"/>
                <a:cs typeface="ＭＳ Ｐゴシック" charset="0"/>
              </a:rPr>
              <a:t>AI also of interest to the video game industry</a:t>
            </a:r>
          </a:p>
          <a:p>
            <a:r>
              <a:rPr lang="en-US" sz="3200" dirty="0">
                <a:ea typeface="ＭＳ Ｐゴシック" charset="0"/>
                <a:cs typeface="ＭＳ Ｐゴシック" charset="0"/>
              </a:rPr>
              <a:t>Many games include </a:t>
            </a:r>
            <a:r>
              <a:rPr lang="en-US" altLang="ja-JP" sz="3200" dirty="0">
                <a:ea typeface="ＭＳ Ｐゴシック" charset="0"/>
                <a:cs typeface="ＭＳ Ｐゴシック" charset="0"/>
              </a:rPr>
              <a:t>agents controlled by the game program that could be</a:t>
            </a:r>
          </a:p>
          <a:p>
            <a:pPr lvl="1"/>
            <a:r>
              <a:rPr lang="en-US" sz="3200" dirty="0">
                <a:ea typeface="ＭＳ Ｐゴシック" charset="0"/>
              </a:rPr>
              <a:t>Adversaries, in first person shooter games</a:t>
            </a:r>
          </a:p>
          <a:p>
            <a:pPr lvl="1"/>
            <a:r>
              <a:rPr lang="en-US" sz="3200" dirty="0">
                <a:ea typeface="ＭＳ Ｐゴシック" charset="0"/>
              </a:rPr>
              <a:t>Collaborators, in a virtual reality game</a:t>
            </a:r>
          </a:p>
          <a:p>
            <a:r>
              <a:rPr lang="en-US" sz="3200" dirty="0">
                <a:ea typeface="ＭＳ Ｐゴシック" charset="0"/>
                <a:cs typeface="ＭＳ Ｐゴシック" charset="0"/>
              </a:rPr>
              <a:t>Some game environments used as AI challenges</a:t>
            </a:r>
          </a:p>
          <a:p>
            <a:pPr lvl="1"/>
            <a:r>
              <a:rPr lang="en-US" sz="3200" dirty="0">
                <a:ea typeface="ＭＳ Ｐゴシック" charset="0"/>
                <a:hlinkClick r:id="rId2"/>
              </a:rPr>
              <a:t>2009 Mario AI Competition</a:t>
            </a:r>
            <a:endParaRPr lang="en-US" sz="3200" dirty="0">
              <a:ea typeface="ＭＳ Ｐゴシック" charset="0"/>
            </a:endParaRPr>
          </a:p>
          <a:p>
            <a:pPr lvl="1"/>
            <a:r>
              <a:rPr lang="en-US" sz="3200" dirty="0">
                <a:ea typeface="ＭＳ Ｐゴシック" charset="0"/>
                <a:hlinkClick r:id="rId3"/>
              </a:rPr>
              <a:t>Unreal Tournament bots</a:t>
            </a:r>
            <a:endParaRPr lang="en-US" sz="3200" dirty="0">
              <a:ea typeface="ＭＳ Ｐゴシック" charset="0"/>
            </a:endParaRPr>
          </a:p>
          <a:p>
            <a:pPr lvl="1"/>
            <a:endParaRPr lang="en-US" sz="3200" dirty="0">
              <a:ea typeface="ＭＳ Ｐゴシック" charset="0"/>
            </a:endParaRPr>
          </a:p>
          <a:p>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685800" y="76200"/>
            <a:ext cx="7772400" cy="1143000"/>
          </a:xfrm>
        </p:spPr>
        <p:txBody>
          <a:bodyPr/>
          <a:lstStyle/>
          <a:p>
            <a:pPr algn="l"/>
            <a:r>
              <a:rPr lang="en-US" dirty="0">
                <a:ea typeface="ＭＳ Ｐゴシック" charset="0"/>
                <a:cs typeface="ＭＳ Ｐゴシック" charset="0"/>
              </a:rPr>
              <a:t>General Game Playing</a:t>
            </a:r>
          </a:p>
        </p:txBody>
      </p:sp>
      <p:sp>
        <p:nvSpPr>
          <p:cNvPr id="166914" name="Content Placeholder 2"/>
          <p:cNvSpPr>
            <a:spLocks noGrp="1"/>
          </p:cNvSpPr>
          <p:nvPr>
            <p:ph idx="1"/>
          </p:nvPr>
        </p:nvSpPr>
        <p:spPr>
          <a:xfrm>
            <a:off x="658091" y="1219200"/>
            <a:ext cx="8153400" cy="5029200"/>
          </a:xfrm>
        </p:spPr>
        <p:txBody>
          <a:bodyPr/>
          <a:lstStyle/>
          <a:p>
            <a:r>
              <a:rPr lang="en-US" sz="3200" dirty="0">
                <a:ea typeface="ＭＳ Ｐゴシック" charset="0"/>
                <a:cs typeface="ＭＳ Ｐゴシック" charset="0"/>
                <a:hlinkClick r:id="rId2"/>
              </a:rPr>
              <a:t>General Game Playing </a:t>
            </a:r>
            <a:r>
              <a:rPr lang="en-US" sz="3200" dirty="0">
                <a:ea typeface="ＭＳ Ｐゴシック" charset="0"/>
                <a:cs typeface="ＭＳ Ｐゴシック" charset="0"/>
              </a:rPr>
              <a:t>is an idea</a:t>
            </a:r>
            <a:br>
              <a:rPr lang="en-US" sz="3200" dirty="0">
                <a:ea typeface="ＭＳ Ｐゴシック" charset="0"/>
                <a:cs typeface="ＭＳ Ｐゴシック" charset="0"/>
              </a:rPr>
            </a:br>
            <a:r>
              <a:rPr lang="en-US" sz="3200" dirty="0">
                <a:ea typeface="ＭＳ Ｐゴシック" charset="0"/>
                <a:cs typeface="ＭＳ Ｐゴシック" charset="0"/>
              </a:rPr>
              <a:t>developed by Professor Michael</a:t>
            </a:r>
            <a:br>
              <a:rPr lang="en-US" sz="3200" dirty="0">
                <a:ea typeface="ＭＳ Ｐゴシック" charset="0"/>
                <a:cs typeface="ＭＳ Ｐゴシック" charset="0"/>
              </a:rPr>
            </a:br>
            <a:r>
              <a:rPr lang="en-US" sz="3200" dirty="0" err="1">
                <a:ea typeface="ＭＳ Ｐゴシック" charset="0"/>
                <a:cs typeface="ＭＳ Ｐゴシック" charset="0"/>
              </a:rPr>
              <a:t>Genesereth</a:t>
            </a:r>
            <a:r>
              <a:rPr lang="en-US" sz="3200" dirty="0">
                <a:ea typeface="ＭＳ Ｐゴシック" charset="0"/>
                <a:cs typeface="ＭＳ Ｐゴシック" charset="0"/>
              </a:rPr>
              <a:t> of Stanford</a:t>
            </a:r>
          </a:p>
          <a:p>
            <a:r>
              <a:rPr lang="en-US" sz="3200" dirty="0">
                <a:ea typeface="ＭＳ Ｐゴシック" charset="0"/>
                <a:cs typeface="ＭＳ Ｐゴシック" charset="0"/>
              </a:rPr>
              <a:t>See his </a:t>
            </a:r>
            <a:r>
              <a:rPr lang="en-US" sz="3200" dirty="0">
                <a:ea typeface="ＭＳ Ｐゴシック" charset="0"/>
                <a:cs typeface="ＭＳ Ｐゴシック" charset="0"/>
                <a:hlinkClick r:id="rId3"/>
              </a:rPr>
              <a:t>site</a:t>
            </a:r>
            <a:r>
              <a:rPr lang="en-US" sz="3200" dirty="0">
                <a:ea typeface="ＭＳ Ｐゴシック" charset="0"/>
                <a:cs typeface="ＭＳ Ｐゴシック" charset="0"/>
              </a:rPr>
              <a:t> for more information</a:t>
            </a:r>
          </a:p>
          <a:p>
            <a:r>
              <a:rPr lang="en-US" dirty="0">
                <a:ea typeface="ＭＳ Ｐゴシック" charset="0"/>
                <a:cs typeface="ＭＳ Ｐゴシック" charset="0"/>
              </a:rPr>
              <a:t>Idea</a:t>
            </a:r>
            <a:r>
              <a:rPr lang="en-US" sz="3200" dirty="0">
                <a:ea typeface="ＭＳ Ｐゴシック" charset="0"/>
                <a:cs typeface="ＭＳ Ｐゴシック" charset="0"/>
              </a:rPr>
              <a:t>: don’t develop specialized systems to play specific games (e.g., Checkers) well</a:t>
            </a:r>
          </a:p>
          <a:p>
            <a:r>
              <a:rPr lang="en-US" sz="3200" dirty="0">
                <a:ea typeface="ＭＳ Ｐゴシック" charset="0"/>
                <a:cs typeface="ＭＳ Ｐゴシック" charset="0"/>
              </a:rPr>
              <a:t>Goal: design AI programs to be able to play more than one game successfully</a:t>
            </a:r>
          </a:p>
          <a:p>
            <a:r>
              <a:rPr lang="en-US" sz="3200" b="1" dirty="0">
                <a:ea typeface="ＭＳ Ｐゴシック" charset="0"/>
                <a:cs typeface="ＭＳ Ｐゴシック" charset="0"/>
              </a:rPr>
              <a:t>Work from a description of a novel game</a:t>
            </a:r>
          </a:p>
        </p:txBody>
      </p:sp>
      <p:pic>
        <p:nvPicPr>
          <p:cNvPr id="2" name="Picture 1"/>
          <p:cNvPicPr>
            <a:picLocks noChangeAspect="1"/>
          </p:cNvPicPr>
          <p:nvPr/>
        </p:nvPicPr>
        <p:blipFill>
          <a:blip r:embed="rId4"/>
          <a:stretch>
            <a:fillRect/>
          </a:stretch>
        </p:blipFill>
        <p:spPr>
          <a:xfrm>
            <a:off x="6573271" y="76200"/>
            <a:ext cx="2494529" cy="22217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685800" y="152400"/>
            <a:ext cx="7772400" cy="800100"/>
          </a:xfrm>
        </p:spPr>
        <p:txBody>
          <a:bodyPr/>
          <a:lstStyle/>
          <a:p>
            <a:r>
              <a:rPr lang="en-US" dirty="0">
                <a:ea typeface="ＭＳ Ｐゴシック" charset="0"/>
                <a:cs typeface="ＭＳ Ｐゴシック" charset="0"/>
              </a:rPr>
              <a:t>General Game Playing</a:t>
            </a:r>
            <a:endParaRPr lang="en-US" sz="3600" dirty="0">
              <a:ea typeface="ＭＳ Ｐゴシック" charset="0"/>
              <a:cs typeface="ＭＳ Ｐゴシック" charset="0"/>
            </a:endParaRPr>
          </a:p>
        </p:txBody>
      </p:sp>
      <p:sp>
        <p:nvSpPr>
          <p:cNvPr id="167938" name="Text Box 3"/>
          <p:cNvSpPr txBox="1">
            <a:spLocks noChangeArrowheads="1"/>
          </p:cNvSpPr>
          <p:nvPr/>
        </p:nvSpPr>
        <p:spPr bwMode="auto">
          <a:xfrm>
            <a:off x="739775" y="1095375"/>
            <a:ext cx="8175625" cy="539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marL="338138" indent="-287338">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850900" indent="-3937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35000"/>
              </a:spcBef>
              <a:buFont typeface="Arial" charset="0"/>
              <a:buChar char="•"/>
            </a:pPr>
            <a:r>
              <a:rPr lang="en-US" sz="3200" dirty="0">
                <a:latin typeface="Calibri Regular" panose="020F0502020204030204" pitchFamily="34" charset="0"/>
              </a:rPr>
              <a:t>Stanford’</a:t>
            </a:r>
            <a:r>
              <a:rPr lang="en-US" altLang="ja-JP" sz="3200" dirty="0">
                <a:latin typeface="Calibri Regular" panose="020F0502020204030204" pitchFamily="34" charset="0"/>
              </a:rPr>
              <a:t>s GGP is a Web-based system</a:t>
            </a:r>
          </a:p>
          <a:p>
            <a:pPr>
              <a:spcBef>
                <a:spcPct val="35000"/>
              </a:spcBef>
              <a:buFont typeface="Symbol" charset="0"/>
              <a:buChar char="·"/>
            </a:pPr>
            <a:r>
              <a:rPr lang="en-US" sz="3200" dirty="0">
                <a:latin typeface="Calibri Regular" panose="020F0502020204030204" pitchFamily="34" charset="0"/>
              </a:rPr>
              <a:t>Complete, logical specification of many different games in terms of:</a:t>
            </a:r>
          </a:p>
          <a:p>
            <a:pPr lvl="2">
              <a:spcBef>
                <a:spcPct val="35000"/>
              </a:spcBef>
              <a:buFont typeface="Lucida Grande" charset="0"/>
              <a:buChar char="-"/>
            </a:pPr>
            <a:r>
              <a:rPr lang="en-US" sz="3200" dirty="0">
                <a:latin typeface="Calibri Regular" panose="020F0502020204030204" pitchFamily="34" charset="0"/>
              </a:rPr>
              <a:t>relational descriptions of states</a:t>
            </a:r>
          </a:p>
          <a:p>
            <a:pPr lvl="2">
              <a:spcBef>
                <a:spcPct val="35000"/>
              </a:spcBef>
              <a:buFont typeface="Lucida Grande" charset="0"/>
              <a:buChar char="-"/>
            </a:pPr>
            <a:r>
              <a:rPr lang="en-US" sz="3200" dirty="0">
                <a:latin typeface="Calibri Regular" panose="020F0502020204030204" pitchFamily="34" charset="0"/>
              </a:rPr>
              <a:t>legal moves and their effects</a:t>
            </a:r>
          </a:p>
          <a:p>
            <a:pPr lvl="2">
              <a:spcBef>
                <a:spcPct val="35000"/>
              </a:spcBef>
              <a:buFont typeface="Lucida Grande" charset="0"/>
              <a:buChar char="-"/>
            </a:pPr>
            <a:r>
              <a:rPr lang="en-US" sz="3200" dirty="0">
                <a:latin typeface="Calibri Regular" panose="020F0502020204030204" pitchFamily="34" charset="0"/>
              </a:rPr>
              <a:t>goal relations and their payoffs</a:t>
            </a:r>
          </a:p>
          <a:p>
            <a:pPr>
              <a:spcBef>
                <a:spcPct val="35000"/>
              </a:spcBef>
              <a:buFont typeface="Symbol" charset="0"/>
              <a:buChar char="·"/>
            </a:pPr>
            <a:r>
              <a:rPr lang="en-US" sz="3200" dirty="0">
                <a:latin typeface="Calibri Regular" panose="020F0502020204030204" pitchFamily="34" charset="0"/>
              </a:rPr>
              <a:t>Management of matches between automated players and of competitions involving many players and games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762000" y="304800"/>
            <a:ext cx="7772400" cy="1143000"/>
          </a:xfrm>
        </p:spPr>
        <p:txBody>
          <a:bodyPr/>
          <a:lstStyle/>
          <a:p>
            <a:r>
              <a:rPr lang="en-US" dirty="0">
                <a:ea typeface="ＭＳ Ｐゴシック" charset="0"/>
                <a:cs typeface="ＭＳ Ｐゴシック" charset="0"/>
              </a:rPr>
              <a:t>GGP</a:t>
            </a:r>
          </a:p>
        </p:txBody>
      </p:sp>
      <p:sp>
        <p:nvSpPr>
          <p:cNvPr id="169986" name="Content Placeholder 2"/>
          <p:cNvSpPr>
            <a:spLocks noGrp="1"/>
          </p:cNvSpPr>
          <p:nvPr>
            <p:ph idx="1"/>
          </p:nvPr>
        </p:nvSpPr>
        <p:spPr>
          <a:xfrm>
            <a:off x="762000" y="1371600"/>
            <a:ext cx="8153400" cy="5029200"/>
          </a:xfrm>
        </p:spPr>
        <p:txBody>
          <a:bodyPr/>
          <a:lstStyle/>
          <a:p>
            <a:r>
              <a:rPr lang="en-US" sz="3200" dirty="0">
                <a:ea typeface="ＭＳ Ｐゴシック" charset="0"/>
                <a:cs typeface="ＭＳ Ｐゴシック" charset="0"/>
              </a:rPr>
              <a:t>Input: logical description of a game in a custom </a:t>
            </a:r>
            <a:r>
              <a:rPr lang="en-US" sz="3200" dirty="0">
                <a:ea typeface="ＭＳ Ｐゴシック" charset="0"/>
                <a:cs typeface="ＭＳ Ｐゴシック" charset="0"/>
                <a:hlinkClick r:id="rId2"/>
              </a:rPr>
              <a:t>game description language</a:t>
            </a:r>
            <a:endParaRPr lang="en-US" sz="3200" dirty="0">
              <a:ea typeface="ＭＳ Ｐゴシック" charset="0"/>
              <a:cs typeface="ＭＳ Ｐゴシック" charset="0"/>
            </a:endParaRPr>
          </a:p>
          <a:p>
            <a:pPr marL="225425" lvl="1" indent="-225425">
              <a:buFontTx/>
              <a:buChar char="•"/>
            </a:pPr>
            <a:r>
              <a:rPr lang="en-US" sz="3200" dirty="0">
                <a:ea typeface="ＭＳ Ｐゴシック" charset="0"/>
              </a:rPr>
              <a:t>Game bots must</a:t>
            </a:r>
          </a:p>
          <a:p>
            <a:pPr marL="571500" lvl="2" indent="-225425"/>
            <a:r>
              <a:rPr lang="en-US" sz="2800" dirty="0">
                <a:ea typeface="ＭＳ Ｐゴシック" charset="0"/>
              </a:rPr>
              <a:t>Learn how to play legally from description</a:t>
            </a:r>
          </a:p>
          <a:p>
            <a:pPr marL="571500" lvl="2" indent="-225425"/>
            <a:r>
              <a:rPr lang="en-US" sz="2800" dirty="0">
                <a:ea typeface="ＭＳ Ｐゴシック" charset="0"/>
              </a:rPr>
              <a:t>Play well using general problem solving strategies</a:t>
            </a:r>
          </a:p>
          <a:p>
            <a:pPr marL="571500" lvl="2" indent="-225425"/>
            <a:r>
              <a:rPr lang="en-US" sz="2800" dirty="0">
                <a:ea typeface="ＭＳ Ｐゴシック" charset="0"/>
              </a:rPr>
              <a:t>Improve using general machine learning techniques </a:t>
            </a:r>
          </a:p>
          <a:p>
            <a:r>
              <a:rPr lang="en-US" sz="3200" dirty="0">
                <a:ea typeface="ＭＳ Ｐゴシック" charset="0"/>
                <a:cs typeface="ＭＳ Ｐゴシック" charset="0"/>
              </a:rPr>
              <a:t>Regular completions 2005-2016, $10K prize</a:t>
            </a:r>
          </a:p>
          <a:p>
            <a:r>
              <a:rPr lang="en-US" sz="3200" dirty="0">
                <a:ea typeface="ＭＳ Ｐゴシック" charset="0"/>
                <a:cs typeface="ＭＳ Ｐゴシック" charset="0"/>
              </a:rPr>
              <a:t>Java </a:t>
            </a:r>
            <a:r>
              <a:rPr lang="en-US" sz="3200" dirty="0">
                <a:ea typeface="ＭＳ Ｐゴシック" charset="0"/>
                <a:cs typeface="ＭＳ Ｐゴシック" charset="0"/>
                <a:hlinkClick r:id="rId3"/>
              </a:rPr>
              <a:t>General Game Playing Base Package</a:t>
            </a:r>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5796A886-59C1-5942-94B9-42FCAE7F5429}"/>
              </a:ext>
            </a:extLst>
          </p:cNvPr>
          <p:cNvPicPr>
            <a:picLocks noChangeAspect="1"/>
          </p:cNvPicPr>
          <p:nvPr/>
        </p:nvPicPr>
        <p:blipFill>
          <a:blip r:embed="rId4"/>
          <a:stretch>
            <a:fillRect/>
          </a:stretch>
        </p:blipFill>
        <p:spPr>
          <a:xfrm>
            <a:off x="7200900" y="304800"/>
            <a:ext cx="1524000" cy="850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GGP Peg Jumping Game</a:t>
            </a:r>
          </a:p>
        </p:txBody>
      </p:sp>
      <p:sp>
        <p:nvSpPr>
          <p:cNvPr id="171010" name="Rectangle 3"/>
          <p:cNvSpPr>
            <a:spLocks noGrp="1" noChangeArrowheads="1"/>
          </p:cNvSpPr>
          <p:nvPr>
            <p:ph type="body" idx="1"/>
          </p:nvPr>
        </p:nvSpPr>
        <p:spPr>
          <a:xfrm>
            <a:off x="304800" y="1295400"/>
            <a:ext cx="8610600" cy="5334000"/>
          </a:xfrm>
        </p:spPr>
        <p:txBody>
          <a:bodyPr/>
          <a:lstStyle/>
          <a:p>
            <a:pPr marL="0" indent="0">
              <a:lnSpc>
                <a:spcPct val="80000"/>
              </a:lnSpc>
              <a:buFontTx/>
              <a:buNone/>
            </a:pPr>
            <a:r>
              <a:rPr lang="en-US" sz="1600" dirty="0">
                <a:ea typeface="ＭＳ Ｐゴシック" charset="0"/>
                <a:cs typeface="ＭＳ Ｐゴシック" charset="0"/>
              </a:rPr>
              <a:t>; </a:t>
            </a:r>
            <a:r>
              <a:rPr lang="en-US" sz="1800" dirty="0">
                <a:ea typeface="ＭＳ Ｐゴシック" charset="0"/>
                <a:cs typeface="ＭＳ Ｐゴシック" charset="0"/>
                <a:hlinkClick r:id="rId3"/>
              </a:rPr>
              <a:t>http://games.stanford.edu/gamemaster/games-debug/peg.kif</a:t>
            </a:r>
            <a:endParaRPr lang="en-US" sz="1800" dirty="0">
              <a:ea typeface="ＭＳ Ｐゴシック" charset="0"/>
              <a:cs typeface="ＭＳ Ｐゴシック" charset="0"/>
            </a:endParaRPr>
          </a:p>
          <a:p>
            <a:pPr marL="0" indent="0">
              <a:lnSpc>
                <a:spcPct val="80000"/>
              </a:lnSpc>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(hole a c3 peg))</a:t>
            </a:r>
          </a:p>
          <a:p>
            <a:pPr marL="0" indent="0">
              <a:lnSpc>
                <a:spcPct val="80000"/>
              </a:lnSpc>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(hole a c4 peg)) </a:t>
            </a:r>
          </a:p>
          <a:p>
            <a:pPr marL="0" indent="0">
              <a:lnSpc>
                <a:spcPct val="80000"/>
              </a:lnSpc>
              <a:buFontTx/>
              <a:buNone/>
            </a:pPr>
            <a:r>
              <a:rPr lang="en-US" sz="1600" dirty="0">
                <a:ea typeface="ＭＳ Ｐゴシック" charset="0"/>
                <a:cs typeface="ＭＳ Ｐゴシック" charset="0"/>
              </a:rPr>
              <a:t>…</a:t>
            </a:r>
          </a:p>
          <a:p>
            <a:pPr marL="0" indent="0">
              <a:lnSpc>
                <a:spcPct val="80000"/>
              </a:lnSpc>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(hole d c4 empty)) </a:t>
            </a:r>
          </a:p>
          <a:p>
            <a:pPr marL="0" indent="0">
              <a:lnSpc>
                <a:spcPct val="80000"/>
              </a:lnSpc>
              <a:buFontTx/>
              <a:buNone/>
            </a:pPr>
            <a:r>
              <a:rPr lang="en-US" sz="1600" dirty="0">
                <a:ea typeface="ＭＳ Ｐゴシック" charset="0"/>
                <a:cs typeface="ＭＳ Ｐゴシック" charset="0"/>
              </a:rPr>
              <a:t>…</a:t>
            </a:r>
          </a:p>
          <a:p>
            <a:pPr marL="0" indent="0">
              <a:lnSpc>
                <a:spcPct val="80000"/>
              </a:lnSpc>
              <a:buFontTx/>
              <a:buNone/>
            </a:pPr>
            <a:r>
              <a:rPr lang="en-US" sz="1600" dirty="0">
                <a:ea typeface="ＭＳ Ｐゴシック" charset="0"/>
                <a:cs typeface="ＭＳ Ｐゴシック" charset="0"/>
              </a:rPr>
              <a:t>(&lt;= (next (pegs ?x)) (does jumper (jump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a:t>
            </a:r>
            <a:r>
              <a:rPr lang="en-US" sz="1600" dirty="0" err="1">
                <a:ea typeface="ＭＳ Ｐゴシック" charset="0"/>
                <a:cs typeface="ＭＳ Ｐゴシック" charset="0"/>
              </a:rPr>
              <a:t>dr</a:t>
            </a:r>
            <a:r>
              <a:rPr lang="en-US" sz="1600" dirty="0">
                <a:ea typeface="ＭＳ Ｐゴシック" charset="0"/>
                <a:cs typeface="ＭＳ Ｐゴシック" charset="0"/>
              </a:rPr>
              <a:t> ?dc)) (true (pegs ?y))</a:t>
            </a:r>
            <a:br>
              <a:rPr lang="en-US" sz="1600" dirty="0">
                <a:ea typeface="ＭＳ Ｐゴシック" charset="0"/>
                <a:cs typeface="ＭＳ Ｐゴシック" charset="0"/>
              </a:rPr>
            </a:br>
            <a:r>
              <a:rPr lang="en-US" sz="1600" dirty="0">
                <a:ea typeface="ＭＳ Ｐゴシック" charset="0"/>
                <a:cs typeface="ＭＳ Ｐゴシック" charset="0"/>
              </a:rPr>
              <a:t>       (</a:t>
            </a:r>
            <a:r>
              <a:rPr lang="en-US" sz="1600" dirty="0" err="1">
                <a:ea typeface="ＭＳ Ｐゴシック" charset="0"/>
                <a:cs typeface="ＭＳ Ｐゴシック" charset="0"/>
              </a:rPr>
              <a:t>succ</a:t>
            </a:r>
            <a:r>
              <a:rPr lang="en-US" sz="1600" dirty="0">
                <a:ea typeface="ＭＳ Ｐゴシック" charset="0"/>
                <a:cs typeface="ＭＳ Ｐゴシック" charset="0"/>
              </a:rPr>
              <a:t> ?x ?y)) (&lt;= (next (hole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empty)) (does jumper (jump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a:t>
            </a:r>
            <a:r>
              <a:rPr lang="en-US" sz="1600" dirty="0" err="1">
                <a:ea typeface="ＭＳ Ｐゴシック" charset="0"/>
                <a:cs typeface="ＭＳ Ｐゴシック" charset="0"/>
              </a:rPr>
              <a:t>dr</a:t>
            </a:r>
            <a:r>
              <a:rPr lang="en-US" sz="1600" dirty="0">
                <a:ea typeface="ＭＳ Ｐゴシック" charset="0"/>
                <a:cs typeface="ＭＳ Ｐゴシック" charset="0"/>
              </a:rPr>
              <a:t> ?dc))) </a:t>
            </a:r>
          </a:p>
          <a:p>
            <a:pPr marL="0" indent="0">
              <a:lnSpc>
                <a:spcPct val="80000"/>
              </a:lnSpc>
              <a:buFontTx/>
              <a:buNone/>
            </a:pPr>
            <a:r>
              <a:rPr lang="en-US" sz="1600" dirty="0">
                <a:ea typeface="ＭＳ Ｐゴシック" charset="0"/>
                <a:cs typeface="ＭＳ Ｐゴシック" charset="0"/>
              </a:rPr>
              <a:t>…</a:t>
            </a:r>
          </a:p>
          <a:p>
            <a:pPr marL="0" indent="0">
              <a:lnSpc>
                <a:spcPct val="80000"/>
              </a:lnSpc>
              <a:buFontTx/>
              <a:buNone/>
            </a:pPr>
            <a:r>
              <a:rPr lang="en-US" sz="1600" dirty="0">
                <a:ea typeface="ＭＳ Ｐゴシック" charset="0"/>
                <a:cs typeface="ＭＳ Ｐゴシック" charset="0"/>
              </a:rPr>
              <a:t>(&lt;= (legal jumper (jump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a:t>
            </a:r>
            <a:r>
              <a:rPr lang="en-US" sz="1600" dirty="0" err="1">
                <a:ea typeface="ＭＳ Ｐゴシック" charset="0"/>
                <a:cs typeface="ＭＳ Ｐゴシック" charset="0"/>
              </a:rPr>
              <a:t>dr</a:t>
            </a:r>
            <a:r>
              <a:rPr lang="en-US" sz="1600" dirty="0">
                <a:ea typeface="ＭＳ Ｐゴシック" charset="0"/>
                <a:cs typeface="ＭＳ Ｐゴシック" charset="0"/>
              </a:rPr>
              <a:t> ?dc)) (true (hole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peg))</a:t>
            </a:r>
            <a:br>
              <a:rPr lang="en-US" sz="1600" dirty="0">
                <a:ea typeface="ＭＳ Ｐゴシック" charset="0"/>
                <a:cs typeface="ＭＳ Ｐゴシック" charset="0"/>
              </a:rPr>
            </a:br>
            <a:r>
              <a:rPr lang="en-US" sz="1600" dirty="0">
                <a:ea typeface="ＭＳ Ｐゴシック" charset="0"/>
                <a:cs typeface="ＭＳ Ｐゴシック" charset="0"/>
              </a:rPr>
              <a:t>       (true (hole ?</a:t>
            </a:r>
            <a:r>
              <a:rPr lang="en-US" sz="1600" dirty="0" err="1">
                <a:ea typeface="ＭＳ Ｐゴシック" charset="0"/>
                <a:cs typeface="ＭＳ Ｐゴシック" charset="0"/>
              </a:rPr>
              <a:t>dr</a:t>
            </a:r>
            <a:r>
              <a:rPr lang="en-US" sz="1600" dirty="0">
                <a:ea typeface="ＭＳ Ｐゴシック" charset="0"/>
                <a:cs typeface="ＭＳ Ｐゴシック" charset="0"/>
              </a:rPr>
              <a:t> ?dc empty)) (middle ?</a:t>
            </a:r>
            <a:r>
              <a:rPr lang="en-US" sz="1600" dirty="0" err="1">
                <a:ea typeface="ＭＳ Ｐゴシック" charset="0"/>
                <a:cs typeface="ＭＳ Ｐゴシック" charset="0"/>
              </a:rPr>
              <a:t>sr</a:t>
            </a:r>
            <a:r>
              <a:rPr lang="en-US" sz="1600" dirty="0">
                <a:ea typeface="ＭＳ Ｐゴシック" charset="0"/>
                <a:cs typeface="ＭＳ Ｐゴシック" charset="0"/>
              </a:rPr>
              <a:t> ?</a:t>
            </a:r>
            <a:r>
              <a:rPr lang="en-US" sz="1600" dirty="0" err="1">
                <a:ea typeface="ＭＳ Ｐゴシック" charset="0"/>
                <a:cs typeface="ＭＳ Ｐゴシック" charset="0"/>
              </a:rPr>
              <a:t>sc</a:t>
            </a:r>
            <a:r>
              <a:rPr lang="en-US" sz="1600" dirty="0">
                <a:ea typeface="ＭＳ Ｐゴシック" charset="0"/>
                <a:cs typeface="ＭＳ Ｐゴシック" charset="0"/>
              </a:rPr>
              <a:t> ?or ?</a:t>
            </a:r>
            <a:r>
              <a:rPr lang="en-US" sz="1600" dirty="0" err="1">
                <a:ea typeface="ＭＳ Ｐゴシック" charset="0"/>
                <a:cs typeface="ＭＳ Ｐゴシック" charset="0"/>
              </a:rPr>
              <a:t>oc</a:t>
            </a:r>
            <a:r>
              <a:rPr lang="en-US" sz="1600" dirty="0">
                <a:ea typeface="ＭＳ Ｐゴシック" charset="0"/>
                <a:cs typeface="ＭＳ Ｐゴシック" charset="0"/>
              </a:rPr>
              <a:t> ?</a:t>
            </a:r>
            <a:r>
              <a:rPr lang="en-US" sz="1600" dirty="0" err="1">
                <a:ea typeface="ＭＳ Ｐゴシック" charset="0"/>
                <a:cs typeface="ＭＳ Ｐゴシック" charset="0"/>
              </a:rPr>
              <a:t>dr</a:t>
            </a:r>
            <a:r>
              <a:rPr lang="en-US" sz="1600" dirty="0">
                <a:ea typeface="ＭＳ Ｐゴシック" charset="0"/>
                <a:cs typeface="ＭＳ Ｐゴシック" charset="0"/>
              </a:rPr>
              <a:t> ?dc) (true (hole ?or ?</a:t>
            </a:r>
            <a:r>
              <a:rPr lang="en-US" sz="1600" dirty="0" err="1">
                <a:ea typeface="ＭＳ Ｐゴシック" charset="0"/>
                <a:cs typeface="ＭＳ Ｐゴシック" charset="0"/>
              </a:rPr>
              <a:t>oc</a:t>
            </a:r>
            <a:r>
              <a:rPr lang="en-US" sz="1600" dirty="0">
                <a:ea typeface="ＭＳ Ｐゴシック" charset="0"/>
                <a:cs typeface="ＭＳ Ｐゴシック" charset="0"/>
              </a:rPr>
              <a:t> peg))) </a:t>
            </a:r>
          </a:p>
          <a:p>
            <a:pPr marL="0" indent="0">
              <a:lnSpc>
                <a:spcPct val="80000"/>
              </a:lnSpc>
              <a:buFontTx/>
              <a:buNone/>
            </a:pPr>
            <a:r>
              <a:rPr lang="en-US" sz="1600" dirty="0">
                <a:ea typeface="ＭＳ Ｐゴシック" charset="0"/>
                <a:cs typeface="ＭＳ Ｐゴシック" charset="0"/>
              </a:rPr>
              <a:t>…</a:t>
            </a:r>
          </a:p>
          <a:p>
            <a:pPr marL="0" indent="0">
              <a:lnSpc>
                <a:spcPct val="80000"/>
              </a:lnSpc>
              <a:buFontTx/>
              <a:buNone/>
            </a:pPr>
            <a:r>
              <a:rPr lang="en-US" sz="1600" dirty="0">
                <a:ea typeface="ＭＳ Ｐゴシック" charset="0"/>
                <a:cs typeface="ＭＳ Ｐゴシック" charset="0"/>
              </a:rPr>
              <a:t>(&lt;= (goal jumper 100) (true (hole a c3 empty)) (true (hole a c4 empty)) </a:t>
            </a:r>
          </a:p>
          <a:p>
            <a:pPr marL="0" indent="0">
              <a:lnSpc>
                <a:spcPct val="80000"/>
              </a:lnSpc>
              <a:buFontTx/>
              <a:buNone/>
            </a:pPr>
            <a:r>
              <a:rPr lang="en-US" sz="1600" dirty="0">
                <a:ea typeface="ＭＳ Ｐゴシック" charset="0"/>
                <a:cs typeface="ＭＳ Ｐゴシック" charset="0"/>
              </a:rPr>
              <a:t>       (true (hole a c5 empty)) </a:t>
            </a:r>
          </a:p>
          <a:p>
            <a:pPr marL="0" indent="0">
              <a:lnSpc>
                <a:spcPct val="80000"/>
              </a:lnSpc>
              <a:buFontTx/>
              <a:buNone/>
            </a:pPr>
            <a:r>
              <a:rPr lang="en-US" sz="1600" dirty="0">
                <a:ea typeface="ＭＳ Ｐゴシック" charset="0"/>
                <a:cs typeface="ＭＳ Ｐゴシック" charset="0"/>
              </a:rPr>
              <a:t>…</a:t>
            </a:r>
          </a:p>
          <a:p>
            <a:pPr marL="0" indent="0">
              <a:lnSpc>
                <a:spcPct val="80000"/>
              </a:lnSpc>
              <a:buFontTx/>
              <a:buNone/>
            </a:pPr>
            <a:r>
              <a:rPr lang="en-US" sz="1800" dirty="0">
                <a:ea typeface="ＭＳ Ｐゴシック" charset="0"/>
                <a:cs typeface="ＭＳ Ｐゴシック" charset="0"/>
              </a:rPr>
              <a:t>(</a:t>
            </a:r>
            <a:r>
              <a:rPr lang="en-US" sz="1800" dirty="0" err="1">
                <a:ea typeface="ＭＳ Ｐゴシック" charset="0"/>
                <a:cs typeface="ＭＳ Ｐゴシック" charset="0"/>
              </a:rPr>
              <a:t>succ</a:t>
            </a:r>
            <a:r>
              <a:rPr lang="en-US" sz="1800" dirty="0">
                <a:ea typeface="ＭＳ Ｐゴシック" charset="0"/>
                <a:cs typeface="ＭＳ Ｐゴシック" charset="0"/>
              </a:rPr>
              <a:t> s1 s2)</a:t>
            </a:r>
          </a:p>
          <a:p>
            <a:pPr marL="0" indent="0">
              <a:lnSpc>
                <a:spcPct val="80000"/>
              </a:lnSpc>
              <a:buFontTx/>
              <a:buNone/>
            </a:pPr>
            <a:r>
              <a:rPr lang="en-US" sz="1800" dirty="0">
                <a:ea typeface="ＭＳ Ｐゴシック" charset="0"/>
                <a:cs typeface="ＭＳ Ｐゴシック" charset="0"/>
              </a:rPr>
              <a:t>(</a:t>
            </a:r>
            <a:r>
              <a:rPr lang="en-US" sz="1800" dirty="0" err="1">
                <a:ea typeface="ＭＳ Ｐゴシック" charset="0"/>
                <a:cs typeface="ＭＳ Ｐゴシック" charset="0"/>
              </a:rPr>
              <a:t>succ</a:t>
            </a:r>
            <a:r>
              <a:rPr lang="en-US" sz="1800" dirty="0">
                <a:ea typeface="ＭＳ Ｐゴシック" charset="0"/>
                <a:cs typeface="ＭＳ Ｐゴシック" charset="0"/>
              </a:rPr>
              <a:t> s2 s3) </a:t>
            </a:r>
          </a:p>
          <a:p>
            <a:pPr marL="0" indent="0">
              <a:lnSpc>
                <a:spcPct val="80000"/>
              </a:lnSpc>
              <a:buFontTx/>
              <a:buNone/>
            </a:pPr>
            <a:r>
              <a:rPr lang="en-US" sz="1800" dirty="0">
                <a:ea typeface="ＭＳ Ｐゴシック" charset="0"/>
                <a:cs typeface="ＭＳ Ｐゴシック" charset="0"/>
              </a:rPr>
              <a:t>…</a:t>
            </a:r>
          </a:p>
        </p:txBody>
      </p:sp>
      <p:pic>
        <p:nvPicPr>
          <p:cNvPr id="3" name="Picture 2"/>
          <p:cNvPicPr>
            <a:picLocks noChangeAspect="1"/>
          </p:cNvPicPr>
          <p:nvPr/>
        </p:nvPicPr>
        <p:blipFill>
          <a:blip r:embed="rId4"/>
          <a:stretch>
            <a:fillRect/>
          </a:stretch>
        </p:blipFill>
        <p:spPr>
          <a:xfrm>
            <a:off x="0" y="5181600"/>
            <a:ext cx="9144000" cy="22448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685800" y="152400"/>
            <a:ext cx="7772400" cy="1143000"/>
          </a:xfrm>
        </p:spPr>
        <p:txBody>
          <a:bodyPr/>
          <a:lstStyle/>
          <a:p>
            <a:r>
              <a:rPr lang="en-US" dirty="0">
                <a:ea typeface="ＭＳ Ｐゴシック" charset="0"/>
                <a:cs typeface="ＭＳ Ｐゴシック" charset="0"/>
              </a:rPr>
              <a:t>Tic-Tac-Toe in GDL</a:t>
            </a:r>
          </a:p>
        </p:txBody>
      </p:sp>
      <p:sp>
        <p:nvSpPr>
          <p:cNvPr id="173058" name="Content Placeholder 2"/>
          <p:cNvSpPr>
            <a:spLocks noGrp="1"/>
          </p:cNvSpPr>
          <p:nvPr>
            <p:ph sz="half" idx="1"/>
          </p:nvPr>
        </p:nvSpPr>
        <p:spPr>
          <a:xfrm>
            <a:off x="728663" y="1211263"/>
            <a:ext cx="3810000" cy="4808537"/>
          </a:xfrm>
        </p:spPr>
        <p:txBody>
          <a:bodyPr/>
          <a:lstStyle/>
          <a:p>
            <a:pPr marL="0" indent="0">
              <a:buFontTx/>
              <a:buNone/>
            </a:pPr>
            <a:r>
              <a:rPr lang="en-US" sz="1600" dirty="0">
                <a:ea typeface="ＭＳ Ｐゴシック" charset="0"/>
                <a:cs typeface="ＭＳ Ｐゴシック" charset="0"/>
              </a:rPr>
              <a:t>(role </a:t>
            </a:r>
            <a:r>
              <a:rPr lang="en-US" sz="1600" dirty="0" err="1">
                <a:ea typeface="ＭＳ Ｐゴシック" charset="0"/>
                <a:cs typeface="ＭＳ Ｐゴシック" charset="0"/>
              </a:rPr>
              <a:t>xplayer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(role </a:t>
            </a:r>
            <a:r>
              <a:rPr lang="en-US" sz="1600" dirty="0" err="1">
                <a:ea typeface="ＭＳ Ｐゴシック" charset="0"/>
                <a:cs typeface="ＭＳ Ｐゴシック" charset="0"/>
              </a:rPr>
              <a:t>oplayer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 Initial State</a:t>
            </a:r>
          </a:p>
          <a:p>
            <a:pPr marL="0" indent="0">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(cell 1 1 b))</a:t>
            </a:r>
          </a:p>
          <a:p>
            <a:pPr marL="0" indent="0">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(cell 1 2 b))</a:t>
            </a:r>
          </a:p>
          <a:p>
            <a:pPr marL="0" indent="0">
              <a:buFontTx/>
              <a:buNone/>
            </a:pP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a:t>
            </a:r>
            <a:r>
              <a:rPr lang="en-US" sz="1600" dirty="0" err="1">
                <a:ea typeface="ＭＳ Ｐゴシック" charset="0"/>
                <a:cs typeface="ＭＳ Ｐゴシック" charset="0"/>
              </a:rPr>
              <a:t>init</a:t>
            </a:r>
            <a:r>
              <a:rPr lang="en-US" sz="1600" dirty="0">
                <a:ea typeface="ＭＳ Ｐゴシック" charset="0"/>
                <a:cs typeface="ＭＳ Ｐゴシック" charset="0"/>
              </a:rPr>
              <a:t> (control </a:t>
            </a:r>
            <a:r>
              <a:rPr lang="en-US" sz="1600" dirty="0" err="1">
                <a:ea typeface="ＭＳ Ｐゴシック" charset="0"/>
                <a:cs typeface="ＭＳ Ｐゴシック" charset="0"/>
              </a:rPr>
              <a:t>xplayer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 Dynamic Components</a:t>
            </a:r>
          </a:p>
          <a:p>
            <a:pPr marL="0" indent="0">
              <a:buFontTx/>
              <a:buNone/>
            </a:pPr>
            <a:r>
              <a:rPr lang="en-US" sz="1600" dirty="0">
                <a:ea typeface="ＭＳ Ｐゴシック" charset="0"/>
                <a:cs typeface="ＭＳ Ｐゴシック" charset="0"/>
              </a:rPr>
              <a:t>(&lt;= (next (cell ?m ?n x))</a:t>
            </a:r>
          </a:p>
          <a:p>
            <a:pPr marL="0" indent="0">
              <a:buFontTx/>
              <a:buNone/>
            </a:pPr>
            <a:r>
              <a:rPr lang="en-US" sz="1600" dirty="0">
                <a:ea typeface="ＭＳ Ｐゴシック" charset="0"/>
                <a:cs typeface="ＭＳ Ｐゴシック" charset="0"/>
              </a:rPr>
              <a:t>  (does </a:t>
            </a:r>
            <a:r>
              <a:rPr lang="en-US" sz="1600" dirty="0" err="1">
                <a:ea typeface="ＭＳ Ｐゴシック" charset="0"/>
                <a:cs typeface="ＭＳ Ｐゴシック" charset="0"/>
              </a:rPr>
              <a:t>xplayer</a:t>
            </a:r>
            <a:r>
              <a:rPr lang="en-US" sz="1600" dirty="0">
                <a:ea typeface="ＭＳ Ｐゴシック" charset="0"/>
                <a:cs typeface="ＭＳ Ｐゴシック" charset="0"/>
              </a:rPr>
              <a:t> (mark ?m ?n))</a:t>
            </a:r>
          </a:p>
          <a:p>
            <a:pPr marL="0" indent="0">
              <a:buFontTx/>
              <a:buNone/>
            </a:pPr>
            <a:r>
              <a:rPr lang="en-US" sz="1600" dirty="0">
                <a:ea typeface="ＭＳ Ｐゴシック" charset="0"/>
                <a:cs typeface="ＭＳ Ｐゴシック" charset="0"/>
              </a:rPr>
              <a:t>  (true (cell ?m ?n b)))</a:t>
            </a:r>
          </a:p>
          <a:p>
            <a:pPr marL="0" indent="0">
              <a:buFontTx/>
              <a:buNone/>
            </a:pPr>
            <a:endParaRPr lang="en-US" sz="1600" dirty="0">
              <a:ea typeface="ＭＳ Ｐゴシック" charset="0"/>
              <a:cs typeface="ＭＳ Ｐゴシック" charset="0"/>
            </a:endParaRPr>
          </a:p>
          <a:p>
            <a:pPr marL="0" indent="0">
              <a:buFontTx/>
              <a:buNone/>
            </a:pPr>
            <a:r>
              <a:rPr lang="en-US" sz="1600" dirty="0">
                <a:ea typeface="ＭＳ Ｐゴシック" charset="0"/>
                <a:cs typeface="ＭＳ Ｐゴシック" charset="0"/>
              </a:rPr>
              <a:t>(&lt;= (next (cell ?m ?n o))</a:t>
            </a:r>
          </a:p>
          <a:p>
            <a:pPr marL="0" indent="0">
              <a:buFontTx/>
              <a:buNone/>
            </a:pPr>
            <a:r>
              <a:rPr lang="en-US" sz="1600" dirty="0">
                <a:ea typeface="ＭＳ Ｐゴシック" charset="0"/>
                <a:cs typeface="ＭＳ Ｐゴシック" charset="0"/>
              </a:rPr>
              <a:t>  (does </a:t>
            </a:r>
            <a:r>
              <a:rPr lang="en-US" sz="1600" dirty="0" err="1">
                <a:ea typeface="ＭＳ Ｐゴシック" charset="0"/>
                <a:cs typeface="ＭＳ Ｐゴシック" charset="0"/>
              </a:rPr>
              <a:t>oplayer</a:t>
            </a:r>
            <a:r>
              <a:rPr lang="en-US" sz="1600" dirty="0">
                <a:ea typeface="ＭＳ Ｐゴシック" charset="0"/>
                <a:cs typeface="ＭＳ Ｐゴシック" charset="0"/>
              </a:rPr>
              <a:t> (mark ?m ?n))</a:t>
            </a:r>
          </a:p>
          <a:p>
            <a:pPr marL="0" indent="0">
              <a:buFontTx/>
              <a:buNone/>
            </a:pPr>
            <a:r>
              <a:rPr lang="en-US" sz="1600" dirty="0">
                <a:ea typeface="ＭＳ Ｐゴシック" charset="0"/>
                <a:cs typeface="ＭＳ Ｐゴシック" charset="0"/>
              </a:rPr>
              <a:t>  (true (cell ?m ?n b)))</a:t>
            </a:r>
          </a:p>
        </p:txBody>
      </p:sp>
      <p:sp>
        <p:nvSpPr>
          <p:cNvPr id="173059" name="Content Placeholder 3"/>
          <p:cNvSpPr>
            <a:spLocks noGrp="1"/>
          </p:cNvSpPr>
          <p:nvPr>
            <p:ph sz="half" idx="2"/>
          </p:nvPr>
        </p:nvSpPr>
        <p:spPr>
          <a:xfrm>
            <a:off x="4691063" y="1211263"/>
            <a:ext cx="3810000" cy="4808537"/>
          </a:xfrm>
        </p:spPr>
        <p:txBody>
          <a:bodyPr/>
          <a:lstStyle/>
          <a:p>
            <a:pPr marL="0" indent="0">
              <a:buFontTx/>
              <a:buNone/>
            </a:pP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(&lt;= (next (control </a:t>
            </a:r>
            <a:r>
              <a:rPr lang="en-US" sz="1600" dirty="0" err="1">
                <a:ea typeface="ＭＳ Ｐゴシック" charset="0"/>
                <a:cs typeface="ＭＳ Ｐゴシック" charset="0"/>
              </a:rPr>
              <a:t>xplayer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  (true (control </a:t>
            </a:r>
            <a:r>
              <a:rPr lang="en-US" sz="1600" dirty="0" err="1">
                <a:ea typeface="ＭＳ Ｐゴシック" charset="0"/>
                <a:cs typeface="ＭＳ Ｐゴシック" charset="0"/>
              </a:rPr>
              <a:t>oplayer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(&lt;= (legal ?w (mark ?x ?y))</a:t>
            </a:r>
          </a:p>
          <a:p>
            <a:pPr marL="0" indent="0">
              <a:buFontTx/>
              <a:buNone/>
            </a:pPr>
            <a:r>
              <a:rPr lang="en-US" sz="1600" dirty="0">
                <a:ea typeface="ＭＳ Ｐゴシック" charset="0"/>
                <a:cs typeface="ＭＳ Ｐゴシック" charset="0"/>
              </a:rPr>
              <a:t>  (true (cell ?x ?y b))</a:t>
            </a:r>
          </a:p>
          <a:p>
            <a:pPr marL="0" indent="0">
              <a:buFontTx/>
              <a:buNone/>
            </a:pPr>
            <a:r>
              <a:rPr lang="en-US" sz="1600" dirty="0">
                <a:ea typeface="ＭＳ Ｐゴシック" charset="0"/>
                <a:cs typeface="ＭＳ Ｐゴシック" charset="0"/>
              </a:rPr>
              <a:t>  (true (control ?w)))</a:t>
            </a:r>
          </a:p>
          <a:p>
            <a:pPr marL="0" indent="0">
              <a:buFontTx/>
              <a:buNone/>
            </a:pPr>
            <a:r>
              <a:rPr lang="en-US" sz="1600" dirty="0">
                <a:ea typeface="ＭＳ Ｐゴシック" charset="0"/>
                <a:cs typeface="ＭＳ Ｐゴシック" charset="0"/>
              </a:rPr>
              <a:t>(&lt;= (legal </a:t>
            </a:r>
            <a:r>
              <a:rPr lang="en-US" sz="1600" dirty="0" err="1">
                <a:ea typeface="ＭＳ Ｐゴシック" charset="0"/>
                <a:cs typeface="ＭＳ Ｐゴシック" charset="0"/>
              </a:rPr>
              <a:t>xplayer</a:t>
            </a:r>
            <a:r>
              <a:rPr lang="en-US" sz="1600" dirty="0">
                <a:ea typeface="ＭＳ Ｐゴシック" charset="0"/>
                <a:cs typeface="ＭＳ Ｐゴシック" charset="0"/>
              </a:rPr>
              <a:t> </a:t>
            </a:r>
            <a:r>
              <a:rPr lang="en-US" sz="1600" dirty="0" err="1">
                <a:ea typeface="ＭＳ Ｐゴシック" charset="0"/>
                <a:cs typeface="ＭＳ Ｐゴシック" charset="0"/>
              </a:rPr>
              <a:t>noop</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  (true (control </a:t>
            </a:r>
            <a:r>
              <a:rPr lang="en-US" sz="1600" dirty="0" err="1">
                <a:ea typeface="ＭＳ Ｐゴシック" charset="0"/>
                <a:cs typeface="ＭＳ Ｐゴシック" charset="0"/>
              </a:rPr>
              <a:t>oplayer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(&lt;= (legal </a:t>
            </a:r>
            <a:r>
              <a:rPr lang="en-US" sz="1600" dirty="0" err="1">
                <a:ea typeface="ＭＳ Ｐゴシック" charset="0"/>
                <a:cs typeface="ＭＳ Ｐゴシック" charset="0"/>
              </a:rPr>
              <a:t>oplayer</a:t>
            </a:r>
            <a:r>
              <a:rPr lang="en-US" sz="1600" dirty="0">
                <a:ea typeface="ＭＳ Ｐゴシック" charset="0"/>
                <a:cs typeface="ＭＳ Ｐゴシック" charset="0"/>
              </a:rPr>
              <a:t> </a:t>
            </a:r>
            <a:r>
              <a:rPr lang="en-US" sz="1600" dirty="0" err="1">
                <a:ea typeface="ＭＳ Ｐゴシック" charset="0"/>
                <a:cs typeface="ＭＳ Ｐゴシック" charset="0"/>
              </a:rPr>
              <a:t>noop</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  (true (control </a:t>
            </a:r>
            <a:r>
              <a:rPr lang="en-US" sz="1600" dirty="0" err="1">
                <a:ea typeface="ＭＳ Ｐゴシック" charset="0"/>
                <a:cs typeface="ＭＳ Ｐゴシック" charset="0"/>
              </a:rPr>
              <a:t>xplayer</a:t>
            </a: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(&lt;= (goal </a:t>
            </a:r>
            <a:r>
              <a:rPr lang="en-US" sz="1600" dirty="0" err="1">
                <a:ea typeface="ＭＳ Ｐゴシック" charset="0"/>
                <a:cs typeface="ＭＳ Ｐゴシック" charset="0"/>
              </a:rPr>
              <a:t>xplayer</a:t>
            </a:r>
            <a:r>
              <a:rPr lang="en-US" sz="1600" dirty="0">
                <a:ea typeface="ＭＳ Ｐゴシック" charset="0"/>
                <a:cs typeface="ＭＳ Ｐゴシック" charset="0"/>
              </a:rPr>
              <a:t> 100) (line x))</a:t>
            </a:r>
          </a:p>
          <a:p>
            <a:pPr marL="0" indent="0">
              <a:buFontTx/>
              <a:buNone/>
            </a:pPr>
            <a:r>
              <a:rPr lang="en-US" sz="1600" dirty="0">
                <a:ea typeface="ＭＳ Ｐゴシック" charset="0"/>
                <a:cs typeface="ＭＳ Ｐゴシック" charset="0"/>
              </a:rPr>
              <a:t>...</a:t>
            </a:r>
          </a:p>
          <a:p>
            <a:pPr marL="0" indent="0">
              <a:buFontTx/>
              <a:buNone/>
            </a:pPr>
            <a:r>
              <a:rPr lang="en-US" sz="1600" dirty="0">
                <a:ea typeface="ＭＳ Ｐゴシック" charset="0"/>
                <a:cs typeface="ＭＳ Ｐゴシック" charset="0"/>
              </a:rPr>
              <a:t>(&lt;= (goal </a:t>
            </a:r>
            <a:r>
              <a:rPr lang="en-US" sz="1600" dirty="0" err="1">
                <a:ea typeface="ＭＳ Ｐゴシック" charset="0"/>
                <a:cs typeface="ＭＳ Ｐゴシック" charset="0"/>
              </a:rPr>
              <a:t>oplayer</a:t>
            </a:r>
            <a:r>
              <a:rPr lang="en-US" sz="1600" dirty="0">
                <a:ea typeface="ＭＳ Ｐゴシック" charset="0"/>
                <a:cs typeface="ＭＳ Ｐゴシック" charset="0"/>
              </a:rPr>
              <a:t> 0) (line x))</a:t>
            </a:r>
          </a:p>
          <a:p>
            <a:pPr marL="0" indent="0">
              <a:buFontTx/>
              <a:buNone/>
            </a:pPr>
            <a:r>
              <a:rPr lang="en-US" sz="1600" dirty="0">
                <a:ea typeface="ＭＳ Ｐゴシック" charset="0"/>
                <a:cs typeface="ＭＳ Ｐゴシック" charset="0"/>
              </a:rPr>
              <a:t>...</a:t>
            </a:r>
          </a:p>
          <a:p>
            <a:pPr marL="0" indent="0">
              <a:buFontTx/>
              <a:buNone/>
            </a:pPr>
            <a:endParaRPr lang="en-US" sz="1600" dirty="0">
              <a:ea typeface="ＭＳ Ｐゴシック" charset="0"/>
              <a:cs typeface="ＭＳ Ｐゴシック" charset="0"/>
            </a:endParaRPr>
          </a:p>
        </p:txBody>
      </p:sp>
      <p:sp>
        <p:nvSpPr>
          <p:cNvPr id="173060" name="Content Placeholder 2"/>
          <p:cNvSpPr txBox="1">
            <a:spLocks/>
          </p:cNvSpPr>
          <p:nvPr/>
        </p:nvSpPr>
        <p:spPr bwMode="auto">
          <a:xfrm>
            <a:off x="800100" y="6248400"/>
            <a:ext cx="76962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20000"/>
              </a:spcBef>
            </a:pPr>
            <a:r>
              <a:rPr lang="en-US" sz="2800" dirty="0">
                <a:latin typeface="Calibri Regular" panose="020F0502020204030204" pitchFamily="34" charset="0"/>
              </a:rPr>
              <a:t>See </a:t>
            </a:r>
            <a:r>
              <a:rPr lang="en-US" sz="2800" dirty="0" err="1">
                <a:latin typeface="Calibri Regular" panose="020F0502020204030204" pitchFamily="34" charset="0"/>
              </a:rPr>
              <a:t>ggp</a:t>
            </a:r>
            <a:r>
              <a:rPr lang="en-US" sz="2800" dirty="0">
                <a:latin typeface="Calibri Regular" panose="020F0502020204030204" pitchFamily="34" charset="0"/>
              </a:rPr>
              <a:t>-base repository: </a:t>
            </a:r>
            <a:r>
              <a:rPr lang="en-US" sz="2800" dirty="0">
                <a:latin typeface="Calibri Regular" panose="020F0502020204030204" pitchFamily="34" charset="0"/>
                <a:hlinkClick r:id="rId2"/>
              </a:rPr>
              <a:t>http://bit.ly/RB49q5</a:t>
            </a:r>
            <a:endParaRPr lang="en-US" sz="1200" dirty="0">
              <a:latin typeface="Calibri Regular"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ＭＳ Ｐゴシック" charset="0"/>
                <a:cs typeface="ＭＳ Ｐゴシック" charset="0"/>
              </a:rPr>
              <a:t>Overview</a:t>
            </a:r>
          </a:p>
        </p:txBody>
      </p:sp>
      <p:sp>
        <p:nvSpPr>
          <p:cNvPr id="17410" name="Rectangle 3"/>
          <p:cNvSpPr>
            <a:spLocks noGrp="1" noChangeArrowheads="1"/>
          </p:cNvSpPr>
          <p:nvPr>
            <p:ph type="body" idx="1"/>
          </p:nvPr>
        </p:nvSpPr>
        <p:spPr/>
        <p:txBody>
          <a:bodyPr/>
          <a:lstStyle/>
          <a:p>
            <a:r>
              <a:rPr lang="en-US" sz="3200" dirty="0">
                <a:ea typeface="ＭＳ Ｐゴシック" charset="0"/>
                <a:cs typeface="ＭＳ Ｐゴシック" charset="0"/>
              </a:rPr>
              <a:t>Stochastic games</a:t>
            </a:r>
          </a:p>
          <a:p>
            <a:r>
              <a:rPr lang="en-US" sz="3200" dirty="0">
                <a:ea typeface="ＭＳ Ｐゴシック" charset="0"/>
                <a:cs typeface="ＭＳ Ｐゴシック" charset="0"/>
              </a:rPr>
              <a:t>Other issues</a:t>
            </a:r>
          </a:p>
          <a:p>
            <a:r>
              <a:rPr lang="en-US" sz="3200" dirty="0">
                <a:ea typeface="ＭＳ Ｐゴシック" charset="0"/>
                <a:cs typeface="ＭＳ Ｐゴシック" charset="0"/>
              </a:rPr>
              <a:t>AlphaGo Zero</a:t>
            </a:r>
          </a:p>
          <a:p>
            <a:r>
              <a:rPr lang="en-US" sz="3200" dirty="0">
                <a:ea typeface="ＭＳ Ｐゴシック" charset="0"/>
                <a:cs typeface="ＭＳ Ｐゴシック" charset="0"/>
              </a:rPr>
              <a:t>General game playing</a:t>
            </a:r>
          </a:p>
          <a:p>
            <a:endParaRPr lang="en-US" sz="3200" dirty="0">
              <a:ea typeface="ＭＳ Ｐゴシック" charset="0"/>
              <a:cs typeface="ＭＳ Ｐゴシック" charset="0"/>
            </a:endParaRPr>
          </a:p>
          <a:p>
            <a:endParaRPr lang="en-US" sz="2800" dirty="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76200" y="228600"/>
            <a:ext cx="8915400" cy="1143000"/>
          </a:xfrm>
        </p:spPr>
        <p:txBody>
          <a:bodyPr/>
          <a:lstStyle/>
          <a:p>
            <a:r>
              <a:rPr lang="en-US" dirty="0">
                <a:ea typeface="ＭＳ Ｐゴシック" charset="0"/>
                <a:cs typeface="ＭＳ Ｐゴシック" charset="0"/>
              </a:rPr>
              <a:t>A example of General Intelligence</a:t>
            </a:r>
          </a:p>
        </p:txBody>
      </p:sp>
      <p:sp>
        <p:nvSpPr>
          <p:cNvPr id="174082" name="Content Placeholder 2"/>
          <p:cNvSpPr>
            <a:spLocks noGrp="1"/>
          </p:cNvSpPr>
          <p:nvPr>
            <p:ph idx="1"/>
          </p:nvPr>
        </p:nvSpPr>
        <p:spPr>
          <a:xfrm>
            <a:off x="685800" y="1295400"/>
            <a:ext cx="7772400" cy="5181600"/>
          </a:xfrm>
        </p:spPr>
        <p:txBody>
          <a:bodyPr/>
          <a:lstStyle/>
          <a:p>
            <a:r>
              <a:rPr lang="en-US" altLang="ja-JP" sz="3200" dirty="0">
                <a:ea typeface="ＭＳ Ｐゴシック" charset="0"/>
                <a:cs typeface="ＭＳ Ｐゴシック" charset="0"/>
                <a:hlinkClick r:id="rId2"/>
              </a:rPr>
              <a:t>Artificial General Intelligence </a:t>
            </a:r>
            <a:r>
              <a:rPr lang="en-US" altLang="ja-JP" sz="3200" dirty="0">
                <a:ea typeface="ＭＳ Ｐゴシック" charset="0"/>
                <a:cs typeface="ＭＳ Ｐゴシック" charset="0"/>
              </a:rPr>
              <a:t>describes research that aims to create machines capable of general intelligent action</a:t>
            </a:r>
          </a:p>
          <a:p>
            <a:r>
              <a:rPr lang="en-US" sz="3200" dirty="0">
                <a:ea typeface="ＭＳ Ｐゴシック" charset="0"/>
                <a:cs typeface="ＭＳ Ｐゴシック" charset="0"/>
              </a:rPr>
              <a:t>Harkens back to early visions of AI, like McCarthy’s </a:t>
            </a:r>
            <a:r>
              <a:rPr lang="en-US" sz="3200" dirty="0">
                <a:ea typeface="ＭＳ Ｐゴシック" charset="0"/>
                <a:cs typeface="ＭＳ Ｐゴシック" charset="0"/>
                <a:hlinkClick r:id="rId3"/>
              </a:rPr>
              <a:t>Advise Taker</a:t>
            </a:r>
            <a:endParaRPr lang="en-US" sz="3200" dirty="0">
              <a:ea typeface="ＭＳ Ｐゴシック" charset="0"/>
              <a:cs typeface="ＭＳ Ｐゴシック" charset="0"/>
            </a:endParaRPr>
          </a:p>
          <a:p>
            <a:pPr lvl="1"/>
            <a:r>
              <a:rPr lang="en-US" sz="2800" dirty="0">
                <a:ea typeface="ＭＳ Ｐゴシック" charset="0"/>
              </a:rPr>
              <a:t>See </a:t>
            </a:r>
            <a:r>
              <a:rPr lang="en-US" sz="2800" dirty="0">
                <a:ea typeface="ＭＳ Ｐゴシック" charset="0"/>
                <a:hlinkClick r:id="rId4"/>
              </a:rPr>
              <a:t>Programs with Common Sense</a:t>
            </a:r>
            <a:r>
              <a:rPr lang="en-US" sz="2800" dirty="0">
                <a:ea typeface="ＭＳ Ｐゴシック" charset="0"/>
              </a:rPr>
              <a:t> (1959)</a:t>
            </a:r>
          </a:p>
          <a:p>
            <a:r>
              <a:rPr lang="en-US" sz="3200" dirty="0">
                <a:ea typeface="ＭＳ Ｐゴシック" charset="0"/>
                <a:cs typeface="ＭＳ Ｐゴシック" charset="0"/>
              </a:rPr>
              <a:t>A response to frustration with narrow specialists, often seen as “hacks”</a:t>
            </a:r>
          </a:p>
          <a:p>
            <a:pPr lvl="1"/>
            <a:r>
              <a:rPr lang="en-US" sz="2800" dirty="0">
                <a:ea typeface="ＭＳ Ｐゴシック" charset="0"/>
              </a:rPr>
              <a:t>See </a:t>
            </a:r>
            <a:r>
              <a:rPr lang="en-US" sz="2800" dirty="0">
                <a:ea typeface="ＭＳ Ｐゴシック" charset="0"/>
                <a:hlinkClick r:id="rId5"/>
              </a:rPr>
              <a:t>On Chomsky and the Two Cultures</a:t>
            </a:r>
            <a:br>
              <a:rPr lang="en-US" sz="2800" dirty="0">
                <a:ea typeface="ＭＳ Ｐゴシック" charset="0"/>
                <a:hlinkClick r:id="rId5"/>
              </a:rPr>
            </a:br>
            <a:r>
              <a:rPr lang="en-US" sz="2800" dirty="0">
                <a:ea typeface="ＭＳ Ｐゴシック" charset="0"/>
                <a:hlinkClick r:id="rId5"/>
              </a:rPr>
              <a:t>of Statistical Learning</a:t>
            </a:r>
            <a:endParaRPr lang="en-US" sz="2800" dirty="0">
              <a:ea typeface="ＭＳ Ｐゴシック" charset="0"/>
            </a:endParaRPr>
          </a:p>
          <a:p>
            <a:endParaRPr lang="en-US" sz="3200" dirty="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914400"/>
          </a:xfrm>
        </p:spPr>
        <p:txBody>
          <a:bodyPr/>
          <a:lstStyle/>
          <a:p>
            <a:r>
              <a:rPr lang="en-US" dirty="0">
                <a:ea typeface="ＭＳ Ｐゴシック" charset="0"/>
                <a:cs typeface="ＭＳ Ｐゴシック" charset="0"/>
              </a:rPr>
              <a:t>Why study games?</a:t>
            </a:r>
          </a:p>
        </p:txBody>
      </p:sp>
      <p:sp>
        <p:nvSpPr>
          <p:cNvPr id="19458" name="Rectangle 3"/>
          <p:cNvSpPr>
            <a:spLocks noGrp="1" noChangeArrowheads="1"/>
          </p:cNvSpPr>
          <p:nvPr>
            <p:ph type="body" idx="1"/>
          </p:nvPr>
        </p:nvSpPr>
        <p:spPr>
          <a:xfrm>
            <a:off x="674914" y="1143000"/>
            <a:ext cx="8153400" cy="5334000"/>
          </a:xfrm>
        </p:spPr>
        <p:txBody>
          <a:bodyPr/>
          <a:lstStyle/>
          <a:p>
            <a:r>
              <a:rPr lang="en-US" sz="3000" dirty="0">
                <a:ea typeface="ＭＳ Ｐゴシック" charset="0"/>
                <a:cs typeface="ＭＳ Ｐゴシック" charset="0"/>
              </a:rPr>
              <a:t>Interesting, hard problems that require minimal </a:t>
            </a:r>
            <a:r>
              <a:rPr lang="ja-JP" altLang="en-US" sz="3000" dirty="0">
                <a:ea typeface="ＭＳ Ｐゴシック" charset="0"/>
                <a:cs typeface="ＭＳ Ｐゴシック" charset="0"/>
              </a:rPr>
              <a:t>“</a:t>
            </a:r>
            <a:r>
              <a:rPr lang="en-US" altLang="ja-JP" sz="3000" dirty="0">
                <a:ea typeface="ＭＳ Ｐゴシック" charset="0"/>
                <a:cs typeface="ＭＳ Ｐゴシック" charset="0"/>
              </a:rPr>
              <a:t>initial structure</a:t>
            </a:r>
            <a:r>
              <a:rPr lang="ja-JP" altLang="en-US" sz="3000" dirty="0">
                <a:ea typeface="ＭＳ Ｐゴシック" charset="0"/>
                <a:cs typeface="ＭＳ Ｐゴシック" charset="0"/>
              </a:rPr>
              <a:t>”</a:t>
            </a:r>
            <a:endParaRPr lang="en-US" altLang="ja-JP" sz="3000" dirty="0">
              <a:ea typeface="ＭＳ Ｐゴシック" charset="0"/>
              <a:cs typeface="ＭＳ Ｐゴシック" charset="0"/>
            </a:endParaRPr>
          </a:p>
          <a:p>
            <a:r>
              <a:rPr lang="en-US" sz="3000" dirty="0">
                <a:ea typeface="ＭＳ Ｐゴシック" charset="0"/>
                <a:cs typeface="ＭＳ Ｐゴシック" charset="0"/>
              </a:rPr>
              <a:t>Clear criteria for success</a:t>
            </a:r>
          </a:p>
          <a:p>
            <a:r>
              <a:rPr lang="en-US" sz="3000" dirty="0">
                <a:ea typeface="ＭＳ Ｐゴシック" charset="0"/>
                <a:cs typeface="ＭＳ Ｐゴシック" charset="0"/>
              </a:rPr>
              <a:t>A way to study problems involving {hostile, adversarial, competing} agents and the uncertainty of interacting with the natural world</a:t>
            </a:r>
          </a:p>
          <a:p>
            <a:r>
              <a:rPr lang="en-US" sz="3000" dirty="0">
                <a:ea typeface="ＭＳ Ｐゴシック" charset="0"/>
                <a:cs typeface="ＭＳ Ｐゴシック" charset="0"/>
              </a:rPr>
              <a:t>People have used them to asses their intelligence</a:t>
            </a:r>
          </a:p>
          <a:p>
            <a:r>
              <a:rPr lang="en-US" sz="3000" dirty="0">
                <a:ea typeface="ＭＳ Ｐゴシック" charset="0"/>
                <a:cs typeface="ＭＳ Ｐゴシック" charset="0"/>
              </a:rPr>
              <a:t>Fun, good, easy to understand, PR potential</a:t>
            </a:r>
          </a:p>
          <a:p>
            <a:r>
              <a:rPr lang="en-US" sz="3000" dirty="0">
                <a:ea typeface="ＭＳ Ｐゴシック" charset="0"/>
                <a:cs typeface="ＭＳ Ｐゴシック" charset="0"/>
              </a:rPr>
              <a:t>Games often define very large search spaces</a:t>
            </a:r>
          </a:p>
          <a:p>
            <a:pPr lvl="1"/>
            <a:r>
              <a:rPr lang="en-US" sz="3000" dirty="0">
                <a:ea typeface="ＭＳ Ｐゴシック" charset="0"/>
              </a:rPr>
              <a:t>chess 35</a:t>
            </a:r>
            <a:r>
              <a:rPr lang="en-US" sz="3000" baseline="30000" dirty="0">
                <a:ea typeface="ＭＳ Ｐゴシック" charset="0"/>
              </a:rPr>
              <a:t>100</a:t>
            </a:r>
            <a:r>
              <a:rPr lang="en-US" sz="3000" dirty="0">
                <a:ea typeface="ＭＳ Ｐゴシック" charset="0"/>
              </a:rPr>
              <a:t> nodes in search tree, 10</a:t>
            </a:r>
            <a:r>
              <a:rPr lang="en-US" sz="3000" baseline="30000" dirty="0">
                <a:ea typeface="ＭＳ Ｐゴシック" charset="0"/>
              </a:rPr>
              <a:t>40</a:t>
            </a:r>
            <a:r>
              <a:rPr lang="en-US" sz="3000" dirty="0">
                <a:ea typeface="ＭＳ Ｐゴシック" charset="0"/>
              </a:rPr>
              <a:t> legal states</a:t>
            </a:r>
          </a:p>
        </p:txBody>
      </p:sp>
    </p:spTree>
    <p:extLst>
      <p:ext uri="{BB962C8B-B14F-4D97-AF65-F5344CB8AC3E}">
        <p14:creationId xmlns:p14="http://schemas.microsoft.com/office/powerpoint/2010/main" val="371371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685800" y="304800"/>
            <a:ext cx="7772400" cy="1143000"/>
          </a:xfrm>
        </p:spPr>
        <p:txBody>
          <a:bodyPr/>
          <a:lstStyle/>
          <a:p>
            <a:r>
              <a:rPr lang="en-US" sz="3600" dirty="0">
                <a:solidFill>
                  <a:srgbClr val="000000"/>
                </a:solidFill>
                <a:ea typeface="ＭＳ Ｐゴシック" charset="0"/>
                <a:cs typeface="ＭＳ Ｐゴシック" charset="0"/>
              </a:rPr>
              <a:t>Perspective on Games: </a:t>
            </a:r>
            <a:r>
              <a:rPr lang="en-US" sz="3600" dirty="0">
                <a:solidFill>
                  <a:srgbClr val="A01E00"/>
                </a:solidFill>
                <a:ea typeface="ＭＳ Ｐゴシック" charset="0"/>
                <a:cs typeface="ＭＳ Ｐゴシック" charset="0"/>
              </a:rPr>
              <a:t>Con</a:t>
            </a:r>
            <a:r>
              <a:rPr lang="en-US" sz="3600" dirty="0">
                <a:solidFill>
                  <a:schemeClr val="accent2"/>
                </a:solidFill>
                <a:ea typeface="ＭＳ Ｐゴシック" charset="0"/>
                <a:cs typeface="ＭＳ Ｐゴシック" charset="0"/>
              </a:rPr>
              <a:t> </a:t>
            </a:r>
            <a:r>
              <a:rPr lang="en-US" sz="3600" dirty="0">
                <a:solidFill>
                  <a:srgbClr val="000000"/>
                </a:solidFill>
                <a:ea typeface="ＭＳ Ｐゴシック" charset="0"/>
                <a:cs typeface="ＭＳ Ｐゴシック" charset="0"/>
              </a:rPr>
              <a:t>and</a:t>
            </a:r>
            <a:r>
              <a:rPr lang="en-US" sz="3600" dirty="0">
                <a:solidFill>
                  <a:schemeClr val="accent2"/>
                </a:solidFill>
                <a:ea typeface="ＭＳ Ｐゴシック" charset="0"/>
                <a:cs typeface="ＭＳ Ｐゴシック" charset="0"/>
              </a:rPr>
              <a:t> </a:t>
            </a:r>
            <a:r>
              <a:rPr lang="en-US" sz="3600" dirty="0">
                <a:solidFill>
                  <a:srgbClr val="006000"/>
                </a:solidFill>
                <a:ea typeface="ＭＳ Ｐゴシック" charset="0"/>
                <a:cs typeface="ＭＳ Ｐゴシック" charset="0"/>
              </a:rPr>
              <a:t>Pro</a:t>
            </a:r>
          </a:p>
        </p:txBody>
      </p:sp>
      <p:sp>
        <p:nvSpPr>
          <p:cNvPr id="164866" name="Text Box 3"/>
          <p:cNvSpPr txBox="1">
            <a:spLocks noChangeArrowheads="1"/>
          </p:cNvSpPr>
          <p:nvPr/>
        </p:nvSpPr>
        <p:spPr bwMode="auto">
          <a:xfrm>
            <a:off x="152400" y="1857375"/>
            <a:ext cx="42672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ja-JP" altLang="en-US" sz="2400" dirty="0">
                <a:solidFill>
                  <a:srgbClr val="A01E00"/>
                </a:solidFill>
                <a:latin typeface="Calibri Regular" panose="020F0502020204030204" pitchFamily="34" charset="0"/>
              </a:rPr>
              <a:t>“</a:t>
            </a:r>
            <a:r>
              <a:rPr lang="en-US" altLang="ja-JP" sz="2400" dirty="0">
                <a:solidFill>
                  <a:srgbClr val="A01E00"/>
                </a:solidFill>
                <a:latin typeface="Calibri Regular" panose="020F0502020204030204" pitchFamily="34" charset="0"/>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r>
              <a:rPr lang="ja-JP" altLang="en-US" sz="2400" dirty="0">
                <a:solidFill>
                  <a:srgbClr val="A01E00"/>
                </a:solidFill>
                <a:latin typeface="Calibri Regular" panose="020F0502020204030204" pitchFamily="34" charset="0"/>
              </a:rPr>
              <a:t>”</a:t>
            </a:r>
            <a:r>
              <a:rPr lang="en-US" altLang="ja-JP" sz="2400" dirty="0">
                <a:solidFill>
                  <a:srgbClr val="A01E00"/>
                </a:solidFill>
                <a:latin typeface="Calibri Regular" panose="020F0502020204030204" pitchFamily="34" charset="0"/>
              </a:rPr>
              <a:t>				John McCarthy, Stanford</a:t>
            </a:r>
            <a:endParaRPr lang="en-US" sz="2400" dirty="0">
              <a:solidFill>
                <a:srgbClr val="A01E00"/>
              </a:solidFill>
              <a:latin typeface="Calibri Regular" panose="020F0502020204030204" pitchFamily="34" charset="0"/>
            </a:endParaRPr>
          </a:p>
        </p:txBody>
      </p:sp>
      <p:sp>
        <p:nvSpPr>
          <p:cNvPr id="110596" name="Text Box 4"/>
          <p:cNvSpPr txBox="1">
            <a:spLocks noChangeArrowheads="1"/>
          </p:cNvSpPr>
          <p:nvPr/>
        </p:nvSpPr>
        <p:spPr bwMode="auto">
          <a:xfrm>
            <a:off x="4572000" y="2720975"/>
            <a:ext cx="43434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ja-JP" altLang="en-US" sz="2400" dirty="0">
                <a:solidFill>
                  <a:srgbClr val="006000"/>
                </a:solidFill>
                <a:latin typeface="Calibri Regular" panose="020F0502020204030204" pitchFamily="34" charset="0"/>
              </a:rPr>
              <a:t>“</a:t>
            </a:r>
            <a:r>
              <a:rPr lang="en-US" altLang="ja-JP" sz="2400" dirty="0">
                <a:solidFill>
                  <a:srgbClr val="006000"/>
                </a:solidFill>
                <a:latin typeface="Calibri Regular" panose="020F0502020204030204" pitchFamily="34" charset="0"/>
              </a:rPr>
              <a:t>Saying Deep Blue doesn’t really think about chess is like saying an airplane doesn't really fly because it doesn't flap its wings.</a:t>
            </a:r>
            <a:r>
              <a:rPr lang="ja-JP" altLang="en-US" sz="2400" dirty="0">
                <a:solidFill>
                  <a:srgbClr val="006000"/>
                </a:solidFill>
                <a:latin typeface="Calibri Regular" panose="020F0502020204030204" pitchFamily="34" charset="0"/>
              </a:rPr>
              <a:t>”</a:t>
            </a:r>
            <a:endParaRPr lang="en-US" altLang="ja-JP" sz="2400" dirty="0">
              <a:solidFill>
                <a:srgbClr val="006000"/>
              </a:solidFill>
              <a:latin typeface="Calibri Regular" panose="020F0502020204030204" pitchFamily="34" charset="0"/>
            </a:endParaRPr>
          </a:p>
          <a:p>
            <a:r>
              <a:rPr lang="en-US" sz="2400" dirty="0">
                <a:solidFill>
                  <a:srgbClr val="006000"/>
                </a:solidFill>
                <a:latin typeface="Calibri Regular" panose="020F0502020204030204" pitchFamily="34" charset="0"/>
              </a:rPr>
              <a:t>				Drew McDermott, Yale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087"/>
            <a:ext cx="7772400" cy="1143000"/>
          </a:xfrm>
        </p:spPr>
        <p:txBody>
          <a:bodyPr/>
          <a:lstStyle/>
          <a:p>
            <a:pPr algn="ctr"/>
            <a:r>
              <a:rPr lang="en-US" b="1" dirty="0">
                <a:latin typeface="Calibri" panose="020F0502020204030204" pitchFamily="34" charset="0"/>
                <a:cs typeface="Calibri" panose="020F0502020204030204" pitchFamily="34" charset="0"/>
                <a:hlinkClick r:id="rId2"/>
              </a:rPr>
              <a:t>AlphaGO</a:t>
            </a:r>
            <a:endParaRPr lang="en-US"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611715" y="1280160"/>
            <a:ext cx="8088939" cy="5472536"/>
          </a:xfrm>
        </p:spPr>
        <p:txBody>
          <a:bodyPr>
            <a:normAutofit lnSpcReduction="10000"/>
          </a:bodyPr>
          <a:lstStyle/>
          <a:p>
            <a:r>
              <a:rPr lang="en-US" sz="3200" dirty="0"/>
              <a:t>Developed by Google’s </a:t>
            </a:r>
            <a:r>
              <a:rPr lang="en-US" sz="3200" dirty="0">
                <a:hlinkClick r:id="rId3"/>
              </a:rPr>
              <a:t>DeepMind</a:t>
            </a:r>
            <a:endParaRPr lang="en-US" sz="3200" dirty="0"/>
          </a:p>
          <a:p>
            <a:r>
              <a:rPr lang="en-US" sz="3200" dirty="0"/>
              <a:t>Beat top-ranked human grandmasters in 2016</a:t>
            </a:r>
          </a:p>
          <a:p>
            <a:r>
              <a:rPr lang="en-US" sz="3200" dirty="0"/>
              <a:t>Used </a:t>
            </a:r>
            <a:r>
              <a:rPr lang="en-US" sz="3200" dirty="0">
                <a:hlinkClick r:id="rId4"/>
              </a:rPr>
              <a:t>Monte Carlo tree search</a:t>
            </a:r>
            <a:r>
              <a:rPr lang="en-US" sz="3200" dirty="0"/>
              <a:t> over game tree</a:t>
            </a:r>
          </a:p>
          <a:p>
            <a:pPr marL="339725" lvl="1" indent="0">
              <a:buNone/>
            </a:pPr>
            <a:r>
              <a:rPr lang="en-US" dirty="0"/>
              <a:t>expands search tree via random sampling of search space</a:t>
            </a:r>
          </a:p>
          <a:p>
            <a:r>
              <a:rPr lang="en-US" sz="3200" i="1" dirty="0"/>
              <a:t>Science</a:t>
            </a:r>
            <a:r>
              <a:rPr lang="en-US" sz="3200" dirty="0"/>
              <a:t> Breakthrough of the year runner-up</a:t>
            </a:r>
          </a:p>
          <a:p>
            <a:pPr marL="228600" lvl="1" indent="0">
              <a:lnSpc>
                <a:spcPct val="120000"/>
              </a:lnSpc>
              <a:buNone/>
            </a:pPr>
            <a:r>
              <a:rPr lang="en-US" sz="2800" dirty="0">
                <a:hlinkClick r:id="rId5"/>
              </a:rPr>
              <a:t>Mastering the game of Go with deep neural networks and tree search</a:t>
            </a:r>
            <a:r>
              <a:rPr lang="en-US" sz="2800" dirty="0"/>
              <a:t>, Silver et al., </a:t>
            </a:r>
            <a:r>
              <a:rPr lang="en-US" sz="2800" i="1" dirty="0"/>
              <a:t>Nature</a:t>
            </a:r>
            <a:r>
              <a:rPr lang="en-US" sz="2800" dirty="0"/>
              <a:t>, 529:484–489, 2016</a:t>
            </a:r>
          </a:p>
          <a:p>
            <a:r>
              <a:rPr lang="en-US" sz="3200" dirty="0"/>
              <a:t>Match with grandmaster Lee Sedol in 2016 was subject of award-winning 2017 </a:t>
            </a:r>
            <a:r>
              <a:rPr lang="en-US" sz="3200" dirty="0">
                <a:hlinkClick r:id="rId6"/>
              </a:rPr>
              <a:t>AlphaGo</a:t>
            </a:r>
            <a:endParaRPr lang="en-US" sz="3200" dirty="0"/>
          </a:p>
          <a:p>
            <a:endParaRPr lang="en-US" sz="3200" dirty="0"/>
          </a:p>
        </p:txBody>
      </p:sp>
      <p:pic>
        <p:nvPicPr>
          <p:cNvPr id="2" name="Picture 1">
            <a:extLst>
              <a:ext uri="{FF2B5EF4-FFF2-40B4-BE49-F238E27FC236}">
                <a16:creationId xmlns:a16="http://schemas.microsoft.com/office/drawing/2014/main" id="{4A89AB1E-6724-3448-BD4B-5FD072B0FEF9}"/>
              </a:ext>
            </a:extLst>
          </p:cNvPr>
          <p:cNvPicPr>
            <a:picLocks noChangeAspect="1"/>
          </p:cNvPicPr>
          <p:nvPr/>
        </p:nvPicPr>
        <p:blipFill>
          <a:blip r:embed="rId7"/>
          <a:stretch>
            <a:fillRect/>
          </a:stretch>
        </p:blipFill>
        <p:spPr>
          <a:xfrm>
            <a:off x="7839546" y="105304"/>
            <a:ext cx="1174856" cy="1174856"/>
          </a:xfrm>
          <a:prstGeom prst="rect">
            <a:avLst/>
          </a:prstGeom>
        </p:spPr>
      </p:pic>
    </p:spTree>
    <p:extLst>
      <p:ext uri="{BB962C8B-B14F-4D97-AF65-F5344CB8AC3E}">
        <p14:creationId xmlns:p14="http://schemas.microsoft.com/office/powerpoint/2010/main" val="325293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782"/>
            <a:ext cx="7886700" cy="1325563"/>
          </a:xfrm>
        </p:spPr>
        <p:txBody>
          <a:bodyPr/>
          <a:lstStyle/>
          <a:p>
            <a:pPr algn="ctr"/>
            <a:r>
              <a:rPr lang="en-US" b="1" dirty="0">
                <a:latin typeface="Calibri" panose="020F0502020204030204" pitchFamily="34" charset="0"/>
                <a:cs typeface="Calibri" panose="020F0502020204030204" pitchFamily="34" charset="0"/>
              </a:rPr>
              <a:t>Go - the game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053" y="4419601"/>
            <a:ext cx="3439996" cy="17981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61" y="4419600"/>
            <a:ext cx="2155852" cy="1793277"/>
          </a:xfrm>
          <a:prstGeom prst="rect">
            <a:avLst/>
          </a:prstGeom>
        </p:spPr>
      </p:pic>
      <p:sp>
        <p:nvSpPr>
          <p:cNvPr id="7" name="TextBox 6"/>
          <p:cNvSpPr txBox="1"/>
          <p:nvPr/>
        </p:nvSpPr>
        <p:spPr>
          <a:xfrm>
            <a:off x="4872147" y="6096000"/>
            <a:ext cx="3276902" cy="584775"/>
          </a:xfrm>
          <a:prstGeom prst="rect">
            <a:avLst/>
          </a:prstGeom>
          <a:noFill/>
        </p:spPr>
        <p:txBody>
          <a:bodyPr wrap="square" rtlCol="0">
            <a:spAutoFit/>
          </a:bodyPr>
          <a:lstStyle/>
          <a:p>
            <a:pPr algn="ctr"/>
            <a:r>
              <a:rPr lang="en-US" sz="3200" b="1" dirty="0"/>
              <a:t>capture</a:t>
            </a:r>
          </a:p>
        </p:txBody>
      </p:sp>
      <p:sp>
        <p:nvSpPr>
          <p:cNvPr id="8" name="TextBox 7"/>
          <p:cNvSpPr txBox="1"/>
          <p:nvPr/>
        </p:nvSpPr>
        <p:spPr>
          <a:xfrm>
            <a:off x="1501261" y="6139435"/>
            <a:ext cx="2155852" cy="584775"/>
          </a:xfrm>
          <a:prstGeom prst="rect">
            <a:avLst/>
          </a:prstGeom>
          <a:noFill/>
        </p:spPr>
        <p:txBody>
          <a:bodyPr wrap="square" rtlCol="0">
            <a:spAutoFit/>
          </a:bodyPr>
          <a:lstStyle/>
          <a:p>
            <a:pPr algn="ctr"/>
            <a:r>
              <a:rPr lang="en-US" sz="3200" b="1"/>
              <a:t>liberties</a:t>
            </a:r>
          </a:p>
        </p:txBody>
      </p:sp>
      <p:sp>
        <p:nvSpPr>
          <p:cNvPr id="9" name="Content Placeholder 8"/>
          <p:cNvSpPr>
            <a:spLocks noGrp="1"/>
          </p:cNvSpPr>
          <p:nvPr>
            <p:ph idx="1"/>
          </p:nvPr>
        </p:nvSpPr>
        <p:spPr>
          <a:xfrm>
            <a:off x="532844" y="1219200"/>
            <a:ext cx="8352419" cy="4373626"/>
          </a:xfrm>
        </p:spPr>
        <p:txBody>
          <a:bodyPr>
            <a:noAutofit/>
          </a:bodyPr>
          <a:lstStyle/>
          <a:p>
            <a:r>
              <a:rPr lang="en-US" sz="3200" dirty="0"/>
              <a:t>Played on 19x19 board; black vs. white stones</a:t>
            </a:r>
          </a:p>
          <a:p>
            <a:r>
              <a:rPr lang="en-US" sz="3200" dirty="0"/>
              <a:t>Huge state space O(</a:t>
            </a:r>
            <a:r>
              <a:rPr lang="en-US" sz="3200" dirty="0" err="1"/>
              <a:t>b</a:t>
            </a:r>
            <a:r>
              <a:rPr lang="en-US" sz="3200" baseline="30000" dirty="0" err="1"/>
              <a:t>d</a:t>
            </a:r>
            <a:r>
              <a:rPr lang="en-US" sz="3200" dirty="0"/>
              <a:t>): chess:~35</a:t>
            </a:r>
            <a:r>
              <a:rPr lang="en-US" sz="3200" baseline="30000" dirty="0"/>
              <a:t>80</a:t>
            </a:r>
            <a:r>
              <a:rPr lang="en-US" sz="3200" dirty="0"/>
              <a:t>, go: ~250</a:t>
            </a:r>
            <a:r>
              <a:rPr lang="en-US" sz="3200" baseline="30000" dirty="0"/>
              <a:t>150</a:t>
            </a:r>
          </a:p>
          <a:p>
            <a:pPr eaLnBrk="0" fontAlgn="base" hangingPunct="0">
              <a:lnSpc>
                <a:spcPct val="100000"/>
              </a:lnSpc>
              <a:spcBef>
                <a:spcPct val="0"/>
              </a:spcBef>
              <a:spcAft>
                <a:spcPct val="0"/>
              </a:spcAft>
            </a:pPr>
            <a:r>
              <a:rPr lang="en-US" altLang="en-US" sz="3200" dirty="0"/>
              <a:t>Rule: </a:t>
            </a:r>
            <a:r>
              <a:rPr lang="en-US" altLang="en-US" dirty="0"/>
              <a:t>S</a:t>
            </a:r>
            <a:r>
              <a:rPr lang="en-US" altLang="en-US" sz="3200" dirty="0"/>
              <a:t>tones on board must have an adjacent open point ("liberty") or be part of connected group with a liberty. Groups of stones losing their last liberty are removed from the board.</a:t>
            </a:r>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704" y="98788"/>
            <a:ext cx="1208713" cy="1172452"/>
          </a:xfrm>
          <a:prstGeom prst="rect">
            <a:avLst/>
          </a:prstGeom>
        </p:spPr>
      </p:pic>
    </p:spTree>
    <p:extLst>
      <p:ext uri="{BB962C8B-B14F-4D97-AF65-F5344CB8AC3E}">
        <p14:creationId xmlns:p14="http://schemas.microsoft.com/office/powerpoint/2010/main" val="195093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122237"/>
            <a:ext cx="7886700" cy="1325563"/>
          </a:xfrm>
        </p:spPr>
        <p:txBody>
          <a:bodyPr/>
          <a:lstStyle/>
          <a:p>
            <a:pPr algn="ctr"/>
            <a:r>
              <a:rPr lang="en-US" b="1" dirty="0">
                <a:latin typeface="Calibri" panose="020F0502020204030204" pitchFamily="34" charset="0"/>
                <a:cs typeface="Calibri" panose="020F0502020204030204" pitchFamily="34" charset="0"/>
              </a:rPr>
              <a:t>AlphaGo implementation</a:t>
            </a:r>
          </a:p>
        </p:txBody>
      </p:sp>
      <p:sp>
        <p:nvSpPr>
          <p:cNvPr id="3" name="Content Placeholder 2"/>
          <p:cNvSpPr>
            <a:spLocks noGrp="1"/>
          </p:cNvSpPr>
          <p:nvPr>
            <p:ph idx="1"/>
          </p:nvPr>
        </p:nvSpPr>
        <p:spPr>
          <a:xfrm>
            <a:off x="355651" y="1377491"/>
            <a:ext cx="7694083" cy="4509030"/>
          </a:xfrm>
        </p:spPr>
        <p:txBody>
          <a:bodyPr>
            <a:normAutofit/>
          </a:bodyPr>
          <a:lstStyle/>
          <a:p>
            <a:r>
              <a:rPr lang="en-US" sz="3200" dirty="0"/>
              <a:t>Trained deep neural networks (13 layers) to learn </a:t>
            </a:r>
            <a:r>
              <a:rPr lang="en-US" sz="3200" b="1" dirty="0"/>
              <a:t>value function </a:t>
            </a:r>
            <a:r>
              <a:rPr lang="en-US" sz="3200" dirty="0"/>
              <a:t>and </a:t>
            </a:r>
            <a:r>
              <a:rPr lang="en-US" sz="3200" b="1" dirty="0"/>
              <a:t>policy function</a:t>
            </a:r>
          </a:p>
          <a:p>
            <a:r>
              <a:rPr lang="en-US" sz="3200" dirty="0"/>
              <a:t>Performs Monte Carlo game search</a:t>
            </a:r>
          </a:p>
          <a:p>
            <a:pPr marL="463550" lvl="1" indent="-177800"/>
            <a:r>
              <a:rPr lang="en-US" sz="2800" dirty="0"/>
              <a:t>explore state space like minimax</a:t>
            </a:r>
          </a:p>
          <a:p>
            <a:pPr marL="463550" lvl="1" indent="-177800"/>
            <a:r>
              <a:rPr lang="en-US" sz="2800" dirty="0"/>
              <a:t>random "rollouts"</a:t>
            </a:r>
          </a:p>
          <a:p>
            <a:pPr marL="463550" lvl="1" indent="-177800"/>
            <a:r>
              <a:rPr lang="en-US" sz="2800" dirty="0"/>
              <a:t>simulate probable plays by opponent according to policy function</a:t>
            </a:r>
          </a:p>
          <a:p>
            <a:pPr lvl="1"/>
            <a:endParaRPr lang="en-US" sz="2800" dirty="0"/>
          </a:p>
        </p:txBody>
      </p:sp>
      <p:pic>
        <p:nvPicPr>
          <p:cNvPr id="5" name="Picture 4"/>
          <p:cNvPicPr>
            <a:picLocks noChangeAspect="1"/>
          </p:cNvPicPr>
          <p:nvPr/>
        </p:nvPicPr>
        <p:blipFill>
          <a:blip r:embed="rId2"/>
          <a:stretch>
            <a:fillRect/>
          </a:stretch>
        </p:blipFill>
        <p:spPr>
          <a:xfrm>
            <a:off x="405196" y="5062308"/>
            <a:ext cx="5414203" cy="1816474"/>
          </a:xfrm>
          <a:prstGeom prst="rect">
            <a:avLst/>
          </a:prstGeom>
        </p:spPr>
      </p:pic>
    </p:spTree>
    <p:extLst>
      <p:ext uri="{BB962C8B-B14F-4D97-AF65-F5344CB8AC3E}">
        <p14:creationId xmlns:p14="http://schemas.microsoft.com/office/powerpoint/2010/main" val="349829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122237"/>
            <a:ext cx="7886700" cy="1325563"/>
          </a:xfrm>
        </p:spPr>
        <p:txBody>
          <a:bodyPr/>
          <a:lstStyle/>
          <a:p>
            <a:pPr algn="ctr"/>
            <a:r>
              <a:rPr lang="en-US" b="1" dirty="0">
                <a:latin typeface="Calibri" panose="020F0502020204030204" pitchFamily="34" charset="0"/>
                <a:cs typeface="Calibri" panose="020F0502020204030204" pitchFamily="34" charset="0"/>
              </a:rPr>
              <a:t>AlphaGo implementation</a:t>
            </a:r>
          </a:p>
        </p:txBody>
      </p:sp>
      <p:sp>
        <p:nvSpPr>
          <p:cNvPr id="3" name="Content Placeholder 2"/>
          <p:cNvSpPr>
            <a:spLocks noGrp="1"/>
          </p:cNvSpPr>
          <p:nvPr>
            <p:ph idx="1"/>
          </p:nvPr>
        </p:nvSpPr>
        <p:spPr>
          <a:xfrm>
            <a:off x="628650" y="1767784"/>
            <a:ext cx="7886700" cy="3919338"/>
          </a:xfrm>
        </p:spPr>
        <p:txBody>
          <a:bodyPr>
            <a:normAutofit fontScale="92500" lnSpcReduction="10000"/>
          </a:bodyPr>
          <a:lstStyle/>
          <a:p>
            <a:pPr marL="231775" indent="-222250"/>
            <a:r>
              <a:rPr lang="en-US" sz="3200" dirty="0"/>
              <a:t>Hardware: 1920 CPUs, 28O GPUs</a:t>
            </a:r>
          </a:p>
          <a:p>
            <a:pPr marL="231775" indent="-222250"/>
            <a:r>
              <a:rPr lang="en-US" sz="3200" dirty="0"/>
              <a:t>Neural networks trained in two </a:t>
            </a:r>
            <a:r>
              <a:rPr lang="en-US" sz="3200"/>
              <a:t>phases over 4-6 weeks</a:t>
            </a:r>
            <a:endParaRPr lang="en-US" sz="3200" dirty="0"/>
          </a:p>
          <a:p>
            <a:pPr marL="231775" indent="-222250"/>
            <a:r>
              <a:rPr lang="en-US" sz="3200" b="1" dirty="0"/>
              <a:t>Phase 1: </a:t>
            </a:r>
            <a:r>
              <a:rPr lang="en-US" sz="3200" dirty="0"/>
              <a:t>supervised learning from database of 30 million moves in games </a:t>
            </a:r>
            <a:r>
              <a:rPr lang="en-US" dirty="0"/>
              <a:t>between two</a:t>
            </a:r>
            <a:r>
              <a:rPr lang="en-US" sz="3200" dirty="0"/>
              <a:t> good human players</a:t>
            </a:r>
          </a:p>
          <a:p>
            <a:pPr marL="231775" indent="-222250"/>
            <a:r>
              <a:rPr lang="en-US" sz="3200" b="1" dirty="0"/>
              <a:t>Phase 2: </a:t>
            </a:r>
            <a:r>
              <a:rPr lang="en-US" sz="3200" dirty="0"/>
              <a:t>play against versions of self using </a:t>
            </a:r>
            <a:r>
              <a:rPr lang="en-US" sz="3200" dirty="0">
                <a:hlinkClick r:id="rId2"/>
              </a:rPr>
              <a:t>reinforcement learning</a:t>
            </a:r>
            <a:r>
              <a:rPr lang="en-US" sz="3200" dirty="0"/>
              <a:t> to improve performance</a:t>
            </a:r>
          </a:p>
        </p:txBody>
      </p:sp>
    </p:spTree>
    <p:extLst>
      <p:ext uri="{BB962C8B-B14F-4D97-AF65-F5344CB8AC3E}">
        <p14:creationId xmlns:p14="http://schemas.microsoft.com/office/powerpoint/2010/main" val="24070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685800" y="609600"/>
            <a:ext cx="6934200" cy="1143000"/>
          </a:xfrm>
        </p:spPr>
        <p:txBody>
          <a:bodyPr/>
          <a:lstStyle/>
          <a:p>
            <a:r>
              <a:rPr lang="en-US" sz="4800" dirty="0">
                <a:ea typeface="ＭＳ Ｐゴシック" charset="0"/>
                <a:cs typeface="ＭＳ Ｐゴシック" charset="0"/>
              </a:rPr>
              <a:t>Stochastic Games</a:t>
            </a:r>
          </a:p>
        </p:txBody>
      </p:sp>
      <p:sp>
        <p:nvSpPr>
          <p:cNvPr id="147458" name="Content Placeholder 2"/>
          <p:cNvSpPr>
            <a:spLocks noGrp="1"/>
          </p:cNvSpPr>
          <p:nvPr>
            <p:ph idx="1"/>
          </p:nvPr>
        </p:nvSpPr>
        <p:spPr/>
        <p:txBody>
          <a:bodyPr/>
          <a:lstStyle/>
          <a:p>
            <a:r>
              <a:rPr lang="en-US" sz="3200" dirty="0">
                <a:ea typeface="ＭＳ Ｐゴシック" charset="0"/>
                <a:cs typeface="ＭＳ Ｐゴシック" charset="0"/>
              </a:rPr>
              <a:t>In real life, unpredictable external events can put us into unforeseen situations</a:t>
            </a:r>
          </a:p>
          <a:p>
            <a:r>
              <a:rPr lang="en-US" sz="3200" dirty="0">
                <a:ea typeface="ＭＳ Ｐゴシック" charset="0"/>
                <a:cs typeface="ＭＳ Ｐゴシック" charset="0"/>
              </a:rPr>
              <a:t>Many games introduce unpredictability through a random element, such as the throwing of dice</a:t>
            </a:r>
          </a:p>
          <a:p>
            <a:r>
              <a:rPr lang="en-US" sz="3200" dirty="0">
                <a:ea typeface="ＭＳ Ｐゴシック" charset="0"/>
                <a:cs typeface="ＭＳ Ｐゴシック" charset="0"/>
              </a:rPr>
              <a:t>These offer simple scenarios for problem solving with adversaries and uncertainty</a:t>
            </a:r>
          </a:p>
          <a:p>
            <a:endParaRPr lang="en-US" sz="3200" dirty="0">
              <a:ea typeface="ＭＳ Ｐゴシック" charset="0"/>
              <a:cs typeface="ＭＳ Ｐゴシック" charset="0"/>
            </a:endParaRP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0"/>
            <a:ext cx="238760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609600" y="277088"/>
            <a:ext cx="7772400" cy="1143000"/>
          </a:xfrm>
        </p:spPr>
        <p:txBody>
          <a:bodyPr/>
          <a:lstStyle/>
          <a:p>
            <a:r>
              <a:rPr lang="en-US" sz="4400" b="1" dirty="0">
                <a:ea typeface="ＭＳ Ｐゴシック" charset="0"/>
                <a:cs typeface="ＭＳ Ｐゴシック" charset="0"/>
              </a:rPr>
              <a:t>Example: Backgammon</a:t>
            </a:r>
          </a:p>
        </p:txBody>
      </p:sp>
      <p:pic>
        <p:nvPicPr>
          <p:cNvPr id="148482"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43" y="1468935"/>
            <a:ext cx="4800600" cy="4665663"/>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483" name="Text Box 4"/>
          <p:cNvSpPr txBox="1">
            <a:spLocks noChangeArrowheads="1"/>
          </p:cNvSpPr>
          <p:nvPr/>
        </p:nvSpPr>
        <p:spPr bwMode="auto">
          <a:xfrm>
            <a:off x="228600" y="1409202"/>
            <a:ext cx="4038600" cy="4725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09538" indent="-109538">
              <a:defRPr sz="2000">
                <a:solidFill>
                  <a:schemeClr val="tx1"/>
                </a:solidFill>
                <a:latin typeface="Times New Roman" charset="0"/>
                <a:ea typeface="ＭＳ Ｐゴシック" charset="0"/>
                <a:cs typeface="ＭＳ Ｐゴシック" charset="0"/>
              </a:defRPr>
            </a:lvl1pPr>
            <a:lvl2pPr marL="407988" indent="-173038">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800"/>
              </a:spcBef>
              <a:buFontTx/>
              <a:buChar char="•"/>
            </a:pPr>
            <a:r>
              <a:rPr lang="en-US" sz="2400" dirty="0">
                <a:latin typeface="Calibri Regular" panose="020F0502020204030204" pitchFamily="34" charset="0"/>
              </a:rPr>
              <a:t>Popular two-player game with uncertainty</a:t>
            </a:r>
          </a:p>
          <a:p>
            <a:pPr>
              <a:spcBef>
                <a:spcPts val="800"/>
              </a:spcBef>
              <a:buFontTx/>
              <a:buChar char="•"/>
            </a:pPr>
            <a:r>
              <a:rPr lang="en-US" sz="2400" dirty="0">
                <a:latin typeface="Calibri Regular" panose="020F0502020204030204" pitchFamily="34" charset="0"/>
              </a:rPr>
              <a:t>Players roll dice to determine what moves can be made</a:t>
            </a:r>
          </a:p>
          <a:p>
            <a:pPr>
              <a:spcBef>
                <a:spcPts val="800"/>
              </a:spcBef>
              <a:buFontTx/>
              <a:buChar char="•"/>
            </a:pPr>
            <a:r>
              <a:rPr lang="en-US" sz="2400" dirty="0">
                <a:latin typeface="Calibri Regular" panose="020F0502020204030204" pitchFamily="34" charset="0"/>
              </a:rPr>
              <a:t>White has just rolled 5 &amp; 6, giving four legal moves:</a:t>
            </a:r>
          </a:p>
          <a:p>
            <a:pPr lvl="1">
              <a:lnSpc>
                <a:spcPct val="40000"/>
              </a:lnSpc>
              <a:spcBef>
                <a:spcPts val="800"/>
              </a:spcBef>
              <a:buFontTx/>
              <a:buChar char="•"/>
            </a:pPr>
            <a:r>
              <a:rPr lang="en-US" sz="2400" dirty="0">
                <a:latin typeface="Calibri Regular" panose="020F0502020204030204" pitchFamily="34" charset="0"/>
              </a:rPr>
              <a:t>5-10, 5-11</a:t>
            </a:r>
          </a:p>
          <a:p>
            <a:pPr lvl="1">
              <a:lnSpc>
                <a:spcPct val="40000"/>
              </a:lnSpc>
              <a:spcBef>
                <a:spcPts val="800"/>
              </a:spcBef>
              <a:buFontTx/>
              <a:buChar char="•"/>
            </a:pPr>
            <a:r>
              <a:rPr lang="en-US" sz="2400" dirty="0">
                <a:latin typeface="Calibri Regular" panose="020F0502020204030204" pitchFamily="34" charset="0"/>
              </a:rPr>
              <a:t>5-11, 19-24</a:t>
            </a:r>
          </a:p>
          <a:p>
            <a:pPr lvl="1">
              <a:lnSpc>
                <a:spcPct val="40000"/>
              </a:lnSpc>
              <a:spcBef>
                <a:spcPts val="800"/>
              </a:spcBef>
              <a:buFontTx/>
              <a:buChar char="•"/>
            </a:pPr>
            <a:r>
              <a:rPr lang="en-US" sz="2400" dirty="0">
                <a:latin typeface="Calibri Regular" panose="020F0502020204030204" pitchFamily="34" charset="0"/>
              </a:rPr>
              <a:t>5-10, 10-16</a:t>
            </a:r>
          </a:p>
          <a:p>
            <a:pPr lvl="1">
              <a:lnSpc>
                <a:spcPct val="40000"/>
              </a:lnSpc>
              <a:spcBef>
                <a:spcPts val="800"/>
              </a:spcBef>
              <a:buFontTx/>
              <a:buChar char="•"/>
            </a:pPr>
            <a:r>
              <a:rPr lang="en-US" sz="2400" dirty="0">
                <a:latin typeface="Calibri Regular" panose="020F0502020204030204" pitchFamily="34" charset="0"/>
              </a:rPr>
              <a:t>5-11, 11-16</a:t>
            </a:r>
          </a:p>
          <a:p>
            <a:pPr>
              <a:spcBef>
                <a:spcPts val="800"/>
              </a:spcBef>
              <a:buFontTx/>
              <a:buChar char="•"/>
            </a:pPr>
            <a:r>
              <a:rPr lang="en-US" sz="2400" dirty="0">
                <a:latin typeface="Calibri Regular" panose="020F0502020204030204" pitchFamily="34" charset="0"/>
              </a:rPr>
              <a:t>Good for exploring decision making in adversarial </a:t>
            </a:r>
            <a:r>
              <a:rPr lang="en-US" sz="2400" dirty="0" err="1">
                <a:latin typeface="Calibri Regular" panose="020F0502020204030204" pitchFamily="34" charset="0"/>
              </a:rPr>
              <a:t>prob-lems</a:t>
            </a:r>
            <a:r>
              <a:rPr lang="en-US" sz="2400" dirty="0">
                <a:latin typeface="Calibri Regular" panose="020F0502020204030204" pitchFamily="34" charset="0"/>
              </a:rPr>
              <a:t> involving skill </a:t>
            </a:r>
            <a:r>
              <a:rPr lang="en-US" sz="2400" b="1" dirty="0">
                <a:latin typeface="Calibri Regular" panose="020F0502020204030204" pitchFamily="34" charset="0"/>
              </a:rPr>
              <a:t>and</a:t>
            </a:r>
            <a:r>
              <a:rPr lang="en-US" sz="2400" dirty="0">
                <a:latin typeface="Calibri Regular" panose="020F0502020204030204" pitchFamily="34" charset="0"/>
              </a:rPr>
              <a:t> luck</a:t>
            </a:r>
          </a:p>
        </p:txBody>
      </p:sp>
      <p:sp>
        <p:nvSpPr>
          <p:cNvPr id="148484" name="Freeform 6"/>
          <p:cNvSpPr>
            <a:spLocks/>
          </p:cNvSpPr>
          <p:nvPr/>
        </p:nvSpPr>
        <p:spPr bwMode="auto">
          <a:xfrm>
            <a:off x="4191000" y="2977243"/>
            <a:ext cx="3505200" cy="1600200"/>
          </a:xfrm>
          <a:custGeom>
            <a:avLst/>
            <a:gdLst>
              <a:gd name="T0" fmla="*/ 0 w 2208"/>
              <a:gd name="T1" fmla="*/ 0 h 1152"/>
              <a:gd name="T2" fmla="*/ 2147483647 w 2208"/>
              <a:gd name="T3" fmla="*/ 0 h 1152"/>
              <a:gd name="T4" fmla="*/ 2147483647 w 2208"/>
              <a:gd name="T5" fmla="*/ 2147483647 h 1152"/>
              <a:gd name="T6" fmla="*/ 2147483647 w 2208"/>
              <a:gd name="T7" fmla="*/ 2147483647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C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Regular" panose="020F0502020204030204" pitchFamily="34" charset="0"/>
            </a:endParaRPr>
          </a:p>
        </p:txBody>
      </p:sp>
      <p:sp>
        <p:nvSpPr>
          <p:cNvPr id="148485" name="Freeform 7"/>
          <p:cNvSpPr>
            <a:spLocks/>
          </p:cNvSpPr>
          <p:nvPr/>
        </p:nvSpPr>
        <p:spPr bwMode="auto">
          <a:xfrm flipV="1">
            <a:off x="4270664" y="3276600"/>
            <a:ext cx="3806536" cy="1600200"/>
          </a:xfrm>
          <a:custGeom>
            <a:avLst/>
            <a:gdLst>
              <a:gd name="T0" fmla="*/ 0 w 2208"/>
              <a:gd name="T1" fmla="*/ 0 h 1152"/>
              <a:gd name="T2" fmla="*/ 2147483647 w 2208"/>
              <a:gd name="T3" fmla="*/ 0 h 1152"/>
              <a:gd name="T4" fmla="*/ 2147483647 w 2208"/>
              <a:gd name="T5" fmla="*/ 2147483647 h 1152"/>
              <a:gd name="T6" fmla="*/ 2147483647 w 2208"/>
              <a:gd name="T7" fmla="*/ 2147483647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Regular"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685800" y="381000"/>
            <a:ext cx="7772400" cy="1143000"/>
          </a:xfrm>
        </p:spPr>
        <p:txBody>
          <a:bodyPr/>
          <a:lstStyle/>
          <a:p>
            <a:r>
              <a:rPr lang="en-US" dirty="0">
                <a:ea typeface="ＭＳ Ｐゴシック" charset="0"/>
                <a:cs typeface="ＭＳ Ｐゴシック" charset="0"/>
              </a:rPr>
              <a:t>Why can’</a:t>
            </a:r>
            <a:r>
              <a:rPr lang="en-US" altLang="ja-JP" dirty="0">
                <a:ea typeface="ＭＳ Ｐゴシック" charset="0"/>
                <a:cs typeface="ＭＳ Ｐゴシック" charset="0"/>
              </a:rPr>
              <a:t>t we use </a:t>
            </a:r>
            <a:r>
              <a:rPr lang="en-US" altLang="ja-JP" dirty="0" err="1">
                <a:ea typeface="ＭＳ Ｐゴシック" charset="0"/>
                <a:cs typeface="ＭＳ Ｐゴシック" charset="0"/>
              </a:rPr>
              <a:t>MiniMax</a:t>
            </a:r>
            <a:r>
              <a:rPr lang="en-US" altLang="ja-JP" dirty="0">
                <a:ea typeface="ＭＳ Ｐゴシック" charset="0"/>
                <a:cs typeface="ＭＳ Ｐゴシック" charset="0"/>
              </a:rPr>
              <a:t>?</a:t>
            </a:r>
            <a:endParaRPr lang="en-US" dirty="0">
              <a:ea typeface="ＭＳ Ｐゴシック" charset="0"/>
              <a:cs typeface="ＭＳ Ｐゴシック" charset="0"/>
            </a:endParaRPr>
          </a:p>
        </p:txBody>
      </p:sp>
      <p:sp>
        <p:nvSpPr>
          <p:cNvPr id="150530" name="Content Placeholder 2"/>
          <p:cNvSpPr>
            <a:spLocks noGrp="1"/>
          </p:cNvSpPr>
          <p:nvPr>
            <p:ph idx="1"/>
          </p:nvPr>
        </p:nvSpPr>
        <p:spPr>
          <a:xfrm>
            <a:off x="685800" y="1600200"/>
            <a:ext cx="7772400" cy="4495800"/>
          </a:xfrm>
        </p:spPr>
        <p:txBody>
          <a:bodyPr/>
          <a:lstStyle/>
          <a:p>
            <a:pPr>
              <a:lnSpc>
                <a:spcPct val="110000"/>
              </a:lnSpc>
            </a:pPr>
            <a:r>
              <a:rPr lang="en-US" sz="3200" dirty="0">
                <a:ea typeface="ＭＳ Ｐゴシック" charset="0"/>
                <a:cs typeface="ＭＳ Ｐゴシック" charset="0"/>
              </a:rPr>
              <a:t>Before a player chooses her move, she rolls dice and then knows exactly what they are</a:t>
            </a:r>
          </a:p>
          <a:p>
            <a:pPr>
              <a:lnSpc>
                <a:spcPct val="110000"/>
              </a:lnSpc>
            </a:pPr>
            <a:r>
              <a:rPr lang="en-US" dirty="0">
                <a:ea typeface="ＭＳ Ｐゴシック" charset="0"/>
                <a:cs typeface="ＭＳ Ｐゴシック" charset="0"/>
              </a:rPr>
              <a:t>T</a:t>
            </a:r>
            <a:r>
              <a:rPr lang="en-US" sz="3200" dirty="0">
                <a:ea typeface="ＭＳ Ｐゴシック" charset="0"/>
                <a:cs typeface="ＭＳ Ｐゴシック" charset="0"/>
              </a:rPr>
              <a:t>he immediate outcome of each move is also known</a:t>
            </a:r>
          </a:p>
          <a:p>
            <a:pPr>
              <a:lnSpc>
                <a:spcPct val="110000"/>
              </a:lnSpc>
            </a:pPr>
            <a:r>
              <a:rPr lang="en-US" sz="3200" dirty="0">
                <a:ea typeface="ＭＳ Ｐゴシック" charset="0"/>
                <a:cs typeface="ＭＳ Ｐゴシック" charset="0"/>
              </a:rPr>
              <a:t>But she does not know what moves her opponent will have available in the future</a:t>
            </a:r>
          </a:p>
          <a:p>
            <a:pPr>
              <a:lnSpc>
                <a:spcPct val="110000"/>
              </a:lnSpc>
            </a:pPr>
            <a:r>
              <a:rPr lang="en-US" sz="3200" dirty="0">
                <a:ea typeface="ＭＳ Ｐゴシック" charset="0"/>
                <a:cs typeface="ＭＳ Ｐゴシック" charset="0"/>
              </a:rPr>
              <a:t>Need to adapt </a:t>
            </a:r>
            <a:r>
              <a:rPr lang="en-US" sz="3200" dirty="0" err="1">
                <a:ea typeface="ＭＳ Ｐゴシック" charset="0"/>
                <a:cs typeface="ＭＳ Ｐゴシック" charset="0"/>
              </a:rPr>
              <a:t>MiniMax</a:t>
            </a:r>
            <a:r>
              <a:rPr lang="en-US" sz="3200" dirty="0">
                <a:ea typeface="ＭＳ Ｐゴシック" charset="0"/>
                <a:cs typeface="ＭＳ Ｐゴシック" charset="0"/>
              </a:rPr>
              <a:t> to handle this</a:t>
            </a:r>
          </a:p>
          <a:p>
            <a:pPr>
              <a:lnSpc>
                <a:spcPct val="110000"/>
              </a:lnSpc>
            </a:pPr>
            <a:endParaRPr lang="en-US" sz="3200" dirty="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304800" y="152400"/>
            <a:ext cx="8534400" cy="1143000"/>
          </a:xfrm>
        </p:spPr>
        <p:txBody>
          <a:bodyPr/>
          <a:lstStyle/>
          <a:p>
            <a:r>
              <a:rPr lang="en-US" dirty="0" err="1">
                <a:ea typeface="ＭＳ Ｐゴシック" charset="0"/>
                <a:cs typeface="ＭＳ Ｐゴシック" charset="0"/>
              </a:rPr>
              <a:t>MiniMax</a:t>
            </a:r>
            <a:r>
              <a:rPr lang="en-US" dirty="0">
                <a:ea typeface="ＭＳ Ｐゴシック" charset="0"/>
                <a:cs typeface="ＭＳ Ｐゴシック" charset="0"/>
              </a:rPr>
              <a:t> trees with Chance Nodes</a:t>
            </a:r>
          </a:p>
        </p:txBody>
      </p:sp>
      <p:pic>
        <p:nvPicPr>
          <p:cNvPr id="151554" name="Content Placeholder 3" descr="Picture 7.png"/>
          <p:cNvPicPr>
            <a:picLocks noGrp="1" noChangeAspect="1"/>
          </p:cNvPicPr>
          <p:nvPr>
            <p:ph idx="1"/>
          </p:nvPr>
        </p:nvPicPr>
        <p:blipFill>
          <a:blip r:embed="rId2">
            <a:extLst>
              <a:ext uri="{28A0092B-C50C-407E-A947-70E740481C1C}">
                <a14:useLocalDpi xmlns:a14="http://schemas.microsoft.com/office/drawing/2010/main" val="0"/>
              </a:ext>
            </a:extLst>
          </a:blip>
          <a:srcRect l="-20615" r="-20615"/>
          <a:stretch>
            <a:fillRect/>
          </a:stretch>
        </p:blipFill>
        <p:spPr>
          <a:xfrm>
            <a:off x="-309563" y="1447800"/>
            <a:ext cx="10220326" cy="5410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685800" y="0"/>
            <a:ext cx="7772400" cy="1143000"/>
          </a:xfrm>
        </p:spPr>
        <p:txBody>
          <a:bodyPr/>
          <a:lstStyle/>
          <a:p>
            <a:r>
              <a:rPr lang="en-US" dirty="0">
                <a:ea typeface="ＭＳ Ｐゴシック" charset="0"/>
                <a:cs typeface="ＭＳ Ｐゴシック" charset="0"/>
              </a:rPr>
              <a:t>Understanding the notation</a:t>
            </a:r>
          </a:p>
        </p:txBody>
      </p:sp>
      <p:pic>
        <p:nvPicPr>
          <p:cNvPr id="152578" name="Content Placeholder 4" descr="Picture 8.png"/>
          <p:cNvPicPr>
            <a:picLocks noGrp="1" noChangeAspect="1"/>
          </p:cNvPicPr>
          <p:nvPr>
            <p:ph idx="1"/>
          </p:nvPr>
        </p:nvPicPr>
        <p:blipFill>
          <a:blip r:embed="rId2">
            <a:extLst>
              <a:ext uri="{28A0092B-C50C-407E-A947-70E740481C1C}">
                <a14:useLocalDpi xmlns:a14="http://schemas.microsoft.com/office/drawing/2010/main" val="0"/>
              </a:ext>
            </a:extLst>
          </a:blip>
          <a:srcRect l="-20026" r="-20026"/>
          <a:stretch>
            <a:fillRect/>
          </a:stretch>
        </p:blipFill>
        <p:spPr>
          <a:xfrm>
            <a:off x="-685800" y="990600"/>
            <a:ext cx="9220200" cy="4881563"/>
          </a:xfrm>
        </p:spPr>
      </p:pic>
      <p:sp>
        <p:nvSpPr>
          <p:cNvPr id="152579" name="TextBox 5"/>
          <p:cNvSpPr txBox="1">
            <a:spLocks noChangeArrowheads="1"/>
          </p:cNvSpPr>
          <p:nvPr/>
        </p:nvSpPr>
        <p:spPr bwMode="auto">
          <a:xfrm>
            <a:off x="2362200" y="1752600"/>
            <a:ext cx="1831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dirty="0">
                <a:solidFill>
                  <a:srgbClr val="FF0000"/>
                </a:solidFill>
                <a:latin typeface="Calibri Regular" panose="020F0502020204030204" pitchFamily="34" charset="0"/>
              </a:rPr>
              <a:t>Max’</a:t>
            </a:r>
            <a:r>
              <a:rPr lang="en-US" altLang="ja-JP" dirty="0">
                <a:solidFill>
                  <a:srgbClr val="FF0000"/>
                </a:solidFill>
                <a:latin typeface="Calibri Regular" panose="020F0502020204030204" pitchFamily="34" charset="0"/>
              </a:rPr>
              <a:t>s move 1</a:t>
            </a:r>
            <a:endParaRPr lang="en-US" dirty="0">
              <a:solidFill>
                <a:srgbClr val="FF0000"/>
              </a:solidFill>
              <a:latin typeface="Calibri Regular" panose="020F0502020204030204" pitchFamily="34" charset="0"/>
            </a:endParaRPr>
          </a:p>
        </p:txBody>
      </p:sp>
      <p:sp>
        <p:nvSpPr>
          <p:cNvPr id="152580" name="TextBox 6"/>
          <p:cNvSpPr txBox="1">
            <a:spLocks noChangeArrowheads="1"/>
          </p:cNvSpPr>
          <p:nvPr/>
        </p:nvSpPr>
        <p:spPr bwMode="auto">
          <a:xfrm>
            <a:off x="5105400" y="1752600"/>
            <a:ext cx="182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rgbClr val="FF0000"/>
                </a:solidFill>
                <a:latin typeface="Calibri Regular" panose="020F0502020204030204" pitchFamily="34" charset="0"/>
              </a:rPr>
              <a:t>Max’</a:t>
            </a:r>
            <a:r>
              <a:rPr lang="en-US" altLang="ja-JP" dirty="0">
                <a:solidFill>
                  <a:srgbClr val="FF0000"/>
                </a:solidFill>
                <a:latin typeface="Calibri Regular" panose="020F0502020204030204" pitchFamily="34" charset="0"/>
              </a:rPr>
              <a:t>s move 2</a:t>
            </a:r>
            <a:endParaRPr lang="en-US" dirty="0">
              <a:solidFill>
                <a:srgbClr val="FF0000"/>
              </a:solidFill>
              <a:latin typeface="Calibri Regular" panose="020F0502020204030204" pitchFamily="34" charset="0"/>
            </a:endParaRPr>
          </a:p>
        </p:txBody>
      </p:sp>
      <p:sp>
        <p:nvSpPr>
          <p:cNvPr id="152581" name="TextBox 7"/>
          <p:cNvSpPr txBox="1">
            <a:spLocks noChangeArrowheads="1"/>
          </p:cNvSpPr>
          <p:nvPr/>
        </p:nvSpPr>
        <p:spPr bwMode="auto">
          <a:xfrm>
            <a:off x="152400" y="6163028"/>
            <a:ext cx="88392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500" dirty="0">
                <a:latin typeface="Calibri Regular" panose="020F0502020204030204" pitchFamily="34" charset="0"/>
              </a:rPr>
              <a:t>Board state includes chance outcome determining available moves </a:t>
            </a:r>
          </a:p>
        </p:txBody>
      </p:sp>
      <p:sp>
        <p:nvSpPr>
          <p:cNvPr id="152582" name="TextBox 8"/>
          <p:cNvSpPr txBox="1">
            <a:spLocks noChangeArrowheads="1"/>
          </p:cNvSpPr>
          <p:nvPr/>
        </p:nvSpPr>
        <p:spPr bwMode="auto">
          <a:xfrm>
            <a:off x="6553200" y="2743200"/>
            <a:ext cx="182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rgbClr val="FF0000"/>
                </a:solidFill>
                <a:latin typeface="Calibri Regular" panose="020F0502020204030204" pitchFamily="34" charset="0"/>
              </a:rPr>
              <a:t>Min flips coin</a:t>
            </a:r>
          </a:p>
        </p:txBody>
      </p:sp>
      <p:sp>
        <p:nvSpPr>
          <p:cNvPr id="152583" name="TextBox 9"/>
          <p:cNvSpPr txBox="1">
            <a:spLocks noChangeArrowheads="1"/>
          </p:cNvSpPr>
          <p:nvPr/>
        </p:nvSpPr>
        <p:spPr bwMode="auto">
          <a:xfrm>
            <a:off x="6858000" y="4038600"/>
            <a:ext cx="2057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rgbClr val="FF0000"/>
                </a:solidFill>
                <a:latin typeface="Calibri Regular" panose="020F0502020204030204" pitchFamily="34" charset="0"/>
              </a:rPr>
              <a:t>Min knows two possible moves </a:t>
            </a:r>
          </a:p>
        </p:txBody>
      </p:sp>
      <p:sp>
        <p:nvSpPr>
          <p:cNvPr id="9" name="TextBox 9"/>
          <p:cNvSpPr txBox="1">
            <a:spLocks noChangeArrowheads="1"/>
          </p:cNvSpPr>
          <p:nvPr/>
        </p:nvSpPr>
        <p:spPr bwMode="auto">
          <a:xfrm>
            <a:off x="7162800" y="5159514"/>
            <a:ext cx="1828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rgbClr val="FF0000"/>
                </a:solidFill>
                <a:latin typeface="Calibri Regular" panose="020F0502020204030204" pitchFamily="34" charset="0"/>
              </a:rPr>
              <a:t>Apply static evaluator here </a:t>
            </a:r>
          </a:p>
        </p:txBody>
      </p:sp>
      <p:sp>
        <p:nvSpPr>
          <p:cNvPr id="10" name="TextBox 8"/>
          <p:cNvSpPr txBox="1">
            <a:spLocks noChangeArrowheads="1"/>
          </p:cNvSpPr>
          <p:nvPr/>
        </p:nvSpPr>
        <p:spPr bwMode="auto">
          <a:xfrm>
            <a:off x="6705600" y="3352800"/>
            <a:ext cx="2438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rgbClr val="FF0000"/>
                </a:solidFill>
                <a:latin typeface="Calibri Regular" panose="020F0502020204030204" pitchFamily="34" charset="0"/>
              </a:rPr>
              <a:t>Outcome probability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76200"/>
            <a:ext cx="7772400" cy="1143000"/>
          </a:xfrm>
        </p:spPr>
        <p:txBody>
          <a:bodyPr/>
          <a:lstStyle/>
          <a:p>
            <a:r>
              <a:rPr lang="en-US" dirty="0">
                <a:ea typeface="ＭＳ Ｐゴシック" charset="0"/>
                <a:cs typeface="ＭＳ Ｐゴシック" charset="0"/>
              </a:rPr>
              <a:t>Game trees with chance nodes</a:t>
            </a:r>
          </a:p>
        </p:txBody>
      </p:sp>
      <p:pic>
        <p:nvPicPr>
          <p:cNvPr id="153602"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660" y="1981200"/>
            <a:ext cx="4405139" cy="3352800"/>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53603" name="Text Box 5"/>
          <p:cNvSpPr txBox="1">
            <a:spLocks noChangeArrowheads="1"/>
          </p:cNvSpPr>
          <p:nvPr/>
        </p:nvSpPr>
        <p:spPr bwMode="auto">
          <a:xfrm>
            <a:off x="228600" y="1016000"/>
            <a:ext cx="8686800" cy="555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9388" indent="-179388">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800"/>
              </a:spcBef>
              <a:buFontTx/>
              <a:buChar char="•"/>
            </a:pPr>
            <a:r>
              <a:rPr lang="en-US" sz="2400" dirty="0">
                <a:solidFill>
                  <a:srgbClr val="FF0000"/>
                </a:solidFill>
                <a:latin typeface="Calibri Regular" panose="020F0502020204030204" pitchFamily="34" charset="0"/>
              </a:rPr>
              <a:t>Chance nodes</a:t>
            </a:r>
            <a:r>
              <a:rPr lang="en-US" sz="2400" dirty="0">
                <a:latin typeface="Calibri Regular" panose="020F0502020204030204" pitchFamily="34" charset="0"/>
              </a:rPr>
              <a:t> (circles) represent random events</a:t>
            </a:r>
          </a:p>
          <a:p>
            <a:pPr>
              <a:spcBef>
                <a:spcPts val="800"/>
              </a:spcBef>
              <a:buFontTx/>
              <a:buChar char="•"/>
            </a:pPr>
            <a:r>
              <a:rPr lang="en-US" sz="2400" dirty="0">
                <a:latin typeface="Calibri Regular" panose="020F0502020204030204" pitchFamily="34" charset="0"/>
              </a:rPr>
              <a:t>For random event with N outcomes, chance node has N children, each with a probability</a:t>
            </a:r>
          </a:p>
          <a:p>
            <a:pPr>
              <a:spcBef>
                <a:spcPts val="800"/>
              </a:spcBef>
              <a:buFontTx/>
              <a:buChar char="•"/>
            </a:pPr>
            <a:r>
              <a:rPr lang="en-US" sz="2400" dirty="0">
                <a:latin typeface="Calibri Regular" panose="020F0502020204030204" pitchFamily="34" charset="0"/>
              </a:rPr>
              <a:t>2 dice: 21 distinct outcomes</a:t>
            </a:r>
          </a:p>
          <a:p>
            <a:pPr>
              <a:spcBef>
                <a:spcPts val="800"/>
              </a:spcBef>
              <a:buFontTx/>
              <a:buChar char="•"/>
            </a:pPr>
            <a:r>
              <a:rPr lang="en-US" sz="2400" dirty="0">
                <a:latin typeface="Calibri Regular" panose="020F0502020204030204" pitchFamily="34" charset="0"/>
              </a:rPr>
              <a:t>Use minimax to compute values</a:t>
            </a:r>
            <a:br>
              <a:rPr lang="en-US" sz="2400" dirty="0">
                <a:latin typeface="Calibri Regular" panose="020F0502020204030204" pitchFamily="34" charset="0"/>
              </a:rPr>
            </a:br>
            <a:r>
              <a:rPr lang="en-US" sz="2400" dirty="0">
                <a:latin typeface="Calibri Regular" panose="020F0502020204030204" pitchFamily="34" charset="0"/>
              </a:rPr>
              <a:t>for MAX and MIN nodes</a:t>
            </a:r>
          </a:p>
          <a:p>
            <a:pPr>
              <a:spcBef>
                <a:spcPts val="800"/>
              </a:spcBef>
              <a:buFontTx/>
              <a:buChar char="•"/>
            </a:pPr>
            <a:r>
              <a:rPr lang="en-US" sz="2400" dirty="0">
                <a:latin typeface="Calibri Regular" panose="020F0502020204030204" pitchFamily="34" charset="0"/>
              </a:rPr>
              <a:t>Use </a:t>
            </a:r>
            <a:r>
              <a:rPr lang="en-US" sz="2400" dirty="0">
                <a:solidFill>
                  <a:srgbClr val="FF0000"/>
                </a:solidFill>
                <a:latin typeface="Calibri Regular" panose="020F0502020204030204" pitchFamily="34" charset="0"/>
              </a:rPr>
              <a:t>expected values</a:t>
            </a:r>
            <a:r>
              <a:rPr lang="en-US" sz="2400" dirty="0">
                <a:latin typeface="Calibri Regular" panose="020F0502020204030204" pitchFamily="34" charset="0"/>
              </a:rPr>
              <a:t> for</a:t>
            </a:r>
            <a:br>
              <a:rPr lang="en-US" sz="2400" dirty="0">
                <a:latin typeface="Calibri Regular" panose="020F0502020204030204" pitchFamily="34" charset="0"/>
              </a:rPr>
            </a:br>
            <a:r>
              <a:rPr lang="en-US" sz="2400" dirty="0">
                <a:latin typeface="Calibri Regular" panose="020F0502020204030204" pitchFamily="34" charset="0"/>
              </a:rPr>
              <a:t>chance nodes</a:t>
            </a:r>
          </a:p>
          <a:p>
            <a:pPr>
              <a:spcBef>
                <a:spcPts val="800"/>
              </a:spcBef>
              <a:buFontTx/>
              <a:buChar char="•"/>
            </a:pPr>
            <a:endParaRPr lang="en-US" sz="1050" dirty="0">
              <a:latin typeface="Calibri Regular" panose="020F0502020204030204" pitchFamily="34" charset="0"/>
            </a:endParaRPr>
          </a:p>
          <a:p>
            <a:pPr>
              <a:spcBef>
                <a:spcPts val="800"/>
              </a:spcBef>
              <a:buFontTx/>
              <a:buChar char="•"/>
            </a:pPr>
            <a:r>
              <a:rPr lang="en-US" sz="2400" dirty="0">
                <a:latin typeface="Calibri Regular" panose="020F0502020204030204" pitchFamily="34" charset="0"/>
              </a:rPr>
              <a:t>Chance nodes over max node:</a:t>
            </a:r>
            <a:br>
              <a:rPr lang="en-US" sz="2400" dirty="0">
                <a:latin typeface="Calibri Regular" panose="020F0502020204030204" pitchFamily="34" charset="0"/>
              </a:rPr>
            </a:br>
            <a:r>
              <a:rPr lang="en-US" sz="2200" dirty="0" err="1">
                <a:latin typeface="Calibri Regular" panose="020F0502020204030204" pitchFamily="34" charset="0"/>
              </a:rPr>
              <a:t>expectimax</a:t>
            </a:r>
            <a:r>
              <a:rPr lang="en-US" sz="2200" dirty="0">
                <a:latin typeface="Calibri Regular" panose="020F0502020204030204" pitchFamily="34" charset="0"/>
              </a:rPr>
              <a:t>(C) = </a:t>
            </a:r>
            <a:r>
              <a:rPr lang="en-US" sz="2200" dirty="0">
                <a:latin typeface="Calibri Regular" panose="020F0502020204030204" pitchFamily="34" charset="0"/>
                <a:cs typeface="Calibri Regular" panose="020F0502020204030204" pitchFamily="34" charset="0"/>
              </a:rPr>
              <a:t>∑</a:t>
            </a:r>
            <a:r>
              <a:rPr lang="en-US" sz="2200" baseline="-25000" dirty="0">
                <a:latin typeface="Calibri Regular" panose="020F0502020204030204" pitchFamily="34" charset="0"/>
                <a:cs typeface="Calibri Regular" panose="020F0502020204030204" pitchFamily="34" charset="0"/>
              </a:rPr>
              <a:t>i</a:t>
            </a:r>
            <a:r>
              <a:rPr lang="en-US" sz="2200" dirty="0">
                <a:latin typeface="Calibri Regular" panose="020F0502020204030204" pitchFamily="34" charset="0"/>
                <a:cs typeface="Calibri Regular" panose="020F0502020204030204" pitchFamily="34" charset="0"/>
              </a:rPr>
              <a:t>(P(d</a:t>
            </a:r>
            <a:r>
              <a:rPr lang="en-US" sz="2200" baseline="-25000" dirty="0">
                <a:latin typeface="Calibri Regular" panose="020F0502020204030204" pitchFamily="34" charset="0"/>
                <a:cs typeface="Calibri Regular" panose="020F0502020204030204" pitchFamily="34" charset="0"/>
              </a:rPr>
              <a:t>i</a:t>
            </a:r>
            <a:r>
              <a:rPr lang="en-US" sz="2200" dirty="0">
                <a:latin typeface="Calibri Regular" panose="020F0502020204030204" pitchFamily="34" charset="0"/>
                <a:cs typeface="Calibri Regular" panose="020F0502020204030204" pitchFamily="34" charset="0"/>
              </a:rPr>
              <a:t>)*</a:t>
            </a:r>
            <a:r>
              <a:rPr lang="en-US" sz="2200" dirty="0" err="1">
                <a:latin typeface="Calibri Regular" panose="020F0502020204030204" pitchFamily="34" charset="0"/>
                <a:cs typeface="Calibri Regular" panose="020F0502020204030204" pitchFamily="34" charset="0"/>
              </a:rPr>
              <a:t>maxval</a:t>
            </a:r>
            <a:r>
              <a:rPr lang="en-US" sz="2200" dirty="0">
                <a:latin typeface="Calibri Regular" panose="020F0502020204030204" pitchFamily="34" charset="0"/>
                <a:cs typeface="Calibri Regular" panose="020F0502020204030204" pitchFamily="34" charset="0"/>
              </a:rPr>
              <a:t>(i))</a:t>
            </a:r>
          </a:p>
          <a:p>
            <a:pPr>
              <a:spcBef>
                <a:spcPts val="800"/>
              </a:spcBef>
              <a:buFontTx/>
              <a:buChar char="•"/>
            </a:pPr>
            <a:r>
              <a:rPr lang="en-US" sz="2400" dirty="0">
                <a:latin typeface="Calibri Regular" panose="020F0502020204030204" pitchFamily="34" charset="0"/>
                <a:cs typeface="Calibri Regular" panose="020F0502020204030204" pitchFamily="34" charset="0"/>
              </a:rPr>
              <a:t>Chance nodes over min node:</a:t>
            </a:r>
            <a:br>
              <a:rPr lang="en-US" sz="2400" dirty="0">
                <a:latin typeface="Calibri Regular" panose="020F0502020204030204" pitchFamily="34" charset="0"/>
                <a:cs typeface="Calibri Regular" panose="020F0502020204030204" pitchFamily="34" charset="0"/>
              </a:rPr>
            </a:br>
            <a:r>
              <a:rPr lang="en-US" sz="2200" dirty="0" err="1">
                <a:latin typeface="Calibri Regular" panose="020F0502020204030204" pitchFamily="34" charset="0"/>
                <a:cs typeface="Calibri Regular" panose="020F0502020204030204" pitchFamily="34" charset="0"/>
              </a:rPr>
              <a:t>expectimin</a:t>
            </a:r>
            <a:r>
              <a:rPr lang="en-US" sz="2200" dirty="0">
                <a:latin typeface="Calibri Regular" panose="020F0502020204030204" pitchFamily="34" charset="0"/>
                <a:cs typeface="Calibri Regular" panose="020F0502020204030204" pitchFamily="34" charset="0"/>
              </a:rPr>
              <a:t>(C) = ∑</a:t>
            </a:r>
            <a:r>
              <a:rPr lang="en-US" sz="2200" baseline="-25000" dirty="0">
                <a:latin typeface="Calibri Regular" panose="020F0502020204030204" pitchFamily="34" charset="0"/>
                <a:cs typeface="Calibri Regular" panose="020F0502020204030204" pitchFamily="34" charset="0"/>
              </a:rPr>
              <a:t>i</a:t>
            </a:r>
            <a:r>
              <a:rPr lang="en-US" sz="2200" dirty="0">
                <a:latin typeface="Calibri Regular" panose="020F0502020204030204" pitchFamily="34" charset="0"/>
                <a:cs typeface="Calibri Regular" panose="020F0502020204030204" pitchFamily="34" charset="0"/>
              </a:rPr>
              <a:t>(P(d</a:t>
            </a:r>
            <a:r>
              <a:rPr lang="en-US" sz="2200" baseline="-25000" dirty="0">
                <a:latin typeface="Calibri Regular" panose="020F0502020204030204" pitchFamily="34" charset="0"/>
                <a:cs typeface="Calibri Regular" panose="020F0502020204030204" pitchFamily="34" charset="0"/>
              </a:rPr>
              <a:t>i</a:t>
            </a:r>
            <a:r>
              <a:rPr lang="en-US" sz="2200" dirty="0">
                <a:latin typeface="Calibri Regular" panose="020F0502020204030204" pitchFamily="34" charset="0"/>
                <a:cs typeface="Calibri Regular" panose="020F0502020204030204" pitchFamily="34" charset="0"/>
              </a:rPr>
              <a:t>)*</a:t>
            </a:r>
            <a:r>
              <a:rPr lang="en-US" sz="2200" dirty="0" err="1">
                <a:latin typeface="Calibri Regular" panose="020F0502020204030204" pitchFamily="34" charset="0"/>
                <a:cs typeface="Calibri Regular" panose="020F0502020204030204" pitchFamily="34" charset="0"/>
              </a:rPr>
              <a:t>minval</a:t>
            </a:r>
            <a:r>
              <a:rPr lang="en-US" sz="2200" dirty="0">
                <a:latin typeface="Calibri Regular" panose="020F0502020204030204" pitchFamily="34" charset="0"/>
                <a:cs typeface="Calibri Regular" panose="020F0502020204030204" pitchFamily="34" charset="0"/>
              </a:rPr>
              <a:t>(</a:t>
            </a:r>
            <a:r>
              <a:rPr lang="en-US" sz="2200" dirty="0" err="1">
                <a:latin typeface="Calibri Regular" panose="020F0502020204030204" pitchFamily="34" charset="0"/>
                <a:cs typeface="Calibri Regular" panose="020F0502020204030204" pitchFamily="34" charset="0"/>
              </a:rPr>
              <a:t>i</a:t>
            </a:r>
            <a:r>
              <a:rPr lang="en-US" sz="2200" dirty="0">
                <a:latin typeface="Calibri Regular" panose="020F0502020204030204" pitchFamily="34" charset="0"/>
                <a:cs typeface="Calibri Regular" panose="020F0502020204030204" pitchFamily="34" charset="0"/>
              </a:rPr>
              <a:t>))</a:t>
            </a:r>
          </a:p>
        </p:txBody>
      </p:sp>
      <p:sp>
        <p:nvSpPr>
          <p:cNvPr id="153604" name="Text Box 6"/>
          <p:cNvSpPr txBox="1">
            <a:spLocks noChangeArrowheads="1"/>
          </p:cNvSpPr>
          <p:nvPr/>
        </p:nvSpPr>
        <p:spPr bwMode="auto">
          <a:xfrm>
            <a:off x="4967166" y="4419600"/>
            <a:ext cx="478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200" dirty="0">
                <a:solidFill>
                  <a:srgbClr val="FF0000"/>
                </a:solidFill>
                <a:latin typeface="Calibri Regular" panose="020F0502020204030204" pitchFamily="34" charset="0"/>
              </a:rPr>
              <a:t>Max</a:t>
            </a:r>
          </a:p>
          <a:p>
            <a:pPr algn="ctr"/>
            <a:r>
              <a:rPr lang="en-US" sz="1200" dirty="0">
                <a:solidFill>
                  <a:srgbClr val="FF0000"/>
                </a:solidFill>
                <a:latin typeface="Calibri Regular" panose="020F0502020204030204" pitchFamily="34" charset="0"/>
              </a:rPr>
              <a:t>Rolls</a:t>
            </a:r>
          </a:p>
        </p:txBody>
      </p:sp>
      <p:sp>
        <p:nvSpPr>
          <p:cNvPr id="153605" name="Text Box 7"/>
          <p:cNvSpPr txBox="1">
            <a:spLocks noChangeArrowheads="1"/>
          </p:cNvSpPr>
          <p:nvPr/>
        </p:nvSpPr>
        <p:spPr bwMode="auto">
          <a:xfrm>
            <a:off x="5652966" y="2743200"/>
            <a:ext cx="478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200" dirty="0">
                <a:solidFill>
                  <a:srgbClr val="FF0000"/>
                </a:solidFill>
                <a:latin typeface="Calibri Regular" panose="020F0502020204030204" pitchFamily="34" charset="0"/>
              </a:rPr>
              <a:t>Min</a:t>
            </a:r>
          </a:p>
          <a:p>
            <a:pPr algn="ctr"/>
            <a:r>
              <a:rPr lang="en-US" sz="1200" dirty="0">
                <a:solidFill>
                  <a:srgbClr val="FF0000"/>
                </a:solidFill>
                <a:latin typeface="Calibri Regular" panose="020F0502020204030204" pitchFamily="34" charset="0"/>
              </a:rPr>
              <a:t>Rolls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85800" y="0"/>
            <a:ext cx="7772400" cy="1143000"/>
          </a:xfrm>
        </p:spPr>
        <p:txBody>
          <a:bodyPr/>
          <a:lstStyle/>
          <a:p>
            <a:r>
              <a:rPr lang="en-US" dirty="0">
                <a:ea typeface="ＭＳ Ｐゴシック" charset="0"/>
                <a:cs typeface="ＭＳ Ｐゴシック" charset="0"/>
              </a:rPr>
              <a:t>Impact on lookahead</a:t>
            </a:r>
          </a:p>
        </p:txBody>
      </p:sp>
      <p:sp>
        <p:nvSpPr>
          <p:cNvPr id="155650" name="Content Placeholder 2"/>
          <p:cNvSpPr>
            <a:spLocks noGrp="1"/>
          </p:cNvSpPr>
          <p:nvPr>
            <p:ph idx="1"/>
          </p:nvPr>
        </p:nvSpPr>
        <p:spPr>
          <a:xfrm>
            <a:off x="685800" y="1066800"/>
            <a:ext cx="8077200" cy="5638800"/>
          </a:xfrm>
        </p:spPr>
        <p:txBody>
          <a:bodyPr/>
          <a:lstStyle/>
          <a:p>
            <a:r>
              <a:rPr lang="en-US" sz="3000" dirty="0">
                <a:ea typeface="ＭＳ Ｐゴシック" charset="0"/>
                <a:cs typeface="ＭＳ Ｐゴシック" charset="0"/>
              </a:rPr>
              <a:t>Dice rolls </a:t>
            </a:r>
            <a:r>
              <a:rPr lang="en-US" sz="3000" b="1" dirty="0">
                <a:ea typeface="ＭＳ Ｐゴシック" charset="0"/>
                <a:cs typeface="ＭＳ Ｐゴシック" charset="0"/>
              </a:rPr>
              <a:t>increase branching factor</a:t>
            </a:r>
          </a:p>
          <a:p>
            <a:pPr lvl="1"/>
            <a:r>
              <a:rPr lang="en-US" sz="2800" dirty="0">
                <a:ea typeface="ＭＳ Ｐゴシック" charset="0"/>
              </a:rPr>
              <a:t>There are 21 possible rolls with two dice</a:t>
            </a:r>
          </a:p>
          <a:p>
            <a:r>
              <a:rPr lang="en-US" sz="3000" dirty="0">
                <a:ea typeface="ＭＳ Ｐゴシック" charset="0"/>
                <a:cs typeface="ＭＳ Ｐゴシック" charset="0"/>
              </a:rPr>
              <a:t>Backgammon: ~20 legal moves for given roll </a:t>
            </a:r>
          </a:p>
          <a:p>
            <a:pPr lvl="1">
              <a:buFontTx/>
              <a:buNone/>
            </a:pPr>
            <a:r>
              <a:rPr lang="en-US" sz="2800" dirty="0">
                <a:ea typeface="ＭＳ Ｐゴシック" charset="0"/>
              </a:rPr>
              <a:t>~6K with 1-1 roll (get to roll again!)</a:t>
            </a:r>
          </a:p>
          <a:p>
            <a:r>
              <a:rPr lang="en-US" sz="3200" dirty="0">
                <a:ea typeface="ＭＳ Ｐゴシック" charset="0"/>
                <a:cs typeface="ＭＳ Ｐゴシック" charset="0"/>
              </a:rPr>
              <a:t>At</a:t>
            </a:r>
            <a:r>
              <a:rPr lang="en-US" sz="3000" dirty="0">
                <a:ea typeface="ＭＳ Ｐゴシック" charset="0"/>
                <a:cs typeface="ＭＳ Ｐゴシック" charset="0"/>
              </a:rPr>
              <a:t> depth 4: 20 * (21 * 20)**3 ≈ 1.2B boards</a:t>
            </a:r>
          </a:p>
          <a:p>
            <a:r>
              <a:rPr lang="en-US" sz="3000" dirty="0">
                <a:ea typeface="ＭＳ Ｐゴシック" charset="0"/>
                <a:cs typeface="ＭＳ Ｐゴシック" charset="0"/>
              </a:rPr>
              <a:t>As depth increases, probability of reaching a given node shrinks</a:t>
            </a:r>
          </a:p>
          <a:p>
            <a:pPr lvl="1"/>
            <a:r>
              <a:rPr lang="en-US" sz="2800" dirty="0" err="1">
                <a:ea typeface="ＭＳ Ｐゴシック" charset="0"/>
              </a:rPr>
              <a:t>lookahead’s</a:t>
            </a:r>
            <a:r>
              <a:rPr lang="en-US" sz="2800" dirty="0">
                <a:ea typeface="ＭＳ Ｐゴシック" charset="0"/>
              </a:rPr>
              <a:t> value diminished and alpha-beta pruning is much less effective</a:t>
            </a:r>
          </a:p>
          <a:p>
            <a:r>
              <a:rPr lang="en-US" sz="3000" dirty="0">
                <a:ea typeface="ＭＳ Ｐゴシック" charset="0"/>
                <a:cs typeface="ＭＳ Ｐゴシック" charset="0"/>
                <a:hlinkClick r:id="rId3"/>
              </a:rPr>
              <a:t>TDGammon</a:t>
            </a:r>
            <a:r>
              <a:rPr lang="en-US" sz="3000" dirty="0">
                <a:ea typeface="ＭＳ Ｐゴシック" charset="0"/>
                <a:cs typeface="ＭＳ Ｐゴシック" charset="0"/>
              </a:rPr>
              <a:t> used depth-2 search + good static evaluator to achieve world-champion level</a:t>
            </a:r>
          </a:p>
          <a:p>
            <a:endParaRPr lang="en-US" sz="3200" dirty="0">
              <a:ea typeface="ＭＳ Ｐゴシック" charset="0"/>
              <a:cs typeface="ＭＳ Ｐゴシック"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7496</TotalTime>
  <Words>1605</Words>
  <Application>Microsoft Macintosh PowerPoint</Application>
  <PresentationFormat>On-screen Show (4:3)</PresentationFormat>
  <Paragraphs>264</Paragraphs>
  <Slides>26</Slides>
  <Notes>12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Regular</vt:lpstr>
      <vt:lpstr>Lucida Grande</vt:lpstr>
      <vt:lpstr>Symbol</vt:lpstr>
      <vt:lpstr>Times New Roman</vt:lpstr>
      <vt:lpstr>Blank Presentation</vt:lpstr>
      <vt:lpstr>More on Games</vt:lpstr>
      <vt:lpstr>Overview</vt:lpstr>
      <vt:lpstr>Stochastic Games</vt:lpstr>
      <vt:lpstr>Example: Backgammon</vt:lpstr>
      <vt:lpstr>Why can’t we use MiniMax?</vt:lpstr>
      <vt:lpstr>MiniMax trees with Chance Nodes</vt:lpstr>
      <vt:lpstr>Understanding the notation</vt:lpstr>
      <vt:lpstr>Game trees with chance nodes</vt:lpstr>
      <vt:lpstr>Impact on lookahead</vt:lpstr>
      <vt:lpstr>Meaning of the evaluation function</vt:lpstr>
      <vt:lpstr>Games of imperfect information</vt:lpstr>
      <vt:lpstr>High-Performance Game Programs</vt:lpstr>
      <vt:lpstr>Other Issues</vt:lpstr>
      <vt:lpstr>AI and Games II</vt:lpstr>
      <vt:lpstr>General Game Playing</vt:lpstr>
      <vt:lpstr>General Game Playing</vt:lpstr>
      <vt:lpstr>GGP</vt:lpstr>
      <vt:lpstr>GGP Peg Jumping Game</vt:lpstr>
      <vt:lpstr>Tic-Tac-Toe in GDL</vt:lpstr>
      <vt:lpstr>A example of General Intelligence</vt:lpstr>
      <vt:lpstr>Why study games?</vt:lpstr>
      <vt:lpstr>Perspective on Games: Con and Pro</vt:lpstr>
      <vt:lpstr>AlphaGO</vt:lpstr>
      <vt:lpstr>Go - the game</vt:lpstr>
      <vt:lpstr>AlphaGo implementation</vt:lpstr>
      <vt:lpstr>AlphaGo implementation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242</cp:revision>
  <cp:lastPrinted>2012-10-01T19:43:19Z</cp:lastPrinted>
  <dcterms:created xsi:type="dcterms:W3CDTF">2009-10-11T23:34:44Z</dcterms:created>
  <dcterms:modified xsi:type="dcterms:W3CDTF">2019-03-11T18:14:54Z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