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4"/>
  </p:notesMasterIdLst>
  <p:handoutMasterIdLst>
    <p:handoutMasterId r:id="rId85"/>
  </p:handoutMasterIdLst>
  <p:sldIdLst>
    <p:sldId id="321" r:id="rId2"/>
    <p:sldId id="322" r:id="rId3"/>
    <p:sldId id="352" r:id="rId4"/>
    <p:sldId id="353" r:id="rId5"/>
    <p:sldId id="356" r:id="rId6"/>
    <p:sldId id="323" r:id="rId7"/>
    <p:sldId id="355" r:id="rId8"/>
    <p:sldId id="357" r:id="rId9"/>
    <p:sldId id="324" r:id="rId10"/>
    <p:sldId id="325" r:id="rId11"/>
    <p:sldId id="351" r:id="rId12"/>
    <p:sldId id="326" r:id="rId13"/>
    <p:sldId id="327" r:id="rId14"/>
    <p:sldId id="328" r:id="rId15"/>
    <p:sldId id="420" r:id="rId16"/>
    <p:sldId id="358" r:id="rId17"/>
    <p:sldId id="329" r:id="rId18"/>
    <p:sldId id="330" r:id="rId19"/>
    <p:sldId id="331" r:id="rId20"/>
    <p:sldId id="426" r:id="rId21"/>
    <p:sldId id="407" r:id="rId22"/>
    <p:sldId id="360" r:id="rId23"/>
    <p:sldId id="361" r:id="rId24"/>
    <p:sldId id="362" r:id="rId25"/>
    <p:sldId id="363" r:id="rId26"/>
    <p:sldId id="364" r:id="rId27"/>
    <p:sldId id="398" r:id="rId28"/>
    <p:sldId id="365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7" r:id="rId37"/>
    <p:sldId id="423" r:id="rId38"/>
    <p:sldId id="427" r:id="rId39"/>
    <p:sldId id="378" r:id="rId40"/>
    <p:sldId id="379" r:id="rId41"/>
    <p:sldId id="380" r:id="rId42"/>
    <p:sldId id="381" r:id="rId43"/>
    <p:sldId id="382" r:id="rId44"/>
    <p:sldId id="383" r:id="rId45"/>
    <p:sldId id="408" r:id="rId46"/>
    <p:sldId id="409" r:id="rId47"/>
    <p:sldId id="410" r:id="rId48"/>
    <p:sldId id="428" r:id="rId49"/>
    <p:sldId id="411" r:id="rId50"/>
    <p:sldId id="384" r:id="rId51"/>
    <p:sldId id="385" r:id="rId52"/>
    <p:sldId id="386" r:id="rId53"/>
    <p:sldId id="387" r:id="rId54"/>
    <p:sldId id="388" r:id="rId55"/>
    <p:sldId id="389" r:id="rId56"/>
    <p:sldId id="390" r:id="rId57"/>
    <p:sldId id="393" r:id="rId58"/>
    <p:sldId id="394" r:id="rId59"/>
    <p:sldId id="395" r:id="rId60"/>
    <p:sldId id="396" r:id="rId61"/>
    <p:sldId id="397" r:id="rId62"/>
    <p:sldId id="424" r:id="rId63"/>
    <p:sldId id="418" r:id="rId64"/>
    <p:sldId id="419" r:id="rId65"/>
    <p:sldId id="406" r:id="rId66"/>
    <p:sldId id="412" r:id="rId67"/>
    <p:sldId id="401" r:id="rId68"/>
    <p:sldId id="405" r:id="rId69"/>
    <p:sldId id="400" r:id="rId70"/>
    <p:sldId id="402" r:id="rId71"/>
    <p:sldId id="403" r:id="rId72"/>
    <p:sldId id="413" r:id="rId73"/>
    <p:sldId id="414" r:id="rId74"/>
    <p:sldId id="316" r:id="rId75"/>
    <p:sldId id="318" r:id="rId76"/>
    <p:sldId id="317" r:id="rId77"/>
    <p:sldId id="422" r:id="rId78"/>
    <p:sldId id="346" r:id="rId79"/>
    <p:sldId id="347" r:id="rId80"/>
    <p:sldId id="319" r:id="rId81"/>
    <p:sldId id="313" r:id="rId82"/>
    <p:sldId id="314" r:id="rId83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75">
          <p15:clr>
            <a:srgbClr val="A4A3A4"/>
          </p15:clr>
        </p15:guide>
        <p15:guide id="2" pos="29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0000"/>
    <a:srgbClr val="00FF00"/>
    <a:srgbClr val="0000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2"/>
    <p:restoredTop sz="91413"/>
  </p:normalViewPr>
  <p:slideViewPr>
    <p:cSldViewPr snapToGrid="0" showGuides="1">
      <p:cViewPr>
        <p:scale>
          <a:sx n="74" d="100"/>
          <a:sy n="74" d="100"/>
        </p:scale>
        <p:origin x="1656" y="824"/>
      </p:cViewPr>
      <p:guideLst>
        <p:guide orient="horz" pos="2375"/>
        <p:guide pos="29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7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D24C502-B296-DD40-AB0A-2E7A44C06D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365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22E6CA-24F3-754E-B4DD-43BF77C25F29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FA7C22-00FB-994E-A0ED-FF32760E7937}" type="slidenum">
              <a:rPr lang="en-US" sz="1200">
                <a:latin typeface="Calibri Regular" panose="020F0502020204030204" pitchFamily="34" charset="0"/>
              </a:rPr>
              <a:pPr/>
              <a:t>10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DBF006C-2B67-1049-B000-FEA3AD85D8C5}" type="slidenum">
              <a:rPr lang="en-US" sz="1200">
                <a:latin typeface="Calibri Regular" panose="020F0502020204030204" pitchFamily="34" charset="0"/>
              </a:rPr>
              <a:pPr/>
              <a:t>11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D07372-62E7-9C4D-8F01-F8750BD6101D}" type="slidenum">
              <a:rPr lang="en-US" sz="1200">
                <a:latin typeface="Calibri Regular" panose="020F0502020204030204" pitchFamily="34" charset="0"/>
              </a:rPr>
              <a:pPr/>
              <a:t>12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C3890E-B223-D040-B8E5-6CFA85A0AC09}" type="slidenum">
              <a:rPr lang="en-US" sz="1200">
                <a:latin typeface="Calibri Regular" panose="020F0502020204030204" pitchFamily="34" charset="0"/>
              </a:rPr>
              <a:pPr/>
              <a:t>13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BAE74E-DC3D-5245-B736-58C60ED5D8D0}" type="slidenum">
              <a:rPr lang="en-US" sz="1200">
                <a:latin typeface="Calibri Regular" panose="020F0502020204030204" pitchFamily="34" charset="0"/>
              </a:rPr>
              <a:pPr/>
              <a:t>14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>
                <a:latin typeface="Calibri Regular" panose="020F0502020204030204" pitchFamily="34" charset="0"/>
              </a:rPr>
              <a:pPr/>
              <a:t>15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A66DB0-9E89-084C-9960-C37833CCFC19}" type="slidenum">
              <a:rPr lang="en-US" sz="1200">
                <a:latin typeface="Calibri Regular" panose="020F0502020204030204" pitchFamily="34" charset="0"/>
              </a:rPr>
              <a:pPr/>
              <a:t>16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BD7135-199D-4140-A144-E7411C586FF2}" type="slidenum">
              <a:rPr lang="en-US" sz="1200">
                <a:latin typeface="Calibri Regular" panose="020F0502020204030204" pitchFamily="34" charset="0"/>
              </a:rPr>
              <a:pPr/>
              <a:t>17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8DE6BE-66F5-9A4A-B781-5645AFBE568A}" type="slidenum">
              <a:rPr lang="en-US" sz="1200">
                <a:latin typeface="Calibri Regular" panose="020F0502020204030204" pitchFamily="34" charset="0"/>
              </a:rPr>
              <a:pPr/>
              <a:t>18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DCCB8A-77DC-E047-A2A5-776FA8D1EB02}" type="slidenum">
              <a:rPr lang="en-US" sz="1200">
                <a:latin typeface="Calibri Regular" panose="020F0502020204030204" pitchFamily="34" charset="0"/>
              </a:rPr>
              <a:pPr/>
              <a:t>19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72CBA9-4253-0E44-8C87-5533EE303E01}" type="slidenum">
              <a:rPr lang="en-US" sz="1200">
                <a:latin typeface="Calibri Regular" panose="020F0502020204030204" pitchFamily="34" charset="0"/>
              </a:rPr>
              <a:pPr/>
              <a:t>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>
                <a:latin typeface="Calibri Regular" panose="020F0502020204030204" pitchFamily="34" charset="0"/>
              </a:rPr>
              <a:pPr/>
              <a:t>20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809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1D9994A-9EBD-8340-B22C-56B02580013A}" type="slidenum">
              <a:rPr lang="en-US" sz="1200">
                <a:latin typeface="Calibri Regular" panose="020F0502020204030204" pitchFamily="34" charset="0"/>
              </a:rPr>
              <a:pPr/>
              <a:t>21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1D5FF1-6082-7846-B2F7-9C85288714CB}" type="slidenum">
              <a:rPr lang="en-US" sz="1200">
                <a:latin typeface="Calibri Regular" panose="020F0502020204030204" pitchFamily="34" charset="0"/>
              </a:rPr>
              <a:pPr/>
              <a:t>22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6AE373F-7396-4746-85F6-6E58239B696D}" type="slidenum">
              <a:rPr lang="en-US" sz="1200">
                <a:latin typeface="Calibri Regular" panose="020F0502020204030204" pitchFamily="34" charset="0"/>
              </a:rPr>
              <a:pPr/>
              <a:t>23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35E833-32E7-4E4F-B936-C6275C8B1A8B}" type="slidenum">
              <a:rPr lang="en-US" sz="1200">
                <a:latin typeface="Calibri Regular" panose="020F0502020204030204" pitchFamily="34" charset="0"/>
              </a:rPr>
              <a:pPr/>
              <a:t>24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2403C17-1934-6241-AF7A-F6763C91BEC6}" type="slidenum">
              <a:rPr lang="en-US" sz="1200">
                <a:latin typeface="Calibri Regular" panose="020F0502020204030204" pitchFamily="34" charset="0"/>
              </a:rPr>
              <a:pPr/>
              <a:t>25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F97E43E-4C7B-F042-B030-22B13B243A6F}" type="slidenum">
              <a:rPr lang="en-US" sz="1200">
                <a:latin typeface="Calibri Regular" panose="020F0502020204030204" pitchFamily="34" charset="0"/>
              </a:rPr>
              <a:pPr/>
              <a:t>26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701B61-7698-1441-BD1C-27965C75E5EF}" type="slidenum">
              <a:rPr lang="en-US" sz="1200">
                <a:latin typeface="Calibri Regular" panose="020F0502020204030204" pitchFamily="34" charset="0"/>
              </a:rPr>
              <a:pPr/>
              <a:t>27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A0D0B9-A853-7F42-B4A1-78BC9B3FDBCF}" type="slidenum">
              <a:rPr lang="en-US" sz="1200">
                <a:latin typeface="Calibri Regular" panose="020F0502020204030204" pitchFamily="34" charset="0"/>
              </a:rPr>
              <a:pPr/>
              <a:t>28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59002F1-4497-0B44-B426-95E4465BD46D}" type="slidenum">
              <a:rPr lang="en-US" sz="1200">
                <a:latin typeface="Calibri Regular" panose="020F0502020204030204" pitchFamily="34" charset="0"/>
              </a:rPr>
              <a:pPr/>
              <a:t>29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E9E2BC9-D3BF-4E40-B035-95855E685829}" type="slidenum">
              <a:rPr lang="en-US" sz="1200">
                <a:latin typeface="Calibri Regular" panose="020F0502020204030204" pitchFamily="34" charset="0"/>
              </a:rPr>
              <a:pPr/>
              <a:t>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180BCF-2DE8-C04B-AF5C-0E96B1CA504E}" type="slidenum">
              <a:rPr lang="en-US" sz="1200">
                <a:latin typeface="Calibri Regular" panose="020F0502020204030204" pitchFamily="34" charset="0"/>
              </a:rPr>
              <a:pPr/>
              <a:t>30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2A119D-CE13-6C48-9132-2BB1EF885678}" type="slidenum">
              <a:rPr lang="en-US" sz="1200">
                <a:latin typeface="Calibri Regular" panose="020F0502020204030204" pitchFamily="34" charset="0"/>
              </a:rPr>
              <a:pPr/>
              <a:t>31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8208F3-C082-8347-B696-7C3ABFFE6C1B}" type="slidenum">
              <a:rPr lang="en-US" sz="1200">
                <a:latin typeface="Calibri Regular" panose="020F0502020204030204" pitchFamily="34" charset="0"/>
              </a:rPr>
              <a:pPr/>
              <a:t>32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D9520E-440D-9E45-AD8E-90C4FA7BFE27}" type="slidenum">
              <a:rPr lang="en-US" sz="1200">
                <a:latin typeface="Calibri Regular" panose="020F0502020204030204" pitchFamily="34" charset="0"/>
              </a:rPr>
              <a:pPr/>
              <a:t>33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F9ADFB-E514-B743-9EB1-3282FA01A5F7}" type="slidenum">
              <a:rPr lang="en-US" sz="1200">
                <a:latin typeface="Calibri Regular" panose="020F0502020204030204" pitchFamily="34" charset="0"/>
              </a:rPr>
              <a:pPr/>
              <a:t>34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34464E-085F-6549-8240-F9A9AC447E3E}" type="slidenum">
              <a:rPr lang="en-US" sz="1200">
                <a:latin typeface="Calibri Regular" panose="020F0502020204030204" pitchFamily="34" charset="0"/>
              </a:rPr>
              <a:pPr/>
              <a:t>35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>
                <a:latin typeface="Calibri Regular" panose="020F0502020204030204" pitchFamily="34" charset="0"/>
              </a:rPr>
              <a:pPr/>
              <a:t>36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>
                <a:latin typeface="Calibri Regular" panose="020F0502020204030204" pitchFamily="34" charset="0"/>
              </a:rPr>
              <a:pPr/>
              <a:t>37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ED75E2-CDFB-3A4D-A655-AC3856EA52DE}" type="slidenum">
              <a:rPr lang="en-US" sz="1200">
                <a:latin typeface="Calibri Regular" panose="020F0502020204030204" pitchFamily="34" charset="0"/>
              </a:rPr>
              <a:pPr/>
              <a:t>39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572D1F-99A6-3945-B220-16F8ED8D318E}" type="slidenum">
              <a:rPr lang="en-US" sz="1200">
                <a:latin typeface="Calibri Regular" panose="020F0502020204030204" pitchFamily="34" charset="0"/>
              </a:rPr>
              <a:pPr/>
              <a:t>40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7C75C5-C6E5-5D45-810A-DF0CFFAFB2EF}" type="slidenum">
              <a:rPr lang="en-US" sz="1200">
                <a:latin typeface="Calibri Regular" panose="020F0502020204030204" pitchFamily="34" charset="0"/>
              </a:rPr>
              <a:pPr/>
              <a:t>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D42A0CB-20E2-974D-B260-FFBC27B58312}" type="slidenum">
              <a:rPr lang="en-US" sz="1200">
                <a:latin typeface="Calibri Regular" panose="020F0502020204030204" pitchFamily="34" charset="0"/>
              </a:rPr>
              <a:pPr/>
              <a:t>41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D143E4-DD9B-D440-A4E8-01F88CE8EF63}" type="slidenum">
              <a:rPr lang="en-US" sz="1200">
                <a:latin typeface="Calibri Regular" panose="020F0502020204030204" pitchFamily="34" charset="0"/>
              </a:rPr>
              <a:pPr/>
              <a:t>42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70F928-D61B-044E-9803-1250999E4F65}" type="slidenum">
              <a:rPr lang="en-US" sz="1200">
                <a:latin typeface="Calibri Regular" panose="020F0502020204030204" pitchFamily="34" charset="0"/>
              </a:rPr>
              <a:pPr/>
              <a:t>43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6DA43B-599E-1542-80F8-8ED832E940BF}" type="slidenum">
              <a:rPr lang="en-US" sz="1200">
                <a:latin typeface="Calibri Regular" panose="020F0502020204030204" pitchFamily="34" charset="0"/>
              </a:rPr>
              <a:pPr/>
              <a:t>44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C46955-CFA7-4547-A38B-3C0A2E3ED5F3}" type="slidenum">
              <a:rPr lang="en-US" sz="1200">
                <a:latin typeface="Calibri Regular" panose="020F0502020204030204" pitchFamily="34" charset="0"/>
              </a:rPr>
              <a:pPr/>
              <a:t>45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7ED753-AC36-4D48-BB30-D86DF1AE4275}" type="slidenum">
              <a:rPr lang="en-US" sz="1200">
                <a:latin typeface="Calibri Regular" panose="020F0502020204030204" pitchFamily="34" charset="0"/>
              </a:rPr>
              <a:pPr/>
              <a:t>46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>
                <a:latin typeface="Calibri Regular" panose="020F0502020204030204" pitchFamily="34" charset="0"/>
              </a:rPr>
              <a:pPr/>
              <a:t>47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>
                <a:latin typeface="Calibri Regular" panose="020F0502020204030204" pitchFamily="34" charset="0"/>
              </a:rPr>
              <a:pPr/>
              <a:t>48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5919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AB99AA-68C5-E649-AA0C-B9D224AC06F8}" type="slidenum">
              <a:rPr lang="en-US" sz="1200">
                <a:latin typeface="Calibri Regular" panose="020F0502020204030204" pitchFamily="34" charset="0"/>
              </a:rPr>
              <a:pPr/>
              <a:t>49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D90C53-B129-2A4D-B2E9-575C35A81242}" type="slidenum">
              <a:rPr lang="en-US" sz="1200">
                <a:latin typeface="Calibri Regular" panose="020F0502020204030204" pitchFamily="34" charset="0"/>
              </a:rPr>
              <a:pPr/>
              <a:t>50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349055F-B7A8-7C44-A280-F81EA80A3757}" type="slidenum">
              <a:rPr lang="en-US" sz="1200">
                <a:latin typeface="Calibri Regular" panose="020F0502020204030204" pitchFamily="34" charset="0"/>
              </a:rPr>
              <a:pPr/>
              <a:t>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26A841-E736-BC44-ABB6-92DF5D182425}" type="slidenum">
              <a:rPr lang="en-US" sz="1200">
                <a:latin typeface="Calibri Regular" panose="020F0502020204030204" pitchFamily="34" charset="0"/>
              </a:rPr>
              <a:pPr/>
              <a:t>51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A55E84-F608-2641-A39A-82E5A4BD5CAF}" type="slidenum">
              <a:rPr lang="en-US" sz="1200">
                <a:latin typeface="Calibri Regular" panose="020F0502020204030204" pitchFamily="34" charset="0"/>
              </a:rPr>
              <a:pPr/>
              <a:t>52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864910-B222-374A-92C3-757BA0E11E8B}" type="slidenum">
              <a:rPr lang="en-US" sz="1200">
                <a:latin typeface="Calibri Regular" panose="020F0502020204030204" pitchFamily="34" charset="0"/>
              </a:rPr>
              <a:pPr/>
              <a:t>53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E28AE7-8A62-7445-BDED-FF724F1A20DE}" type="slidenum">
              <a:rPr lang="en-US" sz="1200">
                <a:latin typeface="Calibri Regular" panose="020F0502020204030204" pitchFamily="34" charset="0"/>
              </a:rPr>
              <a:pPr/>
              <a:t>54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501BDAA-1859-F34C-9BE3-66293875EA9E}" type="slidenum">
              <a:rPr lang="en-US" sz="1200">
                <a:latin typeface="Calibri Regular" panose="020F0502020204030204" pitchFamily="34" charset="0"/>
              </a:rPr>
              <a:pPr/>
              <a:t>55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0D8C2F-4270-4E48-A9B3-2B6CE7C79266}" type="slidenum">
              <a:rPr lang="en-US" sz="1200">
                <a:latin typeface="Calibri Regular" panose="020F0502020204030204" pitchFamily="34" charset="0"/>
              </a:rPr>
              <a:pPr/>
              <a:t>56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D8434F6-6711-704C-81F5-259A9FCA7B07}" type="slidenum">
              <a:rPr lang="en-US" sz="1200">
                <a:latin typeface="Calibri Regular" panose="020F0502020204030204" pitchFamily="34" charset="0"/>
              </a:rPr>
              <a:pPr/>
              <a:t>57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0D6A66-475E-7744-A834-FAAFABB46A7A}" type="slidenum">
              <a:rPr lang="en-US" sz="1200">
                <a:latin typeface="Calibri Regular" panose="020F0502020204030204" pitchFamily="34" charset="0"/>
              </a:rPr>
              <a:pPr/>
              <a:t>58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424434-7DAA-5E43-B606-CF8A8D141A54}" type="slidenum">
              <a:rPr lang="en-US" sz="1200">
                <a:latin typeface="Calibri Regular" panose="020F0502020204030204" pitchFamily="34" charset="0"/>
              </a:rPr>
              <a:pPr/>
              <a:t>59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CBE6AF-6553-2B42-9FED-FC46C22B7FEA}" type="slidenum">
              <a:rPr lang="en-US" sz="1200">
                <a:latin typeface="Calibri Regular" panose="020F0502020204030204" pitchFamily="34" charset="0"/>
              </a:rPr>
              <a:pPr/>
              <a:t>60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79CE79-DB64-6641-A323-C61D12AF16E8}" type="slidenum">
              <a:rPr lang="en-US" sz="1200">
                <a:latin typeface="Calibri Regular" panose="020F0502020204030204" pitchFamily="34" charset="0"/>
              </a:rPr>
              <a:pPr/>
              <a:t>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12C301-0FA7-BA4C-A230-1C75F4F02D66}" type="slidenum">
              <a:rPr lang="en-US" sz="1200">
                <a:latin typeface="Calibri Regular" panose="020F0502020204030204" pitchFamily="34" charset="0"/>
              </a:rPr>
              <a:pPr/>
              <a:t>61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7FADD-B233-8F42-BC5F-0CB38302C6E5}" type="slidenum">
              <a:rPr lang="en-US" sz="1200">
                <a:latin typeface="Calibri Regular" panose="020F0502020204030204" pitchFamily="34" charset="0"/>
              </a:rPr>
              <a:pPr/>
              <a:t>62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2BD9-CB33-3740-8909-416CE5484D2F}" type="slidenum">
              <a:rPr lang="en-US" sz="1200">
                <a:latin typeface="Calibri Regular" panose="020F0502020204030204" pitchFamily="34" charset="0"/>
              </a:rPr>
              <a:pPr/>
              <a:t>65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5A419C-2833-734C-A230-61F1E2FC88D6}" type="slidenum">
              <a:rPr lang="en-US" sz="1200">
                <a:latin typeface="Calibri Regular" panose="020F0502020204030204" pitchFamily="34" charset="0"/>
              </a:rPr>
              <a:pPr/>
              <a:t>66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853B9E-E9D3-DC45-A51E-04C03F68F3AD}" type="slidenum">
              <a:rPr lang="en-US" sz="1200">
                <a:latin typeface="Calibri Regular" panose="020F0502020204030204" pitchFamily="34" charset="0"/>
              </a:rPr>
              <a:pPr/>
              <a:t>67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7A00DD-97B3-304B-BDC0-8A2C674034E1}" type="slidenum">
              <a:rPr lang="en-US" sz="1200">
                <a:latin typeface="Calibri Regular" panose="020F0502020204030204" pitchFamily="34" charset="0"/>
              </a:rPr>
              <a:pPr/>
              <a:t>68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12AA77-AB6B-9344-947D-D09E8C561533}" type="slidenum">
              <a:rPr lang="en-US" sz="1200">
                <a:latin typeface="Calibri Regular" panose="020F0502020204030204" pitchFamily="34" charset="0"/>
              </a:rPr>
              <a:pPr/>
              <a:t>69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6E43D-8FD2-114C-8397-A261CE9CC73F}" type="slidenum">
              <a:rPr lang="en-US" sz="1200">
                <a:latin typeface="Calibri Regular" panose="020F0502020204030204" pitchFamily="34" charset="0"/>
              </a:rPr>
              <a:pPr/>
              <a:t>70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0CE9A74-4A3D-EB4D-B3CE-85B24FE7E6FA}" type="slidenum">
              <a:rPr lang="en-US" sz="1200">
                <a:latin typeface="Calibri Regular" panose="020F0502020204030204" pitchFamily="34" charset="0"/>
              </a:rPr>
              <a:pPr/>
              <a:t>71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1274E1-3A46-2D47-AA53-D4177CF5F30D}" type="slidenum">
              <a:rPr lang="en-US" sz="1200">
                <a:latin typeface="Calibri Regular" panose="020F0502020204030204" pitchFamily="34" charset="0"/>
              </a:rPr>
              <a:pPr/>
              <a:t>72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A51B4B-022E-214E-B628-93C9C191B7F0}" type="slidenum">
              <a:rPr lang="en-US" sz="1200">
                <a:latin typeface="Calibri Regular" panose="020F0502020204030204" pitchFamily="34" charset="0"/>
              </a:rPr>
              <a:pPr/>
              <a:t>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36B296-C1A2-0E4F-A8D1-5C672D1C029B}" type="slidenum">
              <a:rPr lang="en-US" sz="1200">
                <a:latin typeface="Calibri Regular" panose="020F0502020204030204" pitchFamily="34" charset="0"/>
              </a:rPr>
              <a:pPr/>
              <a:t>73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CE8AC8-7F8D-3E4F-B545-9F05BEE7E025}" type="slidenum">
              <a:rPr lang="en-US" sz="1200">
                <a:latin typeface="Calibri Regular" panose="020F0502020204030204" pitchFamily="34" charset="0"/>
              </a:rPr>
              <a:pPr/>
              <a:t>74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973032-6595-6F42-9512-D4B7F22CEB8A}" type="slidenum">
              <a:rPr lang="en-US" sz="1200">
                <a:latin typeface="Calibri Regular" panose="020F0502020204030204" pitchFamily="34" charset="0"/>
              </a:rPr>
              <a:pPr/>
              <a:t>75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FC035F-0B24-C740-A197-10EC0DAE23CF}" type="slidenum">
              <a:rPr lang="en-US" sz="1200">
                <a:latin typeface="Calibri Regular" panose="020F0502020204030204" pitchFamily="34" charset="0"/>
              </a:rPr>
              <a:pPr/>
              <a:t>76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4489099-3E91-D942-90C1-EE6682DB1F19}" type="slidenum">
              <a:rPr lang="en-US" sz="1200">
                <a:latin typeface="Calibri Regular" panose="020F0502020204030204" pitchFamily="34" charset="0"/>
              </a:rPr>
              <a:pPr/>
              <a:t>78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692C84-F1AC-AF44-A56E-C479766C3CF7}" type="slidenum">
              <a:rPr lang="en-US" sz="1200">
                <a:latin typeface="Calibri Regular" panose="020F0502020204030204" pitchFamily="34" charset="0"/>
              </a:rPr>
              <a:pPr/>
              <a:t>79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6DDF3B-D61A-D745-9F4B-AE774E3F8074}" type="slidenum">
              <a:rPr lang="en-US" sz="1200">
                <a:latin typeface="Calibri Regular" panose="020F0502020204030204" pitchFamily="34" charset="0"/>
              </a:rPr>
              <a:pPr/>
              <a:t>80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46FA78-2EDE-C546-8014-A481B61BD6AA}" type="slidenum">
              <a:rPr lang="en-US" sz="1200">
                <a:latin typeface="Calibri Regular" panose="020F0502020204030204" pitchFamily="34" charset="0"/>
              </a:rPr>
              <a:pPr/>
              <a:t>81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90A058-DAC4-1F4E-8F08-E4D22D500EC5}" type="slidenum">
              <a:rPr lang="en-US" sz="1200">
                <a:latin typeface="Calibri Regular" panose="020F0502020204030204" pitchFamily="34" charset="0"/>
              </a:rPr>
              <a:pPr/>
              <a:t>82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050FCF-A997-9D47-83BE-129DA29D55C9}" type="slidenum">
              <a:rPr lang="en-US" sz="1200">
                <a:latin typeface="Calibri Regular" panose="020F0502020204030204" pitchFamily="34" charset="0"/>
              </a:rPr>
              <a:pPr/>
              <a:t>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078A6-7CD2-2C47-86F7-5069C3B8A273}" type="slidenum">
              <a:rPr lang="en-US" sz="1200">
                <a:latin typeface="Calibri Regular" panose="020F0502020204030204" pitchFamily="34" charset="0"/>
              </a:rPr>
              <a:pPr/>
              <a:t>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5A55DFD8-644E-BD4F-8E76-C751C21413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3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0B931A2A-18A4-B64F-BD28-D3A5777E8F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9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1158E97-7461-2D48-BBC0-4221204823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2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D4871B37-2971-124E-874D-6AE3C6324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91455A2F-B79C-7043-AAF0-187E3F8C61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0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AF74B16-5928-6043-B1A1-F5D50FB60F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1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8D48FFFA-EE43-1E46-8BF1-FE9794029B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3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1A19C122-4ED5-7B4C-86AC-2ACD7E34A1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9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671BA1D-0042-864C-BD5B-C972A27047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85EF6781-06D9-774A-9701-D94249B107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0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2BA284EC-49D1-C046-80AA-20586BA59E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4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FFCCA492-CFE1-6641-A0DD-9C0BFE76C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olean_satisfiability_proble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P-completenes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cal_consistency#Arc_consistency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C-3_algorithm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ambda_calculus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C-3_algorithm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straint_satisfaction_proble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en.wikipedia.org/wiki/Sudoku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Waltz" TargetMode="Externa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Extensional%20and%20intensional" TargetMode="Externa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47863"/>
            <a:ext cx="7772400" cy="3267075"/>
          </a:xfrm>
        </p:spPr>
        <p:txBody>
          <a:bodyPr/>
          <a:lstStyle/>
          <a:p>
            <a:pPr>
              <a:defRPr/>
            </a:pPr>
            <a:r>
              <a:rPr lang="en-US" sz="100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Constraint Satisfaction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32425"/>
            <a:ext cx="6400800" cy="1265238"/>
          </a:xfrm>
          <a:noFill/>
        </p:spPr>
        <p:txBody>
          <a:bodyPr/>
          <a:lstStyle/>
          <a:p>
            <a:r>
              <a:rPr lang="en-US" sz="48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Russell &amp; </a:t>
            </a:r>
            <a:r>
              <a:rPr lang="en-US" sz="4800" b="1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Norvig</a:t>
            </a:r>
            <a:r>
              <a:rPr lang="en-US" sz="48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Ch.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Map coloring 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3"/>
            <a:ext cx="8068456" cy="4114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Variables:  A, B, C,  D,  E all of domain RGB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Domains: RGB = {red, green, blue}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Constraints: A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B, AC, AE, AD, BC, CD, DE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 solution: A=red, B=green, C=blue, D=green, E=blue</a:t>
            </a: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1143000" y="4724400"/>
            <a:ext cx="2286000" cy="1676400"/>
            <a:chOff x="1056" y="2688"/>
            <a:chExt cx="1440" cy="1056"/>
          </a:xfrm>
        </p:grpSpPr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4828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4829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4830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4831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86400" y="4724400"/>
            <a:ext cx="2286000" cy="1676400"/>
            <a:chOff x="3456" y="2688"/>
            <a:chExt cx="1440" cy="1056"/>
          </a:xfrm>
        </p:grpSpPr>
        <p:sp>
          <p:nvSpPr>
            <p:cNvPr id="34822" name="Rectangle 11"/>
            <p:cNvSpPr>
              <a:spLocks noChangeArrowheads="1"/>
            </p:cNvSpPr>
            <p:nvPr/>
          </p:nvSpPr>
          <p:spPr bwMode="auto">
            <a:xfrm>
              <a:off x="3456" y="2688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4823" name="Rectangle 12"/>
            <p:cNvSpPr>
              <a:spLocks noChangeArrowheads="1"/>
            </p:cNvSpPr>
            <p:nvPr/>
          </p:nvSpPr>
          <p:spPr bwMode="auto">
            <a:xfrm>
              <a:off x="3456" y="2976"/>
              <a:ext cx="528" cy="48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4824" name="Rectangle 13"/>
            <p:cNvSpPr>
              <a:spLocks noChangeArrowheads="1"/>
            </p:cNvSpPr>
            <p:nvPr/>
          </p:nvSpPr>
          <p:spPr bwMode="auto">
            <a:xfrm>
              <a:off x="3984" y="2976"/>
              <a:ext cx="528" cy="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4825" name="Rectangle 14"/>
            <p:cNvSpPr>
              <a:spLocks noChangeArrowheads="1"/>
            </p:cNvSpPr>
            <p:nvPr/>
          </p:nvSpPr>
          <p:spPr bwMode="auto">
            <a:xfrm>
              <a:off x="3456" y="3456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4826" name="Rectangle 15"/>
            <p:cNvSpPr>
              <a:spLocks noChangeArrowheads="1"/>
            </p:cNvSpPr>
            <p:nvPr/>
          </p:nvSpPr>
          <p:spPr bwMode="auto">
            <a:xfrm>
              <a:off x="4512" y="2976"/>
              <a:ext cx="384" cy="76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4267200" y="5257800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dirty="0">
                <a:latin typeface="Calibri Regular" panose="020F0502020204030204" pitchFamily="34" charset="0"/>
              </a:rPr>
              <a:t>=&gt;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1938"/>
            <a:ext cx="7772400" cy="785812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Brute Force methods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25550"/>
            <a:ext cx="6024562" cy="5154613"/>
          </a:xfrm>
        </p:spPr>
        <p:txBody>
          <a:bodyPr/>
          <a:lstStyle/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Finding a solution by a brute force search is easy</a:t>
            </a:r>
          </a:p>
          <a:p>
            <a:pPr lvl="1" indent="-284163">
              <a:defRPr/>
            </a:pPr>
            <a:r>
              <a:rPr lang="en-US" sz="2400" dirty="0">
                <a:ea typeface="ＭＳ Ｐゴシック" charset="0"/>
              </a:rPr>
              <a:t>Generate and test is a </a:t>
            </a:r>
            <a:r>
              <a:rPr lang="en-US" sz="2400" i="1" dirty="0">
                <a:ea typeface="ＭＳ Ｐゴシック" charset="0"/>
              </a:rPr>
              <a:t>weak method</a:t>
            </a:r>
          </a:p>
          <a:p>
            <a:pPr lvl="1" indent="-284163">
              <a:defRPr/>
            </a:pPr>
            <a:r>
              <a:rPr lang="en-US" sz="2400" dirty="0">
                <a:ea typeface="ＭＳ Ｐゴシック" charset="0"/>
              </a:rPr>
              <a:t>Just generate potential combinations and test each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Potentially very inefficient</a:t>
            </a:r>
          </a:p>
          <a:p>
            <a:pPr marL="461963" lvl="1" indent="-179388">
              <a:defRPr/>
            </a:pPr>
            <a:r>
              <a:rPr lang="en-US" sz="2400" dirty="0">
                <a:ea typeface="ＭＳ Ｐゴシック" charset="0"/>
              </a:rPr>
              <a:t>With n variables where each can have one of 3 values, there are 3</a:t>
            </a:r>
            <a:r>
              <a:rPr lang="en-US" sz="2400" baseline="30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possible solutions to check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There are ~190 countries in the world, which we can color using four colors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4</a:t>
            </a:r>
            <a:r>
              <a:rPr lang="en-US" sz="2800" baseline="30000" dirty="0">
                <a:ea typeface="ＭＳ Ｐゴシック" charset="0"/>
                <a:cs typeface="ＭＳ Ｐゴシック" charset="0"/>
              </a:rPr>
              <a:t>190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big number!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369050" y="1304925"/>
            <a:ext cx="2222500" cy="47609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1800" dirty="0">
                <a:latin typeface="Calibri Regular" panose="020F0502020204030204" pitchFamily="34" charset="0"/>
              </a:rPr>
              <a:t>solve(A,B,C,D,E) :-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color(A),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color(B),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color(C),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color(D),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color(E),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not(A=B),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not(A=B),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not(B=C),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not(A=C),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not(C=D),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not(A=E),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not(C=D).</a:t>
            </a:r>
          </a:p>
          <a:p>
            <a:pPr algn="l"/>
            <a:endParaRPr lang="en-US" sz="1800" dirty="0">
              <a:latin typeface="Calibri Regular" panose="020F0502020204030204" pitchFamily="34" charset="0"/>
            </a:endParaRP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color(red).</a:t>
            </a: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color(green).</a:t>
            </a: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color(blue).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867" y="6507163"/>
            <a:ext cx="8752717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Calibri Regular" panose="020F0502020204030204" pitchFamily="34" charset="0"/>
              </a:rPr>
              <a:t>4**190 is  2462625387274654950767440006258975862817483704404090416746768337765357610718575663213391640930307227550414249394176L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5C304536-30FA-7649-A75F-33DEA421077B}"/>
              </a:ext>
            </a:extLst>
          </p:cNvPr>
          <p:cNvSpPr/>
          <p:nvPr/>
        </p:nvSpPr>
        <p:spPr bwMode="auto">
          <a:xfrm>
            <a:off x="7467600" y="1689100"/>
            <a:ext cx="368300" cy="1282700"/>
          </a:xfrm>
          <a:prstGeom prst="rightBrac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E265D85-219A-9343-AD65-4B421C047D9F}"/>
              </a:ext>
            </a:extLst>
          </p:cNvPr>
          <p:cNvSpPr/>
          <p:nvPr/>
        </p:nvSpPr>
        <p:spPr bwMode="auto">
          <a:xfrm>
            <a:off x="7467600" y="3051174"/>
            <a:ext cx="368300" cy="1901825"/>
          </a:xfrm>
          <a:prstGeom prst="rightBrac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2B6D9-50CF-A544-A9F6-0F80BE65B8AB}"/>
              </a:ext>
            </a:extLst>
          </p:cNvPr>
          <p:cNvSpPr txBox="1"/>
          <p:nvPr/>
        </p:nvSpPr>
        <p:spPr>
          <a:xfrm>
            <a:off x="7778750" y="209961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generate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40EED-E8B7-6043-BE14-0B8E6BE71D49}"/>
              </a:ext>
            </a:extLst>
          </p:cNvPr>
          <p:cNvSpPr txBox="1"/>
          <p:nvPr/>
        </p:nvSpPr>
        <p:spPr>
          <a:xfrm>
            <a:off x="7857392" y="3738562"/>
            <a:ext cx="611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test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73125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Example: </a:t>
            </a:r>
            <a:r>
              <a:rPr lang="en-US" sz="4400" dirty="0" err="1">
                <a:ea typeface="ＭＳ Ｐゴシック" charset="0"/>
                <a:cs typeface="ＭＳ Ｐゴシック" charset="0"/>
              </a:rPr>
              <a:t>SATisfiability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55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Given a set of logic propositions containing variables, find an assignment of the variables to {false, true} that satisfies them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 example, the two clauses: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(A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 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C)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(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D)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equivalent to (C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A)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(B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D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	are satisfied by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A = false, B = true,  C = false, D = false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Satisfiability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known to be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NP-complete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so in worst case, solving CSP problems requires exponential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37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Real-world problems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33713"/>
            <a:ext cx="3810000" cy="2770187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Scheduling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Temporal reasoning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Building design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Planning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Optimization/satisfaction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Vision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33713"/>
            <a:ext cx="3810000" cy="3121025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Graph layout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Network management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Natural language processing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Molecular biology / genomics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VLSI design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800099" y="1597025"/>
            <a:ext cx="73660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dirty="0">
                <a:latin typeface="Calibri Regular" panose="020F0502020204030204" pitchFamily="34" charset="0"/>
              </a:rPr>
              <a:t>CSPs are a good match for many practical problems that arise in the real world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51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Definition of a constraint network (CN)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322733" cy="5221287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constraint network (CN) consists 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Set of variables X = {x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x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…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x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}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with associate domains {d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,d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,…</a:t>
            </a:r>
            <a:r>
              <a:rPr lang="en-US" sz="3200" dirty="0" err="1">
                <a:ea typeface="ＭＳ Ｐゴシック" charset="0"/>
              </a:rPr>
              <a:t>d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}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domains are typically finite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Set of constraints {c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… 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} where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each defines a predicate that is a relation over a particular subset of variables (X)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e.g., </a:t>
            </a:r>
            <a:r>
              <a:rPr lang="en-US" sz="3200" dirty="0" err="1">
                <a:ea typeface="ＭＳ Ｐゴシック" charset="0"/>
              </a:rPr>
              <a:t>C</a:t>
            </a:r>
            <a:r>
              <a:rPr lang="en-US" sz="3200" baseline="-25000" dirty="0" err="1">
                <a:ea typeface="ＭＳ Ｐゴシック" charset="0"/>
              </a:rPr>
              <a:t>i</a:t>
            </a:r>
            <a:r>
              <a:rPr lang="en-US" sz="3200" dirty="0">
                <a:ea typeface="ＭＳ Ｐゴシック" charset="0"/>
              </a:rPr>
              <a:t> involves variables {X</a:t>
            </a:r>
            <a:r>
              <a:rPr lang="en-US" sz="3200" baseline="-25000" dirty="0">
                <a:ea typeface="ＭＳ Ｐゴシック" charset="0"/>
              </a:rPr>
              <a:t>i1</a:t>
            </a:r>
            <a:r>
              <a:rPr lang="en-US" sz="3200" dirty="0">
                <a:ea typeface="ＭＳ Ｐゴシック" charset="0"/>
              </a:rPr>
              <a:t>, X</a:t>
            </a:r>
            <a:r>
              <a:rPr lang="en-US" sz="3200" baseline="-25000" dirty="0">
                <a:ea typeface="ＭＳ Ｐゴシック" charset="0"/>
              </a:rPr>
              <a:t>i2</a:t>
            </a:r>
            <a:r>
              <a:rPr lang="en-US" sz="3200" dirty="0">
                <a:ea typeface="ＭＳ Ｐゴシック" charset="0"/>
              </a:rPr>
              <a:t>, … </a:t>
            </a:r>
            <a:r>
              <a:rPr lang="en-US" sz="3200" dirty="0" err="1">
                <a:ea typeface="ＭＳ Ｐゴシック" charset="0"/>
              </a:rPr>
              <a:t>X</a:t>
            </a:r>
            <a:r>
              <a:rPr lang="en-US" sz="3200" baseline="-25000" dirty="0" err="1">
                <a:ea typeface="ＭＳ Ｐゴシック" charset="0"/>
              </a:rPr>
              <a:t>ik</a:t>
            </a:r>
            <a:r>
              <a:rPr lang="en-US" sz="3200" dirty="0">
                <a:ea typeface="ＭＳ Ｐゴシック" charset="0"/>
              </a:rPr>
              <a:t>} and defines the relation </a:t>
            </a:r>
            <a:r>
              <a:rPr lang="en-US" sz="3200" dirty="0" err="1">
                <a:ea typeface="ＭＳ Ｐゴシック" charset="0"/>
              </a:rPr>
              <a:t>R</a:t>
            </a:r>
            <a:r>
              <a:rPr lang="en-US" sz="3200" baseline="-25000" dirty="0" err="1">
                <a:ea typeface="ＭＳ Ｐゴシック" charset="0"/>
              </a:rPr>
              <a:t>i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 D</a:t>
            </a:r>
            <a:r>
              <a:rPr lang="en-US" sz="3200" baseline="-25000" dirty="0">
                <a:ea typeface="ＭＳ Ｐゴシック" charset="0"/>
              </a:rPr>
              <a:t>i1</a:t>
            </a:r>
            <a:r>
              <a:rPr lang="en-US" sz="3200" dirty="0">
                <a:ea typeface="ＭＳ Ｐゴシック" charset="0"/>
                <a:sym typeface="Symbol" charset="0"/>
              </a:rPr>
              <a:t> x D</a:t>
            </a:r>
            <a:r>
              <a:rPr lang="en-US" sz="3200" baseline="-25000" dirty="0">
                <a:ea typeface="ＭＳ Ｐゴシック" charset="0"/>
              </a:rPr>
              <a:t>i2</a:t>
            </a:r>
            <a:r>
              <a:rPr lang="en-US" sz="3200" dirty="0">
                <a:ea typeface="ＭＳ Ｐゴシック" charset="0"/>
                <a:sym typeface="Symbol" charset="0"/>
              </a:rPr>
              <a:t> x … </a:t>
            </a:r>
            <a:r>
              <a:rPr lang="en-US" sz="3200" dirty="0" err="1">
                <a:ea typeface="ＭＳ Ｐゴシック" charset="0"/>
                <a:sym typeface="Symbol" charset="0"/>
              </a:rPr>
              <a:t>D</a:t>
            </a:r>
            <a:r>
              <a:rPr lang="en-US" sz="3200" baseline="-25000" dirty="0" err="1">
                <a:ea typeface="ＭＳ Ｐゴシック" charset="0"/>
              </a:rPr>
              <a:t>ik</a:t>
            </a:r>
            <a:endParaRPr lang="en-US" sz="3200" baseline="-250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Running 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Seven variables: {WA, NT, SA, Q, NSW, V, 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Each variable has same domain: 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{</a:t>
            </a:r>
            <a:r>
              <a:rPr lang="en-US" sz="2800" dirty="0">
                <a:solidFill>
                  <a:srgbClr val="F81706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red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45D628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green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0000FF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blue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No two adjacent variables can have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NT,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V,Q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 NSW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Unary &amp; binary constraints most common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57288"/>
            <a:ext cx="3581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Binary constraints</a:t>
            </a:r>
          </a:p>
        </p:txBody>
      </p:sp>
      <p:grpSp>
        <p:nvGrpSpPr>
          <p:cNvPr id="47107" name="Group 4"/>
          <p:cNvGrpSpPr>
            <a:grpSpLocks/>
          </p:cNvGrpSpPr>
          <p:nvPr/>
        </p:nvGrpSpPr>
        <p:grpSpPr bwMode="auto">
          <a:xfrm>
            <a:off x="1066800" y="1919288"/>
            <a:ext cx="3375025" cy="2052637"/>
            <a:chOff x="1488" y="1824"/>
            <a:chExt cx="2126" cy="1293"/>
          </a:xfrm>
        </p:grpSpPr>
        <p:sp>
          <p:nvSpPr>
            <p:cNvPr id="47118" name="Text Box 5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7119" name="Group 6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7122" name="Text Box 7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7123" name="Text Box 8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7124" name="Text Box 9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7125" name="Text Box 10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7126" name="Text Box 11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7127" name="Text Box 12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7128" name="Line 13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29" name="Line 1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0" name="Line 15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1" name="Line 16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2" name="Line 17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3" name="Line 18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4" name="Line 19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7120" name="Line 20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21" name="Line 21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46486" name="Text Box 22"/>
          <p:cNvSpPr txBox="1">
            <a:spLocks noChangeArrowheads="1"/>
          </p:cNvSpPr>
          <p:nvPr/>
        </p:nvSpPr>
        <p:spPr bwMode="auto">
          <a:xfrm>
            <a:off x="652462" y="4090988"/>
            <a:ext cx="8250237" cy="2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635000" indent="-2397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Two variables are adjacent or neighbors if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 connected by an edge or an arc</a:t>
            </a:r>
          </a:p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Possible to rewrite problems with higher-order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constraints as ones with just binary constraints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1690688"/>
            <a:ext cx="3424238" cy="1752600"/>
            <a:chOff x="1440" y="1152"/>
            <a:chExt cx="2157" cy="1104"/>
          </a:xfrm>
        </p:grpSpPr>
        <p:sp>
          <p:nvSpPr>
            <p:cNvPr id="47110" name="Text Box 24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47111" name="Text Box 25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47112" name="Text Box 26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47113" name="Text Box 27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47114" name="Line 28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5" name="Line 29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6" name="Line 30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7" name="Line 31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Formal definition of a CN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1450"/>
            <a:ext cx="8007350" cy="5046663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Instantiations</a:t>
            </a:r>
          </a:p>
          <a:p>
            <a:pPr lvl="1"/>
            <a:r>
              <a:rPr lang="en-US" sz="3200" dirty="0">
                <a:ea typeface="ＭＳ Ｐゴシック" charset="0"/>
              </a:rPr>
              <a:t>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instantiation</a:t>
            </a:r>
            <a:r>
              <a:rPr lang="en-US" sz="3200" dirty="0">
                <a:ea typeface="ＭＳ Ｐゴシック" charset="0"/>
              </a:rPr>
              <a:t> of a subset of variables S is an assignment of a value (in its domain) to each variable in S</a:t>
            </a:r>
          </a:p>
          <a:p>
            <a:pPr lvl="1"/>
            <a:r>
              <a:rPr lang="en-US" sz="3200" dirty="0">
                <a:ea typeface="ＭＳ Ｐゴシック" charset="0"/>
              </a:rPr>
              <a:t>An instantiation is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legal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iff</a:t>
            </a:r>
            <a:r>
              <a:rPr lang="en-US" sz="3200" dirty="0">
                <a:ea typeface="ＭＳ Ｐゴシック" charset="0"/>
              </a:rPr>
              <a:t> it violates no constraints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6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solution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is a legal instantiation of all variables in the network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1775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Typical tasks for CSP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022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Solution related tasks:</a:t>
            </a:r>
          </a:p>
          <a:p>
            <a:pPr lvl="1"/>
            <a:r>
              <a:rPr lang="en-US" sz="3000" dirty="0">
                <a:ea typeface="ＭＳ Ｐゴシック" charset="0"/>
              </a:rPr>
              <a:t>Does a solution exist?</a:t>
            </a:r>
          </a:p>
          <a:p>
            <a:pPr lvl="1"/>
            <a:r>
              <a:rPr lang="en-US" sz="3000" dirty="0">
                <a:ea typeface="ＭＳ Ｐゴシック" charset="0"/>
              </a:rPr>
              <a:t>Find one solution</a:t>
            </a:r>
          </a:p>
          <a:p>
            <a:pPr lvl="1"/>
            <a:r>
              <a:rPr lang="en-US" sz="3000" dirty="0">
                <a:ea typeface="ＭＳ Ｐゴシック" charset="0"/>
              </a:rPr>
              <a:t>Find all solutions</a:t>
            </a:r>
          </a:p>
          <a:p>
            <a:pPr lvl="1"/>
            <a:r>
              <a:rPr lang="en-US" sz="3000" dirty="0">
                <a:ea typeface="ＭＳ Ｐゴシック" charset="0"/>
              </a:rPr>
              <a:t>Given a metric on solutions, find best one</a:t>
            </a:r>
          </a:p>
          <a:p>
            <a:pPr lvl="1"/>
            <a:r>
              <a:rPr lang="en-US" sz="3000" dirty="0">
                <a:ea typeface="ＭＳ Ｐゴシック" charset="0"/>
              </a:rPr>
              <a:t>Given a partial instantiation, do any of above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Transform the CN into an equivalent CN that is easier to solve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Binary CSP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5067" y="1243013"/>
            <a:ext cx="8076671" cy="52763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binary CSP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CSP where all constraints are binary or unary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Any non-binary CSP can be converted into a binary CSP by introducing additional variables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binary CSP can be represented as 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constraint graph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with a node for each variable and an arc between two nodes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there’s a constraint involving them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ＭＳ Ｐゴシック" charset="0"/>
              </a:rPr>
              <a:t>Unary constraints appear as self-referential arcs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400" b="1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66813"/>
            <a:ext cx="8205788" cy="5316537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Constraint satisfaction is a powerful problem-solving paradigm</a:t>
            </a:r>
          </a:p>
          <a:p>
            <a:pPr lvl="1"/>
            <a:r>
              <a:rPr lang="en-US" sz="2600" dirty="0">
                <a:ea typeface="ＭＳ Ｐゴシック" charset="0"/>
              </a:rPr>
              <a:t>Problem: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set of variables</a:t>
            </a:r>
            <a:r>
              <a:rPr lang="en-US" sz="2600" dirty="0">
                <a:ea typeface="ＭＳ Ｐゴシック" charset="0"/>
              </a:rPr>
              <a:t> to which we must assign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values</a:t>
            </a:r>
            <a:r>
              <a:rPr lang="en-US" sz="2600" dirty="0">
                <a:ea typeface="ＭＳ Ｐゴシック" charset="0"/>
              </a:rPr>
              <a:t> satisfying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problem-specific constraints</a:t>
            </a:r>
            <a:endParaRPr lang="en-US" sz="2600" dirty="0">
              <a:ea typeface="ＭＳ Ｐゴシック" charset="0"/>
            </a:endParaRPr>
          </a:p>
          <a:p>
            <a:pPr lvl="1"/>
            <a:r>
              <a:rPr lang="en-US" sz="2600" dirty="0">
                <a:ea typeface="ＭＳ Ｐゴシック" charset="0"/>
              </a:rPr>
              <a:t>Constraint programming, constraint satisfaction problems (CSPs), constraint logic programming…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Algorithms for CSPs</a:t>
            </a:r>
          </a:p>
          <a:p>
            <a:pPr lvl="1"/>
            <a:r>
              <a:rPr lang="en-US" sz="2600" dirty="0">
                <a:ea typeface="ＭＳ Ｐゴシック" charset="0"/>
              </a:rPr>
              <a:t>Backtracking (systematic search)</a:t>
            </a:r>
          </a:p>
          <a:p>
            <a:pPr lvl="1"/>
            <a:r>
              <a:rPr lang="en-US" sz="2600" dirty="0">
                <a:ea typeface="ＭＳ Ｐゴシック" charset="0"/>
              </a:rPr>
              <a:t>Constraint propagation (k-consistency)</a:t>
            </a:r>
          </a:p>
          <a:p>
            <a:pPr lvl="1"/>
            <a:r>
              <a:rPr lang="en-US" sz="2600" dirty="0">
                <a:ea typeface="ＭＳ Ｐゴシック" charset="0"/>
              </a:rPr>
              <a:t>Variable and value ordering heuristics</a:t>
            </a:r>
          </a:p>
          <a:p>
            <a:pPr lvl="1"/>
            <a:r>
              <a:rPr lang="en-US" sz="2600" dirty="0" err="1">
                <a:ea typeface="ＭＳ Ｐゴシック" charset="0"/>
              </a:rPr>
              <a:t>Backjumping</a:t>
            </a:r>
            <a:r>
              <a:rPr lang="en-US" sz="2600" dirty="0">
                <a:ea typeface="ＭＳ Ｐゴシック" charset="0"/>
              </a:rPr>
              <a:t> and dependency-directed backtracking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Running 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Seven variables: {WA, NT, SA, Q, NSW, V, 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Each variable has same domain: 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{</a:t>
            </a:r>
            <a:r>
              <a:rPr lang="en-US" sz="2800" dirty="0">
                <a:solidFill>
                  <a:srgbClr val="F81706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red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45D628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green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0000FF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blue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No two adjacent variables can have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NT,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V,Q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 NSW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4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62063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 running example: coloring Australia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608013" y="4217988"/>
            <a:ext cx="830421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Solutions: complete &amp; consistent assignments</a:t>
            </a:r>
          </a:p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Here is one of several solutions</a:t>
            </a:r>
          </a:p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For generality, constraints can be expressed as relations, e.g., describe </a:t>
            </a:r>
            <a:r>
              <a:rPr lang="en-US" sz="2800" dirty="0">
                <a:latin typeface="Calibri Regular" panose="020F0502020204030204" pitchFamily="34" charset="0"/>
              </a:rPr>
              <a:t>WA ≠ NT a</a:t>
            </a:r>
            <a:br>
              <a:rPr lang="en-US" sz="2800" dirty="0">
                <a:latin typeface="Calibri Regular" panose="020F0502020204030204" pitchFamily="34" charset="0"/>
              </a:rPr>
            </a:br>
            <a:r>
              <a:rPr lang="en-US" sz="2000" dirty="0">
                <a:latin typeface="Calibri Regular" panose="020F0502020204030204" pitchFamily="34" charset="0"/>
              </a:rPr>
              <a:t>{(</a:t>
            </a:r>
            <a:r>
              <a:rPr lang="en-US" sz="2000" dirty="0" err="1">
                <a:latin typeface="Calibri Regular" panose="020F0502020204030204" pitchFamily="34" charset="0"/>
              </a:rPr>
              <a:t>red,green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red,blue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green,red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green,blue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blue,red</a:t>
            </a:r>
            <a:r>
              <a:rPr lang="en-US" sz="2000" dirty="0">
                <a:latin typeface="Calibri Regular" panose="020F0502020204030204" pitchFamily="34" charset="0"/>
              </a:rPr>
              <a:t>),(</a:t>
            </a:r>
            <a:r>
              <a:rPr lang="en-US" sz="2000" dirty="0" err="1">
                <a:latin typeface="Calibri Regular" panose="020F0502020204030204" pitchFamily="34" charset="0"/>
              </a:rPr>
              <a:t>blue,green</a:t>
            </a:r>
            <a:r>
              <a:rPr lang="en-US" sz="2000" dirty="0">
                <a:latin typeface="Calibri Regular" panose="020F0502020204030204" pitchFamily="34" charset="0"/>
              </a:rPr>
              <a:t>)}</a:t>
            </a: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018463" y="2947988"/>
            <a:ext cx="3270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T</a:t>
            </a: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4970463" y="1760538"/>
            <a:ext cx="536575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WA</a:t>
            </a:r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5900738" y="1271588"/>
            <a:ext cx="4794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NT</a:t>
            </a:r>
          </a:p>
        </p:txBody>
      </p:sp>
      <p:sp>
        <p:nvSpPr>
          <p:cNvPr id="57350" name="Text Box 9"/>
          <p:cNvSpPr txBox="1">
            <a:spLocks noChangeArrowheads="1"/>
          </p:cNvSpPr>
          <p:nvPr/>
        </p:nvSpPr>
        <p:spPr bwMode="auto">
          <a:xfrm>
            <a:off x="6053138" y="2185988"/>
            <a:ext cx="457200" cy="3762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SA</a:t>
            </a:r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6662738" y="1500188"/>
            <a:ext cx="3556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Q</a:t>
            </a:r>
          </a:p>
        </p:txBody>
      </p:sp>
      <p:sp>
        <p:nvSpPr>
          <p:cNvPr id="57352" name="Text Box 11"/>
          <p:cNvSpPr txBox="1">
            <a:spLocks noChangeArrowheads="1"/>
          </p:cNvSpPr>
          <p:nvPr/>
        </p:nvSpPr>
        <p:spPr bwMode="auto">
          <a:xfrm>
            <a:off x="7196138" y="2109788"/>
            <a:ext cx="679450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NSW</a:t>
            </a:r>
          </a:p>
        </p:txBody>
      </p:sp>
      <p:sp>
        <p:nvSpPr>
          <p:cNvPr id="57353" name="Text Box 12"/>
          <p:cNvSpPr txBox="1">
            <a:spLocks noChangeArrowheads="1"/>
          </p:cNvSpPr>
          <p:nvPr/>
        </p:nvSpPr>
        <p:spPr bwMode="auto">
          <a:xfrm>
            <a:off x="6662738" y="2566988"/>
            <a:ext cx="3302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V</a:t>
            </a:r>
          </a:p>
        </p:txBody>
      </p:sp>
      <p:sp>
        <p:nvSpPr>
          <p:cNvPr id="57354" name="Line 13"/>
          <p:cNvSpPr>
            <a:spLocks noChangeShapeType="1"/>
          </p:cNvSpPr>
          <p:nvPr/>
        </p:nvSpPr>
        <p:spPr bwMode="auto">
          <a:xfrm flipV="1">
            <a:off x="5519738" y="142398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5" name="Line 14"/>
          <p:cNvSpPr>
            <a:spLocks noChangeShapeType="1"/>
          </p:cNvSpPr>
          <p:nvPr/>
        </p:nvSpPr>
        <p:spPr bwMode="auto">
          <a:xfrm>
            <a:off x="5519738" y="19573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6" name="Line 15"/>
          <p:cNvSpPr>
            <a:spLocks noChangeShapeType="1"/>
          </p:cNvSpPr>
          <p:nvPr/>
        </p:nvSpPr>
        <p:spPr bwMode="auto">
          <a:xfrm>
            <a:off x="6129338" y="1652588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7" name="Line 16"/>
          <p:cNvSpPr>
            <a:spLocks noChangeShapeType="1"/>
          </p:cNvSpPr>
          <p:nvPr/>
        </p:nvSpPr>
        <p:spPr bwMode="auto">
          <a:xfrm>
            <a:off x="6281738" y="25669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8" name="Line 17"/>
          <p:cNvSpPr>
            <a:spLocks noChangeShapeType="1"/>
          </p:cNvSpPr>
          <p:nvPr/>
        </p:nvSpPr>
        <p:spPr bwMode="auto">
          <a:xfrm>
            <a:off x="7043738" y="172878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9" name="Line 18"/>
          <p:cNvSpPr>
            <a:spLocks noChangeShapeType="1"/>
          </p:cNvSpPr>
          <p:nvPr/>
        </p:nvSpPr>
        <p:spPr bwMode="auto">
          <a:xfrm>
            <a:off x="6383338" y="1474788"/>
            <a:ext cx="292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0" name="Line 19"/>
          <p:cNvSpPr>
            <a:spLocks noChangeShapeType="1"/>
          </p:cNvSpPr>
          <p:nvPr/>
        </p:nvSpPr>
        <p:spPr bwMode="auto">
          <a:xfrm flipV="1">
            <a:off x="6992938" y="2490788"/>
            <a:ext cx="5334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1" name="Line 20"/>
          <p:cNvSpPr>
            <a:spLocks noChangeShapeType="1"/>
          </p:cNvSpPr>
          <p:nvPr/>
        </p:nvSpPr>
        <p:spPr bwMode="auto">
          <a:xfrm flipH="1">
            <a:off x="6265863" y="18811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2" name="Line 21"/>
          <p:cNvSpPr>
            <a:spLocks noChangeShapeType="1"/>
          </p:cNvSpPr>
          <p:nvPr/>
        </p:nvSpPr>
        <p:spPr bwMode="auto">
          <a:xfrm>
            <a:off x="6494463" y="2338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pic>
        <p:nvPicPr>
          <p:cNvPr id="57363" name="Picture 23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87438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5939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3490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5538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Basic Backtracking Algorithm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85875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CSP-BACKTRACKING(</a:t>
            </a:r>
            <a:r>
              <a:rPr lang="en-US" dirty="0" err="1">
                <a:ea typeface="ＭＳ Ｐゴシック" charset="0"/>
                <a:cs typeface="ＭＳ Ｐゴシック" charset="0"/>
              </a:rPr>
              <a:t>PartialAssignment</a:t>
            </a:r>
            <a:r>
              <a:rPr lang="en-US" dirty="0">
                <a:ea typeface="ＭＳ Ｐゴシック" charset="0"/>
                <a:cs typeface="ＭＳ Ｐゴシック" charset="0"/>
              </a:rPr>
              <a:t> a)</a:t>
            </a:r>
          </a:p>
          <a:p>
            <a:pPr lvl="1"/>
            <a:r>
              <a:rPr lang="en-US" dirty="0">
                <a:ea typeface="ＭＳ Ｐゴシック" charset="0"/>
              </a:rPr>
              <a:t>If a is complete then return a</a:t>
            </a:r>
          </a:p>
          <a:p>
            <a:pPr lvl="1"/>
            <a:r>
              <a:rPr lang="en-US" dirty="0">
                <a:ea typeface="ＭＳ Ｐゴシック" charset="0"/>
              </a:rPr>
              <a:t>X </a:t>
            </a:r>
            <a:r>
              <a:rPr lang="en-US" dirty="0">
                <a:ea typeface="ＭＳ Ｐゴシック" charset="0"/>
                <a:sym typeface="Wingdings" charset="0"/>
              </a:rPr>
              <a:t> select an unassigned variable</a:t>
            </a:r>
          </a:p>
          <a:p>
            <a:pPr lvl="1"/>
            <a:r>
              <a:rPr lang="en-US" dirty="0">
                <a:ea typeface="ＭＳ Ｐゴシック" charset="0"/>
                <a:sym typeface="Wingdings" charset="0"/>
              </a:rPr>
              <a:t>D  select an ordering for the domain of X</a:t>
            </a:r>
          </a:p>
          <a:p>
            <a:pPr lvl="1"/>
            <a:r>
              <a:rPr lang="en-US" dirty="0">
                <a:ea typeface="ＭＳ Ｐゴシック" charset="0"/>
                <a:sym typeface="Wingdings" charset="0"/>
              </a:rPr>
              <a:t>For each value v in D do</a:t>
            </a:r>
          </a:p>
          <a:p>
            <a:pPr lvl="2">
              <a:buFontTx/>
              <a:buNone/>
            </a:pPr>
            <a:r>
              <a:rPr lang="en-US" dirty="0">
                <a:ea typeface="ＭＳ Ｐゴシック" charset="0"/>
              </a:rPr>
              <a:t>If v is consistent with a then </a:t>
            </a:r>
          </a:p>
          <a:p>
            <a:pPr lvl="3"/>
            <a:r>
              <a:rPr lang="en-US" dirty="0">
                <a:ea typeface="ＭＳ Ｐゴシック" charset="0"/>
              </a:rPr>
              <a:t>Add (X= v) to a</a:t>
            </a:r>
          </a:p>
          <a:p>
            <a:pPr lvl="3"/>
            <a:r>
              <a:rPr lang="en-US" dirty="0">
                <a:ea typeface="ＭＳ Ｐゴシック" charset="0"/>
              </a:rPr>
              <a:t>result </a:t>
            </a:r>
            <a:r>
              <a:rPr lang="en-US" dirty="0">
                <a:ea typeface="ＭＳ Ｐゴシック" charset="0"/>
                <a:sym typeface="Wingdings" charset="0"/>
              </a:rPr>
              <a:t> CSP-BACKTRACKING(a)</a:t>
            </a:r>
          </a:p>
          <a:p>
            <a:pPr lvl="3"/>
            <a:r>
              <a:rPr lang="en-US" dirty="0">
                <a:ea typeface="ＭＳ Ｐゴシック" charset="0"/>
                <a:sym typeface="Wingdings" charset="0"/>
              </a:rPr>
              <a:t>If result </a:t>
            </a:r>
            <a:r>
              <a:rPr lang="en-US" sz="1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dirty="0">
                <a:ea typeface="ＭＳ Ｐゴシック" charset="0"/>
                <a:sym typeface="Wingdings" charset="0"/>
              </a:rPr>
              <a:t> failure then return result  </a:t>
            </a:r>
          </a:p>
          <a:p>
            <a:pPr lvl="3"/>
            <a:r>
              <a:rPr lang="en-US" dirty="0">
                <a:ea typeface="ＭＳ Ｐゴシック" charset="0"/>
                <a:sym typeface="Wingdings" charset="0"/>
              </a:rPr>
              <a:t>Remove </a:t>
            </a:r>
            <a:r>
              <a:rPr lang="en-US" dirty="0">
                <a:ea typeface="ＭＳ Ｐゴシック" charset="0"/>
              </a:rPr>
              <a:t>(X= v) from a</a:t>
            </a:r>
            <a:endParaRPr lang="en-US" dirty="0">
              <a:ea typeface="ＭＳ Ｐゴシック" charset="0"/>
              <a:sym typeface="Wingdings" charset="0"/>
            </a:endParaRPr>
          </a:p>
          <a:p>
            <a:pPr lvl="1"/>
            <a:r>
              <a:rPr lang="en-US" dirty="0">
                <a:ea typeface="ＭＳ Ｐゴシック" charset="0"/>
                <a:sym typeface="Wingdings" charset="0"/>
              </a:rPr>
              <a:t>Return failure</a:t>
            </a:r>
            <a:endParaRPr lang="en-US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Start with CSP-BACKTRACKING({})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Note: this is depth first search; can solve n-queens problems for n ~ 25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Problems with backtracking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149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Thrashing: keep repeating the same failed variable assignments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Things that can help avoid this: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Consistency checking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Intelligent backtracking schemes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Inefficiency: can explore areas of the search space that aren’t likely to succeed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Variable ordering can help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>
                <a:ea typeface="ＭＳ Ｐゴシック" charset="0"/>
                <a:cs typeface="ＭＳ Ｐゴシック" charset="0"/>
              </a:rPr>
              <a:t>Here are some standard techniques to improve the efficiency of backtracking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Can we detect inevitable failure early?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Which variable should be assigned next?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In what order should its values be tried?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31901"/>
            <a:ext cx="5788554" cy="27305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After variable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assigned to value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v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examine each unassigned variable </a:t>
            </a:r>
            <a:r>
              <a:rPr lang="en-US" sz="3200" dirty="0">
                <a:solidFill>
                  <a:srgbClr val="339933"/>
                </a:solidFill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connected to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by a constraint and delete values from </a:t>
            </a:r>
            <a:r>
              <a:rPr lang="en-US" sz="3200" dirty="0">
                <a:solidFill>
                  <a:srgbClr val="339933"/>
                </a:solidFill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’s domain inconsistent with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v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6381690" y="1543071"/>
            <a:ext cx="2438400" cy="2438400"/>
            <a:chOff x="1920" y="2304"/>
            <a:chExt cx="1536" cy="1536"/>
          </a:xfrm>
        </p:grpSpPr>
        <p:grpSp>
          <p:nvGrpSpPr>
            <p:cNvPr id="73733" name="Group 5"/>
            <p:cNvGrpSpPr>
              <a:grpSpLocks/>
            </p:cNvGrpSpPr>
            <p:nvPr/>
          </p:nvGrpSpPr>
          <p:grpSpPr bwMode="auto">
            <a:xfrm>
              <a:off x="1920" y="2304"/>
              <a:ext cx="1536" cy="1536"/>
              <a:chOff x="960" y="1344"/>
              <a:chExt cx="1536" cy="1536"/>
            </a:xfrm>
          </p:grpSpPr>
          <p:sp>
            <p:nvSpPr>
              <p:cNvPr id="73749" name="Rectangle 6"/>
              <p:cNvSpPr>
                <a:spLocks noChangeArrowheads="1"/>
              </p:cNvSpPr>
              <p:nvPr/>
            </p:nvSpPr>
            <p:spPr bwMode="auto">
              <a:xfrm>
                <a:off x="960" y="1344"/>
                <a:ext cx="1536" cy="15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0" name="Rectangle 7"/>
              <p:cNvSpPr>
                <a:spLocks noChangeArrowheads="1"/>
              </p:cNvSpPr>
              <p:nvPr/>
            </p:nvSpPr>
            <p:spPr bwMode="auto">
              <a:xfrm>
                <a:off x="2304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1" name="Rectangle 8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2" name="Rectangle 9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3" name="Rectangle 10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4" name="Rectangle 1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5" name="Rectangl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6" name="Rectangle 13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7" name="Rectangle 14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8" name="Rectangle 15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9" name="Rectangle 16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0" name="Rectangle 17"/>
              <p:cNvSpPr>
                <a:spLocks noChangeArrowheads="1"/>
              </p:cNvSpPr>
              <p:nvPr/>
            </p:nvSpPr>
            <p:spPr bwMode="auto">
              <a:xfrm>
                <a:off x="1152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1" name="Rectangle 18"/>
              <p:cNvSpPr>
                <a:spLocks noChangeArrowheads="1"/>
              </p:cNvSpPr>
              <p:nvPr/>
            </p:nvSpPr>
            <p:spPr bwMode="auto">
              <a:xfrm>
                <a:off x="960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2" name="Rectangle 19"/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3" name="Rectangle 20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4" name="Rectangle 21"/>
              <p:cNvSpPr>
                <a:spLocks noChangeArrowheads="1"/>
              </p:cNvSpPr>
              <p:nvPr/>
            </p:nvSpPr>
            <p:spPr bwMode="auto">
              <a:xfrm>
                <a:off x="153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5" name="Rectangle 22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6" name="Rectangle 2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7" name="Rectangle 24"/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8" name="Rectangle 25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9" name="Rectangle 2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0" name="Rectangle 27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1" name="Rectangle 28"/>
              <p:cNvSpPr>
                <a:spLocks noChangeArrowheads="1"/>
              </p:cNvSpPr>
              <p:nvPr/>
            </p:nvSpPr>
            <p:spPr bwMode="auto">
              <a:xfrm>
                <a:off x="1152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2" name="Rectangle 29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3" name="Rectangle 30"/>
              <p:cNvSpPr>
                <a:spLocks noChangeArrowheads="1"/>
              </p:cNvSpPr>
              <p:nvPr/>
            </p:nvSpPr>
            <p:spPr bwMode="auto">
              <a:xfrm>
                <a:off x="960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4" name="Rectangle 31"/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5" name="Rectangle 32"/>
              <p:cNvSpPr>
                <a:spLocks noChangeArrowheads="1"/>
              </p:cNvSpPr>
              <p:nvPr/>
            </p:nvSpPr>
            <p:spPr bwMode="auto">
              <a:xfrm>
                <a:off x="960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6" name="Rectangle 33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7" name="Rectangle 34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8" name="Rectangle 35"/>
              <p:cNvSpPr>
                <a:spLocks noChangeArrowheads="1"/>
              </p:cNvSpPr>
              <p:nvPr/>
            </p:nvSpPr>
            <p:spPr bwMode="auto">
              <a:xfrm>
                <a:off x="2112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9" name="Rectangle 36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80" name="Rectangle 3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81" name="Rectangle 38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73734" name="AutoShape 39"/>
            <p:cNvSpPr>
              <a:spLocks noChangeArrowheads="1"/>
            </p:cNvSpPr>
            <p:nvPr/>
          </p:nvSpPr>
          <p:spPr bwMode="auto">
            <a:xfrm>
              <a:off x="1920" y="3072"/>
              <a:ext cx="192" cy="192"/>
            </a:xfrm>
            <a:prstGeom prst="star4">
              <a:avLst>
                <a:gd name="adj" fmla="val 12500"/>
              </a:avLst>
            </a:prstGeom>
            <a:solidFill>
              <a:srgbClr val="F81706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5" name="Oval 40"/>
            <p:cNvSpPr>
              <a:spLocks noChangeArrowheads="1"/>
            </p:cNvSpPr>
            <p:nvPr/>
          </p:nvSpPr>
          <p:spPr bwMode="auto">
            <a:xfrm>
              <a:off x="211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6" name="Oval 41"/>
            <p:cNvSpPr>
              <a:spLocks noChangeArrowheads="1"/>
            </p:cNvSpPr>
            <p:nvPr/>
          </p:nvSpPr>
          <p:spPr bwMode="auto">
            <a:xfrm>
              <a:off x="2496" y="364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7" name="Oval 42"/>
            <p:cNvSpPr>
              <a:spLocks noChangeArrowheads="1"/>
            </p:cNvSpPr>
            <p:nvPr/>
          </p:nvSpPr>
          <p:spPr bwMode="auto">
            <a:xfrm>
              <a:off x="2304" y="345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8" name="Oval 43"/>
            <p:cNvSpPr>
              <a:spLocks noChangeArrowheads="1"/>
            </p:cNvSpPr>
            <p:nvPr/>
          </p:nvSpPr>
          <p:spPr bwMode="auto">
            <a:xfrm>
              <a:off x="2496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9" name="Oval 44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0" name="Oval 45"/>
            <p:cNvSpPr>
              <a:spLocks noChangeArrowheads="1"/>
            </p:cNvSpPr>
            <p:nvPr/>
          </p:nvSpPr>
          <p:spPr bwMode="auto">
            <a:xfrm>
              <a:off x="2112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1" name="Oval 46"/>
            <p:cNvSpPr>
              <a:spLocks noChangeArrowheads="1"/>
            </p:cNvSpPr>
            <p:nvPr/>
          </p:nvSpPr>
          <p:spPr bwMode="auto">
            <a:xfrm>
              <a:off x="326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2" name="Oval 47"/>
            <p:cNvSpPr>
              <a:spLocks noChangeArrowheads="1"/>
            </p:cNvSpPr>
            <p:nvPr/>
          </p:nvSpPr>
          <p:spPr bwMode="auto">
            <a:xfrm>
              <a:off x="307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3" name="Oval 48"/>
            <p:cNvSpPr>
              <a:spLocks noChangeArrowheads="1"/>
            </p:cNvSpPr>
            <p:nvPr/>
          </p:nvSpPr>
          <p:spPr bwMode="auto">
            <a:xfrm>
              <a:off x="2880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4" name="Oval 49"/>
            <p:cNvSpPr>
              <a:spLocks noChangeArrowheads="1"/>
            </p:cNvSpPr>
            <p:nvPr/>
          </p:nvSpPr>
          <p:spPr bwMode="auto">
            <a:xfrm>
              <a:off x="2688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5" name="Oval 50"/>
            <p:cNvSpPr>
              <a:spLocks noChangeArrowheads="1"/>
            </p:cNvSpPr>
            <p:nvPr/>
          </p:nvSpPr>
          <p:spPr bwMode="auto">
            <a:xfrm>
              <a:off x="2496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6" name="Oval 51"/>
            <p:cNvSpPr>
              <a:spLocks noChangeArrowheads="1"/>
            </p:cNvSpPr>
            <p:nvPr/>
          </p:nvSpPr>
          <p:spPr bwMode="auto">
            <a:xfrm>
              <a:off x="230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7" name="Oval 52"/>
            <p:cNvSpPr>
              <a:spLocks noChangeArrowheads="1"/>
            </p:cNvSpPr>
            <p:nvPr/>
          </p:nvSpPr>
          <p:spPr bwMode="auto">
            <a:xfrm>
              <a:off x="2112" y="326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8" name="Oval 53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73732" name="Rectangle 54"/>
          <p:cNvSpPr>
            <a:spLocks noChangeArrowheads="1"/>
          </p:cNvSpPr>
          <p:nvPr/>
        </p:nvSpPr>
        <p:spPr bwMode="auto">
          <a:xfrm>
            <a:off x="608012" y="4487332"/>
            <a:ext cx="8180388" cy="20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sz="3200" dirty="0">
                <a:latin typeface="Calibri Regular" panose="020F0502020204030204" pitchFamily="34" charset="0"/>
              </a:rPr>
              <a:t>Using forward checking and backward checking roughly doubles the size of N-queens problems that can be practically solved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09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Motivating example: 8 Queens</a:t>
            </a: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3048000" y="2438400"/>
            <a:ext cx="2438400" cy="2438400"/>
            <a:chOff x="960" y="1344"/>
            <a:chExt cx="1536" cy="1536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0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2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3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4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5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6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7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8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9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0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1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2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3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4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5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6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7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8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9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0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1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2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3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4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5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6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7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8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9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20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0483" name="AutoShape 37"/>
          <p:cNvSpPr>
            <a:spLocks noChangeArrowheads="1"/>
          </p:cNvSpPr>
          <p:nvPr/>
        </p:nvSpPr>
        <p:spPr bwMode="auto">
          <a:xfrm>
            <a:off x="3048000" y="36576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0484" name="AutoShape 38"/>
          <p:cNvSpPr>
            <a:spLocks noChangeArrowheads="1"/>
          </p:cNvSpPr>
          <p:nvPr/>
        </p:nvSpPr>
        <p:spPr bwMode="auto">
          <a:xfrm>
            <a:off x="3352800" y="30480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0485" name="Text Box 39"/>
          <p:cNvSpPr txBox="1">
            <a:spLocks noChangeArrowheads="1"/>
          </p:cNvSpPr>
          <p:nvPr/>
        </p:nvSpPr>
        <p:spPr bwMode="auto">
          <a:xfrm>
            <a:off x="1774825" y="5138738"/>
            <a:ext cx="563821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>
                <a:latin typeface="Tahoma" charset="0"/>
              </a:rPr>
              <a:t>Generate-and-test, with no</a:t>
            </a:r>
          </a:p>
          <a:p>
            <a:pPr algn="l" eaLnBrk="1" hangingPunct="1"/>
            <a:r>
              <a:rPr lang="en-US" dirty="0">
                <a:latin typeface="Tahoma" charset="0"/>
              </a:rPr>
              <a:t>redundancies </a:t>
            </a:r>
            <a:r>
              <a:rPr lang="en-US" dirty="0">
                <a:latin typeface="Tahoma" charset="0"/>
                <a:sym typeface="Wingdings" charset="0"/>
              </a:rPr>
              <a:t> </a:t>
            </a:r>
            <a:r>
              <a:rPr lang="ja-JP" altLang="en-US" dirty="0">
                <a:latin typeface="Tahoma" charset="0"/>
                <a:sym typeface="Wingdings" charset="0"/>
              </a:rPr>
              <a:t>“</a:t>
            </a:r>
            <a:r>
              <a:rPr lang="en-US" altLang="ja-JP" dirty="0">
                <a:latin typeface="Tahoma" charset="0"/>
                <a:sym typeface="Wingdings" charset="0"/>
              </a:rPr>
              <a:t>only</a:t>
            </a:r>
            <a:r>
              <a:rPr lang="ja-JP" altLang="en-US" dirty="0">
                <a:latin typeface="Tahoma" charset="0"/>
                <a:sym typeface="Wingdings" charset="0"/>
              </a:rPr>
              <a:t>”</a:t>
            </a:r>
            <a:r>
              <a:rPr lang="en-US" altLang="ja-JP" dirty="0">
                <a:latin typeface="Tahoma" charset="0"/>
                <a:sym typeface="Wingdings" charset="0"/>
              </a:rPr>
              <a:t> </a:t>
            </a:r>
            <a:r>
              <a:rPr lang="en-US" altLang="ja-JP" sz="2800" dirty="0">
                <a:solidFill>
                  <a:srgbClr val="CC3300"/>
                </a:solidFill>
                <a:latin typeface="Tahoma" charset="0"/>
              </a:rPr>
              <a:t>8</a:t>
            </a:r>
            <a:r>
              <a:rPr lang="en-US" altLang="ja-JP" sz="2800" baseline="30000" dirty="0">
                <a:solidFill>
                  <a:srgbClr val="CC3300"/>
                </a:solidFill>
                <a:latin typeface="Tahoma" charset="0"/>
                <a:cs typeface="Calibri Regular" panose="020F0502020204030204" pitchFamily="34" charset="0"/>
                <a:sym typeface="Wingdings" charset="0"/>
              </a:rPr>
              <a:t>8 </a:t>
            </a:r>
            <a:r>
              <a:rPr lang="en-US" altLang="ja-JP" dirty="0">
                <a:latin typeface="Tahoma" charset="0"/>
                <a:cs typeface="Calibri Regular" panose="020F0502020204030204" pitchFamily="34" charset="0"/>
                <a:sym typeface="Wingdings" charset="0"/>
              </a:rPr>
              <a:t>combinations</a:t>
            </a:r>
            <a:endParaRPr lang="en-US" dirty="0">
              <a:latin typeface="Tahoma" charset="0"/>
              <a:cs typeface="Calibri Regular" panose="020F0502020204030204" pitchFamily="34" charset="0"/>
              <a:sym typeface="Wingdings" charset="0"/>
            </a:endParaRPr>
          </a:p>
        </p:txBody>
      </p:sp>
      <p:sp>
        <p:nvSpPr>
          <p:cNvPr id="20486" name="Text Box 40"/>
          <p:cNvSpPr txBox="1">
            <a:spLocks noChangeArrowheads="1"/>
          </p:cNvSpPr>
          <p:nvPr/>
        </p:nvSpPr>
        <p:spPr bwMode="auto">
          <a:xfrm>
            <a:off x="876995" y="1270696"/>
            <a:ext cx="70852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3200" dirty="0">
                <a:latin typeface="Tahoma" charset="0"/>
              </a:rPr>
              <a:t>Place 8 queens on a chess board such</a:t>
            </a:r>
          </a:p>
          <a:p>
            <a:pPr algn="l" eaLnBrk="1" hangingPunct="1"/>
            <a:r>
              <a:rPr lang="en-US" sz="3200" dirty="0">
                <a:latin typeface="Tahoma" charset="0"/>
              </a:rPr>
              <a:t>That none is attacking another.</a:t>
            </a:r>
            <a:endParaRPr lang="en-US" sz="3200" dirty="0">
              <a:latin typeface="Tahoma" charset="0"/>
              <a:sym typeface="Wingdings" charset="0"/>
            </a:endParaRP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555750" y="6172730"/>
            <a:ext cx="615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8**8 is 16,777,216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2313"/>
            <a:ext cx="7772400" cy="1903412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Keep track of remaining legal values for unassigned variables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Terminate search when any variable has no legal values</a:t>
            </a:r>
          </a:p>
        </p:txBody>
      </p:sp>
      <p:pic>
        <p:nvPicPr>
          <p:cNvPr id="75779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765300"/>
            <a:ext cx="824706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782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739900"/>
            <a:ext cx="8313737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9875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082800"/>
            <a:ext cx="831215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81923" name="Picture 4" descr="forward-checking-progress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847850"/>
            <a:ext cx="8245475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8F10FADF-3127-244A-B65A-209271214B71}"/>
              </a:ext>
            </a:extLst>
          </p:cNvPr>
          <p:cNvSpPr/>
          <p:nvPr/>
        </p:nvSpPr>
        <p:spPr bwMode="auto">
          <a:xfrm>
            <a:off x="4946074" y="5798127"/>
            <a:ext cx="2226398" cy="831273"/>
          </a:xfrm>
          <a:prstGeom prst="wedgeRectCallout">
            <a:avLst>
              <a:gd name="adj1" fmla="val 29866"/>
              <a:gd name="adj2" fmla="val -80000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SA (South Australia)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domain is empty!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Constraint propagation</a:t>
            </a:r>
          </a:p>
        </p:txBody>
      </p:sp>
      <p:pic>
        <p:nvPicPr>
          <p:cNvPr id="83970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3244705"/>
            <a:ext cx="8262937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119188"/>
            <a:ext cx="8081963" cy="2352675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Forward checking propagates info.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from assigned to unassigned variables, but doesn't provide early detection for all failures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NT and SA cannot both be blue!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95573A37-DE4B-3645-A582-EE8A920BC837}"/>
              </a:ext>
            </a:extLst>
          </p:cNvPr>
          <p:cNvSpPr/>
          <p:nvPr/>
        </p:nvSpPr>
        <p:spPr bwMode="auto">
          <a:xfrm>
            <a:off x="6580188" y="2848408"/>
            <a:ext cx="2429452" cy="1246909"/>
          </a:xfrm>
          <a:prstGeom prst="cloudCallou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Can we detect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problem earlier?</a:t>
            </a:r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EFD605C2-E129-ED47-ABBE-4015096899E8}"/>
              </a:ext>
            </a:extLst>
          </p:cNvPr>
          <p:cNvSpPr/>
          <p:nvPr/>
        </p:nvSpPr>
        <p:spPr bwMode="auto">
          <a:xfrm>
            <a:off x="2057400" y="6433992"/>
            <a:ext cx="290945" cy="309708"/>
          </a:xfrm>
          <a:prstGeom prst="upArrow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CC6E5902-9428-3448-801E-83C470369448}"/>
              </a:ext>
            </a:extLst>
          </p:cNvPr>
          <p:cNvSpPr/>
          <p:nvPr/>
        </p:nvSpPr>
        <p:spPr bwMode="auto">
          <a:xfrm>
            <a:off x="6650184" y="6454774"/>
            <a:ext cx="290945" cy="309708"/>
          </a:xfrm>
          <a:prstGeom prst="upArrow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Definition: Arc consistency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7" y="1484313"/>
            <a:ext cx="8246485" cy="47069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constraint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arc consisten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 x if for each value v of x there is an allowed value of y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Similarly define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 y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Binary CSP is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every constraint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 x as well as y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When a CSP is not arc consistent, we can make it arc consistent by using the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AC3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algorithm</a:t>
            </a:r>
          </a:p>
          <a:p>
            <a:pPr lvl="1">
              <a:lnSpc>
                <a:spcPct val="90000"/>
              </a:lnSpc>
              <a:spcBef>
                <a:spcPts val="900"/>
              </a:spcBef>
            </a:pPr>
            <a:r>
              <a:rPr lang="en-US" sz="3200" dirty="0">
                <a:ea typeface="ＭＳ Ｐゴシック" charset="0"/>
              </a:rPr>
              <a:t>Also called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enforcing arc consistency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 Example 1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2" y="1208871"/>
            <a:ext cx="7920037" cy="4805363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Domains</a:t>
            </a:r>
          </a:p>
          <a:p>
            <a:pPr lvl="1">
              <a:spcBef>
                <a:spcPts val="300"/>
              </a:spcBef>
            </a:pPr>
            <a:r>
              <a:rPr lang="en-US" sz="2800" dirty="0" err="1">
                <a:ea typeface="ＭＳ Ｐゴシック" charset="0"/>
              </a:rPr>
              <a:t>D_x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pPr lvl="1">
              <a:spcBef>
                <a:spcPts val="300"/>
              </a:spcBef>
            </a:pPr>
            <a:r>
              <a:rPr lang="en-US" sz="2800" dirty="0" err="1">
                <a:ea typeface="ＭＳ Ｐゴシック" charset="0"/>
              </a:rPr>
              <a:t>D_y</a:t>
            </a:r>
            <a:r>
              <a:rPr lang="en-US" sz="2800" dirty="0">
                <a:ea typeface="ＭＳ Ｐゴシック" charset="0"/>
              </a:rPr>
              <a:t> = {3, 4, 5, 6}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ea typeface="ＭＳ Ｐゴシック" charset="0"/>
              </a:rPr>
              <a:t>Note: for finite domains, we can represent a constraint as an set of legal value pairs</a:t>
            </a:r>
          </a:p>
          <a:p>
            <a:pPr lvl="1">
              <a:spcBef>
                <a:spcPts val="300"/>
              </a:spcBef>
            </a:pPr>
            <a:r>
              <a:rPr lang="en-US" sz="2800" dirty="0" err="1">
                <a:ea typeface="ＭＳ Ｐゴシック" charset="0"/>
              </a:rPr>
              <a:t>C_xy</a:t>
            </a:r>
            <a:r>
              <a:rPr lang="en-US" sz="2800" dirty="0">
                <a:ea typeface="ＭＳ Ｐゴシック" charset="0"/>
              </a:rPr>
              <a:t> = {(1,3), (1,5), (3,3), (3,6)}</a:t>
            </a:r>
          </a:p>
          <a:p>
            <a:pPr>
              <a:spcBef>
                <a:spcPts val="300"/>
              </a:spcBef>
            </a:pPr>
            <a:r>
              <a:rPr lang="en-US" sz="28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isn’t arc consistent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 x or y. By enforcing arc consistency, we get reduced domains 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_x = {1, 3}</a:t>
            </a:r>
          </a:p>
          <a:p>
            <a:pPr lvl="1">
              <a:spcBef>
                <a:spcPts val="300"/>
              </a:spcBef>
            </a:pPr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_y={3, 5, 6}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y</a:t>
            </a: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30010" y="2034665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 Regular" panose="020F0502020204030204" pitchFamily="34" charset="0"/>
              </a:rPr>
              <a:t>C_xy</a:t>
            </a:r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 Example 2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367631"/>
            <a:ext cx="7772400" cy="4805363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D_x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D_y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C_xy</a:t>
            </a:r>
            <a:r>
              <a:rPr lang="en-US" sz="2800" dirty="0">
                <a:ea typeface="ＭＳ Ｐゴシック" charset="0"/>
              </a:rPr>
              <a:t> = </a:t>
            </a:r>
            <a:r>
              <a:rPr lang="en-US" sz="2400" dirty="0">
                <a:latin typeface="Courier"/>
                <a:ea typeface="ＭＳ Ｐゴシック" charset="0"/>
                <a:cs typeface="Courier"/>
              </a:rPr>
              <a:t>lambda v1,v2: v1 &lt; v2</a:t>
            </a:r>
            <a:endParaRPr lang="en-US" sz="2800" dirty="0">
              <a:latin typeface="Courier"/>
              <a:ea typeface="ＭＳ Ｐゴシック" charset="0"/>
              <a:cs typeface="Courier"/>
            </a:endParaRPr>
          </a:p>
          <a:p>
            <a:r>
              <a:rPr lang="en-US" sz="28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not arc consistent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 x or y. By enforcing arc consistency, we get reduced domains: </a:t>
            </a:r>
          </a:p>
          <a:p>
            <a:pPr lvl="1"/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_x = {1, 2}</a:t>
            </a:r>
          </a:p>
          <a:p>
            <a:pPr lvl="1"/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_y={2, 3}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y</a:t>
            </a: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30010" y="2034665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 Regular" panose="020F0502020204030204" pitchFamily="34" charset="0"/>
              </a:rPr>
              <a:t>C_xy</a:t>
            </a:r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98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639F8-788F-9742-8050-454981A3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Python lambda expressions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06A79-3AA8-0449-8E78-1851AB7CA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79418"/>
            <a:ext cx="7772400" cy="223404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Previous slide expressed constraint between two variables as an anonymous Python function taking two arguments</a:t>
            </a:r>
          </a:p>
          <a:p>
            <a:pPr marL="688975" lvl="2" indent="0">
              <a:buNone/>
            </a:pPr>
            <a:r>
              <a:rPr lang="en-US" sz="2800" dirty="0">
                <a:latin typeface="Courier"/>
                <a:ea typeface="ＭＳ Ｐゴシック" charset="0"/>
                <a:cs typeface="Courier"/>
              </a:rPr>
              <a:t>lambda v1,v2: v1 &lt; v2</a:t>
            </a:r>
          </a:p>
          <a:p>
            <a:pPr marL="0" indent="0">
              <a:buNone/>
            </a:pPr>
            <a:endParaRPr lang="en-US" dirty="0"/>
          </a:p>
          <a:p>
            <a:pPr marL="688975" lvl="2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AA7E1A-F3E1-8145-AA54-555FAF643B87}"/>
              </a:ext>
            </a:extLst>
          </p:cNvPr>
          <p:cNvSpPr txBox="1"/>
          <p:nvPr/>
        </p:nvSpPr>
        <p:spPr>
          <a:xfrm>
            <a:off x="773349" y="3823855"/>
            <a:ext cx="5149468" cy="26776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&gt;&gt;&gt; f = lambda v1,v2: v1 &lt; v2</a:t>
            </a:r>
          </a:p>
          <a:p>
            <a:pPr algn="l"/>
            <a:r>
              <a:rPr lang="en-US" dirty="0"/>
              <a:t>&gt;&gt;&gt; f</a:t>
            </a:r>
          </a:p>
          <a:p>
            <a:pPr algn="l"/>
            <a:r>
              <a:rPr lang="en-US" dirty="0"/>
              <a:t>&lt;function &lt;lambda&gt; at 0x10fcf21e0&gt;</a:t>
            </a:r>
          </a:p>
          <a:p>
            <a:pPr algn="l"/>
            <a:r>
              <a:rPr lang="en-US" dirty="0"/>
              <a:t>&gt;&gt;&gt; f(100,200)</a:t>
            </a:r>
          </a:p>
          <a:p>
            <a:pPr algn="l"/>
            <a:r>
              <a:rPr lang="en-US" dirty="0"/>
              <a:t>True</a:t>
            </a:r>
          </a:p>
          <a:p>
            <a:pPr algn="l"/>
            <a:r>
              <a:rPr lang="en-US" dirty="0"/>
              <a:t>&gt;&gt;&gt; f(200,100)</a:t>
            </a:r>
          </a:p>
          <a:p>
            <a:pPr algn="l"/>
            <a:r>
              <a:rPr lang="en-US" dirty="0"/>
              <a:t>False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6E250A-ADFE-C14B-AF9A-7AF4EF9793CE}"/>
              </a:ext>
            </a:extLst>
          </p:cNvPr>
          <p:cNvSpPr txBox="1"/>
          <p:nvPr/>
        </p:nvSpPr>
        <p:spPr>
          <a:xfrm>
            <a:off x="6029823" y="4783282"/>
            <a:ext cx="2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i="1" dirty="0"/>
              <a:t>Python uses lambda after Alonzo Church’s </a:t>
            </a:r>
            <a:r>
              <a:rPr lang="en-US" i="1" dirty="0">
                <a:hlinkClick r:id="rId2"/>
              </a:rPr>
              <a:t>lambda calculus </a:t>
            </a:r>
            <a:r>
              <a:rPr lang="en-US" i="1" dirty="0"/>
              <a:t>from the 1930s</a:t>
            </a:r>
          </a:p>
        </p:txBody>
      </p:sp>
    </p:spTree>
    <p:extLst>
      <p:ext uri="{BB962C8B-B14F-4D97-AF65-F5344CB8AC3E}">
        <p14:creationId xmlns:p14="http://schemas.microsoft.com/office/powerpoint/2010/main" val="1892429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3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4800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Y is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every value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3200" i="1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X there is some allowed value </a:t>
            </a:r>
            <a:r>
              <a:rPr lang="en-US" sz="3200" i="1" dirty="0" err="1">
                <a:ea typeface="ＭＳ Ｐゴシック" charset="0"/>
                <a:cs typeface="ＭＳ Ｐゴシック" charset="0"/>
              </a:rPr>
              <a:t>y</a:t>
            </a:r>
            <a:r>
              <a:rPr lang="en-US" sz="3200" i="1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 Y</a:t>
            </a:r>
          </a:p>
        </p:txBody>
      </p:sp>
      <p:pic>
        <p:nvPicPr>
          <p:cNvPr id="90116" name="Picture 4" descr="ac-example1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795713"/>
            <a:ext cx="8202612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Motivating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example: 8-Queens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960" y="1344"/>
            <a:chExt cx="1536" cy="1536"/>
          </a:xfrm>
        </p:grpSpPr>
        <p:sp>
          <p:nvSpPr>
            <p:cNvPr id="22573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4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5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6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7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8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9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0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1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2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3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4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5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6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7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8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9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0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1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2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3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4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5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6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7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8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9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0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1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2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3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4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5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391205" name="AutoShape 37"/>
          <p:cNvSpPr>
            <a:spLocks noChangeArrowheads="1"/>
          </p:cNvSpPr>
          <p:nvPr/>
        </p:nvSpPr>
        <p:spPr bwMode="auto">
          <a:xfrm>
            <a:off x="3340100" y="32623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91206" name="AutoShape 38"/>
          <p:cNvSpPr>
            <a:spLocks noChangeArrowheads="1"/>
          </p:cNvSpPr>
          <p:nvPr/>
        </p:nvSpPr>
        <p:spPr bwMode="auto">
          <a:xfrm>
            <a:off x="3644900" y="26527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1920" y="1536"/>
            <a:chExt cx="1536" cy="1536"/>
          </a:xfrm>
        </p:grpSpPr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3" name="Oval 41"/>
            <p:cNvSpPr>
              <a:spLocks noChangeArrowheads="1"/>
            </p:cNvSpPr>
            <p:nvPr/>
          </p:nvSpPr>
          <p:spPr bwMode="auto">
            <a:xfrm>
              <a:off x="1920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4" name="Oval 42"/>
            <p:cNvSpPr>
              <a:spLocks noChangeArrowheads="1"/>
            </p:cNvSpPr>
            <p:nvPr/>
          </p:nvSpPr>
          <p:spPr bwMode="auto">
            <a:xfrm>
              <a:off x="1920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5" name="Oval 43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6" name="Oval 44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7" name="Oval 4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8" name="Oval 46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9" name="Oval 47"/>
            <p:cNvSpPr>
              <a:spLocks noChangeArrowheads="1"/>
            </p:cNvSpPr>
            <p:nvPr/>
          </p:nvSpPr>
          <p:spPr bwMode="auto">
            <a:xfrm>
              <a:off x="1920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0" name="Oval 48"/>
            <p:cNvSpPr>
              <a:spLocks noChangeArrowheads="1"/>
            </p:cNvSpPr>
            <p:nvPr/>
          </p:nvSpPr>
          <p:spPr bwMode="auto">
            <a:xfrm>
              <a:off x="2496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1" name="Oval 49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2" name="Oval 50"/>
            <p:cNvSpPr>
              <a:spLocks noChangeArrowheads="1"/>
            </p:cNvSpPr>
            <p:nvPr/>
          </p:nvSpPr>
          <p:spPr bwMode="auto">
            <a:xfrm>
              <a:off x="2496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3" name="Oval 51"/>
            <p:cNvSpPr>
              <a:spLocks noChangeArrowheads="1"/>
            </p:cNvSpPr>
            <p:nvPr/>
          </p:nvSpPr>
          <p:spPr bwMode="auto">
            <a:xfrm>
              <a:off x="230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4" name="Oval 52"/>
            <p:cNvSpPr>
              <a:spLocks noChangeArrowheads="1"/>
            </p:cNvSpPr>
            <p:nvPr/>
          </p:nvSpPr>
          <p:spPr bwMode="auto">
            <a:xfrm>
              <a:off x="2112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5" name="Oval 53"/>
            <p:cNvSpPr>
              <a:spLocks noChangeArrowheads="1"/>
            </p:cNvSpPr>
            <p:nvPr/>
          </p:nvSpPr>
          <p:spPr bwMode="auto">
            <a:xfrm>
              <a:off x="326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6" name="Oval 54"/>
            <p:cNvSpPr>
              <a:spLocks noChangeArrowheads="1"/>
            </p:cNvSpPr>
            <p:nvPr/>
          </p:nvSpPr>
          <p:spPr bwMode="auto">
            <a:xfrm>
              <a:off x="307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7" name="Oval 55"/>
            <p:cNvSpPr>
              <a:spLocks noChangeArrowheads="1"/>
            </p:cNvSpPr>
            <p:nvPr/>
          </p:nvSpPr>
          <p:spPr bwMode="auto">
            <a:xfrm>
              <a:off x="2880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8" name="Oval 56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9" name="Oval 57"/>
            <p:cNvSpPr>
              <a:spLocks noChangeArrowheads="1"/>
            </p:cNvSpPr>
            <p:nvPr/>
          </p:nvSpPr>
          <p:spPr bwMode="auto">
            <a:xfrm>
              <a:off x="2496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0" name="Oval 58"/>
            <p:cNvSpPr>
              <a:spLocks noChangeArrowheads="1"/>
            </p:cNvSpPr>
            <p:nvPr/>
          </p:nvSpPr>
          <p:spPr bwMode="auto">
            <a:xfrm>
              <a:off x="230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1" name="Oval 59"/>
            <p:cNvSpPr>
              <a:spLocks noChangeArrowheads="1"/>
            </p:cNvSpPr>
            <p:nvPr/>
          </p:nvSpPr>
          <p:spPr bwMode="auto">
            <a:xfrm>
              <a:off x="2112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2" name="Oval 60"/>
            <p:cNvSpPr>
              <a:spLocks noChangeArrowheads="1"/>
            </p:cNvSpPr>
            <p:nvPr/>
          </p:nvSpPr>
          <p:spPr bwMode="auto">
            <a:xfrm>
              <a:off x="2688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644900" y="2043113"/>
            <a:ext cx="2133600" cy="2438400"/>
            <a:chOff x="2112" y="1536"/>
            <a:chExt cx="1344" cy="1536"/>
          </a:xfrm>
        </p:grpSpPr>
        <p:grpSp>
          <p:nvGrpSpPr>
            <p:cNvPr id="22536" name="Group 62"/>
            <p:cNvGrpSpPr>
              <a:grpSpLocks/>
            </p:cNvGrpSpPr>
            <p:nvPr/>
          </p:nvGrpSpPr>
          <p:grpSpPr bwMode="auto">
            <a:xfrm>
              <a:off x="2112" y="1536"/>
              <a:ext cx="1152" cy="1536"/>
              <a:chOff x="2112" y="1536"/>
              <a:chExt cx="1152" cy="1536"/>
            </a:xfrm>
          </p:grpSpPr>
          <p:sp>
            <p:nvSpPr>
              <p:cNvPr id="22542" name="Oval 63"/>
              <p:cNvSpPr>
                <a:spLocks noChangeArrowheads="1"/>
              </p:cNvSpPr>
              <p:nvPr/>
            </p:nvSpPr>
            <p:spPr bwMode="auto">
              <a:xfrm>
                <a:off x="307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3" name="Oval 64"/>
              <p:cNvSpPr>
                <a:spLocks noChangeArrowheads="1"/>
              </p:cNvSpPr>
              <p:nvPr/>
            </p:nvSpPr>
            <p:spPr bwMode="auto">
              <a:xfrm>
                <a:off x="2880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4" name="Oval 65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5" name="Oval 66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6" name="Oval 67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7" name="Oval 68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8" name="Oval 69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9" name="Oval 70"/>
              <p:cNvSpPr>
                <a:spLocks noChangeArrowheads="1"/>
              </p:cNvSpPr>
              <p:nvPr/>
            </p:nvSpPr>
            <p:spPr bwMode="auto">
              <a:xfrm>
                <a:off x="2112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50" name="Oval 71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51" name="Oval 72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22537" name="Oval 73"/>
            <p:cNvSpPr>
              <a:spLocks noChangeArrowheads="1"/>
            </p:cNvSpPr>
            <p:nvPr/>
          </p:nvSpPr>
          <p:spPr bwMode="auto">
            <a:xfrm>
              <a:off x="2496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38" name="Oval 74"/>
            <p:cNvSpPr>
              <a:spLocks noChangeArrowheads="1"/>
            </p:cNvSpPr>
            <p:nvPr/>
          </p:nvSpPr>
          <p:spPr bwMode="auto">
            <a:xfrm>
              <a:off x="2688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39" name="Oval 75"/>
            <p:cNvSpPr>
              <a:spLocks noChangeArrowheads="1"/>
            </p:cNvSpPr>
            <p:nvPr/>
          </p:nvSpPr>
          <p:spPr bwMode="auto">
            <a:xfrm>
              <a:off x="288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40" name="Oval 76"/>
            <p:cNvSpPr>
              <a:spLocks noChangeArrowheads="1"/>
            </p:cNvSpPr>
            <p:nvPr/>
          </p:nvSpPr>
          <p:spPr bwMode="auto">
            <a:xfrm>
              <a:off x="3072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41" name="Oval 77"/>
            <p:cNvSpPr>
              <a:spLocks noChangeArrowheads="1"/>
            </p:cNvSpPr>
            <p:nvPr/>
          </p:nvSpPr>
          <p:spPr bwMode="auto">
            <a:xfrm>
              <a:off x="326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1468437" y="4804683"/>
            <a:ext cx="6207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Calibri Regular" panose="020F0502020204030204" pitchFamily="34" charset="0"/>
              </a:rPr>
              <a:t>After placing these two queens, it’s trivial to mark the squares we can no longer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05" grpId="0" animBg="1"/>
      <p:bldP spid="39120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1143000"/>
          </a:xfrm>
        </p:spPr>
        <p:txBody>
          <a:bodyPr/>
          <a:lstStyle/>
          <a:p>
            <a:pPr algn="l"/>
            <a:r>
              <a:rPr lang="en-US" sz="4800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21574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Y is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every value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3200" i="1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X there is some allowed value </a:t>
            </a:r>
            <a:r>
              <a:rPr lang="en-US" sz="3200" i="1" dirty="0" err="1">
                <a:ea typeface="ＭＳ Ｐゴシック" charset="0"/>
                <a:cs typeface="ＭＳ Ｐゴシック" charset="0"/>
              </a:rPr>
              <a:t>y</a:t>
            </a:r>
            <a:r>
              <a:rPr lang="en-US" sz="3200" i="1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 Y</a:t>
            </a:r>
          </a:p>
        </p:txBody>
      </p:sp>
      <p:pic>
        <p:nvPicPr>
          <p:cNvPr id="92164" name="Picture 4" descr="ac-example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3867150"/>
            <a:ext cx="8297862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1676400" y="71501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065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02175"/>
            <a:ext cx="7772400" cy="13938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If X loses a value, neighbors of X need to be rechecked</a:t>
            </a:r>
          </a:p>
        </p:txBody>
      </p:sp>
      <p:pic>
        <p:nvPicPr>
          <p:cNvPr id="94211" name="Picture 4" descr="ac-example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1938338"/>
            <a:ext cx="8307387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677" y="1191267"/>
            <a:ext cx="8062913" cy="2057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Arc consistency detects failure earlier than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simple forward checking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WA=red and Q=green is quickly recognized as a </a:t>
            </a:r>
            <a:r>
              <a:rPr lang="en-US" sz="2800" b="1" dirty="0" err="1">
                <a:ea typeface="ＭＳ Ｐゴシック" charset="0"/>
                <a:cs typeface="ＭＳ Ｐゴシック" charset="0"/>
              </a:rPr>
              <a:t>deadend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i.e. an impossible partial instantiation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arc consistency algorithm can be run as a preprocessor or after each assignment</a:t>
            </a:r>
          </a:p>
          <a:p>
            <a:pPr>
              <a:buFontTx/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96260" name="Picture 4" descr="ac-example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4042715"/>
            <a:ext cx="823277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General CP for Binary Constraints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04938"/>
            <a:ext cx="8262938" cy="5141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Algorithm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AC3 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 false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2800" dirty="0">
                <a:ea typeface="ＭＳ Ｐゴシック" charset="0"/>
                <a:cs typeface="ＭＳ Ｐゴシック" charset="0"/>
                <a:sym typeface="Wingdings" charset="0"/>
              </a:rPr>
              <a:t> stack of all variables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  <a:sym typeface="Wingdings" charset="0"/>
              </a:rPr>
              <a:t> while Q is not empty and not contradiction do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Wingdings" charset="0"/>
              </a:rPr>
              <a:t> UNSTACK(Q)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For every variable Y adjacent to X do</a:t>
            </a:r>
          </a:p>
          <a:p>
            <a:pPr marL="681037" lvl="2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If REMOVE-ARC-INCONSISTENCIES(X,Y) </a:t>
            </a:r>
          </a:p>
          <a:p>
            <a:pPr marL="1020762" lvl="3" indent="0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If domain(Y) is non-empty then STACK(Y,Q)</a:t>
            </a:r>
          </a:p>
          <a:p>
            <a:pPr marL="1028700" lvl="3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else return false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Complexity of AC3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440" y="1891133"/>
            <a:ext cx="743712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 = number of constraints (edges)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d = number of values per variable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Each variable is inserted in queue up to d times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REMOVE-ARC-INCONSISTENCY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takes O(d</a:t>
            </a:r>
            <a:r>
              <a:rPr lang="en-US" sz="3200" baseline="30000" dirty="0">
                <a:ea typeface="ＭＳ Ｐゴシック" charset="0"/>
                <a:cs typeface="Calibri Regular" panose="020F0502020204030204" pitchFamily="34" charset="0"/>
                <a:sym typeface="Wingdings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time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 CP takes O(ed</a:t>
            </a:r>
            <a:r>
              <a:rPr lang="en-US" sz="3200" baseline="30000" dirty="0">
                <a:ea typeface="ＭＳ Ｐゴシック" charset="0"/>
                <a:cs typeface="Calibri Regular" panose="020F0502020204030204" pitchFamily="34" charset="0"/>
                <a:sym typeface="Wingdings" charset="0"/>
              </a:rPr>
              <a:t>3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time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33780"/>
            <a:ext cx="7950200" cy="4724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Some standard techniques to improve the efficiency of backtracking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Can we detect inevitable failure early?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Which variable should be assigned next?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In what order should its values be tried?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Combining constraint propagation with these heuristics makes 1000-queen puzzles feasible</a:t>
            </a:r>
          </a:p>
          <a:p>
            <a:pPr marL="573088" lvl="1">
              <a:lnSpc>
                <a:spcPct val="110000"/>
              </a:lnSpc>
              <a:defRPr/>
            </a:pP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Most constrained variable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Most constrained variable:</a:t>
            </a:r>
          </a:p>
          <a:p>
            <a:pPr lvl="1"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choose the variable with the fewest legal values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a.k.a. minimum remaining values (MRV) heuristic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After assigning value to WA, both NT and SA have only two values in their domains </a:t>
            </a:r>
          </a:p>
          <a:p>
            <a:pPr marL="339725" lvl="1" indent="0"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– choose one of them rather than Q, NSW, V or T</a:t>
            </a:r>
          </a:p>
        </p:txBody>
      </p:sp>
      <p:pic>
        <p:nvPicPr>
          <p:cNvPr id="104451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81338"/>
            <a:ext cx="6105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320675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Tie-breaker among most constrained variables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WA and V have only one constraint on remaining variables and T none, so choose one of NT, Q &amp; NSW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320675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Tie-breaker among most constrained variables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WA and V have only one constraint on remaining variables and T none, so choose one of NT, Q &amp; NSW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A549DA-41E7-2A43-ADE1-74E94F3D3ACE}"/>
              </a:ext>
            </a:extLst>
          </p:cNvPr>
          <p:cNvGrpSpPr/>
          <p:nvPr/>
        </p:nvGrpSpPr>
        <p:grpSpPr>
          <a:xfrm>
            <a:off x="6363730" y="114303"/>
            <a:ext cx="2556432" cy="1644650"/>
            <a:chOff x="6015037" y="114302"/>
            <a:chExt cx="2905125" cy="1839117"/>
          </a:xfrm>
        </p:grpSpPr>
        <p:sp>
          <p:nvSpPr>
            <p:cNvPr id="24" name="Text Box 5">
              <a:extLst>
                <a:ext uri="{FF2B5EF4-FFF2-40B4-BE49-F238E27FC236}">
                  <a16:creationId xmlns:a16="http://schemas.microsoft.com/office/drawing/2014/main" id="{67B66697-26E7-3341-8C23-0E13E995D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1592" y="1577182"/>
              <a:ext cx="327025" cy="376237"/>
            </a:xfrm>
            <a:prstGeom prst="rect">
              <a:avLst/>
            </a:prstGeom>
            <a:solidFill>
              <a:srgbClr val="00FF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T</a:t>
              </a:r>
            </a:p>
          </p:txBody>
        </p:sp>
        <p:sp>
          <p:nvSpPr>
            <p:cNvPr id="25" name="Text Box 7">
              <a:extLst>
                <a:ext uri="{FF2B5EF4-FFF2-40B4-BE49-F238E27FC236}">
                  <a16:creationId xmlns:a16="http://schemas.microsoft.com/office/drawing/2014/main" id="{4C11578E-5CC9-514A-9B09-B10F94750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5037" y="603252"/>
              <a:ext cx="536575" cy="376237"/>
            </a:xfrm>
            <a:prstGeom prst="rect">
              <a:avLst/>
            </a:prstGeom>
            <a:solidFill>
              <a:srgbClr val="FF00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WA</a:t>
              </a:r>
            </a:p>
          </p:txBody>
        </p:sp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589BB-1488-3947-9D83-56A9B1E30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5312" y="114302"/>
              <a:ext cx="479425" cy="376237"/>
            </a:xfrm>
            <a:prstGeom prst="rect">
              <a:avLst/>
            </a:prstGeom>
            <a:solidFill>
              <a:srgbClr val="00FF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NT</a:t>
              </a:r>
            </a:p>
          </p:txBody>
        </p:sp>
        <p:sp>
          <p:nvSpPr>
            <p:cNvPr id="27" name="Text Box 9">
              <a:extLst>
                <a:ext uri="{FF2B5EF4-FFF2-40B4-BE49-F238E27FC236}">
                  <a16:creationId xmlns:a16="http://schemas.microsoft.com/office/drawing/2014/main" id="{A25A9F55-D18B-FA47-BB3F-6FB00C8780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7712" y="1028702"/>
              <a:ext cx="457200" cy="376237"/>
            </a:xfrm>
            <a:prstGeom prst="rect">
              <a:avLst/>
            </a:prstGeom>
            <a:solidFill>
              <a:srgbClr val="0000FF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SA</a:t>
              </a:r>
            </a:p>
          </p:txBody>
        </p:sp>
        <p:sp>
          <p:nvSpPr>
            <p:cNvPr id="28" name="Text Box 10">
              <a:extLst>
                <a:ext uri="{FF2B5EF4-FFF2-40B4-BE49-F238E27FC236}">
                  <a16:creationId xmlns:a16="http://schemas.microsoft.com/office/drawing/2014/main" id="{24C6F49E-0B90-9F4C-A228-A13B7E9CB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312" y="342902"/>
              <a:ext cx="355600" cy="376237"/>
            </a:xfrm>
            <a:prstGeom prst="rect">
              <a:avLst/>
            </a:prstGeom>
            <a:solidFill>
              <a:srgbClr val="FF00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Q</a:t>
              </a:r>
            </a:p>
          </p:txBody>
        </p:sp>
        <p:sp>
          <p:nvSpPr>
            <p:cNvPr id="29" name="Text Box 11">
              <a:extLst>
                <a:ext uri="{FF2B5EF4-FFF2-40B4-BE49-F238E27FC236}">
                  <a16:creationId xmlns:a16="http://schemas.microsoft.com/office/drawing/2014/main" id="{9FBE7E95-D38F-FF48-A127-AF89D43185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40712" y="952502"/>
              <a:ext cx="679450" cy="376237"/>
            </a:xfrm>
            <a:prstGeom prst="rect">
              <a:avLst/>
            </a:prstGeom>
            <a:solidFill>
              <a:srgbClr val="00FF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NSW</a:t>
              </a:r>
            </a:p>
          </p:txBody>
        </p:sp>
        <p:sp>
          <p:nvSpPr>
            <p:cNvPr id="30" name="Text Box 12">
              <a:extLst>
                <a:ext uri="{FF2B5EF4-FFF2-40B4-BE49-F238E27FC236}">
                  <a16:creationId xmlns:a16="http://schemas.microsoft.com/office/drawing/2014/main" id="{D07A752A-EAE7-B841-86CB-155D32E49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312" y="1409702"/>
              <a:ext cx="330200" cy="376237"/>
            </a:xfrm>
            <a:prstGeom prst="rect">
              <a:avLst/>
            </a:prstGeom>
            <a:solidFill>
              <a:srgbClr val="FF00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V</a:t>
              </a:r>
            </a:p>
          </p:txBody>
        </p:sp>
        <p:sp>
          <p:nvSpPr>
            <p:cNvPr id="31" name="Line 13">
              <a:extLst>
                <a:ext uri="{FF2B5EF4-FFF2-40B4-BE49-F238E27FC236}">
                  <a16:creationId xmlns:a16="http://schemas.microsoft.com/office/drawing/2014/main" id="{71BA40EC-AE44-D54A-8345-B77259E1C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4312" y="266702"/>
              <a:ext cx="381000" cy="533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2" name="Line 14">
              <a:extLst>
                <a:ext uri="{FF2B5EF4-FFF2-40B4-BE49-F238E27FC236}">
                  <a16:creationId xmlns:a16="http://schemas.microsoft.com/office/drawing/2014/main" id="{51E91F62-6DC5-C447-A8F2-152555A18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4312" y="800102"/>
              <a:ext cx="533400" cy="4572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3BAB43CE-8CB8-6944-AB58-5CDC38B55D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73912" y="495302"/>
              <a:ext cx="152400" cy="533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4" name="Line 16">
              <a:extLst>
                <a:ext uri="{FF2B5EF4-FFF2-40B4-BE49-F238E27FC236}">
                  <a16:creationId xmlns:a16="http://schemas.microsoft.com/office/drawing/2014/main" id="{89D13B97-09A3-7641-9BFE-12E21B256E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6312" y="1409702"/>
              <a:ext cx="381000" cy="2286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5" name="Line 17">
              <a:extLst>
                <a:ext uri="{FF2B5EF4-FFF2-40B4-BE49-F238E27FC236}">
                  <a16:creationId xmlns:a16="http://schemas.microsoft.com/office/drawing/2014/main" id="{0469D757-78CE-7F43-A341-165F1778AA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88312" y="571502"/>
              <a:ext cx="457200" cy="3810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6" name="Line 18">
              <a:extLst>
                <a:ext uri="{FF2B5EF4-FFF2-40B4-BE49-F238E27FC236}">
                  <a16:creationId xmlns:a16="http://schemas.microsoft.com/office/drawing/2014/main" id="{48E3A61A-77E5-F049-8F43-3B0E19203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27912" y="317502"/>
              <a:ext cx="292100" cy="2286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7" name="Line 19">
              <a:extLst>
                <a:ext uri="{FF2B5EF4-FFF2-40B4-BE49-F238E27FC236}">
                  <a16:creationId xmlns:a16="http://schemas.microsoft.com/office/drawing/2014/main" id="{347C17CC-A2FB-384A-BECB-BA74AF8E40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7512" y="1333502"/>
              <a:ext cx="533400" cy="279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8" name="Line 20">
              <a:extLst>
                <a:ext uri="{FF2B5EF4-FFF2-40B4-BE49-F238E27FC236}">
                  <a16:creationId xmlns:a16="http://schemas.microsoft.com/office/drawing/2014/main" id="{D8CAF19F-2DD2-A841-ADA3-DA77ED1D71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0437" y="723902"/>
              <a:ext cx="381000" cy="3048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9" name="Line 21">
              <a:extLst>
                <a:ext uri="{FF2B5EF4-FFF2-40B4-BE49-F238E27FC236}">
                  <a16:creationId xmlns:a16="http://schemas.microsoft.com/office/drawing/2014/main" id="{38ECDEFB-DC82-EA43-B965-E611D4D1E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9037" y="1181102"/>
              <a:ext cx="6858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8416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Least constraining value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4163"/>
            <a:ext cx="7772400" cy="451485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a variable, choose least constraining value:</a:t>
            </a:r>
          </a:p>
          <a:p>
            <a:pPr lvl="1"/>
            <a:r>
              <a:rPr lang="en-US" sz="2800" dirty="0">
                <a:ea typeface="ＭＳ Ｐゴシック" charset="0"/>
              </a:rPr>
              <a:t>the one that rules out the fewest values in the remaining variables</a:t>
            </a:r>
          </a:p>
          <a:p>
            <a:pPr lvl="1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Combining these heuristics makes 1000 queens feasible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What’s an intuitive explanation for this?</a:t>
            </a:r>
          </a:p>
        </p:txBody>
      </p:sp>
      <p:pic>
        <p:nvPicPr>
          <p:cNvPr id="108547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59163"/>
            <a:ext cx="708660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46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What more do we need for 8 queens?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7772400" cy="45974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Not just a successor function and goal test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But also </a:t>
            </a:r>
          </a:p>
          <a:p>
            <a:pPr marL="742950" lvl="1" indent="-285750"/>
            <a:r>
              <a:rPr lang="en-US" sz="3200" dirty="0">
                <a:ea typeface="ＭＳ Ｐゴシック" charset="0"/>
              </a:rPr>
              <a:t>a means to propagate constraints imposed by one queen on others </a:t>
            </a:r>
          </a:p>
          <a:p>
            <a:pPr marL="742950" lvl="1" indent="-285750"/>
            <a:r>
              <a:rPr lang="en-US" sz="3200" dirty="0">
                <a:ea typeface="ＭＳ Ｐゴシック" charset="0"/>
              </a:rPr>
              <a:t>an early failure test</a:t>
            </a:r>
          </a:p>
          <a:p>
            <a:pPr marL="342900" indent="-34290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 Explicit representation of constraints and constraint manipulation algorithms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97391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Is AC3 Alone Sufficient?</a:t>
            </a:r>
          </a:p>
        </p:txBody>
      </p:sp>
      <p:grpSp>
        <p:nvGrpSpPr>
          <p:cNvPr id="110594" name="Group 3"/>
          <p:cNvGrpSpPr>
            <a:grpSpLocks/>
          </p:cNvGrpSpPr>
          <p:nvPr/>
        </p:nvGrpSpPr>
        <p:grpSpPr bwMode="auto">
          <a:xfrm>
            <a:off x="1219200" y="3394075"/>
            <a:ext cx="2133600" cy="2209800"/>
            <a:chOff x="624" y="1776"/>
            <a:chExt cx="1344" cy="1392"/>
          </a:xfrm>
        </p:grpSpPr>
        <p:grpSp>
          <p:nvGrpSpPr>
            <p:cNvPr id="110608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061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1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1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0610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1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2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3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4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5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6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0595" name="Group 22"/>
          <p:cNvGrpSpPr>
            <a:grpSpLocks/>
          </p:cNvGrpSpPr>
          <p:nvPr/>
        </p:nvGrpSpPr>
        <p:grpSpPr bwMode="auto">
          <a:xfrm>
            <a:off x="4267200" y="2860675"/>
            <a:ext cx="3714750" cy="3270250"/>
            <a:chOff x="2445" y="1344"/>
            <a:chExt cx="2340" cy="2060"/>
          </a:xfrm>
        </p:grpSpPr>
        <p:grpSp>
          <p:nvGrpSpPr>
            <p:cNvPr id="110597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060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5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6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7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059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59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0596" name="TextBox 1"/>
          <p:cNvSpPr txBox="1">
            <a:spLocks noChangeArrowheads="1"/>
          </p:cNvSpPr>
          <p:nvPr/>
        </p:nvSpPr>
        <p:spPr bwMode="auto">
          <a:xfrm>
            <a:off x="2014164" y="1547813"/>
            <a:ext cx="51855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 Regular" panose="020F0502020204030204" pitchFamily="34" charset="0"/>
              </a:rPr>
              <a:t>Consider the four queens problem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Solving a CSP still requires search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9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Search: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can find good solutions, but must examine non-solutions along the way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Constraint Propagation: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can rule out non-solutions, but this is not the same as finding solutions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Interweave constraint propagation &amp; search: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perform constraint propagation at each search step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14690" name="Group 3"/>
          <p:cNvGrpSpPr>
            <a:grpSpLocks/>
          </p:cNvGrpSpPr>
          <p:nvPr/>
        </p:nvGrpSpPr>
        <p:grpSpPr bwMode="auto">
          <a:xfrm>
            <a:off x="152400" y="3124200"/>
            <a:ext cx="2133600" cy="2209800"/>
            <a:chOff x="624" y="1776"/>
            <a:chExt cx="1344" cy="1392"/>
          </a:xfrm>
        </p:grpSpPr>
        <p:grpSp>
          <p:nvGrpSpPr>
            <p:cNvPr id="114755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64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5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6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7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8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9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0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1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2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5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5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5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5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6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6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1" name="AutoShape 22"/>
          <p:cNvSpPr>
            <a:spLocks noChangeArrowheads="1"/>
          </p:cNvSpPr>
          <p:nvPr/>
        </p:nvSpPr>
        <p:spPr bwMode="auto">
          <a:xfrm>
            <a:off x="4572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14692" name="Group 23"/>
          <p:cNvGrpSpPr>
            <a:grpSpLocks/>
          </p:cNvGrpSpPr>
          <p:nvPr/>
        </p:nvGrpSpPr>
        <p:grpSpPr bwMode="auto">
          <a:xfrm>
            <a:off x="3429000" y="381000"/>
            <a:ext cx="2133600" cy="2209800"/>
            <a:chOff x="624" y="1776"/>
            <a:chExt cx="1344" cy="1392"/>
          </a:xfrm>
        </p:grpSpPr>
        <p:grpSp>
          <p:nvGrpSpPr>
            <p:cNvPr id="114737" name="Group 2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46" name="Rectangle 2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7" name="Rectangle 2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8" name="Rectangle 2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9" name="Rectangle 2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0" name="Rectangle 2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1" name="Rectangle 3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2" name="Rectangle 3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3" name="Rectangle 3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4" name="Rectangle 3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38" name="Text Box 3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39" name="Text Box 3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0" name="Text Box 3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1" name="Text Box 3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2" name="Text Box 3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3" name="Text Box 3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4" name="Text Box 4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5" name="Text Box 4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3" name="Group 42"/>
          <p:cNvGrpSpPr>
            <a:grpSpLocks/>
          </p:cNvGrpSpPr>
          <p:nvPr/>
        </p:nvGrpSpPr>
        <p:grpSpPr bwMode="auto">
          <a:xfrm>
            <a:off x="6400800" y="3124200"/>
            <a:ext cx="2133600" cy="2209800"/>
            <a:chOff x="624" y="1776"/>
            <a:chExt cx="1344" cy="1392"/>
          </a:xfrm>
        </p:grpSpPr>
        <p:grpSp>
          <p:nvGrpSpPr>
            <p:cNvPr id="114719" name="Group 43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28" name="Rectangle 44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29" name="Rectangle 45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0" name="Rectangle 46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1" name="Rectangle 47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2" name="Rectangle 48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3" name="Rectangle 4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4" name="Rectangle 50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5" name="Rectangle 51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6" name="Rectangle 5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20" name="Text Box 53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21" name="Text Box 54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2" name="Text Box 55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3" name="Text Box 56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4" name="Text Box 57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5" name="Text Box 58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6" name="Text Box 59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7" name="Text Box 60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4" name="Group 61"/>
          <p:cNvGrpSpPr>
            <a:grpSpLocks/>
          </p:cNvGrpSpPr>
          <p:nvPr/>
        </p:nvGrpSpPr>
        <p:grpSpPr bwMode="auto">
          <a:xfrm>
            <a:off x="3352800" y="3124200"/>
            <a:ext cx="2133600" cy="2209800"/>
            <a:chOff x="624" y="1776"/>
            <a:chExt cx="1344" cy="1392"/>
          </a:xfrm>
        </p:grpSpPr>
        <p:grpSp>
          <p:nvGrpSpPr>
            <p:cNvPr id="114701" name="Group 62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10" name="Rectangle 63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1" name="Rectangle 6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2" name="Rectangle 65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3" name="Rectangle 6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4" name="Rectangle 67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5" name="Rectangle 68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6" name="Rectangle 69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7" name="Rectangle 70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8" name="Rectangle 71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02" name="Text Box 72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03" name="Text Box 73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4" name="Text Box 74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5" name="Text Box 75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6" name="Text Box 76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7" name="Text Box 77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8" name="Text Box 78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9" name="Text Box 79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5" name="AutoShape 80"/>
          <p:cNvSpPr>
            <a:spLocks noChangeArrowheads="1"/>
          </p:cNvSpPr>
          <p:nvPr/>
        </p:nvSpPr>
        <p:spPr bwMode="auto">
          <a:xfrm>
            <a:off x="36576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6" name="AutoShape 81"/>
          <p:cNvSpPr>
            <a:spLocks noChangeArrowheads="1"/>
          </p:cNvSpPr>
          <p:nvPr/>
        </p:nvSpPr>
        <p:spPr bwMode="auto">
          <a:xfrm>
            <a:off x="67056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7" name="Line 82"/>
          <p:cNvSpPr>
            <a:spLocks noChangeShapeType="1"/>
          </p:cNvSpPr>
          <p:nvPr/>
        </p:nvSpPr>
        <p:spPr bwMode="auto">
          <a:xfrm flipH="1">
            <a:off x="2438400" y="26670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8" name="Line 83"/>
          <p:cNvSpPr>
            <a:spLocks noChangeShapeType="1"/>
          </p:cNvSpPr>
          <p:nvPr/>
        </p:nvSpPr>
        <p:spPr bwMode="auto">
          <a:xfrm>
            <a:off x="42672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9" name="Line 84"/>
          <p:cNvSpPr>
            <a:spLocks noChangeShapeType="1"/>
          </p:cNvSpPr>
          <p:nvPr/>
        </p:nvSpPr>
        <p:spPr bwMode="auto">
          <a:xfrm>
            <a:off x="4267200" y="26670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700" name="Line 85"/>
          <p:cNvSpPr>
            <a:spLocks noChangeShapeType="1"/>
          </p:cNvSpPr>
          <p:nvPr/>
        </p:nvSpPr>
        <p:spPr bwMode="auto">
          <a:xfrm>
            <a:off x="4267200" y="2667000"/>
            <a:ext cx="487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673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6759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6768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69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0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1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2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3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4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5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6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676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676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673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6748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6755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6756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7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8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6749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0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1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2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3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4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6740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16742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3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4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5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6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7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878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880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881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880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880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0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1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878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879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880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880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  <p:sp>
            <p:nvSpPr>
              <p:cNvPr id="11880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1880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1879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80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80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8788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89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0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1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2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3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4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083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0860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086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0861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0862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3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4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5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6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7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8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083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0849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085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0857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8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9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2085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083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7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8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9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0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1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2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89865" name="Text Box 41"/>
          <p:cNvSpPr txBox="1">
            <a:spLocks noChangeArrowheads="1"/>
          </p:cNvSpPr>
          <p:nvPr/>
        </p:nvSpPr>
        <p:spPr bwMode="auto">
          <a:xfrm>
            <a:off x="974725" y="5900738"/>
            <a:ext cx="63563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X2=3  eliminates { X3=2, X3=3, X3=4 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981200" y="3581400"/>
            <a:ext cx="1295400" cy="1219200"/>
            <a:chOff x="1248" y="2256"/>
            <a:chExt cx="816" cy="768"/>
          </a:xfrm>
        </p:grpSpPr>
        <p:sp>
          <p:nvSpPr>
            <p:cNvPr id="120845" name="AutoShape 43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6" name="Oval 44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7" name="Oval 45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8" name="Oval 46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288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291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292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291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291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1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2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288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290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290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290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2290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2884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22885" name="Group 35"/>
          <p:cNvGrpSpPr>
            <a:grpSpLocks/>
          </p:cNvGrpSpPr>
          <p:nvPr/>
        </p:nvGrpSpPr>
        <p:grpSpPr bwMode="auto">
          <a:xfrm>
            <a:off x="2057400" y="3124200"/>
            <a:ext cx="1252538" cy="1676400"/>
            <a:chOff x="1296" y="1968"/>
            <a:chExt cx="789" cy="1056"/>
          </a:xfrm>
        </p:grpSpPr>
        <p:sp>
          <p:nvSpPr>
            <p:cNvPr id="12289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5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6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8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9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0" name="Oval 40"/>
            <p:cNvSpPr>
              <a:spLocks noChangeArrowheads="1"/>
            </p:cNvSpPr>
            <p:nvPr/>
          </p:nvSpPr>
          <p:spPr bwMode="auto">
            <a:xfrm>
              <a:off x="1893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591914" name="Text Box 42"/>
          <p:cNvSpPr txBox="1">
            <a:spLocks noChangeArrowheads="1"/>
          </p:cNvSpPr>
          <p:nvPr/>
        </p:nvSpPr>
        <p:spPr bwMode="auto">
          <a:xfrm>
            <a:off x="974725" y="5902325"/>
            <a:ext cx="76390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X2=4 </a:t>
            </a:r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</a:t>
            </a:r>
            <a:r>
              <a:rPr lang="en-US" sz="1800" b="1">
                <a:latin typeface="Tahoma" charset="0"/>
              </a:rPr>
              <a:t> </a:t>
            </a:r>
            <a:r>
              <a:rPr lang="en-US" b="1">
                <a:latin typeface="Tahoma" charset="0"/>
              </a:rPr>
              <a:t>X3=2, which eliminates { X4=2, X4=3}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sp>
        <p:nvSpPr>
          <p:cNvPr id="122887" name="AutoShape 34"/>
          <p:cNvSpPr>
            <a:spLocks noChangeArrowheads="1"/>
          </p:cNvSpPr>
          <p:nvPr/>
        </p:nvSpPr>
        <p:spPr bwMode="auto">
          <a:xfrm>
            <a:off x="1947863" y="4402138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88" name="Oval 36"/>
          <p:cNvSpPr>
            <a:spLocks noChangeArrowheads="1"/>
          </p:cNvSpPr>
          <p:nvPr/>
        </p:nvSpPr>
        <p:spPr bwMode="auto">
          <a:xfrm>
            <a:off x="2074863" y="403225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89" name="Oval 36"/>
          <p:cNvSpPr>
            <a:spLocks noChangeArrowheads="1"/>
          </p:cNvSpPr>
          <p:nvPr/>
        </p:nvSpPr>
        <p:spPr bwMode="auto">
          <a:xfrm>
            <a:off x="2989263" y="35464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0" name="Oval 36"/>
          <p:cNvSpPr>
            <a:spLocks noChangeArrowheads="1"/>
          </p:cNvSpPr>
          <p:nvPr/>
        </p:nvSpPr>
        <p:spPr bwMode="auto">
          <a:xfrm>
            <a:off x="2532063" y="450532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1" name="Oval 36"/>
          <p:cNvSpPr>
            <a:spLocks noChangeArrowheads="1"/>
          </p:cNvSpPr>
          <p:nvPr/>
        </p:nvSpPr>
        <p:spPr bwMode="auto">
          <a:xfrm>
            <a:off x="1582738" y="4471988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2" name="AutoShape 34"/>
          <p:cNvSpPr>
            <a:spLocks noChangeArrowheads="1"/>
          </p:cNvSpPr>
          <p:nvPr/>
        </p:nvSpPr>
        <p:spPr bwMode="auto">
          <a:xfrm>
            <a:off x="2455863" y="3522663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3" name="Oval 36"/>
          <p:cNvSpPr>
            <a:spLocks noChangeArrowheads="1"/>
          </p:cNvSpPr>
          <p:nvPr/>
        </p:nvSpPr>
        <p:spPr bwMode="auto">
          <a:xfrm>
            <a:off x="1582738" y="35972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1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902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9047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9056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7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8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9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0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1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2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3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4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904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904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902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9036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9043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29044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5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6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29037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8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9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0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1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2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902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2903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3839513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X1 can’t be 1, let’s try 2</a:t>
            </a:r>
            <a:endParaRPr lang="en-US" sz="1800" b="1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107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109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110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109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109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09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10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107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108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109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109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108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9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9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1076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1077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1079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0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1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2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3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4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1078" name="TextBox 1"/>
          <p:cNvSpPr txBox="1">
            <a:spLocks noChangeArrowheads="1"/>
          </p:cNvSpPr>
          <p:nvPr/>
        </p:nvSpPr>
        <p:spPr bwMode="auto">
          <a:xfrm>
            <a:off x="2351088" y="5981700"/>
            <a:ext cx="456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Can we eliminate any other values?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312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314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3152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3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4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5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6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7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8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9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60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314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314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4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4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5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5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312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3132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3139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0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3141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2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3133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4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5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6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7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8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3124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3125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3126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7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8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9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0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1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93948" y="398041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Regular" panose="020F0502020204030204" pitchFamily="34" charset="0"/>
              </a:rPr>
              <a:t>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60879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Informal definition of CSP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12" y="1320800"/>
            <a:ext cx="8645525" cy="5218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CSP (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Constraint Satisfaction Problem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), given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(1) finite set of variables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(2) each with domain of possible values (often finite)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(3) set of constraints limiting values variables can take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Solution: assignment of a value to each variable such that all constraints are satisfied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Possible tasks: decide if solution exists, find a solution, find all solutions, find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best solution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according to some metric (objective function)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5170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5191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5200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1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2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3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4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5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6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7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8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519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519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5171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5180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5187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5188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89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90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5181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2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3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4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5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6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517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5173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517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7468711" cy="83099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Arc constancy eliminates x3=3 because it’s not</a:t>
            </a:r>
            <a:br>
              <a:rPr lang="en-US" b="1" dirty="0">
                <a:latin typeface="Tahoma" charset="0"/>
              </a:rPr>
            </a:br>
            <a:r>
              <a:rPr lang="en-US" b="1" dirty="0">
                <a:latin typeface="Tahoma" charset="0"/>
              </a:rPr>
              <a:t>consistent with X2’s remaining values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05288" y="396907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Regular" panose="020F0502020204030204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721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724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725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724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724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4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5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721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723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723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723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</p:grpSp>
        <p:sp>
          <p:nvSpPr>
            <p:cNvPr id="13723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7220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7221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7225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6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7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8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9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0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7222" name="AutoShape 42"/>
          <p:cNvSpPr>
            <a:spLocks noChangeArrowheads="1"/>
          </p:cNvSpPr>
          <p:nvPr/>
        </p:nvSpPr>
        <p:spPr bwMode="auto">
          <a:xfrm>
            <a:off x="28194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37223" name="AutoShape 43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37224" name="AutoShape 44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5880185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There is only one solution with X1=2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>
          <a:xfrm>
            <a:off x="685800" y="317500"/>
            <a:ext cx="7772400" cy="735013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Sudoku Example</a:t>
            </a:r>
          </a:p>
        </p:txBody>
      </p:sp>
      <p:pic>
        <p:nvPicPr>
          <p:cNvPr id="139266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252538"/>
            <a:ext cx="8945562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7" name="TextBox 3"/>
          <p:cNvSpPr txBox="1">
            <a:spLocks noChangeArrowheads="1"/>
          </p:cNvSpPr>
          <p:nvPr/>
        </p:nvSpPr>
        <p:spPr bwMode="auto">
          <a:xfrm>
            <a:off x="1283074" y="6037992"/>
            <a:ext cx="6350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dirty="0">
                <a:latin typeface="Calibri Regular" panose="020F0502020204030204" pitchFamily="34" charset="0"/>
              </a:rPr>
              <a:t>How can we set this up as a CSP?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C3768-D477-4642-B6A9-91B1E5769CD3}"/>
              </a:ext>
            </a:extLst>
          </p:cNvPr>
          <p:cNvSpPr txBox="1"/>
          <p:nvPr/>
        </p:nvSpPr>
        <p:spPr>
          <a:xfrm>
            <a:off x="424135" y="5296467"/>
            <a:ext cx="367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initial problem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52458F-F053-044E-B64E-B129C5C1A7FC}"/>
              </a:ext>
            </a:extLst>
          </p:cNvPr>
          <p:cNvSpPr txBox="1"/>
          <p:nvPr/>
        </p:nvSpPr>
        <p:spPr>
          <a:xfrm>
            <a:off x="5199248" y="5244646"/>
            <a:ext cx="367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 solution</a:t>
            </a:r>
          </a:p>
        </p:txBody>
      </p:sp>
    </p:spTree>
    <p:extLst>
      <p:ext uri="{BB962C8B-B14F-4D97-AF65-F5344CB8AC3E}">
        <p14:creationId xmlns:p14="http://schemas.microsoft.com/office/powerpoint/2010/main" val="2437874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>
          <a:xfrm>
            <a:off x="725488" y="155575"/>
            <a:ext cx="7820025" cy="852488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2"/>
              </a:rPr>
              <a:t>Sudoku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>
          <a:xfrm>
            <a:off x="493713" y="989013"/>
            <a:ext cx="8375650" cy="2519362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Digit placement puzzle on 9x9 grid with unique answer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Given an initial partially filled grid, fill remaining squares with a digit between 1 and 9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Each column, row, and nine 3×3 sub-grids must contain all nine digits</a:t>
            </a:r>
          </a:p>
        </p:txBody>
      </p:sp>
      <p:pic>
        <p:nvPicPr>
          <p:cNvPr id="141315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479800"/>
            <a:ext cx="49307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Content Placeholder 2"/>
          <p:cNvSpPr txBox="1">
            <a:spLocks/>
          </p:cNvSpPr>
          <p:nvPr/>
        </p:nvSpPr>
        <p:spPr bwMode="auto">
          <a:xfrm>
            <a:off x="493713" y="5748338"/>
            <a:ext cx="8139112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Some initial configurations are easy to solve and some very difficult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160963" cy="67437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200" dirty="0" err="1"/>
              <a:t>def</a:t>
            </a:r>
            <a:r>
              <a:rPr lang="en-US" sz="1200" dirty="0"/>
              <a:t> </a:t>
            </a:r>
            <a:r>
              <a:rPr lang="en-US" sz="1200" dirty="0" err="1"/>
              <a:t>sudoku</a:t>
            </a:r>
            <a:r>
              <a:rPr lang="en-US" sz="1200" dirty="0"/>
              <a:t>(</a:t>
            </a:r>
            <a:r>
              <a:rPr lang="en-US" sz="1200" dirty="0" err="1"/>
              <a:t>initValue</a:t>
            </a:r>
            <a:r>
              <a:rPr lang="en-US" sz="1200" dirty="0"/>
              <a:t>):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p = Problem()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Define a variable for each cell: 11,12,13...21,22,23...98,99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</a:t>
            </a:r>
            <a:r>
              <a:rPr lang="en-US" sz="1200" dirty="0" err="1"/>
              <a:t>p.addVariables</a:t>
            </a:r>
            <a:r>
              <a:rPr lang="en-US" sz="1200" dirty="0"/>
              <a:t>(range(</a:t>
            </a:r>
            <a:r>
              <a:rPr lang="en-US" sz="1200" dirty="0" err="1"/>
              <a:t>i</a:t>
            </a:r>
            <a:r>
              <a:rPr lang="en-US" sz="1200" dirty="0"/>
              <a:t>*10+1, </a:t>
            </a:r>
            <a:r>
              <a:rPr lang="en-US" sz="1200" dirty="0" err="1"/>
              <a:t>i</a:t>
            </a:r>
            <a:r>
              <a:rPr lang="en-US" sz="1200" dirty="0"/>
              <a:t>*10+10), range(1, 10))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Each row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range(</a:t>
            </a:r>
            <a:r>
              <a:rPr lang="en-US" sz="1200" dirty="0" err="1"/>
              <a:t>i</a:t>
            </a:r>
            <a:r>
              <a:rPr lang="en-US" sz="1200" dirty="0"/>
              <a:t>*10+1, </a:t>
            </a:r>
            <a:r>
              <a:rPr lang="en-US" sz="1200" dirty="0" err="1"/>
              <a:t>i</a:t>
            </a:r>
            <a:r>
              <a:rPr lang="en-US" sz="1200" dirty="0"/>
              <a:t>*10+10))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Each column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range(10+i, 100+i, 10))</a:t>
            </a:r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Each 3x3 box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[11,12,13,21,22,23,31,32,33])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[41,42,43,51,52,53,61,62,63])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[71,72,73,81,82,83,91,92,93])</a:t>
            </a:r>
          </a:p>
          <a:p>
            <a:pPr marL="0" indent="0">
              <a:buFontTx/>
              <a:buNone/>
              <a:defRPr/>
            </a:pPr>
            <a:endParaRPr lang="en-US" sz="800" dirty="0"/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[14,15,16,24,25,26,34,35,36])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[44,45,46,54,55,56,64,65,66])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[74,75,76,84,85,86,94,95,96])</a:t>
            </a:r>
          </a:p>
          <a:p>
            <a:pPr marL="0" indent="0">
              <a:buFontTx/>
              <a:buNone/>
              <a:defRPr/>
            </a:pPr>
            <a:endParaRPr lang="en-US" sz="800" dirty="0"/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[17,18,19,27,28,29,37,38,39])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[47,48,49,57,58,59,67,68,69])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</a:t>
            </a:r>
            <a:r>
              <a:rPr lang="en-US" sz="1200" dirty="0" err="1"/>
              <a:t>p.addConstraint</a:t>
            </a:r>
            <a:r>
              <a:rPr lang="en-US" sz="1200" dirty="0"/>
              <a:t>(</a:t>
            </a:r>
            <a:r>
              <a:rPr lang="en-US" sz="1200" dirty="0" err="1"/>
              <a:t>AllDifferentConstraint</a:t>
            </a:r>
            <a:r>
              <a:rPr lang="en-US" sz="1200" dirty="0"/>
              <a:t>(), [77,78,79,87,88,89,97,98,99])</a:t>
            </a:r>
          </a:p>
          <a:p>
            <a:pPr marL="0" indent="0">
              <a:buFontTx/>
              <a:buNone/>
              <a:defRPr/>
            </a:pPr>
            <a:endParaRPr lang="en-US" sz="800" dirty="0"/>
          </a:p>
          <a:p>
            <a:pPr marL="0" indent="0">
              <a:buFontTx/>
              <a:buNone/>
              <a:defRPr/>
            </a:pPr>
            <a:r>
              <a:rPr lang="en-US" sz="1200" dirty="0">
                <a:solidFill>
                  <a:schemeClr val="bg2">
                    <a:lumMod val="75000"/>
                  </a:schemeClr>
                </a:solidFill>
              </a:rPr>
              <a:t>    # add unary constraints for cells with initial non-zero values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for </a:t>
            </a:r>
            <a:r>
              <a:rPr lang="en-US" sz="1200" dirty="0" err="1"/>
              <a:t>i</a:t>
            </a:r>
            <a:r>
              <a:rPr lang="en-US" sz="1200" dirty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for j in range(1, 10):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    value = </a:t>
            </a:r>
            <a:r>
              <a:rPr lang="en-US" sz="1200" dirty="0" err="1"/>
              <a:t>initValue</a:t>
            </a:r>
            <a:r>
              <a:rPr lang="en-US" sz="1200" dirty="0"/>
              <a:t>[i-1][j-1]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    if value: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            </a:t>
            </a:r>
            <a:r>
              <a:rPr lang="en-US" sz="1200" dirty="0" err="1"/>
              <a:t>p.addConstraint</a:t>
            </a:r>
            <a:r>
              <a:rPr lang="en-US" sz="1200" dirty="0"/>
              <a:t>(lambda </a:t>
            </a:r>
            <a:r>
              <a:rPr lang="en-US" sz="1200" dirty="0" err="1"/>
              <a:t>var</a:t>
            </a:r>
            <a:r>
              <a:rPr lang="en-US" sz="1200" dirty="0"/>
              <a:t>, </a:t>
            </a:r>
            <a:r>
              <a:rPr lang="en-US" sz="1200" dirty="0" err="1"/>
              <a:t>val</a:t>
            </a:r>
            <a:r>
              <a:rPr lang="en-US" sz="1200" dirty="0"/>
              <a:t>=value: </a:t>
            </a:r>
            <a:r>
              <a:rPr lang="en-US" sz="1200" dirty="0" err="1"/>
              <a:t>var</a:t>
            </a:r>
            <a:r>
              <a:rPr lang="en-US" sz="1200" dirty="0"/>
              <a:t> == </a:t>
            </a:r>
            <a:r>
              <a:rPr lang="en-US" sz="1200" dirty="0" err="1"/>
              <a:t>val</a:t>
            </a:r>
            <a:r>
              <a:rPr lang="en-US" sz="1200" dirty="0"/>
              <a:t>, (</a:t>
            </a:r>
            <a:r>
              <a:rPr lang="en-US" sz="1200" dirty="0" err="1"/>
              <a:t>i</a:t>
            </a:r>
            <a:r>
              <a:rPr lang="en-US" sz="1200" dirty="0"/>
              <a:t>*10+j,))</a:t>
            </a:r>
          </a:p>
          <a:p>
            <a:pPr marL="0" indent="0">
              <a:buFontTx/>
              <a:buNone/>
              <a:defRPr/>
            </a:pPr>
            <a:r>
              <a:rPr lang="en-US" sz="1200" dirty="0"/>
              <a:t>    return </a:t>
            </a:r>
            <a:r>
              <a:rPr lang="en-US" sz="1200" dirty="0" err="1"/>
              <a:t>p.getSolution</a:t>
            </a:r>
            <a:r>
              <a:rPr lang="en-US" sz="1200" dirty="0"/>
              <a:t>()</a:t>
            </a:r>
          </a:p>
          <a:p>
            <a:pPr marL="0" indent="0">
              <a:buFontTx/>
              <a:buNone/>
              <a:defRPr/>
            </a:pP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772150" y="150813"/>
            <a:ext cx="1676400" cy="66182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# Sample problems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easy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[0,9,0,7,0,0,8,6,0],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[0,3,1,0,0,5,0,2,0],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[8,0,6,0,0,0,0,0,0],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[0,0,7,0,5,0,0,0,6],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[0,0,0,3,0,7,0,0,0],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[5,0,0,0,1,0,7,0,0],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[0,0,0,0,0,0,1,0,9],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[0,2,0,6,0,0,0,5,0],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[0,5,4,0,0,8,0,7,0]]</a:t>
            </a:r>
          </a:p>
          <a:p>
            <a:pPr algn="l">
              <a:defRPr/>
            </a:pPr>
            <a:endParaRPr lang="en-US" sz="800" dirty="0">
              <a:latin typeface="Calibri Regular" panose="020F0502020204030204" pitchFamily="34" charset="0"/>
            </a:endParaRP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hard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[0,0,3,0,0,0,4,0,0],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[0,0,0,0,7,0,0,0,0],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[5,0,0,4,0,6,0,0,2],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[0,0,4,0,0,0,8,0,0],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[0,9,0,0,3,0,0,2,0],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[0,0,7,0,0,0,5,0,0],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[6,0,0,5,0,2,0,0,1],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[0,0,0,0,9,0,0,0,0],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[0,0,9,0,0,0,3,0,0]]</a:t>
            </a:r>
          </a:p>
          <a:p>
            <a:pPr algn="l">
              <a:defRPr/>
            </a:pPr>
            <a:endParaRPr lang="en-US" sz="800" dirty="0">
              <a:latin typeface="Calibri Regular" panose="020F0502020204030204" pitchFamily="34" charset="0"/>
            </a:endParaRPr>
          </a:p>
          <a:p>
            <a:pPr algn="l">
              <a:defRPr/>
            </a:pPr>
            <a:r>
              <a:rPr lang="en-US" sz="1300" dirty="0" err="1">
                <a:latin typeface="Calibri Regular" panose="020F0502020204030204" pitchFamily="34" charset="0"/>
              </a:rPr>
              <a:t>very_hard</a:t>
            </a:r>
            <a:r>
              <a:rPr lang="en-US" sz="1300" dirty="0">
                <a:latin typeface="Calibri Regular" panose="020F0502020204030204" pitchFamily="34" charset="0"/>
              </a:rPr>
              <a:t>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[0,0,9,0,6,0,3,0,0],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[0,7,0,3,0,4,0,9,0],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[0,0,7,2,0,8,6,0,0],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[0,4,0,0,0,0,0,7,0],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[0,0,2,1,0,6,5,0,0],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[0,1,0,9,0,5,0,4,0],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[0,0,8,0,2,0,7,0,0],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[0,0,0,0,0,0,0,0,0]]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08429" y="299352"/>
            <a:ext cx="8527142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Local search for constraint problems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343932"/>
            <a:ext cx="8143421" cy="55140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Remember local search?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There’s a version of local search for CSP problems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generate a random </a:t>
            </a:r>
            <a:r>
              <a:rPr lang="ja-JP" altLang="en-US" sz="3000" dirty="0">
                <a:ea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</a:rPr>
              <a:t>solution</a:t>
            </a:r>
            <a:r>
              <a:rPr lang="ja-JP" altLang="en-US" sz="3000" dirty="0">
                <a:ea typeface="ＭＳ Ｐゴシック" charset="0"/>
              </a:rPr>
              <a:t>”</a:t>
            </a:r>
            <a:endParaRPr lang="en-US" altLang="ja-JP" sz="3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Use metric of </a:t>
            </a:r>
            <a:r>
              <a:rPr lang="ja-JP" altLang="en-US" sz="3000" dirty="0">
                <a:ea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</a:rPr>
              <a:t>number of conflicts</a:t>
            </a:r>
            <a:r>
              <a:rPr lang="ja-JP" altLang="en-US" sz="3000" dirty="0">
                <a:ea typeface="ＭＳ Ｐゴシック" charset="0"/>
              </a:rPr>
              <a:t>”</a:t>
            </a:r>
            <a:endParaRPr lang="en-US" altLang="ja-JP" sz="3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Modifying solution by reassigning one variable at a time to decrease metric until solution found or no modification improves it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Has all features and problems of local search</a:t>
            </a:r>
          </a:p>
          <a:p>
            <a:pPr marL="339725" lvl="1" indent="0">
              <a:lnSpc>
                <a:spcPct val="90000"/>
              </a:lnSpc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like….?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Min Conflict Example</a:t>
            </a:r>
          </a:p>
        </p:txBody>
      </p:sp>
      <p:pic>
        <p:nvPicPr>
          <p:cNvPr id="145410" name="Picture 3" descr="4queen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3906838"/>
            <a:ext cx="8728075" cy="2663825"/>
          </a:xfrm>
          <a:noFill/>
        </p:spPr>
      </p:pic>
      <p:sp>
        <p:nvSpPr>
          <p:cNvPr id="145411" name="Text Box 4"/>
          <p:cNvSpPr txBox="1">
            <a:spLocks noChangeArrowheads="1"/>
          </p:cNvSpPr>
          <p:nvPr/>
        </p:nvSpPr>
        <p:spPr bwMode="auto">
          <a:xfrm>
            <a:off x="904102" y="1251805"/>
            <a:ext cx="7805725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States: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4 Queens, 1 per column</a:t>
            </a:r>
          </a:p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Operators: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Move a queen in its column</a:t>
            </a:r>
          </a:p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Goal test: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No attacks</a:t>
            </a:r>
          </a:p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Evaluation metric: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Total number of attacks</a:t>
            </a:r>
          </a:p>
        </p:txBody>
      </p:sp>
      <p:sp>
        <p:nvSpPr>
          <p:cNvPr id="145412" name="Line 5"/>
          <p:cNvSpPr>
            <a:spLocks noChangeShapeType="1"/>
          </p:cNvSpPr>
          <p:nvPr/>
        </p:nvSpPr>
        <p:spPr bwMode="auto">
          <a:xfrm flipV="1">
            <a:off x="4495800" y="4386263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45413" name="Line 6"/>
          <p:cNvSpPr>
            <a:spLocks noChangeShapeType="1"/>
          </p:cNvSpPr>
          <p:nvPr/>
        </p:nvSpPr>
        <p:spPr bwMode="auto">
          <a:xfrm flipV="1">
            <a:off x="8248650" y="5162550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45414" name="TextBox 2"/>
          <p:cNvSpPr txBox="1">
            <a:spLocks noChangeArrowheads="1"/>
          </p:cNvSpPr>
          <p:nvPr/>
        </p:nvSpPr>
        <p:spPr bwMode="auto">
          <a:xfrm>
            <a:off x="1025688" y="6305550"/>
            <a:ext cx="72021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panose="020F0502020204030204" pitchFamily="34" charset="0"/>
              </a:rPr>
              <a:t>How many conflicts does each state have?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7772400" cy="10636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Basic Local Search Algorithm</a:t>
            </a:r>
            <a:endParaRPr lang="en-US" sz="48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7458" name="Text Box 7"/>
          <p:cNvSpPr txBox="1">
            <a:spLocks noChangeArrowheads="1"/>
          </p:cNvSpPr>
          <p:nvPr/>
        </p:nvSpPr>
        <p:spPr bwMode="auto">
          <a:xfrm>
            <a:off x="495299" y="1442995"/>
            <a:ext cx="8401565" cy="529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Assign one domain value 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 to each variable v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while no solution &amp; not stuck &amp; not timed out: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	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</a:t>
            </a:r>
            <a:r>
              <a:rPr lang="en-AU" sz="3200" dirty="0">
                <a:latin typeface="Calibri Regular" panose="020F0502020204030204" pitchFamily="34" charset="0"/>
              </a:rPr>
              <a:t>;	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[ ];</a:t>
            </a:r>
            <a:endParaRPr lang="en-AU" sz="3200" dirty="0">
              <a:latin typeface="Calibri Regular" panose="020F0502020204030204" pitchFamily="34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for each variable v</a:t>
            </a:r>
            <a:r>
              <a:rPr lang="en-AU" sz="3200" baseline="-25000" dirty="0">
                <a:latin typeface="Calibri Regular" panose="020F0502020204030204" pitchFamily="34" charset="0"/>
              </a:rPr>
              <a:t>i </a:t>
            </a:r>
            <a:r>
              <a:rPr lang="en-AU" sz="3200" dirty="0">
                <a:latin typeface="Calibri Regular" panose="020F0502020204030204" pitchFamily="34" charset="0"/>
              </a:rPr>
              <a:t>| Cost(Value(v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)) &gt; 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for each domain value 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 of v</a:t>
            </a:r>
            <a:r>
              <a:rPr lang="en-AU" sz="3200" baseline="-25000" dirty="0">
                <a:latin typeface="Calibri Regular" panose="020F0502020204030204" pitchFamily="34" charset="0"/>
              </a:rPr>
              <a:t>i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baseline="-25000" dirty="0">
                <a:latin typeface="Calibri Regular" panose="020F0502020204030204" pitchFamily="34" charset="0"/>
              </a:rPr>
              <a:t>			</a:t>
            </a:r>
            <a:r>
              <a:rPr lang="en-AU" sz="3200" dirty="0">
                <a:latin typeface="Calibri Regular" panose="020F0502020204030204" pitchFamily="34" charset="0"/>
              </a:rPr>
              <a:t>if 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&lt;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	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>
                <a:latin typeface="Calibri Regular" panose="020F0502020204030204" pitchFamily="34" charset="0"/>
              </a:rPr>
              <a:t>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); 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[</a:t>
            </a:r>
            <a:r>
              <a:rPr lang="en-AU" sz="3200" dirty="0">
                <a:latin typeface="Calibri Regular" panose="020F0502020204030204" pitchFamily="34" charset="0"/>
              </a:rPr>
              <a:t>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];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else if 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=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endParaRPr lang="en-AU" sz="3200" dirty="0">
              <a:latin typeface="Calibri Regular" panose="020F0502020204030204" pitchFamily="34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	 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 err="1">
                <a:latin typeface="Calibri Regular" panose="020F0502020204030204" pitchFamily="34" charset="0"/>
                <a:sym typeface="Symbol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  </a:t>
            </a:r>
            <a:r>
              <a:rPr lang="en-AU" sz="3200" dirty="0">
                <a:latin typeface="Calibri Regular" panose="020F0502020204030204" pitchFamily="34" charset="0"/>
              </a:rPr>
              <a:t>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endParaRPr lang="en-AU" sz="3200" dirty="0">
              <a:latin typeface="Calibri Regular" panose="020F0502020204030204" pitchFamily="34" charset="0"/>
              <a:sym typeface="Symbol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	Take a randomly selected move from </a:t>
            </a:r>
            <a:r>
              <a:rPr lang="en-AU" sz="3200" dirty="0" err="1">
                <a:latin typeface="Calibri Regular" panose="020F0502020204030204" pitchFamily="34" charset="0"/>
                <a:sym typeface="Symbol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				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1066800"/>
          </a:xfrm>
        </p:spPr>
        <p:txBody>
          <a:bodyPr/>
          <a:lstStyle/>
          <a:p>
            <a:r>
              <a:rPr lang="en-US" sz="3500" dirty="0">
                <a:ea typeface="ＭＳ Ｐゴシック" charset="0"/>
                <a:cs typeface="ＭＳ Ｐゴシック" charset="0"/>
              </a:rPr>
              <a:t>Eight Queens using Backtracking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9506" name="Group 3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1248" y="1152"/>
            <a:chExt cx="3072" cy="2688"/>
          </a:xfrm>
        </p:grpSpPr>
        <p:grpSp>
          <p:nvGrpSpPr>
            <p:cNvPr id="149779" name="Group 4"/>
            <p:cNvGrpSpPr>
              <a:grpSpLocks/>
            </p:cNvGrpSpPr>
            <p:nvPr/>
          </p:nvGrpSpPr>
          <p:grpSpPr bwMode="auto">
            <a:xfrm>
              <a:off x="1248" y="1152"/>
              <a:ext cx="3072" cy="672"/>
              <a:chOff x="672" y="2112"/>
              <a:chExt cx="3072" cy="672"/>
            </a:xfrm>
          </p:grpSpPr>
          <p:sp>
            <p:nvSpPr>
              <p:cNvPr id="149831" name="Rectangle 5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2" name="Rectangle 6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3" name="Rectangle 7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4" name="Rectangle 8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5" name="Rectangle 9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6" name="Rectangle 10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7" name="Rectangle 11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8" name="Rectangle 12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9" name="Rectangle 13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0" name="Rectangle 14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1" name="Rectangle 15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2" name="Rectangle 16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3" name="Rectangle 17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4" name="Rectangle 18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5" name="Rectangle 19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6" name="Rectangle 20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0" name="Group 21"/>
            <p:cNvGrpSpPr>
              <a:grpSpLocks/>
            </p:cNvGrpSpPr>
            <p:nvPr/>
          </p:nvGrpSpPr>
          <p:grpSpPr bwMode="auto">
            <a:xfrm>
              <a:off x="1248" y="1824"/>
              <a:ext cx="3072" cy="672"/>
              <a:chOff x="672" y="2112"/>
              <a:chExt cx="3072" cy="672"/>
            </a:xfrm>
          </p:grpSpPr>
          <p:sp>
            <p:nvSpPr>
              <p:cNvPr id="149815" name="Rectangle 22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6" name="Rectangle 23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7" name="Rectangle 24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8" name="Rectangle 25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9" name="Rectangle 26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0" name="Rectangle 27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1" name="Rectangle 28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2" name="Rectangle 29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3" name="Rectangle 30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4" name="Rectangle 31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5" name="Rectangle 32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6" name="Rectangle 33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7" name="Rectangle 34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8" name="Rectangle 35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9" name="Rectangle 36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0" name="Rectangle 37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1" name="Group 38"/>
            <p:cNvGrpSpPr>
              <a:grpSpLocks/>
            </p:cNvGrpSpPr>
            <p:nvPr/>
          </p:nvGrpSpPr>
          <p:grpSpPr bwMode="auto">
            <a:xfrm>
              <a:off x="1248" y="2496"/>
              <a:ext cx="3072" cy="672"/>
              <a:chOff x="672" y="2112"/>
              <a:chExt cx="3072" cy="672"/>
            </a:xfrm>
          </p:grpSpPr>
          <p:sp>
            <p:nvSpPr>
              <p:cNvPr id="149799" name="Rectangle 39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0" name="Rectangle 40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1" name="Rectangle 41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2" name="Rectangle 42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3" name="Rectangle 43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4" name="Rectangle 4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5" name="Rectangle 45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6" name="Rectangle 46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7" name="Rectangle 47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8" name="Rectangle 48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9" name="Rectangle 49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0" name="Rectangle 50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1" name="Rectangle 51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2" name="Rectangle 52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3" name="Rectangle 53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4" name="Rectangle 54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2" name="Group 55"/>
            <p:cNvGrpSpPr>
              <a:grpSpLocks/>
            </p:cNvGrpSpPr>
            <p:nvPr/>
          </p:nvGrpSpPr>
          <p:grpSpPr bwMode="auto">
            <a:xfrm>
              <a:off x="1248" y="3168"/>
              <a:ext cx="3072" cy="672"/>
              <a:chOff x="672" y="2112"/>
              <a:chExt cx="3072" cy="672"/>
            </a:xfrm>
          </p:grpSpPr>
          <p:sp>
            <p:nvSpPr>
              <p:cNvPr id="149783" name="Rectangle 56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4" name="Rectangle 57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5" name="Rectangle 58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6" name="Rectangle 59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7" name="Rectangle 60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8" name="Rectangle 61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9" name="Rectangle 62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0" name="Rectangle 63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1" name="Rectangle 64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2" name="Rectangle 65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3" name="Rectangle 66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4" name="Rectangle 67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5" name="Rectangle 68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6" name="Rectangle 69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7" name="Rectangle 70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8" name="Rectangle 71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9507" name="Group 7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720" y="3984"/>
            <a:chExt cx="3072" cy="2688"/>
          </a:xfrm>
        </p:grpSpPr>
        <p:grpSp>
          <p:nvGrpSpPr>
            <p:cNvPr id="149711" name="Group 73"/>
            <p:cNvGrpSpPr>
              <a:grpSpLocks/>
            </p:cNvGrpSpPr>
            <p:nvPr/>
          </p:nvGrpSpPr>
          <p:grpSpPr bwMode="auto">
            <a:xfrm>
              <a:off x="720" y="3984"/>
              <a:ext cx="3072" cy="672"/>
              <a:chOff x="720" y="3984"/>
              <a:chExt cx="3072" cy="672"/>
            </a:xfrm>
          </p:grpSpPr>
          <p:sp>
            <p:nvSpPr>
              <p:cNvPr id="149763" name="Rectangle 74"/>
              <p:cNvSpPr>
                <a:spLocks noChangeArrowheads="1"/>
              </p:cNvSpPr>
              <p:nvPr/>
            </p:nvSpPr>
            <p:spPr bwMode="auto">
              <a:xfrm>
                <a:off x="720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4" name="Rectangle 75"/>
              <p:cNvSpPr>
                <a:spLocks noChangeArrowheads="1"/>
              </p:cNvSpPr>
              <p:nvPr/>
            </p:nvSpPr>
            <p:spPr bwMode="auto">
              <a:xfrm>
                <a:off x="720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5" name="Rectangle 76"/>
              <p:cNvSpPr>
                <a:spLocks noChangeArrowheads="1"/>
              </p:cNvSpPr>
              <p:nvPr/>
            </p:nvSpPr>
            <p:spPr bwMode="auto">
              <a:xfrm>
                <a:off x="1104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6" name="Rectangle 77"/>
              <p:cNvSpPr>
                <a:spLocks noChangeArrowheads="1"/>
              </p:cNvSpPr>
              <p:nvPr/>
            </p:nvSpPr>
            <p:spPr bwMode="auto">
              <a:xfrm>
                <a:off x="1488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7" name="Rectangle 7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8" name="Rectangle 79"/>
              <p:cNvSpPr>
                <a:spLocks noChangeArrowheads="1"/>
              </p:cNvSpPr>
              <p:nvPr/>
            </p:nvSpPr>
            <p:spPr bwMode="auto">
              <a:xfrm>
                <a:off x="2256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9" name="Rectangle 80"/>
              <p:cNvSpPr>
                <a:spLocks noChangeArrowheads="1"/>
              </p:cNvSpPr>
              <p:nvPr/>
            </p:nvSpPr>
            <p:spPr bwMode="auto">
              <a:xfrm>
                <a:off x="2640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0" name="Rectangle 81"/>
              <p:cNvSpPr>
                <a:spLocks noChangeArrowheads="1"/>
              </p:cNvSpPr>
              <p:nvPr/>
            </p:nvSpPr>
            <p:spPr bwMode="auto">
              <a:xfrm>
                <a:off x="3408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1" name="Rectangle 82"/>
              <p:cNvSpPr>
                <a:spLocks noChangeArrowheads="1"/>
              </p:cNvSpPr>
              <p:nvPr/>
            </p:nvSpPr>
            <p:spPr bwMode="auto">
              <a:xfrm>
                <a:off x="3024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2" name="Rectangle 83"/>
              <p:cNvSpPr>
                <a:spLocks noChangeArrowheads="1"/>
              </p:cNvSpPr>
              <p:nvPr/>
            </p:nvSpPr>
            <p:spPr bwMode="auto">
              <a:xfrm>
                <a:off x="1104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3" name="Rectangle 84"/>
              <p:cNvSpPr>
                <a:spLocks noChangeArrowheads="1"/>
              </p:cNvSpPr>
              <p:nvPr/>
            </p:nvSpPr>
            <p:spPr bwMode="auto">
              <a:xfrm>
                <a:off x="1488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4" name="Rectangle 85"/>
              <p:cNvSpPr>
                <a:spLocks noChangeArrowheads="1"/>
              </p:cNvSpPr>
              <p:nvPr/>
            </p:nvSpPr>
            <p:spPr bwMode="auto">
              <a:xfrm>
                <a:off x="2256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5" name="Rectangle 86"/>
              <p:cNvSpPr>
                <a:spLocks noChangeArrowheads="1"/>
              </p:cNvSpPr>
              <p:nvPr/>
            </p:nvSpPr>
            <p:spPr bwMode="auto">
              <a:xfrm>
                <a:off x="1872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6" name="Rectangle 87"/>
              <p:cNvSpPr>
                <a:spLocks noChangeArrowheads="1"/>
              </p:cNvSpPr>
              <p:nvPr/>
            </p:nvSpPr>
            <p:spPr bwMode="auto">
              <a:xfrm>
                <a:off x="2640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7" name="Rectangle 88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8" name="Rectangle 89"/>
              <p:cNvSpPr>
                <a:spLocks noChangeArrowheads="1"/>
              </p:cNvSpPr>
              <p:nvPr/>
            </p:nvSpPr>
            <p:spPr bwMode="auto">
              <a:xfrm>
                <a:off x="3408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2" name="Group 90"/>
            <p:cNvGrpSpPr>
              <a:grpSpLocks/>
            </p:cNvGrpSpPr>
            <p:nvPr/>
          </p:nvGrpSpPr>
          <p:grpSpPr bwMode="auto">
            <a:xfrm>
              <a:off x="720" y="4656"/>
              <a:ext cx="3072" cy="672"/>
              <a:chOff x="720" y="4656"/>
              <a:chExt cx="3072" cy="672"/>
            </a:xfrm>
          </p:grpSpPr>
          <p:sp>
            <p:nvSpPr>
              <p:cNvPr id="149747" name="Rectangle 91"/>
              <p:cNvSpPr>
                <a:spLocks noChangeArrowheads="1"/>
              </p:cNvSpPr>
              <p:nvPr/>
            </p:nvSpPr>
            <p:spPr bwMode="auto">
              <a:xfrm>
                <a:off x="720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8" name="Rectangle 92"/>
              <p:cNvSpPr>
                <a:spLocks noChangeArrowheads="1"/>
              </p:cNvSpPr>
              <p:nvPr/>
            </p:nvSpPr>
            <p:spPr bwMode="auto">
              <a:xfrm>
                <a:off x="720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9" name="Rectangle 93"/>
              <p:cNvSpPr>
                <a:spLocks noChangeArrowheads="1"/>
              </p:cNvSpPr>
              <p:nvPr/>
            </p:nvSpPr>
            <p:spPr bwMode="auto">
              <a:xfrm>
                <a:off x="1104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0" name="Rectangle 94"/>
              <p:cNvSpPr>
                <a:spLocks noChangeArrowheads="1"/>
              </p:cNvSpPr>
              <p:nvPr/>
            </p:nvSpPr>
            <p:spPr bwMode="auto">
              <a:xfrm>
                <a:off x="1488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1" name="Rectangle 95"/>
              <p:cNvSpPr>
                <a:spLocks noChangeArrowheads="1"/>
              </p:cNvSpPr>
              <p:nvPr/>
            </p:nvSpPr>
            <p:spPr bwMode="auto">
              <a:xfrm>
                <a:off x="1872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2" name="Rectangle 96"/>
              <p:cNvSpPr>
                <a:spLocks noChangeArrowheads="1"/>
              </p:cNvSpPr>
              <p:nvPr/>
            </p:nvSpPr>
            <p:spPr bwMode="auto">
              <a:xfrm>
                <a:off x="2256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3" name="Rectangle 97"/>
              <p:cNvSpPr>
                <a:spLocks noChangeArrowheads="1"/>
              </p:cNvSpPr>
              <p:nvPr/>
            </p:nvSpPr>
            <p:spPr bwMode="auto">
              <a:xfrm>
                <a:off x="2640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4" name="Rectangle 98"/>
              <p:cNvSpPr>
                <a:spLocks noChangeArrowheads="1"/>
              </p:cNvSpPr>
              <p:nvPr/>
            </p:nvSpPr>
            <p:spPr bwMode="auto">
              <a:xfrm>
                <a:off x="3408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5" name="Rectangle 99"/>
              <p:cNvSpPr>
                <a:spLocks noChangeArrowheads="1"/>
              </p:cNvSpPr>
              <p:nvPr/>
            </p:nvSpPr>
            <p:spPr bwMode="auto">
              <a:xfrm>
                <a:off x="3024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6" name="Rectangle 100"/>
              <p:cNvSpPr>
                <a:spLocks noChangeArrowheads="1"/>
              </p:cNvSpPr>
              <p:nvPr/>
            </p:nvSpPr>
            <p:spPr bwMode="auto">
              <a:xfrm>
                <a:off x="1104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7" name="Rectangle 101"/>
              <p:cNvSpPr>
                <a:spLocks noChangeArrowheads="1"/>
              </p:cNvSpPr>
              <p:nvPr/>
            </p:nvSpPr>
            <p:spPr bwMode="auto">
              <a:xfrm>
                <a:off x="1488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8" name="Rectangle 102"/>
              <p:cNvSpPr>
                <a:spLocks noChangeArrowheads="1"/>
              </p:cNvSpPr>
              <p:nvPr/>
            </p:nvSpPr>
            <p:spPr bwMode="auto">
              <a:xfrm>
                <a:off x="2256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9" name="Rectangle 103"/>
              <p:cNvSpPr>
                <a:spLocks noChangeArrowheads="1"/>
              </p:cNvSpPr>
              <p:nvPr/>
            </p:nvSpPr>
            <p:spPr bwMode="auto">
              <a:xfrm>
                <a:off x="1872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0" name="Rectangle 104"/>
              <p:cNvSpPr>
                <a:spLocks noChangeArrowheads="1"/>
              </p:cNvSpPr>
              <p:nvPr/>
            </p:nvSpPr>
            <p:spPr bwMode="auto">
              <a:xfrm>
                <a:off x="2640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1" name="Rectangle 105"/>
              <p:cNvSpPr>
                <a:spLocks noChangeArrowheads="1"/>
              </p:cNvSpPr>
              <p:nvPr/>
            </p:nvSpPr>
            <p:spPr bwMode="auto">
              <a:xfrm>
                <a:off x="3024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2" name="Rectangle 106"/>
              <p:cNvSpPr>
                <a:spLocks noChangeArrowheads="1"/>
              </p:cNvSpPr>
              <p:nvPr/>
            </p:nvSpPr>
            <p:spPr bwMode="auto">
              <a:xfrm>
                <a:off x="3408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3" name="Group 107"/>
            <p:cNvGrpSpPr>
              <a:grpSpLocks/>
            </p:cNvGrpSpPr>
            <p:nvPr/>
          </p:nvGrpSpPr>
          <p:grpSpPr bwMode="auto">
            <a:xfrm>
              <a:off x="720" y="5328"/>
              <a:ext cx="3072" cy="672"/>
              <a:chOff x="720" y="5328"/>
              <a:chExt cx="3072" cy="672"/>
            </a:xfrm>
          </p:grpSpPr>
          <p:sp>
            <p:nvSpPr>
              <p:cNvPr id="149731" name="Rectangle 108"/>
              <p:cNvSpPr>
                <a:spLocks noChangeArrowheads="1"/>
              </p:cNvSpPr>
              <p:nvPr/>
            </p:nvSpPr>
            <p:spPr bwMode="auto">
              <a:xfrm>
                <a:off x="720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2" name="Rectangle 109"/>
              <p:cNvSpPr>
                <a:spLocks noChangeArrowheads="1"/>
              </p:cNvSpPr>
              <p:nvPr/>
            </p:nvSpPr>
            <p:spPr bwMode="auto">
              <a:xfrm>
                <a:off x="720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3" name="Rectangle 110"/>
              <p:cNvSpPr>
                <a:spLocks noChangeArrowheads="1"/>
              </p:cNvSpPr>
              <p:nvPr/>
            </p:nvSpPr>
            <p:spPr bwMode="auto">
              <a:xfrm>
                <a:off x="1104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4" name="Rectangle 111"/>
              <p:cNvSpPr>
                <a:spLocks noChangeArrowheads="1"/>
              </p:cNvSpPr>
              <p:nvPr/>
            </p:nvSpPr>
            <p:spPr bwMode="auto">
              <a:xfrm>
                <a:off x="1488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5" name="Rectangle 112"/>
              <p:cNvSpPr>
                <a:spLocks noChangeArrowheads="1"/>
              </p:cNvSpPr>
              <p:nvPr/>
            </p:nvSpPr>
            <p:spPr bwMode="auto">
              <a:xfrm>
                <a:off x="1872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6" name="Rectangle 113"/>
              <p:cNvSpPr>
                <a:spLocks noChangeArrowheads="1"/>
              </p:cNvSpPr>
              <p:nvPr/>
            </p:nvSpPr>
            <p:spPr bwMode="auto">
              <a:xfrm>
                <a:off x="2256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7" name="Rectangle 114"/>
              <p:cNvSpPr>
                <a:spLocks noChangeArrowheads="1"/>
              </p:cNvSpPr>
              <p:nvPr/>
            </p:nvSpPr>
            <p:spPr bwMode="auto">
              <a:xfrm>
                <a:off x="2640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8" name="Rectangle 115"/>
              <p:cNvSpPr>
                <a:spLocks noChangeArrowheads="1"/>
              </p:cNvSpPr>
              <p:nvPr/>
            </p:nvSpPr>
            <p:spPr bwMode="auto">
              <a:xfrm>
                <a:off x="3408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9" name="Rectangle 116"/>
              <p:cNvSpPr>
                <a:spLocks noChangeArrowheads="1"/>
              </p:cNvSpPr>
              <p:nvPr/>
            </p:nvSpPr>
            <p:spPr bwMode="auto">
              <a:xfrm>
                <a:off x="3024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0" name="Rectangle 117"/>
              <p:cNvSpPr>
                <a:spLocks noChangeArrowheads="1"/>
              </p:cNvSpPr>
              <p:nvPr/>
            </p:nvSpPr>
            <p:spPr bwMode="auto">
              <a:xfrm>
                <a:off x="1104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1" name="Rectangle 118"/>
              <p:cNvSpPr>
                <a:spLocks noChangeArrowheads="1"/>
              </p:cNvSpPr>
              <p:nvPr/>
            </p:nvSpPr>
            <p:spPr bwMode="auto">
              <a:xfrm>
                <a:off x="1488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2" name="Rectangle 119"/>
              <p:cNvSpPr>
                <a:spLocks noChangeArrowheads="1"/>
              </p:cNvSpPr>
              <p:nvPr/>
            </p:nvSpPr>
            <p:spPr bwMode="auto">
              <a:xfrm>
                <a:off x="2256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3" name="Rectangle 120"/>
              <p:cNvSpPr>
                <a:spLocks noChangeArrowheads="1"/>
              </p:cNvSpPr>
              <p:nvPr/>
            </p:nvSpPr>
            <p:spPr bwMode="auto">
              <a:xfrm>
                <a:off x="1872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4" name="Rectangle 121"/>
              <p:cNvSpPr>
                <a:spLocks noChangeArrowheads="1"/>
              </p:cNvSpPr>
              <p:nvPr/>
            </p:nvSpPr>
            <p:spPr bwMode="auto">
              <a:xfrm>
                <a:off x="2640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5" name="Rectangle 122"/>
              <p:cNvSpPr>
                <a:spLocks noChangeArrowheads="1"/>
              </p:cNvSpPr>
              <p:nvPr/>
            </p:nvSpPr>
            <p:spPr bwMode="auto">
              <a:xfrm>
                <a:off x="3024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6" name="Rectangle 123"/>
              <p:cNvSpPr>
                <a:spLocks noChangeArrowheads="1"/>
              </p:cNvSpPr>
              <p:nvPr/>
            </p:nvSpPr>
            <p:spPr bwMode="auto">
              <a:xfrm>
                <a:off x="3408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4" name="Group 124"/>
            <p:cNvGrpSpPr>
              <a:grpSpLocks/>
            </p:cNvGrpSpPr>
            <p:nvPr/>
          </p:nvGrpSpPr>
          <p:grpSpPr bwMode="auto">
            <a:xfrm>
              <a:off x="720" y="6000"/>
              <a:ext cx="3072" cy="672"/>
              <a:chOff x="720" y="6000"/>
              <a:chExt cx="3072" cy="672"/>
            </a:xfrm>
          </p:grpSpPr>
          <p:sp>
            <p:nvSpPr>
              <p:cNvPr id="149715" name="Rectangle 125"/>
              <p:cNvSpPr>
                <a:spLocks noChangeArrowheads="1"/>
              </p:cNvSpPr>
              <p:nvPr/>
            </p:nvSpPr>
            <p:spPr bwMode="auto">
              <a:xfrm>
                <a:off x="720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6" name="Rectangle 126"/>
              <p:cNvSpPr>
                <a:spLocks noChangeArrowheads="1"/>
              </p:cNvSpPr>
              <p:nvPr/>
            </p:nvSpPr>
            <p:spPr bwMode="auto">
              <a:xfrm>
                <a:off x="720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7" name="Rectangle 127"/>
              <p:cNvSpPr>
                <a:spLocks noChangeArrowheads="1"/>
              </p:cNvSpPr>
              <p:nvPr/>
            </p:nvSpPr>
            <p:spPr bwMode="auto">
              <a:xfrm>
                <a:off x="1104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8" name="Rectangle 128"/>
              <p:cNvSpPr>
                <a:spLocks noChangeArrowheads="1"/>
              </p:cNvSpPr>
              <p:nvPr/>
            </p:nvSpPr>
            <p:spPr bwMode="auto">
              <a:xfrm>
                <a:off x="1488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9" name="Rectangle 129"/>
              <p:cNvSpPr>
                <a:spLocks noChangeArrowheads="1"/>
              </p:cNvSpPr>
              <p:nvPr/>
            </p:nvSpPr>
            <p:spPr bwMode="auto">
              <a:xfrm>
                <a:off x="1872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0" name="Rectangle 130"/>
              <p:cNvSpPr>
                <a:spLocks noChangeArrowheads="1"/>
              </p:cNvSpPr>
              <p:nvPr/>
            </p:nvSpPr>
            <p:spPr bwMode="auto">
              <a:xfrm>
                <a:off x="2256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1" name="Rectangle 131"/>
              <p:cNvSpPr>
                <a:spLocks noChangeArrowheads="1"/>
              </p:cNvSpPr>
              <p:nvPr/>
            </p:nvSpPr>
            <p:spPr bwMode="auto">
              <a:xfrm>
                <a:off x="2640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2" name="Rectangle 132"/>
              <p:cNvSpPr>
                <a:spLocks noChangeArrowheads="1"/>
              </p:cNvSpPr>
              <p:nvPr/>
            </p:nvSpPr>
            <p:spPr bwMode="auto">
              <a:xfrm>
                <a:off x="3408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3" name="Rectangle 133"/>
              <p:cNvSpPr>
                <a:spLocks noChangeArrowheads="1"/>
              </p:cNvSpPr>
              <p:nvPr/>
            </p:nvSpPr>
            <p:spPr bwMode="auto">
              <a:xfrm>
                <a:off x="3024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4" name="Rectangle 134"/>
              <p:cNvSpPr>
                <a:spLocks noChangeArrowheads="1"/>
              </p:cNvSpPr>
              <p:nvPr/>
            </p:nvSpPr>
            <p:spPr bwMode="auto">
              <a:xfrm>
                <a:off x="1104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5" name="Rectangle 135"/>
              <p:cNvSpPr>
                <a:spLocks noChangeArrowheads="1"/>
              </p:cNvSpPr>
              <p:nvPr/>
            </p:nvSpPr>
            <p:spPr bwMode="auto">
              <a:xfrm>
                <a:off x="1488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6" name="Rectangle 136"/>
              <p:cNvSpPr>
                <a:spLocks noChangeArrowheads="1"/>
              </p:cNvSpPr>
              <p:nvPr/>
            </p:nvSpPr>
            <p:spPr bwMode="auto">
              <a:xfrm>
                <a:off x="2256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7" name="Rectangle 137"/>
              <p:cNvSpPr>
                <a:spLocks noChangeArrowheads="1"/>
              </p:cNvSpPr>
              <p:nvPr/>
            </p:nvSpPr>
            <p:spPr bwMode="auto">
              <a:xfrm>
                <a:off x="1872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8" name="Rectangle 138"/>
              <p:cNvSpPr>
                <a:spLocks noChangeArrowheads="1"/>
              </p:cNvSpPr>
              <p:nvPr/>
            </p:nvSpPr>
            <p:spPr bwMode="auto">
              <a:xfrm>
                <a:off x="2640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9" name="Rectangle 139"/>
              <p:cNvSpPr>
                <a:spLocks noChangeArrowheads="1"/>
              </p:cNvSpPr>
              <p:nvPr/>
            </p:nvSpPr>
            <p:spPr bwMode="auto">
              <a:xfrm>
                <a:off x="3024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0" name="Rectangle 140"/>
              <p:cNvSpPr>
                <a:spLocks noChangeArrowheads="1"/>
              </p:cNvSpPr>
              <p:nvPr/>
            </p:nvSpPr>
            <p:spPr bwMode="auto">
              <a:xfrm>
                <a:off x="3408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838200" y="1828800"/>
            <a:ext cx="7696200" cy="4267200"/>
            <a:chOff x="528" y="1152"/>
            <a:chExt cx="4848" cy="2688"/>
          </a:xfrm>
        </p:grpSpPr>
        <p:grpSp>
          <p:nvGrpSpPr>
            <p:cNvPr id="149681" name="Group 142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1488" y="1104"/>
              <a:chExt cx="3072" cy="2688"/>
            </a:xfrm>
          </p:grpSpPr>
          <p:sp>
            <p:nvSpPr>
              <p:cNvPr id="149683" name="Rectangle 143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4" name="Rectangle 144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5" name="Rectangle 145"/>
              <p:cNvSpPr>
                <a:spLocks noChangeArrowheads="1"/>
              </p:cNvSpPr>
              <p:nvPr/>
            </p:nvSpPr>
            <p:spPr bwMode="auto">
              <a:xfrm>
                <a:off x="1872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6" name="Rectangle 146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7" name="Rectangle 147"/>
              <p:cNvSpPr>
                <a:spLocks noChangeArrowheads="1"/>
              </p:cNvSpPr>
              <p:nvPr/>
            </p:nvSpPr>
            <p:spPr bwMode="auto">
              <a:xfrm>
                <a:off x="3408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8" name="Rectangle 148"/>
              <p:cNvSpPr>
                <a:spLocks noChangeArrowheads="1"/>
              </p:cNvSpPr>
              <p:nvPr/>
            </p:nvSpPr>
            <p:spPr bwMode="auto">
              <a:xfrm>
                <a:off x="4176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9" name="Rectangle 149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0" name="Rectangle 150"/>
              <p:cNvSpPr>
                <a:spLocks noChangeArrowheads="1"/>
              </p:cNvSpPr>
              <p:nvPr/>
            </p:nvSpPr>
            <p:spPr bwMode="auto">
              <a:xfrm>
                <a:off x="2256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1" name="Rectangle 151"/>
              <p:cNvSpPr>
                <a:spLocks noChangeArrowheads="1"/>
              </p:cNvSpPr>
              <p:nvPr/>
            </p:nvSpPr>
            <p:spPr bwMode="auto">
              <a:xfrm>
                <a:off x="3024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2" name="Rectangle 152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3" name="Rectangle 153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4" name="Rectangle 154"/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5" name="Rectangle 155"/>
              <p:cNvSpPr>
                <a:spLocks noChangeArrowheads="1"/>
              </p:cNvSpPr>
              <p:nvPr/>
            </p:nvSpPr>
            <p:spPr bwMode="auto">
              <a:xfrm>
                <a:off x="2256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6" name="Rectangle 15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7" name="Rectangle 157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8" name="Rectangle 158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9" name="Rectangle 159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0" name="Rectangle 160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1" name="Rectangle 161"/>
              <p:cNvSpPr>
                <a:spLocks noChangeArrowheads="1"/>
              </p:cNvSpPr>
              <p:nvPr/>
            </p:nvSpPr>
            <p:spPr bwMode="auto">
              <a:xfrm>
                <a:off x="1488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2" name="Rectangle 162"/>
              <p:cNvSpPr>
                <a:spLocks noChangeArrowheads="1"/>
              </p:cNvSpPr>
              <p:nvPr/>
            </p:nvSpPr>
            <p:spPr bwMode="auto">
              <a:xfrm>
                <a:off x="1488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3" name="Rectangle 163"/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4" name="Rectangle 164"/>
              <p:cNvSpPr>
                <a:spLocks noChangeArrowheads="1"/>
              </p:cNvSpPr>
              <p:nvPr/>
            </p:nvSpPr>
            <p:spPr bwMode="auto">
              <a:xfrm>
                <a:off x="4176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705" name="Group 165"/>
              <p:cNvGrpSpPr>
                <a:grpSpLocks/>
              </p:cNvGrpSpPr>
              <p:nvPr/>
            </p:nvGrpSpPr>
            <p:grpSpPr bwMode="auto">
              <a:xfrm>
                <a:off x="1536" y="1152"/>
                <a:ext cx="240" cy="192"/>
                <a:chOff x="768" y="1248"/>
                <a:chExt cx="240" cy="192"/>
              </a:xfrm>
            </p:grpSpPr>
            <p:sp>
              <p:nvSpPr>
                <p:cNvPr id="149706" name="Rectangle 16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7" name="Oval 16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8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9" name="Line 16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10" name="Oval 17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82" name="Text Box 171"/>
            <p:cNvSpPr txBox="1">
              <a:spLocks noChangeArrowheads="1"/>
            </p:cNvSpPr>
            <p:nvPr/>
          </p:nvSpPr>
          <p:spPr bwMode="auto">
            <a:xfrm>
              <a:off x="528" y="1164"/>
              <a:ext cx="1680" cy="1288"/>
            </a:xfrm>
            <a:prstGeom prst="rect">
              <a:avLst/>
            </a:prstGeom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1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05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5" name="Group 172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56" name="Group 173"/>
            <p:cNvGrpSpPr>
              <a:grpSpLocks/>
            </p:cNvGrpSpPr>
            <p:nvPr/>
          </p:nvGrpSpPr>
          <p:grpSpPr bwMode="auto">
            <a:xfrm>
              <a:off x="2688" y="1488"/>
              <a:ext cx="2688" cy="2352"/>
              <a:chOff x="1872" y="1440"/>
              <a:chExt cx="2688" cy="2352"/>
            </a:xfrm>
          </p:grpSpPr>
          <p:sp>
            <p:nvSpPr>
              <p:cNvPr id="149658" name="Rectangle 174"/>
              <p:cNvSpPr>
                <a:spLocks noChangeArrowheads="1"/>
              </p:cNvSpPr>
              <p:nvPr/>
            </p:nvSpPr>
            <p:spPr bwMode="auto">
              <a:xfrm>
                <a:off x="2256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59" name="Rectangle 175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0" name="Rectangle 176"/>
              <p:cNvSpPr>
                <a:spLocks noChangeArrowheads="1"/>
              </p:cNvSpPr>
              <p:nvPr/>
            </p:nvSpPr>
            <p:spPr bwMode="auto">
              <a:xfrm>
                <a:off x="3792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1" name="Rectangle 177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2" name="Rectangle 178"/>
              <p:cNvSpPr>
                <a:spLocks noChangeArrowheads="1"/>
              </p:cNvSpPr>
              <p:nvPr/>
            </p:nvSpPr>
            <p:spPr bwMode="auto">
              <a:xfrm>
                <a:off x="3408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3" name="Rectangle 179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4" name="Rectangle 180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5" name="Rectangle 181"/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6" name="Rectangle 18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7" name="Rectangle 183"/>
              <p:cNvSpPr>
                <a:spLocks noChangeArrowheads="1"/>
              </p:cNvSpPr>
              <p:nvPr/>
            </p:nvSpPr>
            <p:spPr bwMode="auto">
              <a:xfrm>
                <a:off x="3024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8" name="Rectangle 184"/>
              <p:cNvSpPr>
                <a:spLocks noChangeArrowheads="1"/>
              </p:cNvSpPr>
              <p:nvPr/>
            </p:nvSpPr>
            <p:spPr bwMode="auto">
              <a:xfrm>
                <a:off x="2256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9" name="Rectangle 185"/>
              <p:cNvSpPr>
                <a:spLocks noChangeArrowheads="1"/>
              </p:cNvSpPr>
              <p:nvPr/>
            </p:nvSpPr>
            <p:spPr bwMode="auto">
              <a:xfrm>
                <a:off x="3408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0" name="Rectangle 186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1" name="Rectangle 187"/>
              <p:cNvSpPr>
                <a:spLocks noChangeArrowheads="1"/>
              </p:cNvSpPr>
              <p:nvPr/>
            </p:nvSpPr>
            <p:spPr bwMode="auto">
              <a:xfrm>
                <a:off x="2256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2" name="Rectangle 188"/>
              <p:cNvSpPr>
                <a:spLocks noChangeArrowheads="1"/>
              </p:cNvSpPr>
              <p:nvPr/>
            </p:nvSpPr>
            <p:spPr bwMode="auto">
              <a:xfrm>
                <a:off x="2256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3" name="Rectangle 189"/>
              <p:cNvSpPr>
                <a:spLocks noChangeArrowheads="1"/>
              </p:cNvSpPr>
              <p:nvPr/>
            </p:nvSpPr>
            <p:spPr bwMode="auto">
              <a:xfrm>
                <a:off x="4176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4" name="Rectangle 190"/>
              <p:cNvSpPr>
                <a:spLocks noChangeArrowheads="1"/>
              </p:cNvSpPr>
              <p:nvPr/>
            </p:nvSpPr>
            <p:spPr bwMode="auto">
              <a:xfrm>
                <a:off x="2256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75" name="Group 191"/>
              <p:cNvGrpSpPr>
                <a:grpSpLocks/>
              </p:cNvGrpSpPr>
              <p:nvPr/>
            </p:nvGrpSpPr>
            <p:grpSpPr bwMode="auto">
              <a:xfrm>
                <a:off x="2304" y="1488"/>
                <a:ext cx="240" cy="192"/>
                <a:chOff x="768" y="1248"/>
                <a:chExt cx="240" cy="192"/>
              </a:xfrm>
            </p:grpSpPr>
            <p:sp>
              <p:nvSpPr>
                <p:cNvPr id="149676" name="Rectangle 19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7" name="Oval 19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8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9" name="Line 19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80" name="Oval 19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57" name="Text Box 19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2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8" name="Group 19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37" name="Group 199"/>
            <p:cNvGrpSpPr>
              <a:grpSpLocks/>
            </p:cNvGrpSpPr>
            <p:nvPr/>
          </p:nvGrpSpPr>
          <p:grpSpPr bwMode="auto">
            <a:xfrm>
              <a:off x="2688" y="1824"/>
              <a:ext cx="2688" cy="2016"/>
              <a:chOff x="1872" y="1776"/>
              <a:chExt cx="2688" cy="2016"/>
            </a:xfrm>
          </p:grpSpPr>
          <p:sp>
            <p:nvSpPr>
              <p:cNvPr id="149639" name="Rectangle 200"/>
              <p:cNvSpPr>
                <a:spLocks noChangeArrowheads="1"/>
              </p:cNvSpPr>
              <p:nvPr/>
            </p:nvSpPr>
            <p:spPr bwMode="auto">
              <a:xfrm>
                <a:off x="3408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0" name="Rectangle 201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1" name="Rectangle 202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2" name="Rectangle 203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3" name="Rectangle 204"/>
              <p:cNvSpPr>
                <a:spLocks noChangeArrowheads="1"/>
              </p:cNvSpPr>
              <p:nvPr/>
            </p:nvSpPr>
            <p:spPr bwMode="auto">
              <a:xfrm>
                <a:off x="3792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4" name="Rectangle 205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5" name="Rectangle 206"/>
              <p:cNvSpPr>
                <a:spLocks noChangeArrowheads="1"/>
              </p:cNvSpPr>
              <p:nvPr/>
            </p:nvSpPr>
            <p:spPr bwMode="auto">
              <a:xfrm>
                <a:off x="1872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6" name="Rectangle 207"/>
              <p:cNvSpPr>
                <a:spLocks noChangeArrowheads="1"/>
              </p:cNvSpPr>
              <p:nvPr/>
            </p:nvSpPr>
            <p:spPr bwMode="auto">
              <a:xfrm>
                <a:off x="3792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7" name="Rectangle 208"/>
              <p:cNvSpPr>
                <a:spLocks noChangeArrowheads="1"/>
              </p:cNvSpPr>
              <p:nvPr/>
            </p:nvSpPr>
            <p:spPr bwMode="auto">
              <a:xfrm>
                <a:off x="4176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8" name="Rectangle 209"/>
              <p:cNvSpPr>
                <a:spLocks noChangeArrowheads="1"/>
              </p:cNvSpPr>
              <p:nvPr/>
            </p:nvSpPr>
            <p:spPr bwMode="auto">
              <a:xfrm>
                <a:off x="3024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9" name="Rectangle 210"/>
              <p:cNvSpPr>
                <a:spLocks noChangeArrowheads="1"/>
              </p:cNvSpPr>
              <p:nvPr/>
            </p:nvSpPr>
            <p:spPr bwMode="auto">
              <a:xfrm>
                <a:off x="3024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50" name="Group 211"/>
              <p:cNvGrpSpPr>
                <a:grpSpLocks/>
              </p:cNvGrpSpPr>
              <p:nvPr/>
            </p:nvGrpSpPr>
            <p:grpSpPr bwMode="auto">
              <a:xfrm>
                <a:off x="3072" y="1824"/>
                <a:ext cx="240" cy="192"/>
                <a:chOff x="768" y="1248"/>
                <a:chExt cx="240" cy="192"/>
              </a:xfrm>
            </p:grpSpPr>
            <p:sp>
              <p:nvSpPr>
                <p:cNvPr id="149651" name="Rectangle 21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2" name="Oval 21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4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5" name="Oval 21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38" name="Text Box 21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3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1" name="Group 21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21" name="Group 219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1872" y="2112"/>
              <a:chExt cx="2688" cy="1680"/>
            </a:xfrm>
          </p:grpSpPr>
          <p:sp>
            <p:nvSpPr>
              <p:cNvPr id="149623" name="Rectangle 220"/>
              <p:cNvSpPr>
                <a:spLocks noChangeArrowheads="1"/>
              </p:cNvSpPr>
              <p:nvPr/>
            </p:nvSpPr>
            <p:spPr bwMode="auto">
              <a:xfrm>
                <a:off x="3792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4" name="Rectangle 221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5" name="Rectangle 222"/>
              <p:cNvSpPr>
                <a:spLocks noChangeArrowheads="1"/>
              </p:cNvSpPr>
              <p:nvPr/>
            </p:nvSpPr>
            <p:spPr bwMode="auto">
              <a:xfrm>
                <a:off x="4176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6" name="Rectangle 223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7" name="Rectangle 224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8" name="Rectangle 225"/>
              <p:cNvSpPr>
                <a:spLocks noChangeArrowheads="1"/>
              </p:cNvSpPr>
              <p:nvPr/>
            </p:nvSpPr>
            <p:spPr bwMode="auto">
              <a:xfrm>
                <a:off x="1872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9" name="Rectangle 226"/>
              <p:cNvSpPr>
                <a:spLocks noChangeArrowheads="1"/>
              </p:cNvSpPr>
              <p:nvPr/>
            </p:nvSpPr>
            <p:spPr bwMode="auto">
              <a:xfrm>
                <a:off x="1872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30" name="Rectangle 227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31" name="Group 228"/>
              <p:cNvGrpSpPr>
                <a:grpSpLocks/>
              </p:cNvGrpSpPr>
              <p:nvPr/>
            </p:nvGrpSpPr>
            <p:grpSpPr bwMode="auto">
              <a:xfrm>
                <a:off x="1920" y="2160"/>
                <a:ext cx="240" cy="192"/>
                <a:chOff x="768" y="1248"/>
                <a:chExt cx="240" cy="192"/>
              </a:xfrm>
            </p:grpSpPr>
            <p:sp>
              <p:nvSpPr>
                <p:cNvPr id="149632" name="Rectangle 22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3" name="Oval 23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4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5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6" name="Oval 23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22" name="Text Box 234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4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4" name="Group 235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07" name="Group 236"/>
            <p:cNvGrpSpPr>
              <a:grpSpLocks/>
            </p:cNvGrpSpPr>
            <p:nvPr/>
          </p:nvGrpSpPr>
          <p:grpSpPr bwMode="auto">
            <a:xfrm>
              <a:off x="3456" y="2496"/>
              <a:ext cx="1920" cy="1344"/>
              <a:chOff x="2640" y="2448"/>
              <a:chExt cx="1920" cy="1344"/>
            </a:xfrm>
          </p:grpSpPr>
          <p:sp>
            <p:nvSpPr>
              <p:cNvPr id="149609" name="Rectangle 2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0" name="Rectangle 23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1" name="Rectangle 23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2" name="Rectangle 240"/>
              <p:cNvSpPr>
                <a:spLocks noChangeArrowheads="1"/>
              </p:cNvSpPr>
              <p:nvPr/>
            </p:nvSpPr>
            <p:spPr bwMode="auto">
              <a:xfrm>
                <a:off x="3408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3" name="Rectangle 241"/>
              <p:cNvSpPr>
                <a:spLocks noChangeArrowheads="1"/>
              </p:cNvSpPr>
              <p:nvPr/>
            </p:nvSpPr>
            <p:spPr bwMode="auto">
              <a:xfrm>
                <a:off x="3792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4" name="Rectangle 242"/>
              <p:cNvSpPr>
                <a:spLocks noChangeArrowheads="1"/>
              </p:cNvSpPr>
              <p:nvPr/>
            </p:nvSpPr>
            <p:spPr bwMode="auto">
              <a:xfrm>
                <a:off x="2640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15" name="Group 243"/>
              <p:cNvGrpSpPr>
                <a:grpSpLocks/>
              </p:cNvGrpSpPr>
              <p:nvPr/>
            </p:nvGrpSpPr>
            <p:grpSpPr bwMode="auto">
              <a:xfrm>
                <a:off x="2688" y="2496"/>
                <a:ext cx="240" cy="192"/>
                <a:chOff x="768" y="1248"/>
                <a:chExt cx="240" cy="192"/>
              </a:xfrm>
            </p:grpSpPr>
            <p:sp>
              <p:nvSpPr>
                <p:cNvPr id="149616" name="Rectangle 2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7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8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9" name="Line 2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20" name="Oval 2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08" name="Text Box 24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5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Stuck!</a:t>
              </a: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7" name="Group 250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sp useBgFill="1">
          <p:nvSpPr>
            <p:cNvPr id="149593" name="Text Box 251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 for Queen 5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94" name="Rectangle 25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5" name="Rectangle 253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6" name="Rectangle 254"/>
            <p:cNvSpPr>
              <a:spLocks noChangeArrowheads="1"/>
            </p:cNvSpPr>
            <p:nvPr/>
          </p:nvSpPr>
          <p:spPr bwMode="auto">
            <a:xfrm>
              <a:off x="3456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7" name="Rectangle 25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8" name="Rectangle 256"/>
            <p:cNvSpPr>
              <a:spLocks noChangeArrowheads="1"/>
            </p:cNvSpPr>
            <p:nvPr/>
          </p:nvSpPr>
          <p:spPr bwMode="auto">
            <a:xfrm>
              <a:off x="4608" y="3504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9" name="Rectangle 257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600" name="Group 258"/>
            <p:cNvGrpSpPr>
              <a:grpSpLocks/>
            </p:cNvGrpSpPr>
            <p:nvPr/>
          </p:nvGrpSpPr>
          <p:grpSpPr bwMode="auto">
            <a:xfrm>
              <a:off x="3504" y="2559"/>
              <a:ext cx="240" cy="192"/>
              <a:chOff x="768" y="1248"/>
              <a:chExt cx="240" cy="192"/>
            </a:xfrm>
          </p:grpSpPr>
          <p:sp>
            <p:nvSpPr>
              <p:cNvPr id="149602" name="Rectangle 25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3" name="Oval 26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4" name="Line 26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5" name="Line 26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6" name="Oval 26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49601" name="Line 264"/>
            <p:cNvSpPr>
              <a:spLocks noChangeShapeType="1"/>
            </p:cNvSpPr>
            <p:nvPr/>
          </p:nvSpPr>
          <p:spPr bwMode="auto">
            <a:xfrm>
              <a:off x="3504" y="2559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29" name="Group 265"/>
          <p:cNvGrpSpPr>
            <a:grpSpLocks/>
          </p:cNvGrpSpPr>
          <p:nvPr/>
        </p:nvGrpSpPr>
        <p:grpSpPr bwMode="auto">
          <a:xfrm>
            <a:off x="914400" y="1862138"/>
            <a:ext cx="7620000" cy="3700463"/>
            <a:chOff x="576" y="1173"/>
            <a:chExt cx="4800" cy="2331"/>
          </a:xfrm>
        </p:grpSpPr>
        <p:sp useBgFill="1">
          <p:nvSpPr>
            <p:cNvPr id="149583" name="Text Box 266"/>
            <p:cNvSpPr txBox="1">
              <a:spLocks noChangeArrowheads="1"/>
            </p:cNvSpPr>
            <p:nvPr/>
          </p:nvSpPr>
          <p:spPr bwMode="auto">
            <a:xfrm>
              <a:off x="576" y="1173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Still Stuck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84" name="Rectangle 267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85" name="Rectangle 268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86" name="Group 269"/>
            <p:cNvGrpSpPr>
              <a:grpSpLocks/>
            </p:cNvGrpSpPr>
            <p:nvPr/>
          </p:nvGrpSpPr>
          <p:grpSpPr bwMode="auto">
            <a:xfrm>
              <a:off x="5040" y="2557"/>
              <a:ext cx="240" cy="192"/>
              <a:chOff x="768" y="1248"/>
              <a:chExt cx="240" cy="192"/>
            </a:xfrm>
          </p:grpSpPr>
          <p:sp>
            <p:nvSpPr>
              <p:cNvPr id="149588" name="Rectangle 27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89" name="Oval 27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0" name="Line 27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1" name="Line 27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2" name="Oval 27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49587" name="Rectangle 275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31" name="Group 276"/>
          <p:cNvGrpSpPr>
            <a:grpSpLocks/>
          </p:cNvGrpSpPr>
          <p:nvPr/>
        </p:nvGrpSpPr>
        <p:grpSpPr bwMode="auto">
          <a:xfrm>
            <a:off x="914400" y="1866900"/>
            <a:ext cx="7467600" cy="3695699"/>
            <a:chOff x="576" y="1176"/>
            <a:chExt cx="4704" cy="2328"/>
          </a:xfrm>
        </p:grpSpPr>
        <p:sp useBgFill="1">
          <p:nvSpPr>
            <p:cNvPr id="149580" name="Text Box 277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no move left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81" name="Line 278"/>
            <p:cNvSpPr>
              <a:spLocks noChangeShapeType="1"/>
            </p:cNvSpPr>
            <p:nvPr/>
          </p:nvSpPr>
          <p:spPr bwMode="auto">
            <a:xfrm>
              <a:off x="5040" y="2544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82" name="Rectangle 279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145752" name="Group 280"/>
          <p:cNvGrpSpPr>
            <a:grpSpLocks/>
          </p:cNvGrpSpPr>
          <p:nvPr/>
        </p:nvGrpSpPr>
        <p:grpSpPr bwMode="auto">
          <a:xfrm>
            <a:off x="914400" y="1693863"/>
            <a:ext cx="7620000" cy="4402138"/>
            <a:chOff x="576" y="1067"/>
            <a:chExt cx="4800" cy="2773"/>
          </a:xfrm>
        </p:grpSpPr>
        <p:sp useBgFill="1">
          <p:nvSpPr>
            <p:cNvPr id="149568" name="Text Box 281"/>
            <p:cNvSpPr txBox="1">
              <a:spLocks noChangeArrowheads="1"/>
            </p:cNvSpPr>
            <p:nvPr/>
          </p:nvSpPr>
          <p:spPr bwMode="auto">
            <a:xfrm>
              <a:off x="576" y="1067"/>
              <a:ext cx="1584" cy="1486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Backtrack</a:t>
              </a:r>
              <a:r>
                <a:rPr lang="en-AU" sz="3000" dirty="0">
                  <a:latin typeface="Calibri Regular" panose="020F0502020204030204" pitchFamily="34" charset="0"/>
                </a:rPr>
                <a:t> and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last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4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69" name="Rectangle 282"/>
            <p:cNvSpPr>
              <a:spLocks noChangeArrowheads="1"/>
            </p:cNvSpPr>
            <p:nvPr/>
          </p:nvSpPr>
          <p:spPr bwMode="auto">
            <a:xfrm>
              <a:off x="4608" y="2160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0" name="Rectangle 283"/>
            <p:cNvSpPr>
              <a:spLocks noChangeArrowheads="1"/>
            </p:cNvSpPr>
            <p:nvPr/>
          </p:nvSpPr>
          <p:spPr bwMode="auto">
            <a:xfrm>
              <a:off x="4992" y="2160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1" name="Rectangle 284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2" name="Rectangle 28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3" name="Rectangle 286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4" name="Rectangle 287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5" name="Rectangle 288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6" name="Rectangle 289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7" name="Rectangle 290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8" name="Rectangle 291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9" name="Line 292"/>
            <p:cNvSpPr>
              <a:spLocks noChangeShapeType="1"/>
            </p:cNvSpPr>
            <p:nvPr/>
          </p:nvSpPr>
          <p:spPr bwMode="auto">
            <a:xfrm>
              <a:off x="2736" y="2197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145753" name="Group 293"/>
          <p:cNvGrpSpPr>
            <a:grpSpLocks/>
          </p:cNvGrpSpPr>
          <p:nvPr/>
        </p:nvGrpSpPr>
        <p:grpSpPr bwMode="auto">
          <a:xfrm>
            <a:off x="914400" y="1866900"/>
            <a:ext cx="7620000" cy="4229099"/>
            <a:chOff x="576" y="1176"/>
            <a:chExt cx="4800" cy="2664"/>
          </a:xfrm>
        </p:grpSpPr>
        <p:sp useBgFill="1">
          <p:nvSpPr>
            <p:cNvPr id="149554" name="Text Box 294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4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49555" name="Group 295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2688" y="2160"/>
              <a:chExt cx="2688" cy="1680"/>
            </a:xfrm>
          </p:grpSpPr>
          <p:sp>
            <p:nvSpPr>
              <p:cNvPr id="149556" name="Rectangle 29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7" name="Rectangle 297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8" name="Rectangle 298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9" name="Rectangle 29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60" name="Rectangle 300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561" name="Group 301"/>
              <p:cNvGrpSpPr>
                <a:grpSpLocks/>
              </p:cNvGrpSpPr>
              <p:nvPr/>
            </p:nvGrpSpPr>
            <p:grpSpPr bwMode="auto">
              <a:xfrm>
                <a:off x="4656" y="2208"/>
                <a:ext cx="240" cy="192"/>
                <a:chOff x="4656" y="2208"/>
                <a:chExt cx="240" cy="192"/>
              </a:xfrm>
            </p:grpSpPr>
            <p:sp>
              <p:nvSpPr>
                <p:cNvPr id="149563" name="Rectangle 302"/>
                <p:cNvSpPr>
                  <a:spLocks noChangeArrowheads="1"/>
                </p:cNvSpPr>
                <p:nvPr/>
              </p:nvSpPr>
              <p:spPr bwMode="auto">
                <a:xfrm>
                  <a:off x="4704" y="235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4" name="Oval 303"/>
                <p:cNvSpPr>
                  <a:spLocks noChangeArrowheads="1"/>
                </p:cNvSpPr>
                <p:nvPr/>
              </p:nvSpPr>
              <p:spPr bwMode="auto">
                <a:xfrm>
                  <a:off x="4704" y="225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5" name="Line 304"/>
                <p:cNvSpPr>
                  <a:spLocks noChangeShapeType="1"/>
                </p:cNvSpPr>
                <p:nvPr/>
              </p:nvSpPr>
              <p:spPr bwMode="auto">
                <a:xfrm flipV="1">
                  <a:off x="4848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6" name="Line 305"/>
                <p:cNvSpPr>
                  <a:spLocks noChangeShapeType="1"/>
                </p:cNvSpPr>
                <p:nvPr/>
              </p:nvSpPr>
              <p:spPr bwMode="auto">
                <a:xfrm flipH="1" flipV="1">
                  <a:off x="4656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7" name="Oval 306"/>
                <p:cNvSpPr>
                  <a:spLocks noChangeArrowheads="1"/>
                </p:cNvSpPr>
                <p:nvPr/>
              </p:nvSpPr>
              <p:spPr bwMode="auto">
                <a:xfrm>
                  <a:off x="4752" y="220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49562" name="Rectangle 307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5756" name="Group 308"/>
          <p:cNvGrpSpPr>
            <a:grpSpLocks/>
          </p:cNvGrpSpPr>
          <p:nvPr/>
        </p:nvGrpSpPr>
        <p:grpSpPr bwMode="auto">
          <a:xfrm>
            <a:off x="914400" y="1905000"/>
            <a:ext cx="5181600" cy="4191000"/>
            <a:chOff x="576" y="1200"/>
            <a:chExt cx="3264" cy="2640"/>
          </a:xfrm>
        </p:grpSpPr>
        <p:sp>
          <p:nvSpPr>
            <p:cNvPr id="149543" name="Rectangle 309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4" name="Rectangle 310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5" name="Rectangle 311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6" name="Rectangle 31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47" name="Group 313"/>
            <p:cNvGrpSpPr>
              <a:grpSpLocks/>
            </p:cNvGrpSpPr>
            <p:nvPr/>
          </p:nvGrpSpPr>
          <p:grpSpPr bwMode="auto">
            <a:xfrm>
              <a:off x="2736" y="2545"/>
              <a:ext cx="240" cy="192"/>
              <a:chOff x="768" y="1248"/>
              <a:chExt cx="240" cy="192"/>
            </a:xfrm>
          </p:grpSpPr>
          <p:sp>
            <p:nvSpPr>
              <p:cNvPr id="149549" name="Rectangle 3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0" name="Oval 3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1" name="Line 3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2" name="Line 3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3" name="Oval 3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 useBgFill="1">
          <p:nvSpPr>
            <p:cNvPr id="149548" name="Text Box 31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5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45758" name="Group 320"/>
          <p:cNvGrpSpPr>
            <a:grpSpLocks/>
          </p:cNvGrpSpPr>
          <p:nvPr/>
        </p:nvGrpSpPr>
        <p:grpSpPr bwMode="auto">
          <a:xfrm>
            <a:off x="990600" y="1905000"/>
            <a:ext cx="6324600" cy="4191000"/>
            <a:chOff x="624" y="1200"/>
            <a:chExt cx="3984" cy="2640"/>
          </a:xfrm>
        </p:grpSpPr>
        <p:sp useBgFill="1">
          <p:nvSpPr>
            <p:cNvPr id="149533" name="Text Box 321"/>
            <p:cNvSpPr txBox="1">
              <a:spLocks noChangeArrowheads="1"/>
            </p:cNvSpPr>
            <p:nvPr/>
          </p:nvSpPr>
          <p:spPr bwMode="auto">
            <a:xfrm>
              <a:off x="624" y="1200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6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34" name="Rectangle 322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35" name="Rectangle 323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36" name="Rectangle 324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37" name="Group 325"/>
            <p:cNvGrpSpPr>
              <a:grpSpLocks/>
            </p:cNvGrpSpPr>
            <p:nvPr/>
          </p:nvGrpSpPr>
          <p:grpSpPr bwMode="auto">
            <a:xfrm>
              <a:off x="3504" y="2880"/>
              <a:ext cx="240" cy="192"/>
              <a:chOff x="3504" y="2880"/>
              <a:chExt cx="240" cy="192"/>
            </a:xfrm>
          </p:grpSpPr>
          <p:sp>
            <p:nvSpPr>
              <p:cNvPr id="149538" name="Rectangle 326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9" name="Oval 327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0" name="Line 328"/>
              <p:cNvSpPr>
                <a:spLocks noChangeShapeType="1"/>
              </p:cNvSpPr>
              <p:nvPr/>
            </p:nvSpPr>
            <p:spPr bwMode="auto">
              <a:xfrm flipV="1">
                <a:off x="3696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1" name="Line 329"/>
              <p:cNvSpPr>
                <a:spLocks noChangeShapeType="1"/>
              </p:cNvSpPr>
              <p:nvPr/>
            </p:nvSpPr>
            <p:spPr bwMode="auto">
              <a:xfrm flipH="1" flipV="1">
                <a:off x="3504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2" name="Oval 33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5408" name="Group 331"/>
          <p:cNvGrpSpPr>
            <a:grpSpLocks/>
          </p:cNvGrpSpPr>
          <p:nvPr/>
        </p:nvGrpSpPr>
        <p:grpSpPr bwMode="auto">
          <a:xfrm>
            <a:off x="990600" y="1935163"/>
            <a:ext cx="6324600" cy="3617912"/>
            <a:chOff x="624" y="1219"/>
            <a:chExt cx="3984" cy="2279"/>
          </a:xfrm>
        </p:grpSpPr>
        <p:sp useBgFill="1">
          <p:nvSpPr>
            <p:cNvPr id="149525" name="Text Box 332"/>
            <p:cNvSpPr txBox="1">
              <a:spLocks noChangeArrowheads="1"/>
            </p:cNvSpPr>
            <p:nvPr/>
          </p:nvSpPr>
          <p:spPr bwMode="auto">
            <a:xfrm>
              <a:off x="624" y="1219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7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Stuck Again</a:t>
              </a: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26" name="Rectangle 333"/>
            <p:cNvSpPr>
              <a:spLocks noChangeArrowheads="1"/>
            </p:cNvSpPr>
            <p:nvPr/>
          </p:nvSpPr>
          <p:spPr bwMode="auto">
            <a:xfrm>
              <a:off x="4224" y="3168"/>
              <a:ext cx="384" cy="330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27" name="Group 334"/>
            <p:cNvGrpSpPr>
              <a:grpSpLocks/>
            </p:cNvGrpSpPr>
            <p:nvPr/>
          </p:nvGrpSpPr>
          <p:grpSpPr bwMode="auto">
            <a:xfrm>
              <a:off x="4272" y="3216"/>
              <a:ext cx="240" cy="189"/>
              <a:chOff x="768" y="1248"/>
              <a:chExt cx="240" cy="192"/>
            </a:xfrm>
          </p:grpSpPr>
          <p:sp>
            <p:nvSpPr>
              <p:cNvPr id="149528" name="Rectangle 33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29" name="Oval 33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0" name="Line 33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1" name="Line 33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2" name="Oval 33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1066800" y="1866900"/>
            <a:ext cx="6096000" cy="3625849"/>
            <a:chOff x="672" y="1176"/>
            <a:chExt cx="3840" cy="2284"/>
          </a:xfrm>
        </p:grpSpPr>
        <p:sp useBgFill="1">
          <p:nvSpPr>
            <p:cNvPr id="149523" name="Text Box 341"/>
            <p:cNvSpPr txBox="1">
              <a:spLocks noChangeArrowheads="1"/>
            </p:cNvSpPr>
            <p:nvPr/>
          </p:nvSpPr>
          <p:spPr bwMode="auto">
            <a:xfrm>
              <a:off x="672" y="1176"/>
              <a:ext cx="1392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7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and so on...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24" name="Line 342"/>
            <p:cNvSpPr>
              <a:spLocks noChangeShapeType="1"/>
            </p:cNvSpPr>
            <p:nvPr/>
          </p:nvSpPr>
          <p:spPr bwMode="auto">
            <a:xfrm>
              <a:off x="4272" y="3216"/>
              <a:ext cx="240" cy="2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49522" name="Rectangle 347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3" name="Group 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2304" y="1152"/>
            <a:chExt cx="3072" cy="2688"/>
          </a:xfrm>
        </p:grpSpPr>
        <p:grpSp>
          <p:nvGrpSpPr>
            <p:cNvPr id="152153" name="Group 3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87" name="Rectangle 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8" name="Rectangle 5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9" name="Rectangle 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0" name="Rectangle 7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1" name="Rectangle 8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2" name="Rectangle 9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3" name="Rectangle 10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4" name="Rectangle 1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5" name="Rectangle 12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6" name="Rectangle 13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7" name="Rectangle 1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8" name="Rectangle 15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9" name="Rectangle 1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0" name="Rectangle 17"/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1" name="Rectangle 18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2" name="Rectangle 19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3" name="Rectangle 20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4" name="Rectangle 2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5" name="Rectangle 22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6" name="Rectangle 23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7" name="Rectangle 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8" name="Rectangle 2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9" name="Rectangle 26"/>
              <p:cNvSpPr>
                <a:spLocks noChangeArrowheads="1"/>
              </p:cNvSpPr>
              <p:nvPr/>
            </p:nvSpPr>
            <p:spPr bwMode="auto">
              <a:xfrm>
                <a:off x="4608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0" name="Rectangle 27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1" name="Rectangle 28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2" name="Rectangle 29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3" name="Rectangle 3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4" name="Rectangle 31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5" name="Rectangle 32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6" name="Rectangle 33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7" name="Rectangle 34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8" name="Rectangle 35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54" name="Group 36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55" name="Rectangle 37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6" name="Rectangle 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7" name="Rectangle 39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8" name="Rectangle 4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9" name="Rectangle 41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0" name="Rectangle 42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1" name="Rectangle 43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2" name="Rectangle 44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3" name="Rectangle 45"/>
              <p:cNvSpPr>
                <a:spLocks noChangeArrowheads="1"/>
              </p:cNvSpPr>
              <p:nvPr/>
            </p:nvSpPr>
            <p:spPr bwMode="auto">
              <a:xfrm>
                <a:off x="2304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4" name="Rectangle 46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5" name="Rectangle 4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6" name="Rectangle 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7" name="Rectangle 49"/>
              <p:cNvSpPr>
                <a:spLocks noChangeArrowheads="1"/>
              </p:cNvSpPr>
              <p:nvPr/>
            </p:nvSpPr>
            <p:spPr bwMode="auto">
              <a:xfrm>
                <a:off x="3840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8" name="Rectangle 50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9" name="Rectangle 51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0" name="Rectangle 52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1" name="Rectangle 53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2" name="Rectangle 54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3" name="Rectangle 5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4" name="Rectangle 56"/>
              <p:cNvSpPr>
                <a:spLocks noChangeArrowheads="1"/>
              </p:cNvSpPr>
              <p:nvPr/>
            </p:nvSpPr>
            <p:spPr bwMode="auto">
              <a:xfrm>
                <a:off x="3456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5" name="Rectangle 5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6" name="Rectangle 58"/>
              <p:cNvSpPr>
                <a:spLocks noChangeArrowheads="1"/>
              </p:cNvSpPr>
              <p:nvPr/>
            </p:nvSpPr>
            <p:spPr bwMode="auto">
              <a:xfrm>
                <a:off x="4224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7" name="Rectangle 5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8" name="Rectangle 6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9" name="Rectangle 6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0" name="Rectangle 62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1" name="Rectangle 63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2" name="Rectangle 6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3" name="Rectangle 65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4" name="Rectangle 66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5" name="Rectangle 67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6" name="Rectangle 68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838200" y="1817688"/>
            <a:ext cx="7543800" cy="4125913"/>
            <a:chOff x="528" y="1145"/>
            <a:chExt cx="4752" cy="2599"/>
          </a:xfrm>
        </p:grpSpPr>
        <p:sp useBgFill="1">
          <p:nvSpPr>
            <p:cNvPr id="152103" name="Text Box 70"/>
            <p:cNvSpPr txBox="1">
              <a:spLocks noChangeArrowheads="1"/>
            </p:cNvSpPr>
            <p:nvPr/>
          </p:nvSpPr>
          <p:spPr bwMode="auto">
            <a:xfrm>
              <a:off x="528" y="1145"/>
              <a:ext cx="1632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Place 8 Queens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randomly on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the board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104" name="Group 71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2148" name="Rectangle 7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9" name="Oval 7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0" name="Line 7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1" name="Line 7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2" name="Oval 7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5" name="Group 77"/>
            <p:cNvGrpSpPr>
              <a:grpSpLocks/>
            </p:cNvGrpSpPr>
            <p:nvPr/>
          </p:nvGrpSpPr>
          <p:grpSpPr bwMode="auto">
            <a:xfrm>
              <a:off x="2736" y="1536"/>
              <a:ext cx="240" cy="192"/>
              <a:chOff x="768" y="1248"/>
              <a:chExt cx="240" cy="192"/>
            </a:xfrm>
          </p:grpSpPr>
          <p:sp>
            <p:nvSpPr>
              <p:cNvPr id="152143" name="Rectangle 7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4" name="Oval 7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5" name="Line 8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6" name="Line 8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7" name="Oval 8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6" name="Group 83"/>
            <p:cNvGrpSpPr>
              <a:grpSpLocks/>
            </p:cNvGrpSpPr>
            <p:nvPr/>
          </p:nvGrpSpPr>
          <p:grpSpPr bwMode="auto">
            <a:xfrm>
              <a:off x="4272" y="1872"/>
              <a:ext cx="240" cy="192"/>
              <a:chOff x="768" y="1248"/>
              <a:chExt cx="240" cy="192"/>
            </a:xfrm>
          </p:grpSpPr>
          <p:sp>
            <p:nvSpPr>
              <p:cNvPr id="152138" name="Rectangle 8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9" name="Oval 8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0" name="Line 8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1" name="Line 8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2" name="Oval 8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7" name="Group 89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768" y="1248"/>
              <a:chExt cx="240" cy="192"/>
            </a:xfrm>
          </p:grpSpPr>
          <p:sp>
            <p:nvSpPr>
              <p:cNvPr id="152133" name="Rectangle 9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4" name="Oval 9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5" name="Line 9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6" name="Line 9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7" name="Oval 9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8" name="Group 95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128" name="Rectangle 9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9" name="Oval 9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0" name="Line 9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1" name="Line 9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2" name="Oval 10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9" name="Group 101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2123" name="Rectangle 10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4" name="Oval 10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5" name="Line 10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6" name="Line 10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7" name="Oval 10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10" name="Group 107"/>
            <p:cNvGrpSpPr>
              <a:grpSpLocks/>
            </p:cNvGrpSpPr>
            <p:nvPr/>
          </p:nvGrpSpPr>
          <p:grpSpPr bwMode="auto">
            <a:xfrm>
              <a:off x="3888" y="3216"/>
              <a:ext cx="240" cy="192"/>
              <a:chOff x="768" y="1248"/>
              <a:chExt cx="240" cy="192"/>
            </a:xfrm>
          </p:grpSpPr>
          <p:sp>
            <p:nvSpPr>
              <p:cNvPr id="152118" name="Rectangle 10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9" name="Oval 10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0" name="Line 11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1" name="Line 11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2" name="Oval 11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11" name="Group 113"/>
            <p:cNvGrpSpPr>
              <a:grpSpLocks/>
            </p:cNvGrpSpPr>
            <p:nvPr/>
          </p:nvGrpSpPr>
          <p:grpSpPr bwMode="auto">
            <a:xfrm>
              <a:off x="4272" y="3552"/>
              <a:ext cx="240" cy="192"/>
              <a:chOff x="768" y="1248"/>
              <a:chExt cx="240" cy="192"/>
            </a:xfrm>
          </p:grpSpPr>
          <p:sp>
            <p:nvSpPr>
              <p:cNvPr id="152113" name="Rectangle 1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4" name="Oval 1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5" name="Line 1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6" name="Line 1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7" name="Oval 1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52112" name="Rectangle 119"/>
            <p:cNvSpPr>
              <a:spLocks noChangeArrowheads="1"/>
            </p:cNvSpPr>
            <p:nvPr/>
          </p:nvSpPr>
          <p:spPr bwMode="auto">
            <a:xfrm>
              <a:off x="528" y="1152"/>
              <a:ext cx="168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51555" name="Rectangle 120"/>
          <p:cNvSpPr>
            <a:spLocks noGrp="1" noChangeArrowheads="1"/>
          </p:cNvSpPr>
          <p:nvPr>
            <p:ph type="title"/>
          </p:nvPr>
        </p:nvSpPr>
        <p:spPr>
          <a:xfrm>
            <a:off x="762000" y="192088"/>
            <a:ext cx="7543800" cy="1103312"/>
          </a:xfrm>
        </p:spPr>
        <p:txBody>
          <a:bodyPr/>
          <a:lstStyle/>
          <a:p>
            <a:r>
              <a:rPr lang="en-US" sz="3500" dirty="0">
                <a:ea typeface="ＭＳ Ｐゴシック" charset="0"/>
                <a:cs typeface="ＭＳ Ｐゴシック" charset="0"/>
              </a:rPr>
              <a:t>Eight Queens using Local Search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" name="Group 121"/>
          <p:cNvGrpSpPr>
            <a:grpSpLocks/>
          </p:cNvGrpSpPr>
          <p:nvPr/>
        </p:nvGrpSpPr>
        <p:grpSpPr bwMode="auto">
          <a:xfrm>
            <a:off x="914400" y="1893888"/>
            <a:ext cx="7415213" cy="2035176"/>
            <a:chOff x="576" y="1193"/>
            <a:chExt cx="4671" cy="1282"/>
          </a:xfrm>
        </p:grpSpPr>
        <p:sp useBgFill="1">
          <p:nvSpPr>
            <p:cNvPr id="152087" name="Text Box 122"/>
            <p:cNvSpPr txBox="1">
              <a:spLocks noChangeArrowheads="1"/>
            </p:cNvSpPr>
            <p:nvPr/>
          </p:nvSpPr>
          <p:spPr bwMode="auto">
            <a:xfrm>
              <a:off x="576" y="1193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Pick a Queen: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Calculate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of each move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088" name="Group 123"/>
            <p:cNvGrpSpPr>
              <a:grpSpLocks/>
            </p:cNvGrpSpPr>
            <p:nvPr/>
          </p:nvGrpSpPr>
          <p:grpSpPr bwMode="auto">
            <a:xfrm>
              <a:off x="2400" y="1847"/>
              <a:ext cx="2847" cy="288"/>
              <a:chOff x="2400" y="1847"/>
              <a:chExt cx="2847" cy="288"/>
            </a:xfrm>
          </p:grpSpPr>
          <p:grpSp>
            <p:nvGrpSpPr>
              <p:cNvPr id="152089" name="Group 124"/>
              <p:cNvGrpSpPr>
                <a:grpSpLocks/>
              </p:cNvGrpSpPr>
              <p:nvPr/>
            </p:nvGrpSpPr>
            <p:grpSpPr bwMode="auto">
              <a:xfrm>
                <a:off x="4272" y="1872"/>
                <a:ext cx="240" cy="192"/>
                <a:chOff x="768" y="1248"/>
                <a:chExt cx="240" cy="192"/>
              </a:xfrm>
            </p:grpSpPr>
            <p:sp>
              <p:nvSpPr>
                <p:cNvPr id="152098" name="Rectangle 125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99" name="Oval 126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1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2" name="Oval 129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2090" name="Text Box 130"/>
              <p:cNvSpPr txBox="1">
                <a:spLocks noChangeArrowheads="1"/>
              </p:cNvSpPr>
              <p:nvPr/>
            </p:nvSpPr>
            <p:spPr bwMode="auto">
              <a:xfrm>
                <a:off x="240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1" name="Text Box 131"/>
              <p:cNvSpPr txBox="1">
                <a:spLocks noChangeArrowheads="1"/>
              </p:cNvSpPr>
              <p:nvPr/>
            </p:nvSpPr>
            <p:spPr bwMode="auto">
              <a:xfrm>
                <a:off x="278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2" name="Text Box 132"/>
              <p:cNvSpPr txBox="1">
                <a:spLocks noChangeArrowheads="1"/>
              </p:cNvSpPr>
              <p:nvPr/>
            </p:nvSpPr>
            <p:spPr bwMode="auto">
              <a:xfrm>
                <a:off x="470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3" name="Text Box 133"/>
              <p:cNvSpPr txBox="1">
                <a:spLocks noChangeArrowheads="1"/>
              </p:cNvSpPr>
              <p:nvPr/>
            </p:nvSpPr>
            <p:spPr bwMode="auto">
              <a:xfrm>
                <a:off x="3936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5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4" name="Text Box 134"/>
              <p:cNvSpPr txBox="1">
                <a:spLocks noChangeArrowheads="1"/>
              </p:cNvSpPr>
              <p:nvPr/>
            </p:nvSpPr>
            <p:spPr bwMode="auto">
              <a:xfrm>
                <a:off x="316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5" name="Text Box 135"/>
              <p:cNvSpPr txBox="1">
                <a:spLocks noChangeArrowheads="1"/>
              </p:cNvSpPr>
              <p:nvPr/>
            </p:nvSpPr>
            <p:spPr bwMode="auto">
              <a:xfrm>
                <a:off x="508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6" name="Text Box 136"/>
              <p:cNvSpPr txBox="1">
                <a:spLocks noChangeArrowheads="1"/>
              </p:cNvSpPr>
              <p:nvPr/>
            </p:nvSpPr>
            <p:spPr bwMode="auto">
              <a:xfrm>
                <a:off x="432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7" name="Text Box 137"/>
              <p:cNvSpPr txBox="1">
                <a:spLocks noChangeArrowheads="1"/>
              </p:cNvSpPr>
              <p:nvPr/>
            </p:nvSpPr>
            <p:spPr bwMode="auto">
              <a:xfrm>
                <a:off x="3552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7" name="Group 138"/>
          <p:cNvGrpSpPr>
            <a:grpSpLocks/>
          </p:cNvGrpSpPr>
          <p:nvPr/>
        </p:nvGrpSpPr>
        <p:grpSpPr bwMode="auto">
          <a:xfrm>
            <a:off x="914400" y="1731963"/>
            <a:ext cx="7620000" cy="2725738"/>
            <a:chOff x="576" y="1091"/>
            <a:chExt cx="4800" cy="1717"/>
          </a:xfrm>
        </p:grpSpPr>
        <p:sp useBgFill="1">
          <p:nvSpPr>
            <p:cNvPr id="152057" name="Text Box 139"/>
            <p:cNvSpPr txBox="1">
              <a:spLocks noChangeArrowheads="1"/>
            </p:cNvSpPr>
            <p:nvPr/>
          </p:nvSpPr>
          <p:spPr bwMode="auto">
            <a:xfrm>
              <a:off x="576" y="1091"/>
              <a:ext cx="1584" cy="1486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Take least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move then try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another Queen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058" name="Group 140"/>
            <p:cNvGrpSpPr>
              <a:grpSpLocks/>
            </p:cNvGrpSpPr>
            <p:nvPr/>
          </p:nvGrpSpPr>
          <p:grpSpPr bwMode="auto">
            <a:xfrm>
              <a:off x="2304" y="1824"/>
              <a:ext cx="3072" cy="336"/>
              <a:chOff x="2304" y="1824"/>
              <a:chExt cx="3072" cy="336"/>
            </a:xfrm>
          </p:grpSpPr>
          <p:sp>
            <p:nvSpPr>
              <p:cNvPr id="152073" name="Rectangle 141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4" name="Rectangle 142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5" name="Rectangle 143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6" name="Rectangle 14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7" name="Rectangle 14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8" name="Rectangle 146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9" name="Rectangle 147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80" name="Rectangle 1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2081" name="Group 149"/>
              <p:cNvGrpSpPr>
                <a:grpSpLocks/>
              </p:cNvGrpSpPr>
              <p:nvPr/>
            </p:nvGrpSpPr>
            <p:grpSpPr bwMode="auto">
              <a:xfrm>
                <a:off x="4656" y="1872"/>
                <a:ext cx="240" cy="192"/>
                <a:chOff x="768" y="1248"/>
                <a:chExt cx="240" cy="192"/>
              </a:xfrm>
            </p:grpSpPr>
            <p:sp>
              <p:nvSpPr>
                <p:cNvPr id="152082" name="Rectangle 15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3" name="Oval 15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4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5" name="Line 15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6" name="Oval 15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>
          <p:nvSpPr>
            <p:cNvPr id="152059" name="Text Box 155"/>
            <p:cNvSpPr txBox="1">
              <a:spLocks noChangeArrowheads="1"/>
            </p:cNvSpPr>
            <p:nvPr/>
          </p:nvSpPr>
          <p:spPr bwMode="auto">
            <a:xfrm>
              <a:off x="235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FF0000"/>
                  </a:solidFill>
                  <a:latin typeface="Tahoma" charset="0"/>
                </a:rPr>
                <a:t>0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grpSp>
          <p:nvGrpSpPr>
            <p:cNvPr id="152060" name="Group 156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068" name="Rectangle 15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69" name="Oval 15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0" name="Line 15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1" name="Line 16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2" name="Oval 16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52061" name="Text Box 162"/>
            <p:cNvSpPr txBox="1">
              <a:spLocks noChangeArrowheads="1"/>
            </p:cNvSpPr>
            <p:nvPr/>
          </p:nvSpPr>
          <p:spPr bwMode="auto">
            <a:xfrm>
              <a:off x="3120" y="25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2" name="Text Box 163"/>
            <p:cNvSpPr txBox="1">
              <a:spLocks noChangeArrowheads="1"/>
            </p:cNvSpPr>
            <p:nvPr/>
          </p:nvSpPr>
          <p:spPr bwMode="auto">
            <a:xfrm>
              <a:off x="3888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3" name="Text Box 164"/>
            <p:cNvSpPr txBox="1">
              <a:spLocks noChangeArrowheads="1"/>
            </p:cNvSpPr>
            <p:nvPr/>
          </p:nvSpPr>
          <p:spPr bwMode="auto">
            <a:xfrm>
              <a:off x="465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4" name="Text Box 165"/>
            <p:cNvSpPr txBox="1">
              <a:spLocks noChangeArrowheads="1"/>
            </p:cNvSpPr>
            <p:nvPr/>
          </p:nvSpPr>
          <p:spPr bwMode="auto">
            <a:xfrm>
              <a:off x="273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5" name="Text Box 166"/>
            <p:cNvSpPr txBox="1">
              <a:spLocks noChangeArrowheads="1"/>
            </p:cNvSpPr>
            <p:nvPr/>
          </p:nvSpPr>
          <p:spPr bwMode="auto">
            <a:xfrm>
              <a:off x="3504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6" name="Text Box 167"/>
            <p:cNvSpPr txBox="1">
              <a:spLocks noChangeArrowheads="1"/>
            </p:cNvSpPr>
            <p:nvPr/>
          </p:nvSpPr>
          <p:spPr bwMode="auto">
            <a:xfrm>
              <a:off x="427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7" name="Text Box 168"/>
            <p:cNvSpPr txBox="1">
              <a:spLocks noChangeArrowheads="1"/>
            </p:cNvSpPr>
            <p:nvPr/>
          </p:nvSpPr>
          <p:spPr bwMode="auto">
            <a:xfrm>
              <a:off x="5040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169"/>
          <p:cNvGrpSpPr>
            <a:grpSpLocks/>
          </p:cNvGrpSpPr>
          <p:nvPr/>
        </p:nvGrpSpPr>
        <p:grpSpPr bwMode="auto">
          <a:xfrm>
            <a:off x="3657600" y="3429000"/>
            <a:ext cx="4876800" cy="1066800"/>
            <a:chOff x="2304" y="2160"/>
            <a:chExt cx="3072" cy="672"/>
          </a:xfrm>
        </p:grpSpPr>
        <p:grpSp>
          <p:nvGrpSpPr>
            <p:cNvPr id="152013" name="Group 170"/>
            <p:cNvGrpSpPr>
              <a:grpSpLocks/>
            </p:cNvGrpSpPr>
            <p:nvPr/>
          </p:nvGrpSpPr>
          <p:grpSpPr bwMode="auto">
            <a:xfrm>
              <a:off x="2304" y="2160"/>
              <a:ext cx="3072" cy="672"/>
              <a:chOff x="2304" y="2160"/>
              <a:chExt cx="3072" cy="672"/>
            </a:xfrm>
          </p:grpSpPr>
          <p:grpSp>
            <p:nvGrpSpPr>
              <p:cNvPr id="152020" name="Group 171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0" name="Rectangle 173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1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3" name="Rectangle 176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4" name="Rectangle 177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2045" name="Group 178"/>
                <p:cNvGrpSpPr>
                  <a:grpSpLocks/>
                </p:cNvGrpSpPr>
                <p:nvPr/>
              </p:nvGrpSpPr>
              <p:grpSpPr bwMode="auto">
                <a:xfrm>
                  <a:off x="2688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5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56" name="Text Box 1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4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  <p:sp>
              <p:nvSpPr>
                <p:cNvPr id="152046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504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7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427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4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8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235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9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120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0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888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1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4656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grpSp>
              <p:nvGrpSpPr>
                <p:cNvPr id="152052" name="Group 187"/>
                <p:cNvGrpSpPr>
                  <a:grpSpLocks/>
                </p:cNvGrpSpPr>
                <p:nvPr/>
              </p:nvGrpSpPr>
              <p:grpSpPr bwMode="auto">
                <a:xfrm>
                  <a:off x="4992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3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54" name="Text Box 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3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</p:grpSp>
          <p:grpSp>
            <p:nvGrpSpPr>
              <p:cNvPr id="152021" name="Group 190"/>
              <p:cNvGrpSpPr>
                <a:grpSpLocks/>
              </p:cNvGrpSpPr>
              <p:nvPr/>
            </p:nvGrpSpPr>
            <p:grpSpPr bwMode="auto">
              <a:xfrm>
                <a:off x="3456" y="2160"/>
                <a:ext cx="384" cy="336"/>
                <a:chOff x="6000" y="1344"/>
                <a:chExt cx="384" cy="336"/>
              </a:xfrm>
            </p:grpSpPr>
            <p:sp>
              <p:nvSpPr>
                <p:cNvPr id="1520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6000" y="134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2032" name="Group 192"/>
                <p:cNvGrpSpPr>
                  <a:grpSpLocks/>
                </p:cNvGrpSpPr>
                <p:nvPr/>
              </p:nvGrpSpPr>
              <p:grpSpPr bwMode="auto">
                <a:xfrm>
                  <a:off x="6048" y="1392"/>
                  <a:ext cx="240" cy="192"/>
                  <a:chOff x="768" y="1248"/>
                  <a:chExt cx="240" cy="192"/>
                </a:xfrm>
              </p:grpSpPr>
              <p:sp>
                <p:nvSpPr>
                  <p:cNvPr id="152034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5" name="Oval 1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6" name="Line 1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7" name="Line 19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8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203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6048" y="134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2022" name="Group 199"/>
              <p:cNvGrpSpPr>
                <a:grpSpLocks/>
              </p:cNvGrpSpPr>
              <p:nvPr/>
            </p:nvGrpSpPr>
            <p:grpSpPr bwMode="auto">
              <a:xfrm>
                <a:off x="2304" y="2496"/>
                <a:ext cx="3072" cy="336"/>
                <a:chOff x="2304" y="2496"/>
                <a:chExt cx="3072" cy="336"/>
              </a:xfrm>
            </p:grpSpPr>
            <p:sp>
              <p:nvSpPr>
                <p:cNvPr id="1520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04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4" name="Rectangle 201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5" name="Rectangle 202"/>
                <p:cNvSpPr>
                  <a:spLocks noChangeArrowheads="1"/>
                </p:cNvSpPr>
                <p:nvPr/>
              </p:nvSpPr>
              <p:spPr bwMode="auto">
                <a:xfrm>
                  <a:off x="3840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6" name="Rectangle 203"/>
                <p:cNvSpPr>
                  <a:spLocks noChangeArrowheads="1"/>
                </p:cNvSpPr>
                <p:nvPr/>
              </p:nvSpPr>
              <p:spPr bwMode="auto">
                <a:xfrm>
                  <a:off x="3072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7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88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8" name="Rectangle 205"/>
                <p:cNvSpPr>
                  <a:spLocks noChangeArrowheads="1"/>
                </p:cNvSpPr>
                <p:nvPr/>
              </p:nvSpPr>
              <p:spPr bwMode="auto">
                <a:xfrm>
                  <a:off x="4224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9" name="Rectangle 206"/>
                <p:cNvSpPr>
                  <a:spLocks noChangeArrowheads="1"/>
                </p:cNvSpPr>
                <p:nvPr/>
              </p:nvSpPr>
              <p:spPr bwMode="auto">
                <a:xfrm>
                  <a:off x="4992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30" name="Rectangle 207"/>
                <p:cNvSpPr>
                  <a:spLocks noChangeArrowheads="1"/>
                </p:cNvSpPr>
                <p:nvPr/>
              </p:nvSpPr>
              <p:spPr bwMode="auto">
                <a:xfrm>
                  <a:off x="3456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grpSp>
          <p:nvGrpSpPr>
            <p:cNvPr id="152014" name="Group 208"/>
            <p:cNvGrpSpPr>
              <a:grpSpLocks/>
            </p:cNvGrpSpPr>
            <p:nvPr/>
          </p:nvGrpSpPr>
          <p:grpSpPr bwMode="auto">
            <a:xfrm>
              <a:off x="2352" y="2544"/>
              <a:ext cx="240" cy="192"/>
              <a:chOff x="768" y="1248"/>
              <a:chExt cx="240" cy="192"/>
            </a:xfrm>
          </p:grpSpPr>
          <p:sp>
            <p:nvSpPr>
              <p:cNvPr id="152015" name="Rectangle 20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6" name="Oval 21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7" name="Line 21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8" name="Line 21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9" name="Oval 21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30" name="Group 214"/>
          <p:cNvGrpSpPr>
            <a:grpSpLocks/>
          </p:cNvGrpSpPr>
          <p:nvPr/>
        </p:nvGrpSpPr>
        <p:grpSpPr bwMode="auto">
          <a:xfrm>
            <a:off x="3657600" y="1828800"/>
            <a:ext cx="4876800" cy="2133600"/>
            <a:chOff x="2304" y="1152"/>
            <a:chExt cx="3072" cy="1344"/>
          </a:xfrm>
        </p:grpSpPr>
        <p:grpSp>
          <p:nvGrpSpPr>
            <p:cNvPr id="151970" name="Group 215"/>
            <p:cNvGrpSpPr>
              <a:grpSpLocks/>
            </p:cNvGrpSpPr>
            <p:nvPr/>
          </p:nvGrpSpPr>
          <p:grpSpPr bwMode="auto">
            <a:xfrm>
              <a:off x="2304" y="1152"/>
              <a:ext cx="3072" cy="1344"/>
              <a:chOff x="2304" y="1152"/>
              <a:chExt cx="3072" cy="1344"/>
            </a:xfrm>
          </p:grpSpPr>
          <p:grpSp>
            <p:nvGrpSpPr>
              <p:cNvPr id="151977" name="Group 216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05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92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7" name="Rectangle 219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8" name="Rectangle 220"/>
                <p:cNvSpPr>
                  <a:spLocks noChangeArrowheads="1"/>
                </p:cNvSpPr>
                <p:nvPr/>
              </p:nvSpPr>
              <p:spPr bwMode="auto">
                <a:xfrm>
                  <a:off x="2688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9" name="Rectangle 221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1" name="Rectangle 223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2" name="Rectangle 224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grpSp>
            <p:nvGrpSpPr>
              <p:cNvPr id="151978" name="Group 225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grpSp>
              <p:nvGrpSpPr>
                <p:cNvPr id="151988" name="Group 226"/>
                <p:cNvGrpSpPr>
                  <a:grpSpLocks/>
                </p:cNvGrpSpPr>
                <p:nvPr/>
              </p:nvGrpSpPr>
              <p:grpSpPr bwMode="auto">
                <a:xfrm>
                  <a:off x="2304" y="1152"/>
                  <a:ext cx="3072" cy="336"/>
                  <a:chOff x="2304" y="1152"/>
                  <a:chExt cx="3072" cy="336"/>
                </a:xfrm>
              </p:grpSpPr>
              <p:sp>
                <p:nvSpPr>
                  <p:cNvPr id="15199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9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9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456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1989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35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0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312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1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3888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2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465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273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504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5" name="Text Box 241"/>
                <p:cNvSpPr txBox="1">
                  <a:spLocks noChangeArrowheads="1"/>
                </p:cNvSpPr>
                <p:nvPr/>
              </p:nvSpPr>
              <p:spPr bwMode="auto">
                <a:xfrm>
                  <a:off x="427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6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04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1979" name="Group 243"/>
              <p:cNvGrpSpPr>
                <a:grpSpLocks/>
              </p:cNvGrpSpPr>
              <p:nvPr/>
            </p:nvGrpSpPr>
            <p:grpSpPr bwMode="auto">
              <a:xfrm>
                <a:off x="3072" y="1152"/>
                <a:ext cx="384" cy="336"/>
                <a:chOff x="576" y="3456"/>
                <a:chExt cx="384" cy="336"/>
              </a:xfrm>
            </p:grpSpPr>
            <p:sp>
              <p:nvSpPr>
                <p:cNvPr id="151980" name="Rectangle 244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1981" name="Group 245"/>
                <p:cNvGrpSpPr>
                  <a:grpSpLocks/>
                </p:cNvGrpSpPr>
                <p:nvPr/>
              </p:nvGrpSpPr>
              <p:grpSpPr bwMode="auto">
                <a:xfrm>
                  <a:off x="624" y="3504"/>
                  <a:ext cx="240" cy="192"/>
                  <a:chOff x="768" y="1248"/>
                  <a:chExt cx="240" cy="192"/>
                </a:xfrm>
              </p:grpSpPr>
              <p:sp>
                <p:nvSpPr>
                  <p:cNvPr id="151983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4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5" name="Line 2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6" name="Line 24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7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1982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624" y="3456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71" name="Group 252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3504" y="2208"/>
              <a:chExt cx="240" cy="192"/>
            </a:xfrm>
          </p:grpSpPr>
          <p:sp>
            <p:nvSpPr>
              <p:cNvPr id="151972" name="Rectangle 253"/>
              <p:cNvSpPr>
                <a:spLocks noChangeArrowheads="1"/>
              </p:cNvSpPr>
              <p:nvPr/>
            </p:nvSpPr>
            <p:spPr bwMode="auto">
              <a:xfrm>
                <a:off x="3552" y="235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3" name="Oval 254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4" name="Line 255"/>
              <p:cNvSpPr>
                <a:spLocks noChangeShapeType="1"/>
              </p:cNvSpPr>
              <p:nvPr/>
            </p:nvSpPr>
            <p:spPr bwMode="auto">
              <a:xfrm flipV="1">
                <a:off x="3696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5" name="Line 256"/>
              <p:cNvSpPr>
                <a:spLocks noChangeShapeType="1"/>
              </p:cNvSpPr>
              <p:nvPr/>
            </p:nvSpPr>
            <p:spPr bwMode="auto">
              <a:xfrm flipH="1" flipV="1">
                <a:off x="3504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6" name="Oval 257"/>
              <p:cNvSpPr>
                <a:spLocks noChangeArrowheads="1"/>
              </p:cNvSpPr>
              <p:nvPr/>
            </p:nvSpPr>
            <p:spPr bwMode="auto">
              <a:xfrm>
                <a:off x="3600" y="22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7993" name="Group 258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927" name="Group 259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962" name="Rectangle 2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3" name="Rectangle 261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4" name="Rectangle 26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5" name="Rectangle 263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6" name="Rectangle 264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7" name="Rectangle 265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8" name="Rectangle 266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9" name="Rectangle 267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928" name="Group 268"/>
            <p:cNvGrpSpPr>
              <a:grpSpLocks/>
            </p:cNvGrpSpPr>
            <p:nvPr/>
          </p:nvGrpSpPr>
          <p:grpSpPr bwMode="auto">
            <a:xfrm>
              <a:off x="5040" y="1200"/>
              <a:ext cx="240" cy="192"/>
              <a:chOff x="768" y="1248"/>
              <a:chExt cx="240" cy="192"/>
            </a:xfrm>
          </p:grpSpPr>
          <p:sp>
            <p:nvSpPr>
              <p:cNvPr id="151957" name="Rectangle 26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58" name="Oval 27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59" name="Line 27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0" name="Line 27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1" name="Oval 2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929" name="Group 274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39" name="Rectangle 27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0" name="Rectangle 27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1" name="Rectangle 277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2" name="Rectangle 27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3" name="Rectangle 279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4" name="Rectangle 280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945" name="Group 281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955" name="Rectangle 282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56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946" name="Text Box 284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7" name="Text Box 285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8" name="Text Box 28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9" name="Text Box 287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0" name="Text Box 288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1" name="Text Box 289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952" name="Group 290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953" name="Rectangle 291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54" name="Text Box 292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30" name="Group 293"/>
            <p:cNvGrpSpPr>
              <a:grpSpLocks/>
            </p:cNvGrpSpPr>
            <p:nvPr/>
          </p:nvGrpSpPr>
          <p:grpSpPr bwMode="auto">
            <a:xfrm>
              <a:off x="4992" y="2832"/>
              <a:ext cx="384" cy="336"/>
              <a:chOff x="576" y="3456"/>
              <a:chExt cx="384" cy="336"/>
            </a:xfrm>
          </p:grpSpPr>
          <p:sp>
            <p:nvSpPr>
              <p:cNvPr id="151931" name="Rectangle 294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932" name="Group 295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934" name="Rectangle 29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5" name="Oval 29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6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7" name="Line 29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8" name="Oval 30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933" name="Text Box 301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015" name="Group 302"/>
          <p:cNvGrpSpPr>
            <a:grpSpLocks/>
          </p:cNvGrpSpPr>
          <p:nvPr/>
        </p:nvGrpSpPr>
        <p:grpSpPr bwMode="auto">
          <a:xfrm>
            <a:off x="3657600" y="4495800"/>
            <a:ext cx="4876800" cy="1066800"/>
            <a:chOff x="2304" y="2832"/>
            <a:chExt cx="3072" cy="672"/>
          </a:xfrm>
        </p:grpSpPr>
        <p:grpSp>
          <p:nvGrpSpPr>
            <p:cNvPr id="151885" name="Group 303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19" name="Rectangle 304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0" name="Rectangle 30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1" name="Rectangle 30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2" name="Rectangle 307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3" name="Rectangle 308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4" name="Rectangle 30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5" name="Rectangle 31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6" name="Rectangle 311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86" name="Group 312"/>
            <p:cNvGrpSpPr>
              <a:grpSpLocks/>
            </p:cNvGrpSpPr>
            <p:nvPr/>
          </p:nvGrpSpPr>
          <p:grpSpPr bwMode="auto">
            <a:xfrm>
              <a:off x="3888" y="2880"/>
              <a:ext cx="240" cy="192"/>
              <a:chOff x="768" y="1248"/>
              <a:chExt cx="240" cy="192"/>
            </a:xfrm>
          </p:grpSpPr>
          <p:sp>
            <p:nvSpPr>
              <p:cNvPr id="151914" name="Rectangle 31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5" name="Oval 31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6" name="Line 31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7" name="Line 31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8" name="Oval 31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87" name="Group 318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897" name="Group 319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90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7" name="Rectangle 321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8" name="Rectangle 322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0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1" name="Rectangle 325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2" name="Rectangle 326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3" name="Rectangle 327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98" name="Text Box 328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99" name="Text Box 329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0" name="Text Box 330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1" name="Text Box 331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2" name="Text Box 332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3" name="Text Box 333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4" name="Text Box 334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5" name="Text Box 335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88" name="Group 336"/>
            <p:cNvGrpSpPr>
              <a:grpSpLocks/>
            </p:cNvGrpSpPr>
            <p:nvPr/>
          </p:nvGrpSpPr>
          <p:grpSpPr bwMode="auto">
            <a:xfrm>
              <a:off x="3840" y="3168"/>
              <a:ext cx="384" cy="336"/>
              <a:chOff x="576" y="3456"/>
              <a:chExt cx="384" cy="336"/>
            </a:xfrm>
          </p:grpSpPr>
          <p:sp>
            <p:nvSpPr>
              <p:cNvPr id="151889" name="Rectangle 337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90" name="Group 338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92" name="Rectangle 33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3" name="Oval 34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4" name="Line 34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5" name="Line 34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6" name="Oval 34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91" name="Text Box 344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127" name="Group 345"/>
          <p:cNvGrpSpPr>
            <a:grpSpLocks/>
          </p:cNvGrpSpPr>
          <p:nvPr/>
        </p:nvGrpSpPr>
        <p:grpSpPr bwMode="auto">
          <a:xfrm>
            <a:off x="3657600" y="2362200"/>
            <a:ext cx="4876800" cy="3200400"/>
            <a:chOff x="2304" y="1488"/>
            <a:chExt cx="3072" cy="2016"/>
          </a:xfrm>
        </p:grpSpPr>
        <p:grpSp>
          <p:nvGrpSpPr>
            <p:cNvPr id="151842" name="Group 346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877" name="Rectangle 347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8" name="Rectangle 348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9" name="Rectangle 349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0" name="Rectangle 35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1" name="Rectangle 351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2" name="Rectangle 352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3" name="Rectangle 353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4" name="Rectangle 35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43" name="Group 355"/>
            <p:cNvGrpSpPr>
              <a:grpSpLocks/>
            </p:cNvGrpSpPr>
            <p:nvPr/>
          </p:nvGrpSpPr>
          <p:grpSpPr bwMode="auto">
            <a:xfrm>
              <a:off x="5040" y="3216"/>
              <a:ext cx="240" cy="192"/>
              <a:chOff x="768" y="1248"/>
              <a:chExt cx="240" cy="192"/>
            </a:xfrm>
          </p:grpSpPr>
          <p:sp>
            <p:nvSpPr>
              <p:cNvPr id="151872" name="Rectangle 35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3" name="Oval 35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4" name="Line 35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5" name="Line 35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6" name="Oval 36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44" name="Group 361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54" name="Rectangle 36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5" name="Rectangle 36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6" name="Rectangle 364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7" name="Rectangle 365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8" name="Rectangle 366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9" name="Rectangle 367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60" name="Group 368"/>
              <p:cNvGrpSpPr>
                <a:grpSpLocks/>
              </p:cNvGrpSpPr>
              <p:nvPr/>
            </p:nvGrpSpPr>
            <p:grpSpPr bwMode="auto">
              <a:xfrm>
                <a:off x="2688" y="1488"/>
                <a:ext cx="384" cy="336"/>
                <a:chOff x="2016" y="3984"/>
                <a:chExt cx="384" cy="336"/>
              </a:xfrm>
            </p:grpSpPr>
            <p:sp>
              <p:nvSpPr>
                <p:cNvPr id="151870" name="Rectangle 36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71" name="Text Box 37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861" name="Text Box 371"/>
              <p:cNvSpPr txBox="1">
                <a:spLocks noChangeArrowheads="1"/>
              </p:cNvSpPr>
              <p:nvPr/>
            </p:nvSpPr>
            <p:spPr bwMode="auto">
              <a:xfrm>
                <a:off x="3504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2" name="Text Box 372"/>
              <p:cNvSpPr txBox="1">
                <a:spLocks noChangeArrowheads="1"/>
              </p:cNvSpPr>
              <p:nvPr/>
            </p:nvSpPr>
            <p:spPr bwMode="auto">
              <a:xfrm>
                <a:off x="427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3" name="Text Box 373"/>
              <p:cNvSpPr txBox="1">
                <a:spLocks noChangeArrowheads="1"/>
              </p:cNvSpPr>
              <p:nvPr/>
            </p:nvSpPr>
            <p:spPr bwMode="auto">
              <a:xfrm>
                <a:off x="235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4" name="Text Box 374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5" name="Text Box 375"/>
              <p:cNvSpPr txBox="1">
                <a:spLocks noChangeArrowheads="1"/>
              </p:cNvSpPr>
              <p:nvPr/>
            </p:nvSpPr>
            <p:spPr bwMode="auto">
              <a:xfrm>
                <a:off x="3888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6" name="Text Box 376"/>
              <p:cNvSpPr txBox="1">
                <a:spLocks noChangeArrowheads="1"/>
              </p:cNvSpPr>
              <p:nvPr/>
            </p:nvSpPr>
            <p:spPr bwMode="auto">
              <a:xfrm>
                <a:off x="4656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867" name="Group 377"/>
              <p:cNvGrpSpPr>
                <a:grpSpLocks/>
              </p:cNvGrpSpPr>
              <p:nvPr/>
            </p:nvGrpSpPr>
            <p:grpSpPr bwMode="auto">
              <a:xfrm>
                <a:off x="4992" y="1488"/>
                <a:ext cx="384" cy="336"/>
                <a:chOff x="2016" y="3984"/>
                <a:chExt cx="384" cy="336"/>
              </a:xfrm>
            </p:grpSpPr>
            <p:sp>
              <p:nvSpPr>
                <p:cNvPr id="15186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69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845" name="Group 380"/>
            <p:cNvGrpSpPr>
              <a:grpSpLocks/>
            </p:cNvGrpSpPr>
            <p:nvPr/>
          </p:nvGrpSpPr>
          <p:grpSpPr bwMode="auto">
            <a:xfrm>
              <a:off x="2688" y="1488"/>
              <a:ext cx="384" cy="336"/>
              <a:chOff x="576" y="3456"/>
              <a:chExt cx="384" cy="336"/>
            </a:xfrm>
          </p:grpSpPr>
          <p:sp>
            <p:nvSpPr>
              <p:cNvPr id="151846" name="Rectangle 38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47" name="Group 38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49" name="Rectangle 38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0" name="Oval 38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1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2" name="Line 38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3" name="Oval 38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48" name="Text Box 38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64" name="Group 389"/>
          <p:cNvGrpSpPr>
            <a:grpSpLocks/>
          </p:cNvGrpSpPr>
          <p:nvPr/>
        </p:nvGrpSpPr>
        <p:grpSpPr bwMode="auto">
          <a:xfrm>
            <a:off x="3657600" y="1828800"/>
            <a:ext cx="4876800" cy="1066800"/>
            <a:chOff x="2304" y="1152"/>
            <a:chExt cx="3072" cy="672"/>
          </a:xfrm>
        </p:grpSpPr>
        <p:grpSp>
          <p:nvGrpSpPr>
            <p:cNvPr id="151800" name="Group 390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34" name="Rectangle 39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5" name="Rectangle 39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6" name="Rectangle 39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7" name="Rectangle 394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8" name="Rectangle 395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9" name="Rectangle 396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40" name="Rectangle 397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41" name="Rectangle 398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01" name="Group 399"/>
            <p:cNvGrpSpPr>
              <a:grpSpLocks/>
            </p:cNvGrpSpPr>
            <p:nvPr/>
          </p:nvGrpSpPr>
          <p:grpSpPr bwMode="auto">
            <a:xfrm>
              <a:off x="3888" y="1536"/>
              <a:ext cx="240" cy="192"/>
              <a:chOff x="768" y="1248"/>
              <a:chExt cx="240" cy="192"/>
            </a:xfrm>
          </p:grpSpPr>
          <p:sp>
            <p:nvSpPr>
              <p:cNvPr id="151829" name="Rectangle 40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0" name="Oval 40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1" name="Line 40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2" name="Line 40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3" name="Oval 4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02" name="Group 405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812" name="Group 406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821" name="Rectangle 407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2" name="Rectangle 408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3" name="Rectangle 409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4" name="Rectangle 410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5" name="Rectangle 411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6" name="Rectangle 412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7" name="Rectangle 413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8" name="Rectangle 414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13" name="Text Box 415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4" name="Text Box 416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5" name="Text Box 417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6" name="Text Box 418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7" name="Text Box 419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8" name="Text Box 420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9" name="Text Box 421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20" name="Text Box 422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03" name="Group 423"/>
            <p:cNvGrpSpPr>
              <a:grpSpLocks/>
            </p:cNvGrpSpPr>
            <p:nvPr/>
          </p:nvGrpSpPr>
          <p:grpSpPr bwMode="auto">
            <a:xfrm>
              <a:off x="4992" y="1152"/>
              <a:ext cx="384" cy="336"/>
              <a:chOff x="4992" y="1152"/>
              <a:chExt cx="384" cy="336"/>
            </a:xfrm>
          </p:grpSpPr>
          <p:sp>
            <p:nvSpPr>
              <p:cNvPr id="151804" name="Rectangle 424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05" name="Group 425"/>
              <p:cNvGrpSpPr>
                <a:grpSpLocks/>
              </p:cNvGrpSpPr>
              <p:nvPr/>
            </p:nvGrpSpPr>
            <p:grpSpPr bwMode="auto">
              <a:xfrm>
                <a:off x="5040" y="1200"/>
                <a:ext cx="240" cy="192"/>
                <a:chOff x="768" y="1248"/>
                <a:chExt cx="240" cy="192"/>
              </a:xfrm>
            </p:grpSpPr>
            <p:sp>
              <p:nvSpPr>
                <p:cNvPr id="151807" name="Rectangle 42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08" name="Oval 42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09" name="Line 42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10" name="Line 42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11" name="Oval 43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06" name="Text Box 431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71" name="Group 432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57" name="Group 433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92" name="Rectangle 43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3" name="Rectangle 435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4" name="Rectangle 436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5" name="Rectangle 437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6" name="Rectangle 4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7" name="Rectangle 439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8" name="Rectangle 440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9" name="Rectangle 441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58" name="Group 442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1787" name="Rectangle 44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88" name="Oval 44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89" name="Line 44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0" name="Line 44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1" name="Oval 44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59" name="Group 448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69" name="Rectangle 44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0" name="Rectangle 45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1" name="Rectangle 451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2" name="Rectangle 452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3" name="Rectangle 453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4" name="Rectangle 454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75" name="Group 455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785" name="Rectangle 45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86" name="Text Box 45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776" name="Text Box 458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7" name="Text Box 459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8" name="Text Box 460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9" name="Text Box 461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0" name="Text Box 462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1" name="Text Box 463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782" name="Group 464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783" name="Rectangle 46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84" name="Text Box 46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760" name="Group 467"/>
            <p:cNvGrpSpPr>
              <a:grpSpLocks/>
            </p:cNvGrpSpPr>
            <p:nvPr/>
          </p:nvGrpSpPr>
          <p:grpSpPr bwMode="auto">
            <a:xfrm>
              <a:off x="3840" y="2832"/>
              <a:ext cx="384" cy="336"/>
              <a:chOff x="3840" y="2832"/>
              <a:chExt cx="384" cy="336"/>
            </a:xfrm>
          </p:grpSpPr>
          <p:sp>
            <p:nvSpPr>
              <p:cNvPr id="151761" name="Rectangle 46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62" name="Group 469"/>
              <p:cNvGrpSpPr>
                <a:grpSpLocks/>
              </p:cNvGrpSpPr>
              <p:nvPr/>
            </p:nvGrpSpPr>
            <p:grpSpPr bwMode="auto">
              <a:xfrm>
                <a:off x="3888" y="2880"/>
                <a:ext cx="240" cy="192"/>
                <a:chOff x="768" y="1248"/>
                <a:chExt cx="240" cy="192"/>
              </a:xfrm>
            </p:grpSpPr>
            <p:sp>
              <p:nvSpPr>
                <p:cNvPr id="151764" name="Rectangle 47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5" name="Oval 47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6" name="Line 47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7" name="Line 47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8" name="Oval 47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63" name="Text Box 475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94" name="Group 476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15" name="Group 477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49" name="Rectangle 478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0" name="Rectangle 47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1" name="Rectangle 48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2" name="Rectangle 48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3" name="Rectangle 482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4" name="Rectangle 48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5" name="Rectangle 484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6" name="Rectangle 48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16" name="Group 486"/>
            <p:cNvGrpSpPr>
              <a:grpSpLocks/>
            </p:cNvGrpSpPr>
            <p:nvPr/>
          </p:nvGrpSpPr>
          <p:grpSpPr bwMode="auto">
            <a:xfrm>
              <a:off x="3120" y="2880"/>
              <a:ext cx="240" cy="192"/>
              <a:chOff x="768" y="1248"/>
              <a:chExt cx="240" cy="192"/>
            </a:xfrm>
          </p:grpSpPr>
          <p:sp>
            <p:nvSpPr>
              <p:cNvPr id="151744" name="Rectangle 48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5" name="Oval 48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6" name="Line 48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7" name="Line 49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8" name="Oval 49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17" name="Group 492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727" name="Group 493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736" name="Rectangle 494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7" name="Rectangle 495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9" name="Rectangle 497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0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1" name="Rectangle 499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2" name="Rectangle 500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28" name="Text Box 502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29" name="Text Box 503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0" name="Text Box 504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1" name="Text Box 505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2" name="Text Box 506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3" name="Text Box 507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4" name="Text Box 508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5" name="Text Box 509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718" name="Group 510"/>
            <p:cNvGrpSpPr>
              <a:grpSpLocks/>
            </p:cNvGrpSpPr>
            <p:nvPr/>
          </p:nvGrpSpPr>
          <p:grpSpPr bwMode="auto">
            <a:xfrm>
              <a:off x="3072" y="1152"/>
              <a:ext cx="384" cy="336"/>
              <a:chOff x="576" y="3456"/>
              <a:chExt cx="384" cy="336"/>
            </a:xfrm>
          </p:grpSpPr>
          <p:sp>
            <p:nvSpPr>
              <p:cNvPr id="151719" name="Rectangle 51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20" name="Group 51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722" name="Rectangle 51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3" name="Oval 51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4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5" name="Line 51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6" name="Oval 51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21" name="Text Box 51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37" name="Group 519"/>
          <p:cNvGrpSpPr>
            <a:grpSpLocks/>
          </p:cNvGrpSpPr>
          <p:nvPr/>
        </p:nvGrpSpPr>
        <p:grpSpPr bwMode="auto">
          <a:xfrm>
            <a:off x="3657600" y="1828800"/>
            <a:ext cx="4876800" cy="3733800"/>
            <a:chOff x="2304" y="1152"/>
            <a:chExt cx="3072" cy="2352"/>
          </a:xfrm>
        </p:grpSpPr>
        <p:grpSp>
          <p:nvGrpSpPr>
            <p:cNvPr id="151673" name="Group 520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07" name="Rectangle 521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8" name="Rectangle 522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9" name="Rectangle 523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0" name="Rectangle 5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1" name="Rectangle 52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2" name="Rectangle 526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3" name="Rectangle 527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4" name="Rectangle 52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74" name="Group 529"/>
            <p:cNvGrpSpPr>
              <a:grpSpLocks/>
            </p:cNvGrpSpPr>
            <p:nvPr/>
          </p:nvGrpSpPr>
          <p:grpSpPr bwMode="auto">
            <a:xfrm>
              <a:off x="2736" y="1200"/>
              <a:ext cx="240" cy="192"/>
              <a:chOff x="768" y="1248"/>
              <a:chExt cx="240" cy="192"/>
            </a:xfrm>
          </p:grpSpPr>
          <p:sp>
            <p:nvSpPr>
              <p:cNvPr id="151702" name="Rectangle 53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3" name="Oval 53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4" name="Line 53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5" name="Line 53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6" name="Oval 53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75" name="Group 535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685" name="Group 536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694" name="Rectangle 537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5" name="Rectangle 538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6" name="Rectangle 539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7" name="Rectangle 540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8" name="Rectangle 541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9" name="Rectangle 542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00" name="Rectangle 543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0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86" name="Text Box 545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7" name="Text Box 546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8" name="Text Box 547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9" name="Text Box 548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0" name="Text Box 549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1" name="Text Box 550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2" name="Text Box 551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3" name="Text Box 552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676" name="Group 553"/>
            <p:cNvGrpSpPr>
              <a:grpSpLocks/>
            </p:cNvGrpSpPr>
            <p:nvPr/>
          </p:nvGrpSpPr>
          <p:grpSpPr bwMode="auto">
            <a:xfrm>
              <a:off x="4992" y="3168"/>
              <a:ext cx="384" cy="336"/>
              <a:chOff x="4992" y="3168"/>
              <a:chExt cx="384" cy="336"/>
            </a:xfrm>
          </p:grpSpPr>
          <p:sp>
            <p:nvSpPr>
              <p:cNvPr id="151677" name="Rectangle 554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78" name="Group 555"/>
              <p:cNvGrpSpPr>
                <a:grpSpLocks/>
              </p:cNvGrpSpPr>
              <p:nvPr/>
            </p:nvGrpSpPr>
            <p:grpSpPr bwMode="auto">
              <a:xfrm>
                <a:off x="5040" y="3216"/>
                <a:ext cx="240" cy="192"/>
                <a:chOff x="768" y="1248"/>
                <a:chExt cx="240" cy="192"/>
              </a:xfrm>
            </p:grpSpPr>
            <p:sp>
              <p:nvSpPr>
                <p:cNvPr id="151680" name="Rectangle 55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1" name="Oval 55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2" name="Line 55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3" name="Line 55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4" name="Oval 56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79" name="Text Box 561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80" name="Group 562"/>
          <p:cNvGrpSpPr>
            <a:grpSpLocks/>
          </p:cNvGrpSpPr>
          <p:nvPr/>
        </p:nvGrpSpPr>
        <p:grpSpPr bwMode="auto">
          <a:xfrm>
            <a:off x="3657600" y="5029200"/>
            <a:ext cx="4876800" cy="1066800"/>
            <a:chOff x="2304" y="3168"/>
            <a:chExt cx="3072" cy="672"/>
          </a:xfrm>
        </p:grpSpPr>
        <p:grpSp>
          <p:nvGrpSpPr>
            <p:cNvPr id="151630" name="Group 563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665" name="Rectangle 564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6" name="Rectangle 565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7" name="Rectangle 566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8" name="Rectangle 567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9" name="Rectangle 568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0" name="Rectangle 569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1" name="Rectangle 570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2" name="Rectangle 571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31" name="Group 572"/>
            <p:cNvGrpSpPr>
              <a:grpSpLocks/>
            </p:cNvGrpSpPr>
            <p:nvPr/>
          </p:nvGrpSpPr>
          <p:grpSpPr bwMode="auto">
            <a:xfrm>
              <a:off x="4272" y="3216"/>
              <a:ext cx="240" cy="192"/>
              <a:chOff x="768" y="1248"/>
              <a:chExt cx="240" cy="192"/>
            </a:xfrm>
          </p:grpSpPr>
          <p:sp>
            <p:nvSpPr>
              <p:cNvPr id="151660" name="Rectangle 57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1" name="Oval 57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2" name="Line 57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3" name="Line 57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4" name="Oval 57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32" name="Group 578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42" name="Rectangle 57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3" name="Rectangle 58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4" name="Rectangle 58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5" name="Rectangle 582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6" name="Rectangle 583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7" name="Rectangle 584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48" name="Group 585"/>
              <p:cNvGrpSpPr>
                <a:grpSpLocks/>
              </p:cNvGrpSpPr>
              <p:nvPr/>
            </p:nvGrpSpPr>
            <p:grpSpPr bwMode="auto">
              <a:xfrm>
                <a:off x="2688" y="3504"/>
                <a:ext cx="384" cy="336"/>
                <a:chOff x="2016" y="3984"/>
                <a:chExt cx="384" cy="336"/>
              </a:xfrm>
            </p:grpSpPr>
            <p:sp>
              <p:nvSpPr>
                <p:cNvPr id="151658" name="Rectangle 58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59" name="Text Box 58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49" name="Text Box 588"/>
              <p:cNvSpPr txBox="1">
                <a:spLocks noChangeArrowheads="1"/>
              </p:cNvSpPr>
              <p:nvPr/>
            </p:nvSpPr>
            <p:spPr bwMode="auto">
              <a:xfrm>
                <a:off x="3504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0" name="Text Box 589"/>
              <p:cNvSpPr txBox="1">
                <a:spLocks noChangeArrowheads="1"/>
              </p:cNvSpPr>
              <p:nvPr/>
            </p:nvSpPr>
            <p:spPr bwMode="auto">
              <a:xfrm>
                <a:off x="427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1" name="Text Box 590"/>
              <p:cNvSpPr txBox="1">
                <a:spLocks noChangeArrowheads="1"/>
              </p:cNvSpPr>
              <p:nvPr/>
            </p:nvSpPr>
            <p:spPr bwMode="auto">
              <a:xfrm>
                <a:off x="235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2" name="Text Box 591"/>
              <p:cNvSpPr txBox="1">
                <a:spLocks noChangeArrowheads="1"/>
              </p:cNvSpPr>
              <p:nvPr/>
            </p:nvSpPr>
            <p:spPr bwMode="auto">
              <a:xfrm>
                <a:off x="3120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3" name="Text Box 592"/>
              <p:cNvSpPr txBox="1">
                <a:spLocks noChangeArrowheads="1"/>
              </p:cNvSpPr>
              <p:nvPr/>
            </p:nvSpPr>
            <p:spPr bwMode="auto">
              <a:xfrm>
                <a:off x="3888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4" name="Text Box 593"/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55" name="Group 594"/>
              <p:cNvGrpSpPr>
                <a:grpSpLocks/>
              </p:cNvGrpSpPr>
              <p:nvPr/>
            </p:nvGrpSpPr>
            <p:grpSpPr bwMode="auto">
              <a:xfrm>
                <a:off x="4992" y="3504"/>
                <a:ext cx="384" cy="336"/>
                <a:chOff x="2016" y="3984"/>
                <a:chExt cx="384" cy="336"/>
              </a:xfrm>
            </p:grpSpPr>
            <p:sp>
              <p:nvSpPr>
                <p:cNvPr id="151656" name="Rectangle 59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57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633" name="Group 597"/>
            <p:cNvGrpSpPr>
              <a:grpSpLocks/>
            </p:cNvGrpSpPr>
            <p:nvPr/>
          </p:nvGrpSpPr>
          <p:grpSpPr bwMode="auto">
            <a:xfrm>
              <a:off x="4224" y="3504"/>
              <a:ext cx="384" cy="336"/>
              <a:chOff x="576" y="3456"/>
              <a:chExt cx="384" cy="336"/>
            </a:xfrm>
          </p:grpSpPr>
          <p:sp>
            <p:nvSpPr>
              <p:cNvPr id="151634" name="Rectangle 598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35" name="Group 599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637" name="Rectangle 60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38" name="Oval 60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39" name="Line 60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40" name="Line 60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41" name="Oval 60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36" name="Text Box 605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25" name="Group 606"/>
          <p:cNvGrpSpPr>
            <a:grpSpLocks/>
          </p:cNvGrpSpPr>
          <p:nvPr/>
        </p:nvGrpSpPr>
        <p:grpSpPr bwMode="auto">
          <a:xfrm>
            <a:off x="3657600" y="4495800"/>
            <a:ext cx="4876800" cy="1600200"/>
            <a:chOff x="2304" y="2832"/>
            <a:chExt cx="3072" cy="1008"/>
          </a:xfrm>
        </p:grpSpPr>
        <p:grpSp>
          <p:nvGrpSpPr>
            <p:cNvPr id="151587" name="Group 607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22" name="Rectangle 608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3" name="Rectangle 60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4" name="Rectangle 61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5" name="Rectangle 611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6" name="Rectangle 612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7" name="Rectangle 613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8" name="Rectangle 614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9" name="Rectangle 615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588" name="Group 616"/>
            <p:cNvGrpSpPr>
              <a:grpSpLocks/>
            </p:cNvGrpSpPr>
            <p:nvPr/>
          </p:nvGrpSpPr>
          <p:grpSpPr bwMode="auto">
            <a:xfrm>
              <a:off x="3120" y="3552"/>
              <a:ext cx="240" cy="192"/>
              <a:chOff x="768" y="1248"/>
              <a:chExt cx="240" cy="192"/>
            </a:xfrm>
          </p:grpSpPr>
          <p:sp>
            <p:nvSpPr>
              <p:cNvPr id="151617" name="Rectangle 61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18" name="Oval 61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19" name="Line 61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0" name="Line 62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1" name="Oval 62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589" name="Group 622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599" name="Rectangle 623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0" name="Rectangle 6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1" name="Rectangle 625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2" name="Rectangle 626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3" name="Rectangle 627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4" name="Rectangle 628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05" name="Group 629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615" name="Rectangle 630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16" name="Text Box 631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06" name="Text Box 632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7" name="Text Box 633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8" name="Text Box 634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9" name="Text Box 635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0" name="Text Box 636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1" name="Text Box 637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12" name="Group 638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613" name="Rectangle 63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14" name="Text Box 64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0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590" name="Group 641"/>
            <p:cNvGrpSpPr>
              <a:grpSpLocks/>
            </p:cNvGrpSpPr>
            <p:nvPr/>
          </p:nvGrpSpPr>
          <p:grpSpPr bwMode="auto">
            <a:xfrm>
              <a:off x="3072" y="2832"/>
              <a:ext cx="384" cy="336"/>
              <a:chOff x="3072" y="2832"/>
              <a:chExt cx="384" cy="336"/>
            </a:xfrm>
          </p:grpSpPr>
          <p:sp>
            <p:nvSpPr>
              <p:cNvPr id="151591" name="Rectangle 64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592" name="Group 643"/>
              <p:cNvGrpSpPr>
                <a:grpSpLocks/>
              </p:cNvGrpSpPr>
              <p:nvPr/>
            </p:nvGrpSpPr>
            <p:grpSpPr bwMode="auto">
              <a:xfrm>
                <a:off x="3120" y="2880"/>
                <a:ext cx="240" cy="192"/>
                <a:chOff x="768" y="1248"/>
                <a:chExt cx="240" cy="192"/>
              </a:xfrm>
            </p:grpSpPr>
            <p:sp>
              <p:nvSpPr>
                <p:cNvPr id="151594" name="Rectangle 6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5" name="Oval 6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6" name="Line 6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7" name="Line 6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8" name="Oval 6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593" name="Text Box 649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87" name="Group 653"/>
          <p:cNvGrpSpPr>
            <a:grpSpLocks/>
          </p:cNvGrpSpPr>
          <p:nvPr/>
        </p:nvGrpSpPr>
        <p:grpSpPr bwMode="auto">
          <a:xfrm>
            <a:off x="914400" y="1855788"/>
            <a:ext cx="7620000" cy="3155951"/>
            <a:chOff x="576" y="1169"/>
            <a:chExt cx="4800" cy="1988"/>
          </a:xfrm>
        </p:grpSpPr>
        <p:grpSp>
          <p:nvGrpSpPr>
            <p:cNvPr id="151571" name="Group 654"/>
            <p:cNvGrpSpPr>
              <a:grpSpLocks/>
            </p:cNvGrpSpPr>
            <p:nvPr/>
          </p:nvGrpSpPr>
          <p:grpSpPr bwMode="auto">
            <a:xfrm>
              <a:off x="2304" y="2821"/>
              <a:ext cx="3072" cy="336"/>
              <a:chOff x="2304" y="2832"/>
              <a:chExt cx="3072" cy="336"/>
            </a:xfrm>
          </p:grpSpPr>
          <p:sp>
            <p:nvSpPr>
              <p:cNvPr id="151579" name="Rectangle 655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0" name="Rectangle 656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1" name="Rectangle 657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2" name="Rectangle 658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3" name="Rectangle 659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4" name="Rectangle 660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5" name="Rectangle 661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6" name="Rectangle 66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 useBgFill="1">
          <p:nvSpPr>
            <p:cNvPr id="151572" name="Text Box 663"/>
            <p:cNvSpPr txBox="1">
              <a:spLocks noChangeArrowheads="1"/>
            </p:cNvSpPr>
            <p:nvPr/>
          </p:nvSpPr>
          <p:spPr bwMode="auto">
            <a:xfrm>
              <a:off x="576" y="1169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Answer Found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1573" name="Group 664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1574" name="Rectangle 66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5" name="Oval 66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6" name="Line 66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7" name="Line 66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8" name="Oval 66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sp>
        <p:nvSpPr>
          <p:cNvPr id="151570" name="Rectangle 671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8-Queens Problem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649413"/>
            <a:ext cx="8283575" cy="4978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Eight variables Qi,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= 1..8 where Qi is the row number of queen in column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Domain for each variable {1,2,…,8}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Constraints are of the forms:</a:t>
            </a: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</a:rPr>
              <a:t>No queens on same row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</a:rPr>
              <a:t>Qi = k </a:t>
            </a:r>
            <a:r>
              <a:rPr lang="en-US" sz="3200" dirty="0">
                <a:ea typeface="ＭＳ Ｐゴシック" charset="0"/>
                <a:sym typeface="Wingdings" charset="0"/>
              </a:rPr>
              <a:t> </a:t>
            </a:r>
            <a:r>
              <a:rPr lang="en-US" sz="3200" dirty="0" err="1">
                <a:ea typeface="ＭＳ Ｐゴシック" charset="0"/>
                <a:sym typeface="Wingdings" charset="0"/>
              </a:rPr>
              <a:t>Qj</a:t>
            </a:r>
            <a:r>
              <a:rPr lang="en-US" sz="3200" dirty="0">
                <a:ea typeface="ＭＳ Ｐゴシック" charset="0"/>
                <a:sym typeface="Wingdings" charset="0"/>
              </a:rPr>
              <a:t> 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>
                <a:ea typeface="ＭＳ Ｐゴシック" charset="0"/>
                <a:sym typeface="Wingdings" charset="0"/>
              </a:rPr>
              <a:t> k  for j = 1..8, </a:t>
            </a:r>
            <a:r>
              <a:rPr lang="en-US" sz="3200" dirty="0" err="1">
                <a:ea typeface="ＭＳ Ｐゴシック" charset="0"/>
                <a:sym typeface="Wingdings" charset="0"/>
              </a:rPr>
              <a:t>j</a:t>
            </a:r>
            <a:r>
              <a:rPr lang="en-US" sz="32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 err="1">
                <a:ea typeface="ＭＳ Ｐゴシック" charset="0"/>
                <a:sym typeface="Wingdings" charset="0"/>
              </a:rPr>
              <a:t>i</a:t>
            </a:r>
            <a:endParaRPr lang="en-US" sz="3200" dirty="0">
              <a:ea typeface="ＭＳ Ｐゴシック" charset="0"/>
              <a:sym typeface="Wingdings" charset="0"/>
            </a:endParaRP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</a:rPr>
              <a:t>No queens on same diagonal</a:t>
            </a:r>
            <a:br>
              <a:rPr lang="en-US" sz="32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Qi=</a:t>
            </a:r>
            <a:r>
              <a:rPr lang="en-US" sz="2800" dirty="0" err="1">
                <a:ea typeface="ＭＳ Ｐゴシック" charset="0"/>
              </a:rPr>
              <a:t>rowi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  <a:sym typeface="Wingdings" charset="0"/>
              </a:rPr>
              <a:t>Qj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=</a:t>
            </a:r>
            <a:r>
              <a:rPr lang="en-US" sz="2800" dirty="0" err="1">
                <a:ea typeface="ＭＳ Ｐゴシック" charset="0"/>
                <a:sym typeface="Wingdings" charset="0"/>
              </a:rPr>
              <a:t>row</a:t>
            </a:r>
            <a:r>
              <a:rPr lang="en-US" sz="2800" dirty="0" err="1">
                <a:ea typeface="ＭＳ Ｐゴシック" charset="0"/>
              </a:rPr>
              <a:t>j</a:t>
            </a:r>
            <a:r>
              <a:rPr lang="en-US" sz="2800" dirty="0">
                <a:ea typeface="ＭＳ Ｐゴシック" charset="0"/>
                <a:sym typeface="Wingdings" charset="0"/>
              </a:rPr>
              <a:t> |</a:t>
            </a:r>
            <a:r>
              <a:rPr lang="en-US" sz="2800" dirty="0" err="1">
                <a:ea typeface="ＭＳ Ｐゴシック" charset="0"/>
                <a:sym typeface="Wingdings" charset="0"/>
              </a:rPr>
              <a:t>i</a:t>
            </a:r>
            <a:r>
              <a:rPr lang="en-US" sz="2800" dirty="0">
                <a:ea typeface="ＭＳ Ｐゴシック" charset="0"/>
                <a:sym typeface="Wingdings" charset="0"/>
              </a:rPr>
              <a:t>-j|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|</a:t>
            </a:r>
            <a:r>
              <a:rPr lang="en-US" sz="28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rowi-row</a:t>
            </a:r>
            <a:r>
              <a:rPr lang="en-US" sz="2800" dirty="0" err="1">
                <a:ea typeface="ＭＳ Ｐゴシック" charset="0"/>
              </a:rPr>
              <a:t>j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|</a:t>
            </a:r>
            <a:r>
              <a:rPr lang="en-US" sz="2800" dirty="0">
                <a:ea typeface="ＭＳ Ｐゴシック" charset="0"/>
                <a:sym typeface="Wingdings" charset="0"/>
              </a:rPr>
              <a:t> for j = 1..8, </a:t>
            </a:r>
            <a:r>
              <a:rPr lang="en-US" sz="2800" dirty="0" err="1">
                <a:ea typeface="ＭＳ Ｐゴシック" charset="0"/>
                <a:sym typeface="Wingdings" charset="0"/>
              </a:rPr>
              <a:t>j</a:t>
            </a:r>
            <a:r>
              <a:rPr lang="en-US" sz="28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 err="1">
                <a:ea typeface="ＭＳ Ｐゴシック" charset="0"/>
                <a:sym typeface="Wingdings" charset="0"/>
              </a:rPr>
              <a:t>i</a:t>
            </a:r>
            <a:endParaRPr lang="en-US" sz="2800" dirty="0">
              <a:ea typeface="ＭＳ Ｐゴシック" charset="0"/>
              <a:sym typeface="Wingdings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3200" dirty="0">
              <a:ea typeface="ＭＳ Ｐゴシック" charset="0"/>
              <a:sym typeface="Wingdings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Backtracking Performance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3602" name="Group 10"/>
          <p:cNvGrpSpPr>
            <a:grpSpLocks noChangeAspect="1"/>
          </p:cNvGrpSpPr>
          <p:nvPr/>
        </p:nvGrpSpPr>
        <p:grpSpPr bwMode="auto">
          <a:xfrm>
            <a:off x="914400" y="1752600"/>
            <a:ext cx="7391400" cy="4495800"/>
            <a:chOff x="576" y="1104"/>
            <a:chExt cx="4656" cy="2832"/>
          </a:xfrm>
        </p:grpSpPr>
        <p:sp>
          <p:nvSpPr>
            <p:cNvPr id="153603" name="AutoShape 9"/>
            <p:cNvSpPr>
              <a:spLocks noChangeAspect="1" noChangeArrowheads="1" noTextEdit="1"/>
            </p:cNvSpPr>
            <p:nvPr/>
          </p:nvSpPr>
          <p:spPr bwMode="auto">
            <a:xfrm>
              <a:off x="576" y="1104"/>
              <a:ext cx="4656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4" name="Rectangle 11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5" name="Rectangle 12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6" name="Line 13"/>
            <p:cNvSpPr>
              <a:spLocks noChangeShapeType="1"/>
            </p:cNvSpPr>
            <p:nvPr/>
          </p:nvSpPr>
          <p:spPr bwMode="auto">
            <a:xfrm>
              <a:off x="1315" y="1278"/>
              <a:ext cx="1" cy="21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7" name="Line 14"/>
            <p:cNvSpPr>
              <a:spLocks noChangeShapeType="1"/>
            </p:cNvSpPr>
            <p:nvPr/>
          </p:nvSpPr>
          <p:spPr bwMode="auto">
            <a:xfrm>
              <a:off x="1272" y="338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8" name="Line 15"/>
            <p:cNvSpPr>
              <a:spLocks noChangeShapeType="1"/>
            </p:cNvSpPr>
            <p:nvPr/>
          </p:nvSpPr>
          <p:spPr bwMode="auto">
            <a:xfrm>
              <a:off x="1272" y="296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9" name="Line 16"/>
            <p:cNvSpPr>
              <a:spLocks noChangeShapeType="1"/>
            </p:cNvSpPr>
            <p:nvPr/>
          </p:nvSpPr>
          <p:spPr bwMode="auto">
            <a:xfrm>
              <a:off x="1272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0" name="Line 17"/>
            <p:cNvSpPr>
              <a:spLocks noChangeShapeType="1"/>
            </p:cNvSpPr>
            <p:nvPr/>
          </p:nvSpPr>
          <p:spPr bwMode="auto">
            <a:xfrm>
              <a:off x="1272" y="212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1" name="Line 18"/>
            <p:cNvSpPr>
              <a:spLocks noChangeShapeType="1"/>
            </p:cNvSpPr>
            <p:nvPr/>
          </p:nvSpPr>
          <p:spPr bwMode="auto">
            <a:xfrm>
              <a:off x="1272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2" name="Line 19"/>
            <p:cNvSpPr>
              <a:spLocks noChangeShapeType="1"/>
            </p:cNvSpPr>
            <p:nvPr/>
          </p:nvSpPr>
          <p:spPr bwMode="auto">
            <a:xfrm>
              <a:off x="1272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3" name="Line 20"/>
            <p:cNvSpPr>
              <a:spLocks noChangeShapeType="1"/>
            </p:cNvSpPr>
            <p:nvPr/>
          </p:nvSpPr>
          <p:spPr bwMode="auto">
            <a:xfrm>
              <a:off x="1315" y="3385"/>
              <a:ext cx="37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4" name="Line 21"/>
            <p:cNvSpPr>
              <a:spLocks noChangeShapeType="1"/>
            </p:cNvSpPr>
            <p:nvPr/>
          </p:nvSpPr>
          <p:spPr bwMode="auto">
            <a:xfrm flipV="1">
              <a:off x="131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5" name="Line 22"/>
            <p:cNvSpPr>
              <a:spLocks noChangeShapeType="1"/>
            </p:cNvSpPr>
            <p:nvPr/>
          </p:nvSpPr>
          <p:spPr bwMode="auto">
            <a:xfrm flipV="1">
              <a:off x="143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6" name="Line 23"/>
            <p:cNvSpPr>
              <a:spLocks noChangeShapeType="1"/>
            </p:cNvSpPr>
            <p:nvPr/>
          </p:nvSpPr>
          <p:spPr bwMode="auto">
            <a:xfrm flipV="1">
              <a:off x="154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7" name="Line 24"/>
            <p:cNvSpPr>
              <a:spLocks noChangeShapeType="1"/>
            </p:cNvSpPr>
            <p:nvPr/>
          </p:nvSpPr>
          <p:spPr bwMode="auto">
            <a:xfrm flipV="1">
              <a:off x="166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8" name="Line 25"/>
            <p:cNvSpPr>
              <a:spLocks noChangeShapeType="1"/>
            </p:cNvSpPr>
            <p:nvPr/>
          </p:nvSpPr>
          <p:spPr bwMode="auto">
            <a:xfrm flipV="1">
              <a:off x="178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9" name="Line 26"/>
            <p:cNvSpPr>
              <a:spLocks noChangeShapeType="1"/>
            </p:cNvSpPr>
            <p:nvPr/>
          </p:nvSpPr>
          <p:spPr bwMode="auto">
            <a:xfrm flipV="1">
              <a:off x="190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0" name="Line 27"/>
            <p:cNvSpPr>
              <a:spLocks noChangeShapeType="1"/>
            </p:cNvSpPr>
            <p:nvPr/>
          </p:nvSpPr>
          <p:spPr bwMode="auto">
            <a:xfrm flipV="1">
              <a:off x="202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1" name="Line 28"/>
            <p:cNvSpPr>
              <a:spLocks noChangeShapeType="1"/>
            </p:cNvSpPr>
            <p:nvPr/>
          </p:nvSpPr>
          <p:spPr bwMode="auto">
            <a:xfrm flipV="1">
              <a:off x="213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2" name="Line 29"/>
            <p:cNvSpPr>
              <a:spLocks noChangeShapeType="1"/>
            </p:cNvSpPr>
            <p:nvPr/>
          </p:nvSpPr>
          <p:spPr bwMode="auto">
            <a:xfrm flipV="1">
              <a:off x="225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3" name="Line 30"/>
            <p:cNvSpPr>
              <a:spLocks noChangeShapeType="1"/>
            </p:cNvSpPr>
            <p:nvPr/>
          </p:nvSpPr>
          <p:spPr bwMode="auto">
            <a:xfrm flipV="1">
              <a:off x="237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4" name="Line 31"/>
            <p:cNvSpPr>
              <a:spLocks noChangeShapeType="1"/>
            </p:cNvSpPr>
            <p:nvPr/>
          </p:nvSpPr>
          <p:spPr bwMode="auto">
            <a:xfrm flipV="1">
              <a:off x="249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5" name="Line 32"/>
            <p:cNvSpPr>
              <a:spLocks noChangeShapeType="1"/>
            </p:cNvSpPr>
            <p:nvPr/>
          </p:nvSpPr>
          <p:spPr bwMode="auto">
            <a:xfrm flipV="1">
              <a:off x="260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6" name="Line 33"/>
            <p:cNvSpPr>
              <a:spLocks noChangeShapeType="1"/>
            </p:cNvSpPr>
            <p:nvPr/>
          </p:nvSpPr>
          <p:spPr bwMode="auto">
            <a:xfrm flipV="1">
              <a:off x="272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7" name="Line 34"/>
            <p:cNvSpPr>
              <a:spLocks noChangeShapeType="1"/>
            </p:cNvSpPr>
            <p:nvPr/>
          </p:nvSpPr>
          <p:spPr bwMode="auto">
            <a:xfrm flipV="1">
              <a:off x="284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8" name="Line 35"/>
            <p:cNvSpPr>
              <a:spLocks noChangeShapeType="1"/>
            </p:cNvSpPr>
            <p:nvPr/>
          </p:nvSpPr>
          <p:spPr bwMode="auto">
            <a:xfrm flipV="1">
              <a:off x="295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9" name="Line 36"/>
            <p:cNvSpPr>
              <a:spLocks noChangeShapeType="1"/>
            </p:cNvSpPr>
            <p:nvPr/>
          </p:nvSpPr>
          <p:spPr bwMode="auto">
            <a:xfrm flipV="1">
              <a:off x="307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0" name="Line 37"/>
            <p:cNvSpPr>
              <a:spLocks noChangeShapeType="1"/>
            </p:cNvSpPr>
            <p:nvPr/>
          </p:nvSpPr>
          <p:spPr bwMode="auto">
            <a:xfrm flipV="1">
              <a:off x="319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1" name="Line 38"/>
            <p:cNvSpPr>
              <a:spLocks noChangeShapeType="1"/>
            </p:cNvSpPr>
            <p:nvPr/>
          </p:nvSpPr>
          <p:spPr bwMode="auto">
            <a:xfrm flipV="1">
              <a:off x="331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2" name="Line 39"/>
            <p:cNvSpPr>
              <a:spLocks noChangeShapeType="1"/>
            </p:cNvSpPr>
            <p:nvPr/>
          </p:nvSpPr>
          <p:spPr bwMode="auto">
            <a:xfrm flipV="1">
              <a:off x="343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3" name="Line 40"/>
            <p:cNvSpPr>
              <a:spLocks noChangeShapeType="1"/>
            </p:cNvSpPr>
            <p:nvPr/>
          </p:nvSpPr>
          <p:spPr bwMode="auto">
            <a:xfrm flipV="1">
              <a:off x="354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4" name="Line 41"/>
            <p:cNvSpPr>
              <a:spLocks noChangeShapeType="1"/>
            </p:cNvSpPr>
            <p:nvPr/>
          </p:nvSpPr>
          <p:spPr bwMode="auto">
            <a:xfrm flipV="1">
              <a:off x="366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5" name="Line 42"/>
            <p:cNvSpPr>
              <a:spLocks noChangeShapeType="1"/>
            </p:cNvSpPr>
            <p:nvPr/>
          </p:nvSpPr>
          <p:spPr bwMode="auto">
            <a:xfrm flipV="1">
              <a:off x="378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6" name="Line 43"/>
            <p:cNvSpPr>
              <a:spLocks noChangeShapeType="1"/>
            </p:cNvSpPr>
            <p:nvPr/>
          </p:nvSpPr>
          <p:spPr bwMode="auto">
            <a:xfrm flipV="1">
              <a:off x="389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7" name="Line 44"/>
            <p:cNvSpPr>
              <a:spLocks noChangeShapeType="1"/>
            </p:cNvSpPr>
            <p:nvPr/>
          </p:nvSpPr>
          <p:spPr bwMode="auto">
            <a:xfrm flipV="1">
              <a:off x="401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8" name="Line 45"/>
            <p:cNvSpPr>
              <a:spLocks noChangeShapeType="1"/>
            </p:cNvSpPr>
            <p:nvPr/>
          </p:nvSpPr>
          <p:spPr bwMode="auto">
            <a:xfrm flipV="1">
              <a:off x="413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9" name="Line 46"/>
            <p:cNvSpPr>
              <a:spLocks noChangeShapeType="1"/>
            </p:cNvSpPr>
            <p:nvPr/>
          </p:nvSpPr>
          <p:spPr bwMode="auto">
            <a:xfrm flipV="1">
              <a:off x="425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0" name="Line 47"/>
            <p:cNvSpPr>
              <a:spLocks noChangeShapeType="1"/>
            </p:cNvSpPr>
            <p:nvPr/>
          </p:nvSpPr>
          <p:spPr bwMode="auto">
            <a:xfrm flipV="1">
              <a:off x="436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1" name="Line 48"/>
            <p:cNvSpPr>
              <a:spLocks noChangeShapeType="1"/>
            </p:cNvSpPr>
            <p:nvPr/>
          </p:nvSpPr>
          <p:spPr bwMode="auto">
            <a:xfrm flipV="1">
              <a:off x="448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2" name="Line 49"/>
            <p:cNvSpPr>
              <a:spLocks noChangeShapeType="1"/>
            </p:cNvSpPr>
            <p:nvPr/>
          </p:nvSpPr>
          <p:spPr bwMode="auto">
            <a:xfrm flipV="1">
              <a:off x="460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3" name="Line 50"/>
            <p:cNvSpPr>
              <a:spLocks noChangeShapeType="1"/>
            </p:cNvSpPr>
            <p:nvPr/>
          </p:nvSpPr>
          <p:spPr bwMode="auto">
            <a:xfrm flipV="1">
              <a:off x="472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4" name="Line 51"/>
            <p:cNvSpPr>
              <a:spLocks noChangeShapeType="1"/>
            </p:cNvSpPr>
            <p:nvPr/>
          </p:nvSpPr>
          <p:spPr bwMode="auto">
            <a:xfrm flipV="1">
              <a:off x="484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5" name="Line 52"/>
            <p:cNvSpPr>
              <a:spLocks noChangeShapeType="1"/>
            </p:cNvSpPr>
            <p:nvPr/>
          </p:nvSpPr>
          <p:spPr bwMode="auto">
            <a:xfrm flipV="1">
              <a:off x="495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6" name="Line 53"/>
            <p:cNvSpPr>
              <a:spLocks noChangeShapeType="1"/>
            </p:cNvSpPr>
            <p:nvPr/>
          </p:nvSpPr>
          <p:spPr bwMode="auto">
            <a:xfrm flipV="1">
              <a:off x="507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7" name="Line 54"/>
            <p:cNvSpPr>
              <a:spLocks noChangeShapeType="1"/>
            </p:cNvSpPr>
            <p:nvPr/>
          </p:nvSpPr>
          <p:spPr bwMode="auto">
            <a:xfrm>
              <a:off x="131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8" name="Line 55"/>
            <p:cNvSpPr>
              <a:spLocks noChangeShapeType="1"/>
            </p:cNvSpPr>
            <p:nvPr/>
          </p:nvSpPr>
          <p:spPr bwMode="auto">
            <a:xfrm>
              <a:off x="1434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9" name="Line 56"/>
            <p:cNvSpPr>
              <a:spLocks noChangeShapeType="1"/>
            </p:cNvSpPr>
            <p:nvPr/>
          </p:nvSpPr>
          <p:spPr bwMode="auto">
            <a:xfrm>
              <a:off x="154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0" name="Line 57"/>
            <p:cNvSpPr>
              <a:spLocks noChangeShapeType="1"/>
            </p:cNvSpPr>
            <p:nvPr/>
          </p:nvSpPr>
          <p:spPr bwMode="auto">
            <a:xfrm>
              <a:off x="1667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1" name="Line 58"/>
            <p:cNvSpPr>
              <a:spLocks noChangeShapeType="1"/>
            </p:cNvSpPr>
            <p:nvPr/>
          </p:nvSpPr>
          <p:spPr bwMode="auto">
            <a:xfrm>
              <a:off x="1786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2" name="Line 59"/>
            <p:cNvSpPr>
              <a:spLocks noChangeShapeType="1"/>
            </p:cNvSpPr>
            <p:nvPr/>
          </p:nvSpPr>
          <p:spPr bwMode="auto">
            <a:xfrm>
              <a:off x="1901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3" name="Line 60"/>
            <p:cNvSpPr>
              <a:spLocks noChangeShapeType="1"/>
            </p:cNvSpPr>
            <p:nvPr/>
          </p:nvSpPr>
          <p:spPr bwMode="auto">
            <a:xfrm>
              <a:off x="2020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4" name="Line 61"/>
            <p:cNvSpPr>
              <a:spLocks noChangeShapeType="1"/>
            </p:cNvSpPr>
            <p:nvPr/>
          </p:nvSpPr>
          <p:spPr bwMode="auto">
            <a:xfrm>
              <a:off x="2139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5" name="Line 62"/>
            <p:cNvSpPr>
              <a:spLocks noChangeShapeType="1"/>
            </p:cNvSpPr>
            <p:nvPr/>
          </p:nvSpPr>
          <p:spPr bwMode="auto">
            <a:xfrm>
              <a:off x="2253" y="3385"/>
              <a:ext cx="120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6" name="Line 63"/>
            <p:cNvSpPr>
              <a:spLocks noChangeShapeType="1"/>
            </p:cNvSpPr>
            <p:nvPr/>
          </p:nvSpPr>
          <p:spPr bwMode="auto">
            <a:xfrm>
              <a:off x="2373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7" name="Line 64"/>
            <p:cNvSpPr>
              <a:spLocks noChangeShapeType="1"/>
            </p:cNvSpPr>
            <p:nvPr/>
          </p:nvSpPr>
          <p:spPr bwMode="auto">
            <a:xfrm>
              <a:off x="2492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8" name="Line 65"/>
            <p:cNvSpPr>
              <a:spLocks noChangeShapeType="1"/>
            </p:cNvSpPr>
            <p:nvPr/>
          </p:nvSpPr>
          <p:spPr bwMode="auto">
            <a:xfrm>
              <a:off x="2606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9" name="Line 66"/>
            <p:cNvSpPr>
              <a:spLocks noChangeShapeType="1"/>
            </p:cNvSpPr>
            <p:nvPr/>
          </p:nvSpPr>
          <p:spPr bwMode="auto">
            <a:xfrm>
              <a:off x="272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0" name="Line 67"/>
            <p:cNvSpPr>
              <a:spLocks noChangeShapeType="1"/>
            </p:cNvSpPr>
            <p:nvPr/>
          </p:nvSpPr>
          <p:spPr bwMode="auto">
            <a:xfrm>
              <a:off x="2844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1" name="Line 68"/>
            <p:cNvSpPr>
              <a:spLocks noChangeShapeType="1"/>
            </p:cNvSpPr>
            <p:nvPr/>
          </p:nvSpPr>
          <p:spPr bwMode="auto">
            <a:xfrm>
              <a:off x="2959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2" name="Line 69"/>
            <p:cNvSpPr>
              <a:spLocks noChangeShapeType="1"/>
            </p:cNvSpPr>
            <p:nvPr/>
          </p:nvSpPr>
          <p:spPr bwMode="auto">
            <a:xfrm>
              <a:off x="307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3" name="Line 70"/>
            <p:cNvSpPr>
              <a:spLocks noChangeShapeType="1"/>
            </p:cNvSpPr>
            <p:nvPr/>
          </p:nvSpPr>
          <p:spPr bwMode="auto">
            <a:xfrm>
              <a:off x="3197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4" name="Freeform 71"/>
            <p:cNvSpPr>
              <a:spLocks/>
            </p:cNvSpPr>
            <p:nvPr/>
          </p:nvSpPr>
          <p:spPr bwMode="auto">
            <a:xfrm>
              <a:off x="3311" y="3385"/>
              <a:ext cx="120" cy="1"/>
            </a:xfrm>
            <a:custGeom>
              <a:avLst/>
              <a:gdLst>
                <a:gd name="T0" fmla="*/ 0 w 120"/>
                <a:gd name="T1" fmla="*/ 0 h 1"/>
                <a:gd name="T2" fmla="*/ 58 w 120"/>
                <a:gd name="T3" fmla="*/ 0 h 1"/>
                <a:gd name="T4" fmla="*/ 120 w 120"/>
                <a:gd name="T5" fmla="*/ 0 h 1"/>
                <a:gd name="T6" fmla="*/ 0 60000 65536"/>
                <a:gd name="T7" fmla="*/ 0 60000 65536"/>
                <a:gd name="T8" fmla="*/ 0 60000 65536"/>
                <a:gd name="T9" fmla="*/ 0 w 120"/>
                <a:gd name="T10" fmla="*/ 0 h 1"/>
                <a:gd name="T11" fmla="*/ 120 w 1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">
                  <a:moveTo>
                    <a:pt x="0" y="0"/>
                  </a:moveTo>
                  <a:lnTo>
                    <a:pt x="58" y="0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5" name="Line 72"/>
            <p:cNvSpPr>
              <a:spLocks noChangeShapeType="1"/>
            </p:cNvSpPr>
            <p:nvPr/>
          </p:nvSpPr>
          <p:spPr bwMode="auto">
            <a:xfrm>
              <a:off x="3431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6" name="Freeform 73"/>
            <p:cNvSpPr>
              <a:spLocks/>
            </p:cNvSpPr>
            <p:nvPr/>
          </p:nvSpPr>
          <p:spPr bwMode="auto">
            <a:xfrm>
              <a:off x="3545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0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7" name="Freeform 74"/>
            <p:cNvSpPr>
              <a:spLocks/>
            </p:cNvSpPr>
            <p:nvPr/>
          </p:nvSpPr>
          <p:spPr bwMode="auto">
            <a:xfrm>
              <a:off x="3664" y="3380"/>
              <a:ext cx="119" cy="5"/>
            </a:xfrm>
            <a:custGeom>
              <a:avLst/>
              <a:gdLst>
                <a:gd name="T0" fmla="*/ 0 w 119"/>
                <a:gd name="T1" fmla="*/ 0 h 5"/>
                <a:gd name="T2" fmla="*/ 62 w 119"/>
                <a:gd name="T3" fmla="*/ 5 h 5"/>
                <a:gd name="T4" fmla="*/ 91 w 119"/>
                <a:gd name="T5" fmla="*/ 5 h 5"/>
                <a:gd name="T6" fmla="*/ 119 w 119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0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19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8" name="Freeform 75"/>
            <p:cNvSpPr>
              <a:spLocks/>
            </p:cNvSpPr>
            <p:nvPr/>
          </p:nvSpPr>
          <p:spPr bwMode="auto">
            <a:xfrm>
              <a:off x="3783" y="3361"/>
              <a:ext cx="115" cy="24"/>
            </a:xfrm>
            <a:custGeom>
              <a:avLst/>
              <a:gdLst>
                <a:gd name="T0" fmla="*/ 0 w 115"/>
                <a:gd name="T1" fmla="*/ 24 h 24"/>
                <a:gd name="T2" fmla="*/ 29 w 115"/>
                <a:gd name="T3" fmla="*/ 19 h 24"/>
                <a:gd name="T4" fmla="*/ 57 w 115"/>
                <a:gd name="T5" fmla="*/ 10 h 24"/>
                <a:gd name="T6" fmla="*/ 86 w 115"/>
                <a:gd name="T7" fmla="*/ 5 h 24"/>
                <a:gd name="T8" fmla="*/ 115 w 11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"/>
                <a:gd name="T17" fmla="*/ 115 w 11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">
                  <a:moveTo>
                    <a:pt x="0" y="24"/>
                  </a:moveTo>
                  <a:lnTo>
                    <a:pt x="29" y="19"/>
                  </a:lnTo>
                  <a:lnTo>
                    <a:pt x="57" y="10"/>
                  </a:lnTo>
                  <a:lnTo>
                    <a:pt x="86" y="5"/>
                  </a:lnTo>
                  <a:lnTo>
                    <a:pt x="115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9" name="Freeform 76"/>
            <p:cNvSpPr>
              <a:spLocks/>
            </p:cNvSpPr>
            <p:nvPr/>
          </p:nvSpPr>
          <p:spPr bwMode="auto">
            <a:xfrm>
              <a:off x="3898" y="3361"/>
              <a:ext cx="119" cy="24"/>
            </a:xfrm>
            <a:custGeom>
              <a:avLst/>
              <a:gdLst>
                <a:gd name="T0" fmla="*/ 0 w 119"/>
                <a:gd name="T1" fmla="*/ 0 h 24"/>
                <a:gd name="T2" fmla="*/ 28 w 119"/>
                <a:gd name="T3" fmla="*/ 5 h 24"/>
                <a:gd name="T4" fmla="*/ 57 w 119"/>
                <a:gd name="T5" fmla="*/ 10 h 24"/>
                <a:gd name="T6" fmla="*/ 90 w 119"/>
                <a:gd name="T7" fmla="*/ 19 h 24"/>
                <a:gd name="T8" fmla="*/ 119 w 119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24"/>
                <a:gd name="T17" fmla="*/ 119 w 119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24">
                  <a:moveTo>
                    <a:pt x="0" y="0"/>
                  </a:moveTo>
                  <a:lnTo>
                    <a:pt x="28" y="5"/>
                  </a:lnTo>
                  <a:lnTo>
                    <a:pt x="57" y="10"/>
                  </a:lnTo>
                  <a:lnTo>
                    <a:pt x="90" y="19"/>
                  </a:lnTo>
                  <a:lnTo>
                    <a:pt x="119" y="2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0" name="Freeform 77"/>
            <p:cNvSpPr>
              <a:spLocks/>
            </p:cNvSpPr>
            <p:nvPr/>
          </p:nvSpPr>
          <p:spPr bwMode="auto">
            <a:xfrm>
              <a:off x="4017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28 w 119"/>
                <a:gd name="T3" fmla="*/ 5 h 5"/>
                <a:gd name="T4" fmla="*/ 62 w 119"/>
                <a:gd name="T5" fmla="*/ 5 h 5"/>
                <a:gd name="T6" fmla="*/ 119 w 119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5"/>
                  </a:moveTo>
                  <a:lnTo>
                    <a:pt x="28" y="5"/>
                  </a:lnTo>
                  <a:lnTo>
                    <a:pt x="62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1" name="Freeform 78"/>
            <p:cNvSpPr>
              <a:spLocks/>
            </p:cNvSpPr>
            <p:nvPr/>
          </p:nvSpPr>
          <p:spPr bwMode="auto">
            <a:xfrm>
              <a:off x="4136" y="3380"/>
              <a:ext cx="114" cy="5"/>
            </a:xfrm>
            <a:custGeom>
              <a:avLst/>
              <a:gdLst>
                <a:gd name="T0" fmla="*/ 0 w 114"/>
                <a:gd name="T1" fmla="*/ 0 h 5"/>
                <a:gd name="T2" fmla="*/ 57 w 114"/>
                <a:gd name="T3" fmla="*/ 0 h 5"/>
                <a:gd name="T4" fmla="*/ 114 w 114"/>
                <a:gd name="T5" fmla="*/ 5 h 5"/>
                <a:gd name="T6" fmla="*/ 0 60000 65536"/>
                <a:gd name="T7" fmla="*/ 0 60000 65536"/>
                <a:gd name="T8" fmla="*/ 0 60000 65536"/>
                <a:gd name="T9" fmla="*/ 0 w 114"/>
                <a:gd name="T10" fmla="*/ 0 h 5"/>
                <a:gd name="T11" fmla="*/ 114 w 114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5">
                  <a:moveTo>
                    <a:pt x="0" y="0"/>
                  </a:moveTo>
                  <a:lnTo>
                    <a:pt x="57" y="0"/>
                  </a:lnTo>
                  <a:lnTo>
                    <a:pt x="114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2" name="Freeform 79"/>
            <p:cNvSpPr>
              <a:spLocks/>
            </p:cNvSpPr>
            <p:nvPr/>
          </p:nvSpPr>
          <p:spPr bwMode="auto">
            <a:xfrm>
              <a:off x="4250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5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3" name="Freeform 80"/>
            <p:cNvSpPr>
              <a:spLocks/>
            </p:cNvSpPr>
            <p:nvPr/>
          </p:nvSpPr>
          <p:spPr bwMode="auto">
            <a:xfrm>
              <a:off x="4369" y="3375"/>
              <a:ext cx="120" cy="5"/>
            </a:xfrm>
            <a:custGeom>
              <a:avLst/>
              <a:gdLst>
                <a:gd name="T0" fmla="*/ 0 w 120"/>
                <a:gd name="T1" fmla="*/ 5 h 5"/>
                <a:gd name="T2" fmla="*/ 62 w 120"/>
                <a:gd name="T3" fmla="*/ 5 h 5"/>
                <a:gd name="T4" fmla="*/ 91 w 120"/>
                <a:gd name="T5" fmla="*/ 5 h 5"/>
                <a:gd name="T6" fmla="*/ 120 w 120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"/>
                <a:gd name="T13" fmla="*/ 0 h 5"/>
                <a:gd name="T14" fmla="*/ 120 w 120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" h="5">
                  <a:moveTo>
                    <a:pt x="0" y="5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4" name="Freeform 81"/>
            <p:cNvSpPr>
              <a:spLocks/>
            </p:cNvSpPr>
            <p:nvPr/>
          </p:nvSpPr>
          <p:spPr bwMode="auto">
            <a:xfrm>
              <a:off x="4489" y="3338"/>
              <a:ext cx="114" cy="37"/>
            </a:xfrm>
            <a:custGeom>
              <a:avLst/>
              <a:gdLst>
                <a:gd name="T0" fmla="*/ 0 w 114"/>
                <a:gd name="T1" fmla="*/ 37 h 37"/>
                <a:gd name="T2" fmla="*/ 28 w 114"/>
                <a:gd name="T3" fmla="*/ 28 h 37"/>
                <a:gd name="T4" fmla="*/ 57 w 114"/>
                <a:gd name="T5" fmla="*/ 18 h 37"/>
                <a:gd name="T6" fmla="*/ 85 w 114"/>
                <a:gd name="T7" fmla="*/ 4 h 37"/>
                <a:gd name="T8" fmla="*/ 114 w 114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4"/>
                <a:gd name="T16" fmla="*/ 0 h 37"/>
                <a:gd name="T17" fmla="*/ 114 w 11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4" h="37">
                  <a:moveTo>
                    <a:pt x="0" y="37"/>
                  </a:moveTo>
                  <a:lnTo>
                    <a:pt x="28" y="28"/>
                  </a:lnTo>
                  <a:lnTo>
                    <a:pt x="57" y="18"/>
                  </a:lnTo>
                  <a:lnTo>
                    <a:pt x="85" y="4"/>
                  </a:lnTo>
                  <a:lnTo>
                    <a:pt x="11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5" name="Freeform 82"/>
            <p:cNvSpPr>
              <a:spLocks/>
            </p:cNvSpPr>
            <p:nvPr/>
          </p:nvSpPr>
          <p:spPr bwMode="auto">
            <a:xfrm>
              <a:off x="4603" y="3338"/>
              <a:ext cx="119" cy="42"/>
            </a:xfrm>
            <a:custGeom>
              <a:avLst/>
              <a:gdLst>
                <a:gd name="T0" fmla="*/ 0 w 119"/>
                <a:gd name="T1" fmla="*/ 0 h 42"/>
                <a:gd name="T2" fmla="*/ 9 w 119"/>
                <a:gd name="T3" fmla="*/ 4 h 42"/>
                <a:gd name="T4" fmla="*/ 24 w 119"/>
                <a:gd name="T5" fmla="*/ 9 h 42"/>
                <a:gd name="T6" fmla="*/ 57 w 119"/>
                <a:gd name="T7" fmla="*/ 33 h 42"/>
                <a:gd name="T8" fmla="*/ 81 w 119"/>
                <a:gd name="T9" fmla="*/ 37 h 42"/>
                <a:gd name="T10" fmla="*/ 95 w 119"/>
                <a:gd name="T11" fmla="*/ 42 h 42"/>
                <a:gd name="T12" fmla="*/ 110 w 119"/>
                <a:gd name="T13" fmla="*/ 33 h 42"/>
                <a:gd name="T14" fmla="*/ 119 w 119"/>
                <a:gd name="T15" fmla="*/ 18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42"/>
                <a:gd name="T26" fmla="*/ 119 w 119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42">
                  <a:moveTo>
                    <a:pt x="0" y="0"/>
                  </a:moveTo>
                  <a:lnTo>
                    <a:pt x="9" y="4"/>
                  </a:lnTo>
                  <a:lnTo>
                    <a:pt x="24" y="9"/>
                  </a:lnTo>
                  <a:lnTo>
                    <a:pt x="57" y="33"/>
                  </a:lnTo>
                  <a:lnTo>
                    <a:pt x="81" y="37"/>
                  </a:lnTo>
                  <a:lnTo>
                    <a:pt x="95" y="42"/>
                  </a:lnTo>
                  <a:lnTo>
                    <a:pt x="110" y="33"/>
                  </a:lnTo>
                  <a:lnTo>
                    <a:pt x="119" y="18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6" name="Freeform 83"/>
            <p:cNvSpPr>
              <a:spLocks/>
            </p:cNvSpPr>
            <p:nvPr/>
          </p:nvSpPr>
          <p:spPr bwMode="auto">
            <a:xfrm>
              <a:off x="4722" y="2405"/>
              <a:ext cx="119" cy="951"/>
            </a:xfrm>
            <a:custGeom>
              <a:avLst/>
              <a:gdLst>
                <a:gd name="T0" fmla="*/ 0 w 119"/>
                <a:gd name="T1" fmla="*/ 951 h 951"/>
                <a:gd name="T2" fmla="*/ 5 w 119"/>
                <a:gd name="T3" fmla="*/ 937 h 951"/>
                <a:gd name="T4" fmla="*/ 10 w 119"/>
                <a:gd name="T5" fmla="*/ 914 h 951"/>
                <a:gd name="T6" fmla="*/ 14 w 119"/>
                <a:gd name="T7" fmla="*/ 867 h 951"/>
                <a:gd name="T8" fmla="*/ 24 w 119"/>
                <a:gd name="T9" fmla="*/ 810 h 951"/>
                <a:gd name="T10" fmla="*/ 29 w 119"/>
                <a:gd name="T11" fmla="*/ 744 h 951"/>
                <a:gd name="T12" fmla="*/ 38 w 119"/>
                <a:gd name="T13" fmla="*/ 669 h 951"/>
                <a:gd name="T14" fmla="*/ 43 w 119"/>
                <a:gd name="T15" fmla="*/ 593 h 951"/>
                <a:gd name="T16" fmla="*/ 62 w 119"/>
                <a:gd name="T17" fmla="*/ 428 h 951"/>
                <a:gd name="T18" fmla="*/ 67 w 119"/>
                <a:gd name="T19" fmla="*/ 353 h 951"/>
                <a:gd name="T20" fmla="*/ 76 w 119"/>
                <a:gd name="T21" fmla="*/ 273 h 951"/>
                <a:gd name="T22" fmla="*/ 81 w 119"/>
                <a:gd name="T23" fmla="*/ 202 h 951"/>
                <a:gd name="T24" fmla="*/ 91 w 119"/>
                <a:gd name="T25" fmla="*/ 141 h 951"/>
                <a:gd name="T26" fmla="*/ 95 w 119"/>
                <a:gd name="T27" fmla="*/ 84 h 951"/>
                <a:gd name="T28" fmla="*/ 105 w 119"/>
                <a:gd name="T29" fmla="*/ 42 h 951"/>
                <a:gd name="T30" fmla="*/ 110 w 119"/>
                <a:gd name="T31" fmla="*/ 28 h 951"/>
                <a:gd name="T32" fmla="*/ 110 w 119"/>
                <a:gd name="T33" fmla="*/ 14 h 951"/>
                <a:gd name="T34" fmla="*/ 114 w 119"/>
                <a:gd name="T35" fmla="*/ 4 h 951"/>
                <a:gd name="T36" fmla="*/ 119 w 119"/>
                <a:gd name="T37" fmla="*/ 0 h 9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951"/>
                <a:gd name="T59" fmla="*/ 119 w 119"/>
                <a:gd name="T60" fmla="*/ 951 h 9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951">
                  <a:moveTo>
                    <a:pt x="0" y="951"/>
                  </a:moveTo>
                  <a:lnTo>
                    <a:pt x="5" y="937"/>
                  </a:lnTo>
                  <a:lnTo>
                    <a:pt x="10" y="914"/>
                  </a:lnTo>
                  <a:lnTo>
                    <a:pt x="14" y="867"/>
                  </a:lnTo>
                  <a:lnTo>
                    <a:pt x="24" y="810"/>
                  </a:lnTo>
                  <a:lnTo>
                    <a:pt x="29" y="744"/>
                  </a:lnTo>
                  <a:lnTo>
                    <a:pt x="38" y="669"/>
                  </a:lnTo>
                  <a:lnTo>
                    <a:pt x="43" y="593"/>
                  </a:lnTo>
                  <a:lnTo>
                    <a:pt x="62" y="428"/>
                  </a:lnTo>
                  <a:lnTo>
                    <a:pt x="67" y="353"/>
                  </a:lnTo>
                  <a:lnTo>
                    <a:pt x="76" y="273"/>
                  </a:lnTo>
                  <a:lnTo>
                    <a:pt x="81" y="202"/>
                  </a:lnTo>
                  <a:lnTo>
                    <a:pt x="91" y="141"/>
                  </a:lnTo>
                  <a:lnTo>
                    <a:pt x="95" y="84"/>
                  </a:lnTo>
                  <a:lnTo>
                    <a:pt x="105" y="42"/>
                  </a:lnTo>
                  <a:lnTo>
                    <a:pt x="110" y="28"/>
                  </a:lnTo>
                  <a:lnTo>
                    <a:pt x="110" y="14"/>
                  </a:lnTo>
                  <a:lnTo>
                    <a:pt x="114" y="4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7" name="Freeform 84"/>
            <p:cNvSpPr>
              <a:spLocks/>
            </p:cNvSpPr>
            <p:nvPr/>
          </p:nvSpPr>
          <p:spPr bwMode="auto">
            <a:xfrm>
              <a:off x="4841" y="2405"/>
              <a:ext cx="115" cy="754"/>
            </a:xfrm>
            <a:custGeom>
              <a:avLst/>
              <a:gdLst>
                <a:gd name="T0" fmla="*/ 0 w 115"/>
                <a:gd name="T1" fmla="*/ 0 h 754"/>
                <a:gd name="T2" fmla="*/ 5 w 115"/>
                <a:gd name="T3" fmla="*/ 0 h 754"/>
                <a:gd name="T4" fmla="*/ 10 w 115"/>
                <a:gd name="T5" fmla="*/ 4 h 754"/>
                <a:gd name="T6" fmla="*/ 10 w 115"/>
                <a:gd name="T7" fmla="*/ 14 h 754"/>
                <a:gd name="T8" fmla="*/ 15 w 115"/>
                <a:gd name="T9" fmla="*/ 28 h 754"/>
                <a:gd name="T10" fmla="*/ 19 w 115"/>
                <a:gd name="T11" fmla="*/ 42 h 754"/>
                <a:gd name="T12" fmla="*/ 24 w 115"/>
                <a:gd name="T13" fmla="*/ 66 h 754"/>
                <a:gd name="T14" fmla="*/ 29 w 115"/>
                <a:gd name="T15" fmla="*/ 117 h 754"/>
                <a:gd name="T16" fmla="*/ 38 w 115"/>
                <a:gd name="T17" fmla="*/ 179 h 754"/>
                <a:gd name="T18" fmla="*/ 43 w 115"/>
                <a:gd name="T19" fmla="*/ 249 h 754"/>
                <a:gd name="T20" fmla="*/ 53 w 115"/>
                <a:gd name="T21" fmla="*/ 320 h 754"/>
                <a:gd name="T22" fmla="*/ 57 w 115"/>
                <a:gd name="T23" fmla="*/ 400 h 754"/>
                <a:gd name="T24" fmla="*/ 62 w 115"/>
                <a:gd name="T25" fmla="*/ 476 h 754"/>
                <a:gd name="T26" fmla="*/ 72 w 115"/>
                <a:gd name="T27" fmla="*/ 546 h 754"/>
                <a:gd name="T28" fmla="*/ 76 w 115"/>
                <a:gd name="T29" fmla="*/ 612 h 754"/>
                <a:gd name="T30" fmla="*/ 86 w 115"/>
                <a:gd name="T31" fmla="*/ 669 h 754"/>
                <a:gd name="T32" fmla="*/ 91 w 115"/>
                <a:gd name="T33" fmla="*/ 692 h 754"/>
                <a:gd name="T34" fmla="*/ 91 w 115"/>
                <a:gd name="T35" fmla="*/ 711 h 754"/>
                <a:gd name="T36" fmla="*/ 96 w 115"/>
                <a:gd name="T37" fmla="*/ 730 h 754"/>
                <a:gd name="T38" fmla="*/ 100 w 115"/>
                <a:gd name="T39" fmla="*/ 739 h 754"/>
                <a:gd name="T40" fmla="*/ 105 w 115"/>
                <a:gd name="T41" fmla="*/ 749 h 754"/>
                <a:gd name="T42" fmla="*/ 105 w 115"/>
                <a:gd name="T43" fmla="*/ 754 h 754"/>
                <a:gd name="T44" fmla="*/ 110 w 115"/>
                <a:gd name="T45" fmla="*/ 749 h 754"/>
                <a:gd name="T46" fmla="*/ 115 w 115"/>
                <a:gd name="T47" fmla="*/ 744 h 75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5"/>
                <a:gd name="T73" fmla="*/ 0 h 754"/>
                <a:gd name="T74" fmla="*/ 115 w 115"/>
                <a:gd name="T75" fmla="*/ 754 h 75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5" h="754">
                  <a:moveTo>
                    <a:pt x="0" y="0"/>
                  </a:moveTo>
                  <a:lnTo>
                    <a:pt x="5" y="0"/>
                  </a:lnTo>
                  <a:lnTo>
                    <a:pt x="10" y="4"/>
                  </a:lnTo>
                  <a:lnTo>
                    <a:pt x="10" y="14"/>
                  </a:lnTo>
                  <a:lnTo>
                    <a:pt x="15" y="28"/>
                  </a:lnTo>
                  <a:lnTo>
                    <a:pt x="19" y="42"/>
                  </a:lnTo>
                  <a:lnTo>
                    <a:pt x="24" y="66"/>
                  </a:lnTo>
                  <a:lnTo>
                    <a:pt x="29" y="117"/>
                  </a:lnTo>
                  <a:lnTo>
                    <a:pt x="38" y="179"/>
                  </a:lnTo>
                  <a:lnTo>
                    <a:pt x="43" y="249"/>
                  </a:lnTo>
                  <a:lnTo>
                    <a:pt x="53" y="320"/>
                  </a:lnTo>
                  <a:lnTo>
                    <a:pt x="57" y="400"/>
                  </a:lnTo>
                  <a:lnTo>
                    <a:pt x="62" y="476"/>
                  </a:lnTo>
                  <a:lnTo>
                    <a:pt x="72" y="546"/>
                  </a:lnTo>
                  <a:lnTo>
                    <a:pt x="76" y="612"/>
                  </a:lnTo>
                  <a:lnTo>
                    <a:pt x="86" y="669"/>
                  </a:lnTo>
                  <a:lnTo>
                    <a:pt x="91" y="692"/>
                  </a:lnTo>
                  <a:lnTo>
                    <a:pt x="91" y="711"/>
                  </a:lnTo>
                  <a:lnTo>
                    <a:pt x="96" y="730"/>
                  </a:lnTo>
                  <a:lnTo>
                    <a:pt x="100" y="739"/>
                  </a:lnTo>
                  <a:lnTo>
                    <a:pt x="105" y="749"/>
                  </a:lnTo>
                  <a:lnTo>
                    <a:pt x="105" y="754"/>
                  </a:lnTo>
                  <a:lnTo>
                    <a:pt x="110" y="749"/>
                  </a:lnTo>
                  <a:lnTo>
                    <a:pt x="115" y="74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8" name="Freeform 85"/>
            <p:cNvSpPr>
              <a:spLocks/>
            </p:cNvSpPr>
            <p:nvPr/>
          </p:nvSpPr>
          <p:spPr bwMode="auto">
            <a:xfrm>
              <a:off x="4956" y="1768"/>
              <a:ext cx="119" cy="1381"/>
            </a:xfrm>
            <a:custGeom>
              <a:avLst/>
              <a:gdLst>
                <a:gd name="T0" fmla="*/ 0 w 119"/>
                <a:gd name="T1" fmla="*/ 1381 h 1381"/>
                <a:gd name="T2" fmla="*/ 4 w 119"/>
                <a:gd name="T3" fmla="*/ 1367 h 1381"/>
                <a:gd name="T4" fmla="*/ 9 w 119"/>
                <a:gd name="T5" fmla="*/ 1353 h 1381"/>
                <a:gd name="T6" fmla="*/ 9 w 119"/>
                <a:gd name="T7" fmla="*/ 1334 h 1381"/>
                <a:gd name="T8" fmla="*/ 14 w 119"/>
                <a:gd name="T9" fmla="*/ 1310 h 1381"/>
                <a:gd name="T10" fmla="*/ 23 w 119"/>
                <a:gd name="T11" fmla="*/ 1254 h 1381"/>
                <a:gd name="T12" fmla="*/ 28 w 119"/>
                <a:gd name="T13" fmla="*/ 1183 h 1381"/>
                <a:gd name="T14" fmla="*/ 38 w 119"/>
                <a:gd name="T15" fmla="*/ 1108 h 1381"/>
                <a:gd name="T16" fmla="*/ 42 w 119"/>
                <a:gd name="T17" fmla="*/ 1018 h 1381"/>
                <a:gd name="T18" fmla="*/ 52 w 119"/>
                <a:gd name="T19" fmla="*/ 924 h 1381"/>
                <a:gd name="T20" fmla="*/ 57 w 119"/>
                <a:gd name="T21" fmla="*/ 825 h 1381"/>
                <a:gd name="T22" fmla="*/ 66 w 119"/>
                <a:gd name="T23" fmla="*/ 717 h 1381"/>
                <a:gd name="T24" fmla="*/ 76 w 119"/>
                <a:gd name="T25" fmla="*/ 613 h 1381"/>
                <a:gd name="T26" fmla="*/ 90 w 119"/>
                <a:gd name="T27" fmla="*/ 396 h 1381"/>
                <a:gd name="T28" fmla="*/ 95 w 119"/>
                <a:gd name="T29" fmla="*/ 288 h 1381"/>
                <a:gd name="T30" fmla="*/ 104 w 119"/>
                <a:gd name="T31" fmla="*/ 189 h 1381"/>
                <a:gd name="T32" fmla="*/ 109 w 119"/>
                <a:gd name="T33" fmla="*/ 90 h 1381"/>
                <a:gd name="T34" fmla="*/ 119 w 119"/>
                <a:gd name="T35" fmla="*/ 0 h 13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9"/>
                <a:gd name="T55" fmla="*/ 0 h 1381"/>
                <a:gd name="T56" fmla="*/ 119 w 119"/>
                <a:gd name="T57" fmla="*/ 1381 h 13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9" h="1381">
                  <a:moveTo>
                    <a:pt x="0" y="1381"/>
                  </a:moveTo>
                  <a:lnTo>
                    <a:pt x="4" y="1367"/>
                  </a:lnTo>
                  <a:lnTo>
                    <a:pt x="9" y="1353"/>
                  </a:lnTo>
                  <a:lnTo>
                    <a:pt x="9" y="1334"/>
                  </a:lnTo>
                  <a:lnTo>
                    <a:pt x="14" y="1310"/>
                  </a:lnTo>
                  <a:lnTo>
                    <a:pt x="23" y="1254"/>
                  </a:lnTo>
                  <a:lnTo>
                    <a:pt x="28" y="1183"/>
                  </a:lnTo>
                  <a:lnTo>
                    <a:pt x="38" y="1108"/>
                  </a:lnTo>
                  <a:lnTo>
                    <a:pt x="42" y="1018"/>
                  </a:lnTo>
                  <a:lnTo>
                    <a:pt x="52" y="924"/>
                  </a:lnTo>
                  <a:lnTo>
                    <a:pt x="57" y="825"/>
                  </a:lnTo>
                  <a:lnTo>
                    <a:pt x="66" y="717"/>
                  </a:lnTo>
                  <a:lnTo>
                    <a:pt x="76" y="613"/>
                  </a:lnTo>
                  <a:lnTo>
                    <a:pt x="90" y="396"/>
                  </a:lnTo>
                  <a:lnTo>
                    <a:pt x="95" y="288"/>
                  </a:lnTo>
                  <a:lnTo>
                    <a:pt x="104" y="189"/>
                  </a:lnTo>
                  <a:lnTo>
                    <a:pt x="109" y="9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9" name="Rectangle 86"/>
            <p:cNvSpPr>
              <a:spLocks noChangeArrowheads="1"/>
            </p:cNvSpPr>
            <p:nvPr/>
          </p:nvSpPr>
          <p:spPr bwMode="auto">
            <a:xfrm>
              <a:off x="1167" y="3309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0" name="Rectangle 87"/>
            <p:cNvSpPr>
              <a:spLocks noChangeArrowheads="1"/>
            </p:cNvSpPr>
            <p:nvPr/>
          </p:nvSpPr>
          <p:spPr bwMode="auto">
            <a:xfrm>
              <a:off x="953" y="2890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1" name="Rectangle 88"/>
            <p:cNvSpPr>
              <a:spLocks noChangeArrowheads="1"/>
            </p:cNvSpPr>
            <p:nvPr/>
          </p:nvSpPr>
          <p:spPr bwMode="auto">
            <a:xfrm>
              <a:off x="953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2" name="Rectangle 89"/>
            <p:cNvSpPr>
              <a:spLocks noChangeArrowheads="1"/>
            </p:cNvSpPr>
            <p:nvPr/>
          </p:nvSpPr>
          <p:spPr bwMode="auto">
            <a:xfrm>
              <a:off x="953" y="204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3000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3" name="Rectangle 90"/>
            <p:cNvSpPr>
              <a:spLocks noChangeArrowheads="1"/>
            </p:cNvSpPr>
            <p:nvPr/>
          </p:nvSpPr>
          <p:spPr bwMode="auto">
            <a:xfrm>
              <a:off x="953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4000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4" name="Rectangle 91"/>
            <p:cNvSpPr>
              <a:spLocks noChangeArrowheads="1"/>
            </p:cNvSpPr>
            <p:nvPr/>
          </p:nvSpPr>
          <p:spPr bwMode="auto">
            <a:xfrm>
              <a:off x="953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5" name="Rectangle 92"/>
            <p:cNvSpPr>
              <a:spLocks noChangeArrowheads="1"/>
            </p:cNvSpPr>
            <p:nvPr/>
          </p:nvSpPr>
          <p:spPr bwMode="auto">
            <a:xfrm>
              <a:off x="1310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6" name="Rectangle 93"/>
            <p:cNvSpPr>
              <a:spLocks noChangeArrowheads="1"/>
            </p:cNvSpPr>
            <p:nvPr/>
          </p:nvSpPr>
          <p:spPr bwMode="auto">
            <a:xfrm>
              <a:off x="1782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4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7" name="Rectangle 94"/>
            <p:cNvSpPr>
              <a:spLocks noChangeArrowheads="1"/>
            </p:cNvSpPr>
            <p:nvPr/>
          </p:nvSpPr>
          <p:spPr bwMode="auto">
            <a:xfrm>
              <a:off x="2249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8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8" name="Rectangle 95"/>
            <p:cNvSpPr>
              <a:spLocks noChangeArrowheads="1"/>
            </p:cNvSpPr>
            <p:nvPr/>
          </p:nvSpPr>
          <p:spPr bwMode="auto">
            <a:xfrm>
              <a:off x="268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12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9" name="Rectangle 96"/>
            <p:cNvSpPr>
              <a:spLocks noChangeArrowheads="1"/>
            </p:cNvSpPr>
            <p:nvPr/>
          </p:nvSpPr>
          <p:spPr bwMode="auto">
            <a:xfrm>
              <a:off x="3155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16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0" name="Rectangle 97"/>
            <p:cNvSpPr>
              <a:spLocks noChangeArrowheads="1"/>
            </p:cNvSpPr>
            <p:nvPr/>
          </p:nvSpPr>
          <p:spPr bwMode="auto">
            <a:xfrm>
              <a:off x="362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1" name="Rectangle 98"/>
            <p:cNvSpPr>
              <a:spLocks noChangeArrowheads="1"/>
            </p:cNvSpPr>
            <p:nvPr/>
          </p:nvSpPr>
          <p:spPr bwMode="auto">
            <a:xfrm>
              <a:off x="409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24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2" name="Rectangle 99"/>
            <p:cNvSpPr>
              <a:spLocks noChangeArrowheads="1"/>
            </p:cNvSpPr>
            <p:nvPr/>
          </p:nvSpPr>
          <p:spPr bwMode="auto">
            <a:xfrm>
              <a:off x="4560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28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3" name="Rectangle 100"/>
            <p:cNvSpPr>
              <a:spLocks noChangeArrowheads="1"/>
            </p:cNvSpPr>
            <p:nvPr/>
          </p:nvSpPr>
          <p:spPr bwMode="auto">
            <a:xfrm>
              <a:off x="503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32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4" name="Rectangle 101"/>
            <p:cNvSpPr>
              <a:spLocks noChangeArrowheads="1"/>
            </p:cNvSpPr>
            <p:nvPr/>
          </p:nvSpPr>
          <p:spPr bwMode="auto">
            <a:xfrm>
              <a:off x="2580" y="3705"/>
              <a:ext cx="130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Number of Queens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5" name="Rectangle 102"/>
            <p:cNvSpPr>
              <a:spLocks noChangeArrowheads="1"/>
            </p:cNvSpPr>
            <p:nvPr/>
          </p:nvSpPr>
          <p:spPr bwMode="auto">
            <a:xfrm rot="16200000">
              <a:off x="172" y="2147"/>
              <a:ext cx="12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Time in seconds  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5438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Local Search Performance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5650" name="Group 10"/>
          <p:cNvGrpSpPr>
            <a:grpSpLocks noChangeAspect="1"/>
          </p:cNvGrpSpPr>
          <p:nvPr/>
        </p:nvGrpSpPr>
        <p:grpSpPr bwMode="auto">
          <a:xfrm>
            <a:off x="990600" y="1752600"/>
            <a:ext cx="7467600" cy="4495800"/>
            <a:chOff x="624" y="1104"/>
            <a:chExt cx="4704" cy="2832"/>
          </a:xfrm>
        </p:grpSpPr>
        <p:sp>
          <p:nvSpPr>
            <p:cNvPr id="155651" name="AutoShape 9"/>
            <p:cNvSpPr>
              <a:spLocks noChangeAspect="1" noChangeArrowheads="1" noTextEdit="1"/>
            </p:cNvSpPr>
            <p:nvPr/>
          </p:nvSpPr>
          <p:spPr bwMode="auto">
            <a:xfrm>
              <a:off x="624" y="1104"/>
              <a:ext cx="4704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2" name="Rectangle 11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3" name="Rectangle 12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4" name="Line 13"/>
            <p:cNvSpPr>
              <a:spLocks noChangeShapeType="1"/>
            </p:cNvSpPr>
            <p:nvPr/>
          </p:nvSpPr>
          <p:spPr bwMode="auto">
            <a:xfrm>
              <a:off x="1322" y="1278"/>
              <a:ext cx="1" cy="21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5" name="Line 14"/>
            <p:cNvSpPr>
              <a:spLocks noChangeShapeType="1"/>
            </p:cNvSpPr>
            <p:nvPr/>
          </p:nvSpPr>
          <p:spPr bwMode="auto">
            <a:xfrm>
              <a:off x="1279" y="3380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6" name="Line 15"/>
            <p:cNvSpPr>
              <a:spLocks noChangeShapeType="1"/>
            </p:cNvSpPr>
            <p:nvPr/>
          </p:nvSpPr>
          <p:spPr bwMode="auto">
            <a:xfrm>
              <a:off x="1279" y="296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7" name="Line 16"/>
            <p:cNvSpPr>
              <a:spLocks noChangeShapeType="1"/>
            </p:cNvSpPr>
            <p:nvPr/>
          </p:nvSpPr>
          <p:spPr bwMode="auto">
            <a:xfrm>
              <a:off x="1279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8" name="Line 17"/>
            <p:cNvSpPr>
              <a:spLocks noChangeShapeType="1"/>
            </p:cNvSpPr>
            <p:nvPr/>
          </p:nvSpPr>
          <p:spPr bwMode="auto">
            <a:xfrm>
              <a:off x="1279" y="2117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9" name="Line 18"/>
            <p:cNvSpPr>
              <a:spLocks noChangeShapeType="1"/>
            </p:cNvSpPr>
            <p:nvPr/>
          </p:nvSpPr>
          <p:spPr bwMode="auto">
            <a:xfrm>
              <a:off x="1279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0" name="Line 19"/>
            <p:cNvSpPr>
              <a:spLocks noChangeShapeType="1"/>
            </p:cNvSpPr>
            <p:nvPr/>
          </p:nvSpPr>
          <p:spPr bwMode="auto">
            <a:xfrm>
              <a:off x="1279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1" name="Line 20"/>
            <p:cNvSpPr>
              <a:spLocks noChangeShapeType="1"/>
            </p:cNvSpPr>
            <p:nvPr/>
          </p:nvSpPr>
          <p:spPr bwMode="auto">
            <a:xfrm>
              <a:off x="1322" y="3380"/>
              <a:ext cx="37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2" name="Line 21"/>
            <p:cNvSpPr>
              <a:spLocks noChangeShapeType="1"/>
            </p:cNvSpPr>
            <p:nvPr/>
          </p:nvSpPr>
          <p:spPr bwMode="auto">
            <a:xfrm flipV="1">
              <a:off x="1322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3" name="Line 22"/>
            <p:cNvSpPr>
              <a:spLocks noChangeShapeType="1"/>
            </p:cNvSpPr>
            <p:nvPr/>
          </p:nvSpPr>
          <p:spPr bwMode="auto">
            <a:xfrm flipV="1">
              <a:off x="2256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4" name="Line 23"/>
            <p:cNvSpPr>
              <a:spLocks noChangeShapeType="1"/>
            </p:cNvSpPr>
            <p:nvPr/>
          </p:nvSpPr>
          <p:spPr bwMode="auto">
            <a:xfrm flipV="1">
              <a:off x="3195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5" name="Line 24"/>
            <p:cNvSpPr>
              <a:spLocks noChangeShapeType="1"/>
            </p:cNvSpPr>
            <p:nvPr/>
          </p:nvSpPr>
          <p:spPr bwMode="auto">
            <a:xfrm flipV="1">
              <a:off x="4129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6" name="Line 25"/>
            <p:cNvSpPr>
              <a:spLocks noChangeShapeType="1"/>
            </p:cNvSpPr>
            <p:nvPr/>
          </p:nvSpPr>
          <p:spPr bwMode="auto">
            <a:xfrm flipV="1">
              <a:off x="5063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7" name="Freeform 26"/>
            <p:cNvSpPr>
              <a:spLocks/>
            </p:cNvSpPr>
            <p:nvPr/>
          </p:nvSpPr>
          <p:spPr bwMode="auto">
            <a:xfrm>
              <a:off x="1322" y="3267"/>
              <a:ext cx="934" cy="113"/>
            </a:xfrm>
            <a:custGeom>
              <a:avLst/>
              <a:gdLst>
                <a:gd name="T0" fmla="*/ 0 w 934"/>
                <a:gd name="T1" fmla="*/ 113 h 113"/>
                <a:gd name="T2" fmla="*/ 116 w 934"/>
                <a:gd name="T3" fmla="*/ 99 h 113"/>
                <a:gd name="T4" fmla="*/ 231 w 934"/>
                <a:gd name="T5" fmla="*/ 89 h 113"/>
                <a:gd name="T6" fmla="*/ 467 w 934"/>
                <a:gd name="T7" fmla="*/ 71 h 113"/>
                <a:gd name="T8" fmla="*/ 583 w 934"/>
                <a:gd name="T9" fmla="*/ 61 h 113"/>
                <a:gd name="T10" fmla="*/ 698 w 934"/>
                <a:gd name="T11" fmla="*/ 47 h 113"/>
                <a:gd name="T12" fmla="*/ 819 w 934"/>
                <a:gd name="T13" fmla="*/ 23 h 113"/>
                <a:gd name="T14" fmla="*/ 934 w 934"/>
                <a:gd name="T15" fmla="*/ 0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113"/>
                <a:gd name="T26" fmla="*/ 934 w 934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113">
                  <a:moveTo>
                    <a:pt x="0" y="113"/>
                  </a:moveTo>
                  <a:lnTo>
                    <a:pt x="116" y="99"/>
                  </a:lnTo>
                  <a:lnTo>
                    <a:pt x="231" y="89"/>
                  </a:lnTo>
                  <a:lnTo>
                    <a:pt x="467" y="71"/>
                  </a:lnTo>
                  <a:lnTo>
                    <a:pt x="583" y="61"/>
                  </a:lnTo>
                  <a:lnTo>
                    <a:pt x="698" y="47"/>
                  </a:lnTo>
                  <a:lnTo>
                    <a:pt x="819" y="23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8" name="Freeform 27"/>
            <p:cNvSpPr>
              <a:spLocks/>
            </p:cNvSpPr>
            <p:nvPr/>
          </p:nvSpPr>
          <p:spPr bwMode="auto">
            <a:xfrm>
              <a:off x="2256" y="2918"/>
              <a:ext cx="939" cy="349"/>
            </a:xfrm>
            <a:custGeom>
              <a:avLst/>
              <a:gdLst>
                <a:gd name="T0" fmla="*/ 0 w 939"/>
                <a:gd name="T1" fmla="*/ 349 h 349"/>
                <a:gd name="T2" fmla="*/ 116 w 939"/>
                <a:gd name="T3" fmla="*/ 316 h 349"/>
                <a:gd name="T4" fmla="*/ 236 w 939"/>
                <a:gd name="T5" fmla="*/ 283 h 349"/>
                <a:gd name="T6" fmla="*/ 352 w 939"/>
                <a:gd name="T7" fmla="*/ 245 h 349"/>
                <a:gd name="T8" fmla="*/ 467 w 939"/>
                <a:gd name="T9" fmla="*/ 203 h 349"/>
                <a:gd name="T10" fmla="*/ 588 w 939"/>
                <a:gd name="T11" fmla="*/ 156 h 349"/>
                <a:gd name="T12" fmla="*/ 703 w 939"/>
                <a:gd name="T13" fmla="*/ 109 h 349"/>
                <a:gd name="T14" fmla="*/ 939 w 939"/>
                <a:gd name="T15" fmla="*/ 0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9"/>
                <a:gd name="T25" fmla="*/ 0 h 349"/>
                <a:gd name="T26" fmla="*/ 939 w 939"/>
                <a:gd name="T27" fmla="*/ 349 h 3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9" h="349">
                  <a:moveTo>
                    <a:pt x="0" y="349"/>
                  </a:moveTo>
                  <a:lnTo>
                    <a:pt x="116" y="316"/>
                  </a:lnTo>
                  <a:lnTo>
                    <a:pt x="236" y="283"/>
                  </a:lnTo>
                  <a:lnTo>
                    <a:pt x="352" y="245"/>
                  </a:lnTo>
                  <a:lnTo>
                    <a:pt x="467" y="203"/>
                  </a:lnTo>
                  <a:lnTo>
                    <a:pt x="588" y="156"/>
                  </a:lnTo>
                  <a:lnTo>
                    <a:pt x="703" y="109"/>
                  </a:lnTo>
                  <a:lnTo>
                    <a:pt x="93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9" name="Freeform 28"/>
            <p:cNvSpPr>
              <a:spLocks/>
            </p:cNvSpPr>
            <p:nvPr/>
          </p:nvSpPr>
          <p:spPr bwMode="auto">
            <a:xfrm>
              <a:off x="3195" y="2343"/>
              <a:ext cx="934" cy="575"/>
            </a:xfrm>
            <a:custGeom>
              <a:avLst/>
              <a:gdLst>
                <a:gd name="T0" fmla="*/ 0 w 934"/>
                <a:gd name="T1" fmla="*/ 575 h 575"/>
                <a:gd name="T2" fmla="*/ 236 w 934"/>
                <a:gd name="T3" fmla="*/ 453 h 575"/>
                <a:gd name="T4" fmla="*/ 352 w 934"/>
                <a:gd name="T5" fmla="*/ 387 h 575"/>
                <a:gd name="T6" fmla="*/ 467 w 934"/>
                <a:gd name="T7" fmla="*/ 316 h 575"/>
                <a:gd name="T8" fmla="*/ 583 w 934"/>
                <a:gd name="T9" fmla="*/ 245 h 575"/>
                <a:gd name="T10" fmla="*/ 703 w 934"/>
                <a:gd name="T11" fmla="*/ 165 h 575"/>
                <a:gd name="T12" fmla="*/ 819 w 934"/>
                <a:gd name="T13" fmla="*/ 85 h 575"/>
                <a:gd name="T14" fmla="*/ 934 w 934"/>
                <a:gd name="T15" fmla="*/ 0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575"/>
                <a:gd name="T26" fmla="*/ 934 w 934"/>
                <a:gd name="T27" fmla="*/ 575 h 5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575">
                  <a:moveTo>
                    <a:pt x="0" y="575"/>
                  </a:moveTo>
                  <a:lnTo>
                    <a:pt x="236" y="453"/>
                  </a:lnTo>
                  <a:lnTo>
                    <a:pt x="352" y="387"/>
                  </a:lnTo>
                  <a:lnTo>
                    <a:pt x="467" y="316"/>
                  </a:lnTo>
                  <a:lnTo>
                    <a:pt x="583" y="245"/>
                  </a:lnTo>
                  <a:lnTo>
                    <a:pt x="703" y="165"/>
                  </a:lnTo>
                  <a:lnTo>
                    <a:pt x="819" y="85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0" name="Freeform 29"/>
            <p:cNvSpPr>
              <a:spLocks/>
            </p:cNvSpPr>
            <p:nvPr/>
          </p:nvSpPr>
          <p:spPr bwMode="auto">
            <a:xfrm>
              <a:off x="4129" y="1509"/>
              <a:ext cx="934" cy="834"/>
            </a:xfrm>
            <a:custGeom>
              <a:avLst/>
              <a:gdLst>
                <a:gd name="T0" fmla="*/ 0 w 934"/>
                <a:gd name="T1" fmla="*/ 834 h 834"/>
                <a:gd name="T2" fmla="*/ 116 w 934"/>
                <a:gd name="T3" fmla="*/ 745 h 834"/>
                <a:gd name="T4" fmla="*/ 231 w 934"/>
                <a:gd name="T5" fmla="*/ 646 h 834"/>
                <a:gd name="T6" fmla="*/ 352 w 934"/>
                <a:gd name="T7" fmla="*/ 542 h 834"/>
                <a:gd name="T8" fmla="*/ 467 w 934"/>
                <a:gd name="T9" fmla="*/ 434 h 834"/>
                <a:gd name="T10" fmla="*/ 698 w 934"/>
                <a:gd name="T11" fmla="*/ 217 h 834"/>
                <a:gd name="T12" fmla="*/ 819 w 934"/>
                <a:gd name="T13" fmla="*/ 109 h 834"/>
                <a:gd name="T14" fmla="*/ 934 w 934"/>
                <a:gd name="T15" fmla="*/ 0 h 8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834"/>
                <a:gd name="T26" fmla="*/ 934 w 934"/>
                <a:gd name="T27" fmla="*/ 834 h 8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834">
                  <a:moveTo>
                    <a:pt x="0" y="834"/>
                  </a:moveTo>
                  <a:lnTo>
                    <a:pt x="116" y="745"/>
                  </a:lnTo>
                  <a:lnTo>
                    <a:pt x="231" y="646"/>
                  </a:lnTo>
                  <a:lnTo>
                    <a:pt x="352" y="542"/>
                  </a:lnTo>
                  <a:lnTo>
                    <a:pt x="467" y="434"/>
                  </a:lnTo>
                  <a:lnTo>
                    <a:pt x="698" y="217"/>
                  </a:lnTo>
                  <a:lnTo>
                    <a:pt x="819" y="109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1" name="Rectangle 30"/>
            <p:cNvSpPr>
              <a:spLocks noChangeArrowheads="1"/>
            </p:cNvSpPr>
            <p:nvPr/>
          </p:nvSpPr>
          <p:spPr bwMode="auto">
            <a:xfrm>
              <a:off x="1173" y="330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2" name="Rectangle 31"/>
            <p:cNvSpPr>
              <a:spLocks noChangeArrowheads="1"/>
            </p:cNvSpPr>
            <p:nvPr/>
          </p:nvSpPr>
          <p:spPr bwMode="auto">
            <a:xfrm>
              <a:off x="1030" y="2885"/>
              <a:ext cx="2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3" name="Rectangle 32"/>
            <p:cNvSpPr>
              <a:spLocks noChangeArrowheads="1"/>
            </p:cNvSpPr>
            <p:nvPr/>
          </p:nvSpPr>
          <p:spPr bwMode="auto">
            <a:xfrm>
              <a:off x="958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4" name="Rectangle 33"/>
            <p:cNvSpPr>
              <a:spLocks noChangeArrowheads="1"/>
            </p:cNvSpPr>
            <p:nvPr/>
          </p:nvSpPr>
          <p:spPr bwMode="auto">
            <a:xfrm>
              <a:off x="958" y="204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5" name="Rectangle 34"/>
            <p:cNvSpPr>
              <a:spLocks noChangeArrowheads="1"/>
            </p:cNvSpPr>
            <p:nvPr/>
          </p:nvSpPr>
          <p:spPr bwMode="auto">
            <a:xfrm>
              <a:off x="958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6" name="Rectangle 35"/>
            <p:cNvSpPr>
              <a:spLocks noChangeArrowheads="1"/>
            </p:cNvSpPr>
            <p:nvPr/>
          </p:nvSpPr>
          <p:spPr bwMode="auto">
            <a:xfrm>
              <a:off x="958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7" name="Rectangle 36"/>
            <p:cNvSpPr>
              <a:spLocks noChangeArrowheads="1"/>
            </p:cNvSpPr>
            <p:nvPr/>
          </p:nvSpPr>
          <p:spPr bwMode="auto">
            <a:xfrm>
              <a:off x="1317" y="3498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8" name="Rectangle 37"/>
            <p:cNvSpPr>
              <a:spLocks noChangeArrowheads="1"/>
            </p:cNvSpPr>
            <p:nvPr/>
          </p:nvSpPr>
          <p:spPr bwMode="auto">
            <a:xfrm>
              <a:off x="2143" y="3498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9" name="Rectangle 38"/>
            <p:cNvSpPr>
              <a:spLocks noChangeArrowheads="1"/>
            </p:cNvSpPr>
            <p:nvPr/>
          </p:nvSpPr>
          <p:spPr bwMode="auto">
            <a:xfrm>
              <a:off x="3049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0" name="Rectangle 39"/>
            <p:cNvSpPr>
              <a:spLocks noChangeArrowheads="1"/>
            </p:cNvSpPr>
            <p:nvPr/>
          </p:nvSpPr>
          <p:spPr bwMode="auto">
            <a:xfrm>
              <a:off x="3983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1" name="Rectangle 40"/>
            <p:cNvSpPr>
              <a:spLocks noChangeArrowheads="1"/>
            </p:cNvSpPr>
            <p:nvPr/>
          </p:nvSpPr>
          <p:spPr bwMode="auto">
            <a:xfrm>
              <a:off x="4917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2" name="Rectangle 41"/>
            <p:cNvSpPr>
              <a:spLocks noChangeArrowheads="1"/>
            </p:cNvSpPr>
            <p:nvPr/>
          </p:nvSpPr>
          <p:spPr bwMode="auto">
            <a:xfrm>
              <a:off x="2581" y="3705"/>
              <a:ext cx="130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Number of Queens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3" name="Rectangle 42"/>
            <p:cNvSpPr>
              <a:spLocks noChangeArrowheads="1"/>
            </p:cNvSpPr>
            <p:nvPr/>
          </p:nvSpPr>
          <p:spPr bwMode="auto">
            <a:xfrm rot="16200000">
              <a:off x="173" y="2141"/>
              <a:ext cx="12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Time in seconds  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7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2995"/>
            <a:ext cx="8099854" cy="488774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Performance depends on quality and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informativeness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initial assignment; inversely related to distance to solution 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Min Conflict often has astounding performance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Can solve arbitrary size (i.e., millions)  N-Queens problems in constant time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Appears to hold for arbitrary CSPs with the caveat…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9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2638" y="1471613"/>
            <a:ext cx="7578725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Except in a certain critical range of the ratio constraints to variables.</a:t>
            </a: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9747" name="Picture 4" descr="min-confli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988" y="2571750"/>
            <a:ext cx="7059612" cy="4222750"/>
          </a:xfrm>
          <a:noFill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0"/>
            <a:ext cx="8550275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Famous example: labeling line drawings</a:t>
            </a:r>
          </a:p>
        </p:txBody>
      </p:sp>
      <p:sp>
        <p:nvSpPr>
          <p:cNvPr id="161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028700"/>
            <a:ext cx="8095343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600" dirty="0">
                <a:ea typeface="ＭＳ Ｐゴシック" charset="0"/>
                <a:cs typeface="ＭＳ Ｐゴシック" charset="0"/>
                <a:hlinkClick r:id="rId3"/>
              </a:rPr>
              <a:t>Waltz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labeling algorithm, earliest AI CSP application (1972)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ea typeface="ＭＳ Ｐゴシック" charset="0"/>
              </a:rPr>
              <a:t>Convex interior lines labeled as +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ea typeface="ＭＳ Ｐゴシック" charset="0"/>
              </a:rPr>
              <a:t>Concave interior lines labeled as –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ea typeface="ＭＳ Ｐゴシック" charset="0"/>
              </a:rPr>
              <a:t>Boundary lines labeled as          with background to left</a:t>
            </a:r>
          </a:p>
          <a:p>
            <a:pPr>
              <a:spcBef>
                <a:spcPts val="0"/>
              </a:spcBef>
            </a:pPr>
            <a:r>
              <a:rPr lang="en-US" sz="2600" dirty="0">
                <a:ea typeface="ＭＳ Ｐゴシック" charset="0"/>
                <a:cs typeface="ＭＳ Ｐゴシック" charset="0"/>
              </a:rPr>
              <a:t>208 labeling possible </a:t>
            </a:r>
            <a:r>
              <a:rPr lang="en-US" sz="2600" dirty="0" err="1">
                <a:ea typeface="ＭＳ Ｐゴシック" charset="0"/>
                <a:cs typeface="ＭＳ Ｐゴシック" charset="0"/>
              </a:rPr>
              <a:t>labelings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, but only 18 are legal</a:t>
            </a:r>
          </a:p>
        </p:txBody>
      </p:sp>
      <p:pic>
        <p:nvPicPr>
          <p:cNvPr id="161795" name="Picture 4" descr="li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7" y="3701008"/>
            <a:ext cx="5318125" cy="3041650"/>
          </a:xfrm>
          <a:noFill/>
        </p:spPr>
      </p:pic>
      <p:sp>
        <p:nvSpPr>
          <p:cNvPr id="161796" name="Line 6"/>
          <p:cNvSpPr>
            <a:spLocks noChangeShapeType="1"/>
          </p:cNvSpPr>
          <p:nvPr/>
        </p:nvSpPr>
        <p:spPr bwMode="auto">
          <a:xfrm>
            <a:off x="4547286" y="259491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61797" name="Group 14"/>
          <p:cNvGrpSpPr>
            <a:grpSpLocks/>
          </p:cNvGrpSpPr>
          <p:nvPr/>
        </p:nvGrpSpPr>
        <p:grpSpPr bwMode="auto">
          <a:xfrm>
            <a:off x="6705600" y="4241800"/>
            <a:ext cx="1795463" cy="2090738"/>
            <a:chOff x="4224" y="2112"/>
            <a:chExt cx="832" cy="1024"/>
          </a:xfrm>
        </p:grpSpPr>
        <p:sp>
          <p:nvSpPr>
            <p:cNvPr id="161798" name="Freeform 8"/>
            <p:cNvSpPr>
              <a:spLocks/>
            </p:cNvSpPr>
            <p:nvPr/>
          </p:nvSpPr>
          <p:spPr bwMode="auto">
            <a:xfrm>
              <a:off x="4224" y="2112"/>
              <a:ext cx="816" cy="480"/>
            </a:xfrm>
            <a:custGeom>
              <a:avLst/>
              <a:gdLst>
                <a:gd name="T0" fmla="*/ 0 w 816"/>
                <a:gd name="T1" fmla="*/ 0 h 480"/>
                <a:gd name="T2" fmla="*/ 624 w 816"/>
                <a:gd name="T3" fmla="*/ 0 h 480"/>
                <a:gd name="T4" fmla="*/ 816 w 816"/>
                <a:gd name="T5" fmla="*/ 480 h 480"/>
                <a:gd name="T6" fmla="*/ 576 w 816"/>
                <a:gd name="T7" fmla="*/ 480 h 480"/>
                <a:gd name="T8" fmla="*/ 480 w 816"/>
                <a:gd name="T9" fmla="*/ 240 h 480"/>
                <a:gd name="T10" fmla="*/ 144 w 816"/>
                <a:gd name="T11" fmla="*/ 240 h 480"/>
                <a:gd name="T12" fmla="*/ 0 w 816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6"/>
                <a:gd name="T22" fmla="*/ 0 h 480"/>
                <a:gd name="T23" fmla="*/ 816 w 816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6" h="480">
                  <a:moveTo>
                    <a:pt x="0" y="0"/>
                  </a:moveTo>
                  <a:lnTo>
                    <a:pt x="624" y="0"/>
                  </a:lnTo>
                  <a:lnTo>
                    <a:pt x="816" y="480"/>
                  </a:lnTo>
                  <a:lnTo>
                    <a:pt x="576" y="480"/>
                  </a:lnTo>
                  <a:lnTo>
                    <a:pt x="480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799" name="Freeform 9"/>
            <p:cNvSpPr>
              <a:spLocks/>
            </p:cNvSpPr>
            <p:nvPr/>
          </p:nvSpPr>
          <p:spPr bwMode="auto">
            <a:xfrm>
              <a:off x="4224" y="2112"/>
              <a:ext cx="311" cy="1024"/>
            </a:xfrm>
            <a:custGeom>
              <a:avLst/>
              <a:gdLst>
                <a:gd name="T0" fmla="*/ 0 w 311"/>
                <a:gd name="T1" fmla="*/ 0 h 1024"/>
                <a:gd name="T2" fmla="*/ 18 w 311"/>
                <a:gd name="T3" fmla="*/ 823 h 1024"/>
                <a:gd name="T4" fmla="*/ 311 w 311"/>
                <a:gd name="T5" fmla="*/ 1024 h 1024"/>
                <a:gd name="T6" fmla="*/ 293 w 311"/>
                <a:gd name="T7" fmla="*/ 713 h 1024"/>
                <a:gd name="T8" fmla="*/ 137 w 311"/>
                <a:gd name="T9" fmla="*/ 585 h 1024"/>
                <a:gd name="T10" fmla="*/ 144 w 311"/>
                <a:gd name="T11" fmla="*/ 240 h 10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1024"/>
                <a:gd name="T20" fmla="*/ 311 w 311"/>
                <a:gd name="T21" fmla="*/ 1024 h 10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1024">
                  <a:moveTo>
                    <a:pt x="0" y="0"/>
                  </a:moveTo>
                  <a:lnTo>
                    <a:pt x="18" y="823"/>
                  </a:lnTo>
                  <a:lnTo>
                    <a:pt x="311" y="1024"/>
                  </a:lnTo>
                  <a:lnTo>
                    <a:pt x="293" y="713"/>
                  </a:lnTo>
                  <a:lnTo>
                    <a:pt x="137" y="585"/>
                  </a:lnTo>
                  <a:lnTo>
                    <a:pt x="14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0" name="Freeform 10"/>
            <p:cNvSpPr>
              <a:spLocks/>
            </p:cNvSpPr>
            <p:nvPr/>
          </p:nvSpPr>
          <p:spPr bwMode="auto">
            <a:xfrm>
              <a:off x="4368" y="2352"/>
              <a:ext cx="336" cy="336"/>
            </a:xfrm>
            <a:custGeom>
              <a:avLst/>
              <a:gdLst>
                <a:gd name="T0" fmla="*/ 0 w 336"/>
                <a:gd name="T1" fmla="*/ 336 h 336"/>
                <a:gd name="T2" fmla="*/ 336 w 336"/>
                <a:gd name="T3" fmla="*/ 336 h 336"/>
                <a:gd name="T4" fmla="*/ 336 w 336"/>
                <a:gd name="T5" fmla="*/ 0 h 336"/>
                <a:gd name="T6" fmla="*/ 0 60000 65536"/>
                <a:gd name="T7" fmla="*/ 0 60000 65536"/>
                <a:gd name="T8" fmla="*/ 0 60000 65536"/>
                <a:gd name="T9" fmla="*/ 0 w 336"/>
                <a:gd name="T10" fmla="*/ 0 h 336"/>
                <a:gd name="T11" fmla="*/ 336 w 336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36">
                  <a:moveTo>
                    <a:pt x="0" y="336"/>
                  </a:moveTo>
                  <a:lnTo>
                    <a:pt x="336" y="336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1" name="Freeform 11"/>
            <p:cNvSpPr>
              <a:spLocks/>
            </p:cNvSpPr>
            <p:nvPr/>
          </p:nvSpPr>
          <p:spPr bwMode="auto">
            <a:xfrm>
              <a:off x="4512" y="2592"/>
              <a:ext cx="544" cy="544"/>
            </a:xfrm>
            <a:custGeom>
              <a:avLst/>
              <a:gdLst>
                <a:gd name="T0" fmla="*/ 528 w 544"/>
                <a:gd name="T1" fmla="*/ 0 h 544"/>
                <a:gd name="T2" fmla="*/ 544 w 544"/>
                <a:gd name="T3" fmla="*/ 544 h 544"/>
                <a:gd name="T4" fmla="*/ 0 w 544"/>
                <a:gd name="T5" fmla="*/ 528 h 544"/>
                <a:gd name="T6" fmla="*/ 0 60000 65536"/>
                <a:gd name="T7" fmla="*/ 0 60000 65536"/>
                <a:gd name="T8" fmla="*/ 0 60000 65536"/>
                <a:gd name="T9" fmla="*/ 0 w 544"/>
                <a:gd name="T10" fmla="*/ 0 h 544"/>
                <a:gd name="T11" fmla="*/ 544 w 544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44">
                  <a:moveTo>
                    <a:pt x="528" y="0"/>
                  </a:moveTo>
                  <a:lnTo>
                    <a:pt x="544" y="544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2" name="Freeform 12"/>
            <p:cNvSpPr>
              <a:spLocks/>
            </p:cNvSpPr>
            <p:nvPr/>
          </p:nvSpPr>
          <p:spPr bwMode="auto">
            <a:xfrm>
              <a:off x="4512" y="2592"/>
              <a:ext cx="288" cy="240"/>
            </a:xfrm>
            <a:custGeom>
              <a:avLst/>
              <a:gdLst>
                <a:gd name="T0" fmla="*/ 0 w 288"/>
                <a:gd name="T1" fmla="*/ 240 h 240"/>
                <a:gd name="T2" fmla="*/ 288 w 288"/>
                <a:gd name="T3" fmla="*/ 240 h 240"/>
                <a:gd name="T4" fmla="*/ 288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3" name="Line 13"/>
            <p:cNvSpPr>
              <a:spLocks noChangeShapeType="1"/>
            </p:cNvSpPr>
            <p:nvPr/>
          </p:nvSpPr>
          <p:spPr bwMode="auto">
            <a:xfrm>
              <a:off x="4704" y="26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 II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Here are some illegal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labelings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843" name="Freeform 4"/>
          <p:cNvSpPr>
            <a:spLocks/>
          </p:cNvSpPr>
          <p:nvPr/>
        </p:nvSpPr>
        <p:spPr bwMode="auto">
          <a:xfrm>
            <a:off x="1219200" y="3429000"/>
            <a:ext cx="1219200" cy="685800"/>
          </a:xfrm>
          <a:custGeom>
            <a:avLst/>
            <a:gdLst>
              <a:gd name="T0" fmla="*/ 0 w 528"/>
              <a:gd name="T1" fmla="*/ 0 h 192"/>
              <a:gd name="T2" fmla="*/ 2147483647 w 528"/>
              <a:gd name="T3" fmla="*/ 2147483647 h 192"/>
              <a:gd name="T4" fmla="*/ 2147483647 w 528"/>
              <a:gd name="T5" fmla="*/ 0 h 192"/>
              <a:gd name="T6" fmla="*/ 0 60000 65536"/>
              <a:gd name="T7" fmla="*/ 0 60000 65536"/>
              <a:gd name="T8" fmla="*/ 0 60000 65536"/>
              <a:gd name="T9" fmla="*/ 0 w 528"/>
              <a:gd name="T10" fmla="*/ 0 h 192"/>
              <a:gd name="T11" fmla="*/ 528 w 52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92">
                <a:moveTo>
                  <a:pt x="0" y="0"/>
                </a:moveTo>
                <a:lnTo>
                  <a:pt x="240" y="192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44" name="Line 10"/>
          <p:cNvSpPr>
            <a:spLocks noChangeShapeType="1"/>
          </p:cNvSpPr>
          <p:nvPr/>
        </p:nvSpPr>
        <p:spPr bwMode="auto">
          <a:xfrm flipV="1">
            <a:off x="38862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63845" name="Group 21"/>
          <p:cNvGrpSpPr>
            <a:grpSpLocks/>
          </p:cNvGrpSpPr>
          <p:nvPr/>
        </p:nvGrpSpPr>
        <p:grpSpPr bwMode="auto">
          <a:xfrm>
            <a:off x="5181600" y="3429000"/>
            <a:ext cx="2133600" cy="762000"/>
            <a:chOff x="3264" y="2160"/>
            <a:chExt cx="1344" cy="480"/>
          </a:xfrm>
        </p:grpSpPr>
        <p:sp>
          <p:nvSpPr>
            <p:cNvPr id="163853" name="Line 11"/>
            <p:cNvSpPr>
              <a:spLocks noChangeShapeType="1"/>
            </p:cNvSpPr>
            <p:nvPr/>
          </p:nvSpPr>
          <p:spPr bwMode="auto">
            <a:xfrm flipH="1">
              <a:off x="3264" y="216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3854" name="Line 12"/>
            <p:cNvSpPr>
              <a:spLocks noChangeShapeType="1"/>
            </p:cNvSpPr>
            <p:nvPr/>
          </p:nvSpPr>
          <p:spPr bwMode="auto">
            <a:xfrm>
              <a:off x="3888" y="2160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3855" name="Line 13"/>
            <p:cNvSpPr>
              <a:spLocks noChangeShapeType="1"/>
            </p:cNvSpPr>
            <p:nvPr/>
          </p:nvSpPr>
          <p:spPr bwMode="auto">
            <a:xfrm>
              <a:off x="3888" y="216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63846" name="Text Box 16"/>
          <p:cNvSpPr txBox="1">
            <a:spLocks noChangeArrowheads="1"/>
          </p:cNvSpPr>
          <p:nvPr/>
        </p:nvSpPr>
        <p:spPr bwMode="auto">
          <a:xfrm>
            <a:off x="1176923" y="36576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+</a:t>
            </a:r>
          </a:p>
        </p:txBody>
      </p:sp>
      <p:sp>
        <p:nvSpPr>
          <p:cNvPr id="163847" name="Text Box 17"/>
          <p:cNvSpPr txBox="1">
            <a:spLocks noChangeArrowheads="1"/>
          </p:cNvSpPr>
          <p:nvPr/>
        </p:nvSpPr>
        <p:spPr bwMode="auto">
          <a:xfrm>
            <a:off x="2040523" y="362267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+</a:t>
            </a:r>
          </a:p>
        </p:txBody>
      </p:sp>
      <p:sp>
        <p:nvSpPr>
          <p:cNvPr id="163848" name="Line 19"/>
          <p:cNvSpPr>
            <a:spLocks noChangeShapeType="1"/>
          </p:cNvSpPr>
          <p:nvPr/>
        </p:nvSpPr>
        <p:spPr bwMode="auto">
          <a:xfrm>
            <a:off x="32004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49" name="Line 20"/>
          <p:cNvSpPr>
            <a:spLocks noChangeShapeType="1"/>
          </p:cNvSpPr>
          <p:nvPr/>
        </p:nvSpPr>
        <p:spPr bwMode="auto">
          <a:xfrm flipV="1">
            <a:off x="3886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50" name="Text Box 22"/>
          <p:cNvSpPr txBox="1">
            <a:spLocks noChangeArrowheads="1"/>
          </p:cNvSpPr>
          <p:nvPr/>
        </p:nvSpPr>
        <p:spPr bwMode="auto">
          <a:xfrm>
            <a:off x="5343525" y="34702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  <p:sp>
        <p:nvSpPr>
          <p:cNvPr id="163851" name="Text Box 23"/>
          <p:cNvSpPr txBox="1">
            <a:spLocks noChangeArrowheads="1"/>
          </p:cNvSpPr>
          <p:nvPr/>
        </p:nvSpPr>
        <p:spPr bwMode="auto">
          <a:xfrm>
            <a:off x="5943600" y="3810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  <p:sp>
        <p:nvSpPr>
          <p:cNvPr id="163852" name="Text Box 24"/>
          <p:cNvSpPr txBox="1">
            <a:spLocks noChangeArrowheads="1"/>
          </p:cNvSpPr>
          <p:nvPr/>
        </p:nvSpPr>
        <p:spPr bwMode="auto">
          <a:xfrm>
            <a:off x="6800850" y="3429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</a:t>
            </a:r>
          </a:p>
        </p:txBody>
      </p:sp>
      <p:sp>
        <p:nvSpPr>
          <p:cNvPr id="1658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5000" y="1303338"/>
            <a:ext cx="8085138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Waltz labeling algorithm: propagate constraints repeatedly until a solution is found</a:t>
            </a:r>
          </a:p>
        </p:txBody>
      </p:sp>
      <p:pic>
        <p:nvPicPr>
          <p:cNvPr id="165891" name="Picture 4" descr="label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682875"/>
            <a:ext cx="2657475" cy="2876550"/>
          </a:xfrm>
          <a:noFill/>
        </p:spPr>
      </p:pic>
      <p:pic>
        <p:nvPicPr>
          <p:cNvPr id="165892" name="Picture 6" descr="fai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048000"/>
            <a:ext cx="1962150" cy="2247900"/>
          </a:xfrm>
          <a:noFill/>
        </p:spPr>
      </p:pic>
      <p:sp>
        <p:nvSpPr>
          <p:cNvPr id="165893" name="Text Box 8"/>
          <p:cNvSpPr txBox="1">
            <a:spLocks noChangeArrowheads="1"/>
          </p:cNvSpPr>
          <p:nvPr/>
        </p:nvSpPr>
        <p:spPr bwMode="auto">
          <a:xfrm>
            <a:off x="1447800" y="5654675"/>
            <a:ext cx="3276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 Regular" panose="020F0502020204030204" pitchFamily="34" charset="0"/>
              </a:rPr>
              <a:t>solution for one labeling problem</a:t>
            </a:r>
          </a:p>
        </p:txBody>
      </p:sp>
      <p:sp>
        <p:nvSpPr>
          <p:cNvPr id="165894" name="Text Box 9"/>
          <p:cNvSpPr txBox="1">
            <a:spLocks noChangeArrowheads="1"/>
          </p:cNvSpPr>
          <p:nvPr/>
        </p:nvSpPr>
        <p:spPr bwMode="auto">
          <a:xfrm>
            <a:off x="5516563" y="5578475"/>
            <a:ext cx="27892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 Regular" panose="020F0502020204030204" pitchFamily="34" charset="0"/>
              </a:rPr>
              <a:t>labeling problem with no solution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989013"/>
            <a:ext cx="9144000" cy="49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6" name="Title 1"/>
          <p:cNvSpPr>
            <a:spLocks noGrp="1"/>
          </p:cNvSpPr>
          <p:nvPr>
            <p:ph type="title"/>
          </p:nvPr>
        </p:nvSpPr>
        <p:spPr>
          <a:xfrm>
            <a:off x="749300" y="14446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Shadows add complexity</a:t>
            </a:r>
          </a:p>
        </p:txBody>
      </p:sp>
      <p:sp>
        <p:nvSpPr>
          <p:cNvPr id="190467" name="TextBox 4"/>
          <p:cNvSpPr txBox="1">
            <a:spLocks noChangeArrowheads="1"/>
          </p:cNvSpPr>
          <p:nvPr/>
        </p:nvSpPr>
        <p:spPr bwMode="auto">
          <a:xfrm>
            <a:off x="0" y="5826125"/>
            <a:ext cx="88439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panose="020F0502020204030204" pitchFamily="34" charset="0"/>
              </a:rPr>
              <a:t>CSP was able to label scenes where some</a:t>
            </a:r>
            <a:br>
              <a:rPr lang="en-US" sz="3200" dirty="0">
                <a:latin typeface="Calibri Regular" panose="020F0502020204030204" pitchFamily="34" charset="0"/>
              </a:rPr>
            </a:br>
            <a:r>
              <a:rPr lang="en-US" sz="3200" dirty="0">
                <a:latin typeface="Calibri Regular" panose="020F0502020204030204" pitchFamily="34" charset="0"/>
              </a:rPr>
              <a:t>of the lines were caused by shadows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938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K-consistency</a:t>
            </a:r>
          </a:p>
        </p:txBody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49768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K-consistency generalizes arc consistency to sets of  more than two variables.</a:t>
            </a:r>
          </a:p>
          <a:p>
            <a:pPr lvl="1"/>
            <a:r>
              <a:rPr lang="en-US" sz="2800" dirty="0">
                <a:ea typeface="ＭＳ Ｐゴシック" charset="0"/>
              </a:rPr>
              <a:t>A graph is K-consistent if, for legal values of any K-1 variables in the graph, and for any Kth variable </a:t>
            </a:r>
            <a:r>
              <a:rPr lang="en-US" sz="2800" dirty="0" err="1">
                <a:ea typeface="ＭＳ Ｐゴシック" charset="0"/>
              </a:rPr>
              <a:t>V</a:t>
            </a:r>
            <a:r>
              <a:rPr lang="en-US" sz="2800" baseline="-25000" dirty="0" err="1">
                <a:ea typeface="ＭＳ Ｐゴシック" charset="0"/>
              </a:rPr>
              <a:t>k</a:t>
            </a:r>
            <a:r>
              <a:rPr lang="en-US" sz="2800" dirty="0">
                <a:ea typeface="ＭＳ Ｐゴシック" charset="0"/>
              </a:rPr>
              <a:t>, there is a legal value for </a:t>
            </a:r>
            <a:r>
              <a:rPr lang="en-US" sz="2800" dirty="0" err="1">
                <a:ea typeface="ＭＳ Ｐゴシック" charset="0"/>
              </a:rPr>
              <a:t>V</a:t>
            </a:r>
            <a:r>
              <a:rPr lang="en-US" sz="2800" baseline="-25000" dirty="0" err="1">
                <a:ea typeface="ＭＳ Ｐゴシック" charset="0"/>
              </a:rPr>
              <a:t>k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Strong K-consistency = J-consistency for all J&lt;=K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Node consistency = strong 1-consistency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Arc consistency = strong 2-consistency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Path consistency = strong 3-consistency</a:t>
            </a: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Why do we care?</a:t>
            </a:r>
          </a:p>
        </p:txBody>
      </p:sp>
      <p:sp>
        <p:nvSpPr>
          <p:cNvPr id="169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If we have a CSP with N variables that is known to be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strongly N-consistent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we can solve it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without backtracking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11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 any CSP that is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strongly K-consistent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if we find 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appropriate variable ordering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(one with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small enough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branching factor), we can solve the CSP </a:t>
            </a:r>
            <a:r>
              <a:rPr lang="en-US" altLang="ja-JP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without backtracking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Task Scheduling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44600" y="3992563"/>
            <a:ext cx="654634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3200" dirty="0">
                <a:latin typeface="Calibri Regular" panose="020F0502020204030204" pitchFamily="34" charset="0"/>
              </a:rPr>
              <a:t>Examples of scheduling constraints: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T1 must be done during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T2 must be achieved before T1 starts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T2 must overlap with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T4 must start after T1 is complete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2743200" y="1600200"/>
            <a:ext cx="3424238" cy="1752600"/>
            <a:chOff x="1440" y="1152"/>
            <a:chExt cx="2157" cy="1104"/>
          </a:xfrm>
        </p:grpSpPr>
        <p:sp>
          <p:nvSpPr>
            <p:cNvPr id="30724" name="Text Box 5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30725" name="Text Box 6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30727" name="Text Box 8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30728" name="Line 9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29" name="Line 10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30" name="Line 11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31" name="Line 12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Intelligent backtracking</a:t>
            </a:r>
          </a:p>
        </p:txBody>
      </p:sp>
      <p:sp>
        <p:nvSpPr>
          <p:cNvPr id="172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7772400" cy="4114800"/>
          </a:xfrm>
        </p:spPr>
        <p:txBody>
          <a:bodyPr/>
          <a:lstStyle/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Backjumping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if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V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fails, jump back to the variable 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with greatest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such that the constraint (V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V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fails (i.e., most recently instantiated variable in conflict with 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Backchecking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keep track of incompatible value assignments computed during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backjumping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Backmarking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keep track of which variables led to the incompatible variable assignments for improved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backchecking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4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8220065" cy="5219874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What if not all constraints can be satisfied?</a:t>
            </a:r>
          </a:p>
          <a:p>
            <a:pPr lvl="1"/>
            <a:r>
              <a:rPr lang="en-US" sz="2800" dirty="0">
                <a:ea typeface="ＭＳ Ｐゴシック" charset="0"/>
              </a:rPr>
              <a:t>Hard vs. soft constraints vs. preferences</a:t>
            </a:r>
          </a:p>
          <a:p>
            <a:pPr lvl="1"/>
            <a:r>
              <a:rPr lang="en-US" sz="2800" dirty="0">
                <a:ea typeface="ＭＳ Ｐゴシック" charset="0"/>
              </a:rPr>
              <a:t>Degree of constraint satisfaction</a:t>
            </a:r>
          </a:p>
          <a:p>
            <a:pPr lvl="1"/>
            <a:r>
              <a:rPr lang="en-US" sz="2800" dirty="0">
                <a:ea typeface="ＭＳ Ｐゴシック" charset="0"/>
              </a:rPr>
              <a:t>Cost of violating constraints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What if constraints are of different forms?</a:t>
            </a:r>
          </a:p>
          <a:p>
            <a:pPr lvl="1"/>
            <a:r>
              <a:rPr lang="en-US" sz="2800" dirty="0">
                <a:ea typeface="ＭＳ Ｐゴシック" charset="0"/>
              </a:rPr>
              <a:t>Symbolic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Logical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Numerical constraints [constraint solving]</a:t>
            </a:r>
          </a:p>
          <a:p>
            <a:pPr lvl="1"/>
            <a:r>
              <a:rPr lang="en-US" sz="2800" dirty="0">
                <a:ea typeface="ＭＳ Ｐゴシック" charset="0"/>
              </a:rPr>
              <a:t>Temporal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Mixed constraints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6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8888"/>
            <a:ext cx="8313738" cy="5432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constraints are represented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intentionally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Cost of evaluating constraints (time, memory, resources)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constraints, variables, and/or values change over time?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Dynamic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Temporal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Constraint repair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multiple agents or systems are involved in constraint satisfaction?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Distributed CSPs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Localization techniques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Example: Map coloring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2388"/>
            <a:ext cx="77724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Color this map using three colors (red, green, blue) such that no two adjacent regions have the same color</a:t>
            </a: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1828800" y="3048000"/>
            <a:ext cx="4876800" cy="3576638"/>
            <a:chOff x="1056" y="2688"/>
            <a:chExt cx="1440" cy="1056"/>
          </a:xfrm>
        </p:grpSpPr>
        <p:sp>
          <p:nvSpPr>
            <p:cNvPr id="32772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2773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2774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2775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2776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12274</TotalTime>
  <Words>4232</Words>
  <Application>Microsoft Macintosh PowerPoint</Application>
  <PresentationFormat>On-screen Show (4:3)</PresentationFormat>
  <Paragraphs>1007</Paragraphs>
  <Slides>82</Slides>
  <Notes>78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9" baseType="lpstr">
      <vt:lpstr>Arial</vt:lpstr>
      <vt:lpstr>Calibri</vt:lpstr>
      <vt:lpstr>Calibri Regular</vt:lpstr>
      <vt:lpstr>Courier</vt:lpstr>
      <vt:lpstr>Tahoma</vt:lpstr>
      <vt:lpstr>Times New Roman</vt:lpstr>
      <vt:lpstr>Blank Presentation</vt:lpstr>
      <vt:lpstr>Constraint Satisfaction</vt:lpstr>
      <vt:lpstr>Overview</vt:lpstr>
      <vt:lpstr>Motivating example: 8 Queens</vt:lpstr>
      <vt:lpstr>Motivating example: 8-Queens</vt:lpstr>
      <vt:lpstr>What more do we need for 8 queens?</vt:lpstr>
      <vt:lpstr>Informal definition of CSP</vt:lpstr>
      <vt:lpstr>Example: 8-Queens Problem</vt:lpstr>
      <vt:lpstr>Example: Task Scheduling</vt:lpstr>
      <vt:lpstr>Example: Map coloring</vt:lpstr>
      <vt:lpstr>Map coloring </vt:lpstr>
      <vt:lpstr>Brute Force methods</vt:lpstr>
      <vt:lpstr>Example: SATisfiability</vt:lpstr>
      <vt:lpstr>Real-world problems</vt:lpstr>
      <vt:lpstr>Definition of a constraint network (CN)</vt:lpstr>
      <vt:lpstr>Running example: coloring Australia</vt:lpstr>
      <vt:lpstr>Unary &amp; binary constraints most common</vt:lpstr>
      <vt:lpstr>Formal definition of a CN</vt:lpstr>
      <vt:lpstr>Typical tasks for CSP</vt:lpstr>
      <vt:lpstr>Binary CSP</vt:lpstr>
      <vt:lpstr>Running example: coloring Australia</vt:lpstr>
      <vt:lpstr>A running example: coloring Australia</vt:lpstr>
      <vt:lpstr>Backtracking example</vt:lpstr>
      <vt:lpstr>Backtracking example</vt:lpstr>
      <vt:lpstr>Backtracking example</vt:lpstr>
      <vt:lpstr>Backtracking example</vt:lpstr>
      <vt:lpstr>Basic Backtracking Algorithm</vt:lpstr>
      <vt:lpstr>Problems with backtracking</vt:lpstr>
      <vt:lpstr>Improving backtracking efficiency</vt:lpstr>
      <vt:lpstr>Forward Checking</vt:lpstr>
      <vt:lpstr>Forward checking</vt:lpstr>
      <vt:lpstr>Forward checking</vt:lpstr>
      <vt:lpstr>Forward checking</vt:lpstr>
      <vt:lpstr>Forward checking</vt:lpstr>
      <vt:lpstr>Constraint propagation</vt:lpstr>
      <vt:lpstr>Definition: Arc consistency</vt:lpstr>
      <vt:lpstr>Arc Consistency Example 1</vt:lpstr>
      <vt:lpstr>Arc Consistency Example 2</vt:lpstr>
      <vt:lpstr>Aside: Python lambda expressions </vt:lpstr>
      <vt:lpstr>Arc consistency</vt:lpstr>
      <vt:lpstr>Arc consistency</vt:lpstr>
      <vt:lpstr>Arc consistency</vt:lpstr>
      <vt:lpstr>Arc consistency</vt:lpstr>
      <vt:lpstr>General CP for Binary Constraints</vt:lpstr>
      <vt:lpstr>Complexity of AC3</vt:lpstr>
      <vt:lpstr>Improving backtracking efficiency</vt:lpstr>
      <vt:lpstr>Most constrained variable</vt:lpstr>
      <vt:lpstr>Most constraining variable</vt:lpstr>
      <vt:lpstr>Most constraining variable</vt:lpstr>
      <vt:lpstr>Least constraining value</vt:lpstr>
      <vt:lpstr>Is AC3 Alone Sufficient?</vt:lpstr>
      <vt:lpstr>Solving a CSP still requires search</vt:lpstr>
      <vt:lpstr>PowerPoint Presentation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Sudoku Example</vt:lpstr>
      <vt:lpstr>Sudoku</vt:lpstr>
      <vt:lpstr>PowerPoint Presentation</vt:lpstr>
      <vt:lpstr>Local search for constraint problems</vt:lpstr>
      <vt:lpstr>Min Conflict Example</vt:lpstr>
      <vt:lpstr>Basic Local Search Algorithm</vt:lpstr>
      <vt:lpstr>Eight Queens using Backtracking</vt:lpstr>
      <vt:lpstr>Eight Queens using Local Search</vt:lpstr>
      <vt:lpstr>Backtracking Performance</vt:lpstr>
      <vt:lpstr>Local Search Performance</vt:lpstr>
      <vt:lpstr>Min Conflict Performance</vt:lpstr>
      <vt:lpstr>Min Conflict Performance</vt:lpstr>
      <vt:lpstr>Famous example: labeling line drawings</vt:lpstr>
      <vt:lpstr>Labeling line drawings II</vt:lpstr>
      <vt:lpstr>Labeling line drawings</vt:lpstr>
      <vt:lpstr>Shadows add complexity</vt:lpstr>
      <vt:lpstr>K-consistency</vt:lpstr>
      <vt:lpstr>Why do we care?</vt:lpstr>
      <vt:lpstr>Intelligent backtracking</vt:lpstr>
      <vt:lpstr>Challenges for constraint reasoning</vt:lpstr>
      <vt:lpstr>Challenges for constraint reasoning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671, Fall 2005</dc:title>
  <dc:subject>Constraint satisfaction</dc:subject>
  <dc:creator>Marie desJardins</dc:creator>
  <cp:lastModifiedBy>Tim Finin</cp:lastModifiedBy>
  <cp:revision>518</cp:revision>
  <cp:lastPrinted>2009-09-30T21:02:04Z</cp:lastPrinted>
  <dcterms:created xsi:type="dcterms:W3CDTF">2009-10-05T02:02:30Z</dcterms:created>
  <dcterms:modified xsi:type="dcterms:W3CDTF">2019-02-27T00:24:06Z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C:\Users\finin\talks</vt:lpwstr>
  </property>
</Properties>
</file>