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16"/>
  </p:notesMasterIdLst>
  <p:handoutMasterIdLst>
    <p:handoutMasterId r:id="rId17"/>
  </p:handoutMasterIdLst>
  <p:sldIdLst>
    <p:sldId id="257" r:id="rId2"/>
    <p:sldId id="258" r:id="rId3"/>
    <p:sldId id="324" r:id="rId4"/>
    <p:sldId id="309" r:id="rId5"/>
    <p:sldId id="310" r:id="rId6"/>
    <p:sldId id="311" r:id="rId7"/>
    <p:sldId id="312" r:id="rId8"/>
    <p:sldId id="313" r:id="rId9"/>
    <p:sldId id="321" r:id="rId10"/>
    <p:sldId id="322" r:id="rId11"/>
    <p:sldId id="314" r:id="rId12"/>
    <p:sldId id="315" r:id="rId13"/>
    <p:sldId id="317" r:id="rId14"/>
    <p:sldId id="318" r:id="rId15"/>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4224">
          <p15:clr>
            <a:srgbClr val="A4A3A4"/>
          </p15:clr>
        </p15:guide>
        <p15:guide id="2" pos="11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hiddenSlides="1" frameSlides="1"/>
  <p:clrMru>
    <a:srgbClr val="FF0000"/>
    <a:srgbClr val="FF4D23"/>
    <a:srgbClr val="921C00"/>
    <a:srgbClr val="C425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76"/>
    <p:restoredTop sz="94901" autoAdjust="0"/>
  </p:normalViewPr>
  <p:slideViewPr>
    <p:cSldViewPr showGuides="1">
      <p:cViewPr varScale="1">
        <p:scale>
          <a:sx n="137" d="100"/>
          <a:sy n="137" d="100"/>
        </p:scale>
        <p:origin x="336" y="184"/>
      </p:cViewPr>
      <p:guideLst>
        <p:guide orient="horz" pos="4224"/>
        <p:guide pos="1152"/>
      </p:guideLst>
    </p:cSldViewPr>
  </p:slideViewPr>
  <p:notesTextViewPr>
    <p:cViewPr>
      <p:scale>
        <a:sx n="100" d="100"/>
        <a:sy n="100" d="100"/>
      </p:scale>
      <p:origin x="0" y="0"/>
    </p:cViewPr>
  </p:notesTextViewPr>
  <p:sorterViewPr>
    <p:cViewPr>
      <p:scale>
        <a:sx n="150" d="100"/>
        <a:sy n="150" d="100"/>
      </p:scale>
      <p:origin x="0" y="85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4186238"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defTabSz="949325">
              <a:defRPr sz="1300"/>
            </a:lvl1pPr>
          </a:lstStyle>
          <a:p>
            <a:pPr>
              <a:defRPr/>
            </a:pPr>
            <a:endParaRPr lang="en-US"/>
          </a:p>
        </p:txBody>
      </p:sp>
      <p:sp>
        <p:nvSpPr>
          <p:cNvPr id="30723" name="Rectangle 3"/>
          <p:cNvSpPr>
            <a:spLocks noGrp="1" noChangeArrowheads="1"/>
          </p:cNvSpPr>
          <p:nvPr>
            <p:ph type="dt" sz="quarter" idx="1"/>
          </p:nvPr>
        </p:nvSpPr>
        <p:spPr bwMode="auto">
          <a:xfrm>
            <a:off x="5440363" y="0"/>
            <a:ext cx="4187825"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algn="r" defTabSz="949325">
              <a:defRPr sz="1300"/>
            </a:lvl1pPr>
          </a:lstStyle>
          <a:p>
            <a:pPr>
              <a:defRPr/>
            </a:pPr>
            <a:endParaRPr lang="en-US"/>
          </a:p>
        </p:txBody>
      </p:sp>
      <p:sp>
        <p:nvSpPr>
          <p:cNvPr id="30724" name="Rectangle 4"/>
          <p:cNvSpPr>
            <a:spLocks noGrp="1" noChangeArrowheads="1"/>
          </p:cNvSpPr>
          <p:nvPr>
            <p:ph type="ftr" sz="quarter" idx="2"/>
          </p:nvPr>
        </p:nvSpPr>
        <p:spPr bwMode="auto">
          <a:xfrm>
            <a:off x="0" y="6965950"/>
            <a:ext cx="4186238"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defTabSz="949325">
              <a:defRPr sz="1300"/>
            </a:lvl1pPr>
          </a:lstStyle>
          <a:p>
            <a:pPr>
              <a:defRPr/>
            </a:pPr>
            <a:endParaRPr lang="en-US"/>
          </a:p>
        </p:txBody>
      </p:sp>
      <p:sp>
        <p:nvSpPr>
          <p:cNvPr id="30725" name="Rectangle 5"/>
          <p:cNvSpPr>
            <a:spLocks noGrp="1" noChangeArrowheads="1"/>
          </p:cNvSpPr>
          <p:nvPr>
            <p:ph type="sldNum" sz="quarter" idx="3"/>
          </p:nvPr>
        </p:nvSpPr>
        <p:spPr bwMode="auto">
          <a:xfrm>
            <a:off x="5440363" y="6965950"/>
            <a:ext cx="4187825"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algn="r" defTabSz="949325">
              <a:defRPr sz="1300"/>
            </a:lvl1pPr>
          </a:lstStyle>
          <a:p>
            <a:pPr>
              <a:defRPr/>
            </a:pPr>
            <a:fld id="{900DFCDA-C582-9545-A593-34FD969706C8}" type="slidenum">
              <a:rPr lang="en-US"/>
              <a:pPr>
                <a:defRPr/>
              </a:pPr>
              <a:t>‹#›</a:t>
            </a:fld>
            <a:endParaRPr lang="en-US"/>
          </a:p>
        </p:txBody>
      </p:sp>
    </p:spTree>
    <p:extLst>
      <p:ext uri="{BB962C8B-B14F-4D97-AF65-F5344CB8AC3E}">
        <p14:creationId xmlns:p14="http://schemas.microsoft.com/office/powerpoint/2010/main" val="629775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80899"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15364"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0901"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0902" name="Rectangle 6"/>
          <p:cNvSpPr>
            <a:spLocks noGrp="1" noChangeArrowheads="1"/>
          </p:cNvSpPr>
          <p:nvPr>
            <p:ph type="ftr" sz="quarter" idx="4"/>
          </p:nvPr>
        </p:nvSpPr>
        <p:spPr bwMode="auto">
          <a:xfrm>
            <a:off x="0"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80903"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2FD89E57-87F7-D54B-9561-EBC43040A5F9}" type="slidenum">
              <a:rPr lang="en-US"/>
              <a:pPr>
                <a:defRPr/>
              </a:pPr>
              <a:t>‹#›</a:t>
            </a:fld>
            <a:endParaRPr lang="en-US"/>
          </a:p>
        </p:txBody>
      </p:sp>
    </p:spTree>
    <p:extLst>
      <p:ext uri="{BB962C8B-B14F-4D97-AF65-F5344CB8AC3E}">
        <p14:creationId xmlns:p14="http://schemas.microsoft.com/office/powerpoint/2010/main" val="1650632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E6C6578-54FA-6E41-85AF-2BE2800A9FF7}" type="slidenum">
              <a:rPr lang="en-US" sz="1300"/>
              <a:pPr/>
              <a:t>1</a:t>
            </a:fld>
            <a:endParaRPr lang="en-US" sz="130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BBAA218E-E8A9-5A41-839C-09961E586B59}" type="slidenum">
              <a:rPr lang="en-US" sz="1300"/>
              <a:pPr/>
              <a:t>4</a:t>
            </a:fld>
            <a:endParaRPr lang="en-US" sz="130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854949F-2287-AA44-A829-ED09F1FC2FA4}" type="slidenum">
              <a:rPr lang="en-US" sz="1300"/>
              <a:pPr/>
              <a:t>6</a:t>
            </a:fld>
            <a:endParaRPr lang="en-US" sz="130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2886382-17DF-C540-8300-73B969E09852}" type="datetime1">
              <a:rPr lang="en-US"/>
              <a:pPr>
                <a:defRPr/>
              </a:pPr>
              <a:t>2/13/19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074E94E-AD6F-1F4D-B985-10387DDB591F}" type="slidenum">
              <a:rPr lang="en-US"/>
              <a:pPr>
                <a:defRPr/>
              </a:pPr>
              <a:t>‹#›</a:t>
            </a:fld>
            <a:endParaRPr lang="en-US"/>
          </a:p>
        </p:txBody>
      </p:sp>
    </p:spTree>
    <p:extLst>
      <p:ext uri="{BB962C8B-B14F-4D97-AF65-F5344CB8AC3E}">
        <p14:creationId xmlns:p14="http://schemas.microsoft.com/office/powerpoint/2010/main" val="3107767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897D46C-216A-0F4D-9C57-16FF0856A673}" type="datetime1">
              <a:rPr lang="en-US"/>
              <a:pPr>
                <a:defRPr/>
              </a:pPr>
              <a:t>2/13/19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7A17A68-56E1-784A-B8F0-949647887B35}" type="slidenum">
              <a:rPr lang="en-US"/>
              <a:pPr>
                <a:defRPr/>
              </a:pPr>
              <a:t>‹#›</a:t>
            </a:fld>
            <a:endParaRPr lang="en-US"/>
          </a:p>
        </p:txBody>
      </p:sp>
    </p:spTree>
    <p:extLst>
      <p:ext uri="{BB962C8B-B14F-4D97-AF65-F5344CB8AC3E}">
        <p14:creationId xmlns:p14="http://schemas.microsoft.com/office/powerpoint/2010/main" val="1742340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6C9546A-16F8-0B4E-A7B0-BEA66A951BD6}" type="datetime1">
              <a:rPr lang="en-US"/>
              <a:pPr>
                <a:defRPr/>
              </a:pPr>
              <a:t>2/13/19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CBF3E7D-BF4D-B84F-AFCF-9AE4042082BF}" type="slidenum">
              <a:rPr lang="en-US"/>
              <a:pPr>
                <a:defRPr/>
              </a:pPr>
              <a:t>‹#›</a:t>
            </a:fld>
            <a:endParaRPr lang="en-US"/>
          </a:p>
        </p:txBody>
      </p:sp>
    </p:spTree>
    <p:extLst>
      <p:ext uri="{BB962C8B-B14F-4D97-AF65-F5344CB8AC3E}">
        <p14:creationId xmlns:p14="http://schemas.microsoft.com/office/powerpoint/2010/main" val="706668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xfrm>
            <a:off x="7239000" y="6553200"/>
            <a:ext cx="1905000" cy="3048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C891110-FF30-9849-9351-5E95C3CB24DF}" type="slidenum">
              <a:rPr lang="en-US"/>
              <a:pPr>
                <a:defRPr/>
              </a:pPr>
              <a:t>‹#›</a:t>
            </a:fld>
            <a:endParaRPr lang="en-US"/>
          </a:p>
        </p:txBody>
      </p:sp>
    </p:spTree>
    <p:extLst>
      <p:ext uri="{BB962C8B-B14F-4D97-AF65-F5344CB8AC3E}">
        <p14:creationId xmlns:p14="http://schemas.microsoft.com/office/powerpoint/2010/main" val="3377264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41423BE-B57A-4248-B5D5-C0F6A420575B}" type="datetime1">
              <a:rPr lang="en-US"/>
              <a:pPr>
                <a:defRPr/>
              </a:pPr>
              <a:t>2/13/19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6CC94FB-83FD-0A42-83B7-14CDED0C5058}" type="slidenum">
              <a:rPr lang="en-US"/>
              <a:pPr>
                <a:defRPr/>
              </a:pPr>
              <a:t>‹#›</a:t>
            </a:fld>
            <a:endParaRPr lang="en-US"/>
          </a:p>
        </p:txBody>
      </p:sp>
    </p:spTree>
    <p:extLst>
      <p:ext uri="{BB962C8B-B14F-4D97-AF65-F5344CB8AC3E}">
        <p14:creationId xmlns:p14="http://schemas.microsoft.com/office/powerpoint/2010/main" val="3915635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A5591A2-DE36-9847-A0DA-FD2D8780DA8C}" type="datetime1">
              <a:rPr lang="en-US"/>
              <a:pPr>
                <a:defRPr/>
              </a:pPr>
              <a:t>2/13/19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0584E62-13EB-F34D-ACDC-4F42279E64B8}" type="slidenum">
              <a:rPr lang="en-US"/>
              <a:pPr>
                <a:defRPr/>
              </a:pPr>
              <a:t>‹#›</a:t>
            </a:fld>
            <a:endParaRPr lang="en-US"/>
          </a:p>
        </p:txBody>
      </p:sp>
    </p:spTree>
    <p:extLst>
      <p:ext uri="{BB962C8B-B14F-4D97-AF65-F5344CB8AC3E}">
        <p14:creationId xmlns:p14="http://schemas.microsoft.com/office/powerpoint/2010/main" val="2731564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217F212-EDAE-AF41-B3DD-1162CE03EA67}" type="datetime1">
              <a:rPr lang="en-US"/>
              <a:pPr>
                <a:defRPr/>
              </a:pPr>
              <a:t>2/13/19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F3E2A7F-42A2-1240-8150-FE74F3B5E60D}" type="slidenum">
              <a:rPr lang="en-US"/>
              <a:pPr>
                <a:defRPr/>
              </a:pPr>
              <a:t>‹#›</a:t>
            </a:fld>
            <a:endParaRPr lang="en-US"/>
          </a:p>
        </p:txBody>
      </p:sp>
    </p:spTree>
    <p:extLst>
      <p:ext uri="{BB962C8B-B14F-4D97-AF65-F5344CB8AC3E}">
        <p14:creationId xmlns:p14="http://schemas.microsoft.com/office/powerpoint/2010/main" val="2935124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FC5BFB4-48CB-8E4A-B027-A769128FEA73}" type="datetime1">
              <a:rPr lang="en-US"/>
              <a:pPr>
                <a:defRPr/>
              </a:pPr>
              <a:t>2/13/19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9695276-6B2E-154E-AA16-CAA8E4927073}" type="slidenum">
              <a:rPr lang="en-US"/>
              <a:pPr>
                <a:defRPr/>
              </a:pPr>
              <a:t>‹#›</a:t>
            </a:fld>
            <a:endParaRPr lang="en-US"/>
          </a:p>
        </p:txBody>
      </p:sp>
    </p:spTree>
    <p:extLst>
      <p:ext uri="{BB962C8B-B14F-4D97-AF65-F5344CB8AC3E}">
        <p14:creationId xmlns:p14="http://schemas.microsoft.com/office/powerpoint/2010/main" val="2911951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3C7C9C8-4584-0F4B-845A-BD1EFF718406}" type="datetime1">
              <a:rPr lang="en-US"/>
              <a:pPr>
                <a:defRPr/>
              </a:pPr>
              <a:t>2/13/19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6B11A64-DBD9-F547-B454-417AA3643995}" type="slidenum">
              <a:rPr lang="en-US"/>
              <a:pPr>
                <a:defRPr/>
              </a:pPr>
              <a:t>‹#›</a:t>
            </a:fld>
            <a:endParaRPr lang="en-US"/>
          </a:p>
        </p:txBody>
      </p:sp>
    </p:spTree>
    <p:extLst>
      <p:ext uri="{BB962C8B-B14F-4D97-AF65-F5344CB8AC3E}">
        <p14:creationId xmlns:p14="http://schemas.microsoft.com/office/powerpoint/2010/main" val="511613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D09C457-F102-B94E-8BE5-3BEB3796F666}" type="datetime1">
              <a:rPr lang="en-US"/>
              <a:pPr>
                <a:defRPr/>
              </a:pPr>
              <a:t>2/13/19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608058F-C1E1-9B4F-B18A-6A57BAFE5F0C}" type="slidenum">
              <a:rPr lang="en-US"/>
              <a:pPr>
                <a:defRPr/>
              </a:pPr>
              <a:t>‹#›</a:t>
            </a:fld>
            <a:endParaRPr lang="en-US"/>
          </a:p>
        </p:txBody>
      </p:sp>
    </p:spTree>
    <p:extLst>
      <p:ext uri="{BB962C8B-B14F-4D97-AF65-F5344CB8AC3E}">
        <p14:creationId xmlns:p14="http://schemas.microsoft.com/office/powerpoint/2010/main" val="437976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38BFFAB-A291-0A46-923D-0EB88F19FF36}" type="datetime1">
              <a:rPr lang="en-US"/>
              <a:pPr>
                <a:defRPr/>
              </a:pPr>
              <a:t>2/13/19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DF57E83-5806-C94A-A825-D7FC6E8AD406}" type="slidenum">
              <a:rPr lang="en-US"/>
              <a:pPr>
                <a:defRPr/>
              </a:pPr>
              <a:t>‹#›</a:t>
            </a:fld>
            <a:endParaRPr lang="en-US"/>
          </a:p>
        </p:txBody>
      </p:sp>
    </p:spTree>
    <p:extLst>
      <p:ext uri="{BB962C8B-B14F-4D97-AF65-F5344CB8AC3E}">
        <p14:creationId xmlns:p14="http://schemas.microsoft.com/office/powerpoint/2010/main" val="3832831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76B4DF6-F105-064A-8059-91E9FCDBF739}" type="datetime1">
              <a:rPr lang="en-US"/>
              <a:pPr>
                <a:defRPr/>
              </a:pPr>
              <a:t>2/13/19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D1CDFA6-1E39-7D4C-BCD1-1949A05ED3B9}" type="slidenum">
              <a:rPr lang="en-US"/>
              <a:pPr>
                <a:defRPr/>
              </a:pPr>
              <a:t>‹#›</a:t>
            </a:fld>
            <a:endParaRPr lang="en-US"/>
          </a:p>
        </p:txBody>
      </p:sp>
    </p:spTree>
    <p:extLst>
      <p:ext uri="{BB962C8B-B14F-4D97-AF65-F5344CB8AC3E}">
        <p14:creationId xmlns:p14="http://schemas.microsoft.com/office/powerpoint/2010/main" val="1022047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295400"/>
            <a:ext cx="8229600" cy="5257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974" r:id="rId1"/>
    <p:sldLayoutId id="2147483975" r:id="rId2"/>
    <p:sldLayoutId id="2147483976" r:id="rId3"/>
    <p:sldLayoutId id="2147483977" r:id="rId4"/>
    <p:sldLayoutId id="2147483978" r:id="rId5"/>
    <p:sldLayoutId id="2147483979" r:id="rId6"/>
    <p:sldLayoutId id="2147483980" r:id="rId7"/>
    <p:sldLayoutId id="2147483981" r:id="rId8"/>
    <p:sldLayoutId id="2147483982" r:id="rId9"/>
    <p:sldLayoutId id="2147483983" r:id="rId10"/>
    <p:sldLayoutId id="2147483984" r:id="rId11"/>
    <p:sldLayoutId id="2147483985" r:id="rId12"/>
  </p:sldLayoutIdLst>
  <p:txStyles>
    <p:titleStyle>
      <a:lvl1pPr algn="ctr" defTabSz="457200" rtl="0" eaLnBrk="0" fontAlgn="base" hangingPunct="0">
        <a:spcBef>
          <a:spcPct val="0"/>
        </a:spcBef>
        <a:spcAft>
          <a:spcPct val="0"/>
        </a:spcAft>
        <a:defRPr sz="4400" b="1" kern="1200">
          <a:solidFill>
            <a:schemeClr val="tx1"/>
          </a:solidFill>
          <a:latin typeface="+mj-lt"/>
          <a:ea typeface="ＭＳ Ｐゴシック" pitchFamily="-65" charset="-128"/>
          <a:cs typeface="ＭＳ Ｐゴシック" pitchFamily="-65" charset="-128"/>
        </a:defRPr>
      </a:lvl1pPr>
      <a:lvl2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2pPr>
      <a:lvl3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3pPr>
      <a:lvl4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4pPr>
      <a:lvl5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pypi.python.org/pypi/aima/2015.2.8.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751138" cy="312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1371600" y="1447800"/>
            <a:ext cx="7772400" cy="2819400"/>
          </a:xfrm>
        </p:spPr>
        <p:txBody>
          <a:bodyPr/>
          <a:lstStyle/>
          <a:p>
            <a:pPr eaLnBrk="1" hangingPunct="1">
              <a:defRPr/>
            </a:pPr>
            <a:r>
              <a:rPr lang="en-US" sz="9600" dirty="0">
                <a:effectLst>
                  <a:outerShdw blurRad="38100" dist="38100" dir="2700000" algn="tl">
                    <a:srgbClr val="DDDDDD"/>
                  </a:outerShdw>
                </a:effectLst>
                <a:latin typeface="Calibri" charset="0"/>
                <a:ea typeface="ＭＳ Ｐゴシック" charset="0"/>
                <a:cs typeface="ＭＳ Ｐゴシック" charset="0"/>
              </a:rPr>
              <a:t>Search in Python</a:t>
            </a:r>
            <a:endParaRPr lang="en-US" sz="6600" dirty="0">
              <a:effectLst>
                <a:outerShdw blurRad="38100" dist="38100" dir="2700000" algn="tl">
                  <a:srgbClr val="DDDDDD"/>
                </a:outerShdw>
              </a:effectLst>
              <a:latin typeface="Calibri" charset="0"/>
              <a:ea typeface="ＭＳ Ｐゴシック" charset="0"/>
              <a:cs typeface="ＭＳ Ｐゴシック" charset="0"/>
            </a:endParaRPr>
          </a:p>
        </p:txBody>
      </p:sp>
      <p:sp>
        <p:nvSpPr>
          <p:cNvPr id="16387" name="Rectangle 3"/>
          <p:cNvSpPr>
            <a:spLocks noGrp="1" noChangeArrowheads="1"/>
          </p:cNvSpPr>
          <p:nvPr>
            <p:ph type="subTitle" idx="1"/>
          </p:nvPr>
        </p:nvSpPr>
        <p:spPr>
          <a:xfrm>
            <a:off x="1676400" y="4419600"/>
            <a:ext cx="6400800" cy="1752600"/>
          </a:xfrm>
        </p:spPr>
        <p:txBody>
          <a:bodyPr/>
          <a:lstStyle/>
          <a:p>
            <a:pPr eaLnBrk="1" hangingPunct="1"/>
            <a:r>
              <a:rPr lang="en-US" sz="4400">
                <a:solidFill>
                  <a:srgbClr val="898989"/>
                </a:solidFill>
                <a:latin typeface="Calibri" charset="0"/>
                <a:ea typeface="ＭＳ Ｐゴシック" charset="0"/>
                <a:cs typeface="ＭＳ Ｐゴシック" charset="0"/>
              </a:rPr>
              <a:t>Chapter 3</a:t>
            </a:r>
            <a:endParaRPr lang="en-US">
              <a:solidFill>
                <a:srgbClr val="898989"/>
              </a:solidFill>
              <a:latin typeface="Calibri" charset="0"/>
              <a:ea typeface="ＭＳ Ｐゴシック" charset="0"/>
              <a:cs typeface="ＭＳ Ｐゴシック"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latin typeface="Calibri" charset="0"/>
                <a:ea typeface="ＭＳ Ｐゴシック" charset="0"/>
                <a:cs typeface="ＭＳ Ｐゴシック" charset="0"/>
              </a:rPr>
              <a:t>Our WJ problem class</a:t>
            </a:r>
          </a:p>
        </p:txBody>
      </p:sp>
      <p:sp>
        <p:nvSpPr>
          <p:cNvPr id="2" name="Content Placeholder 1"/>
          <p:cNvSpPr>
            <a:spLocks noGrp="1"/>
          </p:cNvSpPr>
          <p:nvPr>
            <p:ph idx="1"/>
          </p:nvPr>
        </p:nvSpPr>
        <p:spPr/>
        <p:txBody>
          <a:bodyPr/>
          <a:lstStyle/>
          <a:p>
            <a:pPr marL="0" indent="0">
              <a:buNone/>
            </a:pPr>
            <a:r>
              <a:rPr lang="en-US" dirty="0"/>
              <a:t> </a:t>
            </a:r>
            <a:r>
              <a:rPr lang="en-US" dirty="0" err="1"/>
              <a:t>def</a:t>
            </a:r>
            <a:r>
              <a:rPr lang="en-US" dirty="0"/>
              <a:t> h(self, node):</a:t>
            </a:r>
          </a:p>
          <a:p>
            <a:pPr marL="0" indent="0">
              <a:buNone/>
            </a:pPr>
            <a:r>
              <a:rPr lang="en-US" dirty="0"/>
              <a:t>        # heuristic function that estimates distance</a:t>
            </a:r>
            <a:br>
              <a:rPr lang="en-US" dirty="0"/>
            </a:br>
            <a:r>
              <a:rPr lang="en-US" dirty="0"/>
              <a:t>        # to a goal node</a:t>
            </a:r>
          </a:p>
          <a:p>
            <a:pPr marL="0" indent="0">
              <a:buNone/>
            </a:pPr>
            <a:r>
              <a:rPr lang="en-US" dirty="0"/>
              <a:t>        return 0 if </a:t>
            </a:r>
            <a:r>
              <a:rPr lang="en-US" dirty="0" err="1"/>
              <a:t>self.goal_test</a:t>
            </a:r>
            <a:r>
              <a:rPr lang="en-US" dirty="0"/>
              <a:t>(</a:t>
            </a:r>
            <a:r>
              <a:rPr lang="en-US" dirty="0" err="1"/>
              <a:t>node.state</a:t>
            </a:r>
            <a:r>
              <a:rPr lang="en-US" dirty="0"/>
              <a:t>) else 1</a:t>
            </a:r>
          </a:p>
        </p:txBody>
      </p:sp>
    </p:spTree>
    <p:extLst>
      <p:ext uri="{BB962C8B-B14F-4D97-AF65-F5344CB8AC3E}">
        <p14:creationId xmlns:p14="http://schemas.microsoft.com/office/powerpoint/2010/main" val="2512982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a:latin typeface="Calibri" charset="0"/>
                <a:ea typeface="ＭＳ Ｐゴシック" charset="0"/>
                <a:cs typeface="ＭＳ Ｐゴシック" charset="0"/>
              </a:rPr>
              <a:t>Solving a WJP</a:t>
            </a:r>
          </a:p>
        </p:txBody>
      </p:sp>
      <p:sp>
        <p:nvSpPr>
          <p:cNvPr id="28674" name="Content Placeholder 2"/>
          <p:cNvSpPr>
            <a:spLocks noGrp="1"/>
          </p:cNvSpPr>
          <p:nvPr>
            <p:ph idx="1"/>
          </p:nvPr>
        </p:nvSpPr>
        <p:spPr>
          <a:xfrm>
            <a:off x="457200" y="1295400"/>
            <a:ext cx="8534400" cy="5257800"/>
          </a:xfrm>
        </p:spPr>
        <p:txBody>
          <a:bodyPr/>
          <a:lstStyle/>
          <a:p>
            <a:pPr marL="0" indent="0">
              <a:buFont typeface="Arial" charset="0"/>
              <a:buNone/>
            </a:pPr>
            <a:r>
              <a:rPr lang="en-US" sz="1600" dirty="0">
                <a:latin typeface="Calibri" charset="0"/>
                <a:ea typeface="ＭＳ Ｐゴシック" charset="0"/>
                <a:cs typeface="ＭＳ Ｐゴシック" charset="0"/>
              </a:rPr>
              <a:t>code&gt; python</a:t>
            </a:r>
          </a:p>
          <a:p>
            <a:pPr marL="0" indent="0">
              <a:buNone/>
            </a:pPr>
            <a:r>
              <a:rPr lang="en-US" sz="1600" dirty="0">
                <a:latin typeface="Calibri" charset="0"/>
                <a:ea typeface="ＭＳ Ｐゴシック" charset="0"/>
                <a:cs typeface="ＭＳ Ｐゴシック" charset="0"/>
              </a:rPr>
              <a:t>&gt;&gt;&gt; from </a:t>
            </a:r>
            <a:r>
              <a:rPr lang="en-US" sz="1600" dirty="0" err="1">
                <a:latin typeface="Calibri" charset="0"/>
                <a:ea typeface="ＭＳ Ｐゴシック" charset="0"/>
                <a:cs typeface="ＭＳ Ｐゴシック" charset="0"/>
              </a:rPr>
              <a:t>wj</a:t>
            </a:r>
            <a:r>
              <a:rPr lang="en-US" sz="1600" dirty="0">
                <a:latin typeface="Calibri" charset="0"/>
                <a:ea typeface="ＭＳ Ｐゴシック" charset="0"/>
                <a:cs typeface="ＭＳ Ｐゴシック" charset="0"/>
              </a:rPr>
              <a:t> import *                                                   </a:t>
            </a:r>
            <a:r>
              <a:rPr lang="en-US" sz="1600" dirty="0">
                <a:solidFill>
                  <a:srgbClr val="7F7F7F"/>
                </a:solidFill>
                <a:latin typeface="Calibri" charset="0"/>
                <a:ea typeface="ＭＳ Ｐゴシック" charset="0"/>
                <a:cs typeface="ＭＳ Ｐゴシック" charset="0"/>
              </a:rPr>
              <a:t># Import </a:t>
            </a:r>
            <a:r>
              <a:rPr lang="en-US" sz="1600" b="1" dirty="0" err="1">
                <a:solidFill>
                  <a:srgbClr val="7F7F7F"/>
                </a:solidFill>
                <a:latin typeface="Calibri" charset="0"/>
                <a:ea typeface="ＭＳ Ｐゴシック" charset="0"/>
                <a:cs typeface="ＭＳ Ｐゴシック" charset="0"/>
              </a:rPr>
              <a:t>wj.py</a:t>
            </a:r>
            <a:r>
              <a:rPr lang="en-US" sz="1600" dirty="0">
                <a:solidFill>
                  <a:srgbClr val="7F7F7F"/>
                </a:solidFill>
                <a:latin typeface="Calibri" charset="0"/>
                <a:ea typeface="ＭＳ Ｐゴシック" charset="0"/>
                <a:cs typeface="ＭＳ Ｐゴシック" charset="0"/>
              </a:rPr>
              <a:t> and </a:t>
            </a:r>
            <a:r>
              <a:rPr lang="en-US" sz="1600" b="1" dirty="0" err="1">
                <a:solidFill>
                  <a:srgbClr val="7F7F7F"/>
                </a:solidFill>
                <a:latin typeface="Calibri" charset="0"/>
                <a:ea typeface="ＭＳ Ｐゴシック" charset="0"/>
                <a:cs typeface="ＭＳ Ｐゴシック" charset="0"/>
              </a:rPr>
              <a:t>search.py</a:t>
            </a:r>
            <a:endParaRPr lang="en-US" sz="1600" dirty="0">
              <a:latin typeface="Calibri" charset="0"/>
              <a:ea typeface="ＭＳ Ｐゴシック" charset="0"/>
              <a:cs typeface="ＭＳ Ｐゴシック" charset="0"/>
            </a:endParaRPr>
          </a:p>
          <a:p>
            <a:pPr marL="0" indent="0">
              <a:buFont typeface="Arial" charset="0"/>
              <a:buNone/>
            </a:pPr>
            <a:r>
              <a:rPr lang="en-US" sz="1600" dirty="0">
                <a:latin typeface="Calibri" charset="0"/>
                <a:ea typeface="ＭＳ Ｐゴシック" charset="0"/>
                <a:cs typeface="ＭＳ Ｐゴシック" charset="0"/>
              </a:rPr>
              <a:t>&gt;&gt;&gt; from aima3.search import *        </a:t>
            </a:r>
          </a:p>
          <a:p>
            <a:pPr marL="0" indent="0">
              <a:buFont typeface="Arial" charset="0"/>
              <a:buNone/>
            </a:pPr>
            <a:r>
              <a:rPr lang="en-US" sz="1600" dirty="0">
                <a:latin typeface="Calibri" charset="0"/>
                <a:ea typeface="ＭＳ Ｐゴシック" charset="0"/>
                <a:cs typeface="ＭＳ Ｐゴシック" charset="0"/>
              </a:rPr>
              <a:t>&gt;&gt;&gt; p1 = WJ((5,2), (5,2), ('*', 1))                                </a:t>
            </a:r>
            <a:r>
              <a:rPr lang="en-US" sz="1600" dirty="0">
                <a:solidFill>
                  <a:srgbClr val="7F7F7F"/>
                </a:solidFill>
                <a:latin typeface="Calibri" charset="0"/>
                <a:ea typeface="ＭＳ Ｐゴシック" charset="0"/>
                <a:cs typeface="ＭＳ Ｐゴシック" charset="0"/>
              </a:rPr>
              <a:t># Create a problem instance</a:t>
            </a:r>
          </a:p>
          <a:p>
            <a:pPr marL="0" indent="0">
              <a:buFont typeface="Arial" charset="0"/>
              <a:buNone/>
            </a:pPr>
            <a:r>
              <a:rPr lang="en-US" sz="1600" dirty="0">
                <a:latin typeface="Calibri" charset="0"/>
                <a:ea typeface="ＭＳ Ｐゴシック" charset="0"/>
                <a:cs typeface="ＭＳ Ｐゴシック" charset="0"/>
              </a:rPr>
              <a:t>&gt;&gt;&gt; p1                                                               </a:t>
            </a:r>
          </a:p>
          <a:p>
            <a:pPr marL="0" indent="0">
              <a:buFont typeface="Arial" charset="0"/>
              <a:buNone/>
            </a:pPr>
            <a:r>
              <a:rPr lang="en-US" sz="1600" dirty="0">
                <a:latin typeface="Calibri" charset="0"/>
                <a:ea typeface="ＭＳ Ｐゴシック" charset="0"/>
                <a:cs typeface="ＭＳ Ｐゴシック" charset="0"/>
              </a:rPr>
              <a:t>WJ((5, 2),(5, 2),('*', 1))</a:t>
            </a:r>
          </a:p>
          <a:p>
            <a:pPr marL="0" indent="0">
              <a:buFont typeface="Arial" charset="0"/>
              <a:buNone/>
            </a:pPr>
            <a:r>
              <a:rPr lang="en-US" sz="1600" dirty="0">
                <a:latin typeface="Calibri" charset="0"/>
                <a:ea typeface="ＭＳ Ｐゴシック" charset="0"/>
                <a:cs typeface="ＭＳ Ｐゴシック" charset="0"/>
              </a:rPr>
              <a:t>&gt;&gt;&gt; answer = </a:t>
            </a:r>
            <a:r>
              <a:rPr lang="en-US" sz="1600" b="1" dirty="0" err="1">
                <a:latin typeface="Calibri" charset="0"/>
                <a:ea typeface="ＭＳ Ｐゴシック" charset="0"/>
                <a:cs typeface="ＭＳ Ｐゴシック" charset="0"/>
              </a:rPr>
              <a:t>breadth_first_search</a:t>
            </a:r>
            <a:r>
              <a:rPr lang="en-US" sz="1600" dirty="0">
                <a:latin typeface="Calibri" charset="0"/>
                <a:ea typeface="ＭＳ Ｐゴシック" charset="0"/>
                <a:cs typeface="ＭＳ Ｐゴシック" charset="0"/>
              </a:rPr>
              <a:t>(p1)                  </a:t>
            </a:r>
            <a:r>
              <a:rPr lang="en-US" sz="1600" dirty="0">
                <a:solidFill>
                  <a:srgbClr val="7F7F7F"/>
                </a:solidFill>
                <a:latin typeface="Calibri" charset="0"/>
                <a:ea typeface="ＭＳ Ｐゴシック" charset="0"/>
                <a:cs typeface="ＭＳ Ｐゴシック" charset="0"/>
              </a:rPr>
              <a:t># Used the breadth 1</a:t>
            </a:r>
            <a:r>
              <a:rPr lang="en-US" sz="1600" baseline="30000" dirty="0">
                <a:solidFill>
                  <a:srgbClr val="7F7F7F"/>
                </a:solidFill>
                <a:latin typeface="Calibri" charset="0"/>
                <a:ea typeface="ＭＳ Ｐゴシック" charset="0"/>
                <a:cs typeface="ＭＳ Ｐゴシック" charset="0"/>
              </a:rPr>
              <a:t>st</a:t>
            </a:r>
            <a:r>
              <a:rPr lang="en-US" sz="1600" dirty="0">
                <a:solidFill>
                  <a:srgbClr val="7F7F7F"/>
                </a:solidFill>
                <a:latin typeface="Calibri" charset="0"/>
                <a:ea typeface="ＭＳ Ｐゴシック" charset="0"/>
                <a:cs typeface="ＭＳ Ｐゴシック" charset="0"/>
              </a:rPr>
              <a:t> search function</a:t>
            </a:r>
          </a:p>
          <a:p>
            <a:pPr marL="0" indent="0">
              <a:buFont typeface="Arial" charset="0"/>
              <a:buNone/>
            </a:pPr>
            <a:r>
              <a:rPr lang="en-US" sz="1600" dirty="0">
                <a:latin typeface="Calibri" charset="0"/>
                <a:ea typeface="ＭＳ Ｐゴシック" charset="0"/>
                <a:cs typeface="ＭＳ Ｐゴシック" charset="0"/>
              </a:rPr>
              <a:t>&gt;&gt;&gt; answer                                                                    </a:t>
            </a:r>
            <a:r>
              <a:rPr lang="en-US" sz="1600" dirty="0">
                <a:solidFill>
                  <a:srgbClr val="7F7F7F"/>
                </a:solidFill>
                <a:latin typeface="Calibri" charset="0"/>
                <a:ea typeface="ＭＳ Ｐゴシック" charset="0"/>
                <a:cs typeface="ＭＳ Ｐゴシック" charset="0"/>
              </a:rPr>
              <a:t># Will be </a:t>
            </a:r>
            <a:r>
              <a:rPr lang="en-US" sz="1600" i="1" dirty="0">
                <a:solidFill>
                  <a:srgbClr val="7F7F7F"/>
                </a:solidFill>
                <a:latin typeface="Calibri" charset="0"/>
                <a:ea typeface="ＭＳ Ｐゴシック" charset="0"/>
                <a:cs typeface="ＭＳ Ｐゴシック" charset="0"/>
              </a:rPr>
              <a:t>None</a:t>
            </a:r>
            <a:r>
              <a:rPr lang="en-US" sz="1600" dirty="0">
                <a:solidFill>
                  <a:srgbClr val="7F7F7F"/>
                </a:solidFill>
                <a:latin typeface="Calibri" charset="0"/>
                <a:ea typeface="ＭＳ Ｐゴシック" charset="0"/>
                <a:cs typeface="ＭＳ Ｐゴシック" charset="0"/>
              </a:rPr>
              <a:t> if the search failed or a                                                </a:t>
            </a:r>
          </a:p>
          <a:p>
            <a:pPr marL="0" indent="0">
              <a:buFont typeface="Arial" charset="0"/>
              <a:buNone/>
            </a:pPr>
            <a:r>
              <a:rPr lang="en-US" sz="1600" dirty="0">
                <a:latin typeface="Calibri" charset="0"/>
                <a:ea typeface="ＭＳ Ｐゴシック" charset="0"/>
                <a:cs typeface="ＭＳ Ｐゴシック" charset="0"/>
              </a:rPr>
              <a:t>&lt;Node (0, 1)&gt;                                                                </a:t>
            </a:r>
            <a:r>
              <a:rPr lang="en-US" sz="1600" dirty="0">
                <a:solidFill>
                  <a:srgbClr val="7F7F7F"/>
                </a:solidFill>
                <a:latin typeface="Calibri" charset="0"/>
                <a:ea typeface="ＭＳ Ｐゴシック" charset="0"/>
                <a:cs typeface="ＭＳ Ｐゴシック" charset="0"/>
              </a:rPr>
              <a:t>#    a goal node in the search graph if successful</a:t>
            </a:r>
          </a:p>
          <a:p>
            <a:pPr marL="0" indent="0">
              <a:buFont typeface="Arial" charset="0"/>
              <a:buNone/>
            </a:pPr>
            <a:r>
              <a:rPr lang="en-US" sz="1600" dirty="0">
                <a:latin typeface="Calibri" charset="0"/>
                <a:ea typeface="ＭＳ Ｐゴシック" charset="0"/>
                <a:cs typeface="ＭＳ Ｐゴシック" charset="0"/>
              </a:rPr>
              <a:t>&gt;&gt;&gt; </a:t>
            </a:r>
            <a:r>
              <a:rPr lang="en-US" sz="1600" dirty="0" err="1">
                <a:latin typeface="Calibri" charset="0"/>
                <a:ea typeface="ＭＳ Ｐゴシック" charset="0"/>
                <a:cs typeface="ＭＳ Ｐゴシック" charset="0"/>
              </a:rPr>
              <a:t>answer.path_cost</a:t>
            </a:r>
            <a:r>
              <a:rPr lang="en-US" sz="1600" dirty="0">
                <a:latin typeface="Calibri" charset="0"/>
                <a:ea typeface="ＭＳ Ｐゴシック" charset="0"/>
                <a:cs typeface="ＭＳ Ｐゴシック" charset="0"/>
              </a:rPr>
              <a:t>                                                 </a:t>
            </a:r>
            <a:r>
              <a:rPr lang="en-US" sz="1600" dirty="0">
                <a:solidFill>
                  <a:srgbClr val="7F7F7F"/>
                </a:solidFill>
                <a:latin typeface="Calibri" charset="0"/>
                <a:ea typeface="ＭＳ Ｐゴシック" charset="0"/>
                <a:cs typeface="ＭＳ Ｐゴシック" charset="0"/>
              </a:rPr>
              <a:t># The </a:t>
            </a:r>
            <a:r>
              <a:rPr lang="en-US" sz="1600" b="1" dirty="0">
                <a:solidFill>
                  <a:srgbClr val="7F7F7F"/>
                </a:solidFill>
                <a:latin typeface="Calibri" charset="0"/>
                <a:ea typeface="ＭＳ Ｐゴシック" charset="0"/>
                <a:cs typeface="ＭＳ Ｐゴシック" charset="0"/>
              </a:rPr>
              <a:t>cost</a:t>
            </a:r>
            <a:r>
              <a:rPr lang="en-US" sz="1600" dirty="0">
                <a:solidFill>
                  <a:srgbClr val="7F7F7F"/>
                </a:solidFill>
                <a:latin typeface="Calibri" charset="0"/>
                <a:ea typeface="ＭＳ Ｐゴシック" charset="0"/>
                <a:cs typeface="ＭＳ Ｐゴシック" charset="0"/>
              </a:rPr>
              <a:t> to get to every node in the search graph</a:t>
            </a:r>
          </a:p>
          <a:p>
            <a:pPr marL="0" indent="0">
              <a:buFont typeface="Arial" charset="0"/>
              <a:buNone/>
            </a:pPr>
            <a:r>
              <a:rPr lang="en-US" sz="1600" dirty="0">
                <a:latin typeface="Calibri" charset="0"/>
                <a:ea typeface="ＭＳ Ｐゴシック" charset="0"/>
                <a:cs typeface="ＭＳ Ｐゴシック" charset="0"/>
              </a:rPr>
              <a:t>6                                                                                      </a:t>
            </a:r>
            <a:r>
              <a:rPr lang="en-US" sz="1600" dirty="0">
                <a:solidFill>
                  <a:srgbClr val="7F7F7F"/>
                </a:solidFill>
                <a:latin typeface="Calibri" charset="0"/>
                <a:ea typeface="ＭＳ Ｐゴシック" charset="0"/>
                <a:cs typeface="ＭＳ Ｐゴシック" charset="0"/>
              </a:rPr>
              <a:t>#  is maintained by the search procedure</a:t>
            </a:r>
          </a:p>
          <a:p>
            <a:pPr marL="0" indent="0">
              <a:buFont typeface="Arial" charset="0"/>
              <a:buNone/>
            </a:pPr>
            <a:r>
              <a:rPr lang="en-US" sz="1600" dirty="0">
                <a:latin typeface="Calibri" charset="0"/>
                <a:ea typeface="ＭＳ Ｐゴシック" charset="0"/>
                <a:cs typeface="ＭＳ Ｐゴシック" charset="0"/>
              </a:rPr>
              <a:t>&gt;&gt;&gt; path = </a:t>
            </a:r>
            <a:r>
              <a:rPr lang="en-US" sz="1600" dirty="0" err="1">
                <a:latin typeface="Calibri" charset="0"/>
                <a:ea typeface="ＭＳ Ｐゴシック" charset="0"/>
                <a:cs typeface="ＭＳ Ｐゴシック" charset="0"/>
              </a:rPr>
              <a:t>answer.path</a:t>
            </a:r>
            <a:r>
              <a:rPr lang="en-US" sz="1600" dirty="0">
                <a:latin typeface="Calibri" charset="0"/>
                <a:ea typeface="ＭＳ Ｐゴシック" charset="0"/>
                <a:cs typeface="ＭＳ Ｐゴシック" charset="0"/>
              </a:rPr>
              <a:t>()                                           </a:t>
            </a:r>
            <a:r>
              <a:rPr lang="en-US" sz="1600" dirty="0">
                <a:solidFill>
                  <a:srgbClr val="7F7F7F"/>
                </a:solidFill>
                <a:latin typeface="Calibri" charset="0"/>
                <a:ea typeface="ＭＳ Ｐゴシック" charset="0"/>
                <a:cs typeface="ＭＳ Ｐゴシック" charset="0"/>
              </a:rPr>
              <a:t># A node’s </a:t>
            </a:r>
            <a:r>
              <a:rPr lang="en-US" sz="1600" b="1" dirty="0">
                <a:solidFill>
                  <a:srgbClr val="7F7F7F"/>
                </a:solidFill>
                <a:latin typeface="Calibri" charset="0"/>
                <a:ea typeface="ＭＳ Ｐゴシック" charset="0"/>
                <a:cs typeface="ＭＳ Ｐゴシック" charset="0"/>
              </a:rPr>
              <a:t>path</a:t>
            </a:r>
            <a:r>
              <a:rPr lang="en-US" sz="1600" dirty="0">
                <a:solidFill>
                  <a:srgbClr val="7F7F7F"/>
                </a:solidFill>
                <a:latin typeface="Calibri" charset="0"/>
                <a:ea typeface="ＭＳ Ｐゴシック" charset="0"/>
                <a:cs typeface="ＭＳ Ｐゴシック" charset="0"/>
              </a:rPr>
              <a:t> is the best way to get to it from</a:t>
            </a:r>
          </a:p>
          <a:p>
            <a:pPr marL="0" indent="0">
              <a:buFont typeface="Arial" charset="0"/>
              <a:buNone/>
            </a:pPr>
            <a:r>
              <a:rPr lang="en-US" sz="1600" dirty="0">
                <a:latin typeface="Calibri" charset="0"/>
                <a:ea typeface="ＭＳ Ｐゴシック" charset="0"/>
                <a:cs typeface="ＭＳ Ｐゴシック" charset="0"/>
              </a:rPr>
              <a:t>&gt;&gt;&gt; path                                                                        </a:t>
            </a:r>
            <a:r>
              <a:rPr lang="en-US" sz="1600" dirty="0">
                <a:solidFill>
                  <a:srgbClr val="7F7F7F"/>
                </a:solidFill>
                <a:latin typeface="Calibri" charset="0"/>
                <a:ea typeface="ＭＳ Ｐゴシック" charset="0"/>
                <a:cs typeface="ＭＳ Ｐゴシック" charset="0"/>
              </a:rPr>
              <a:t> #   the start node, i.e., a solution</a:t>
            </a:r>
          </a:p>
          <a:p>
            <a:pPr marL="0" indent="0">
              <a:buNone/>
            </a:pPr>
            <a:r>
              <a:rPr lang="en-US" sz="1600" dirty="0">
                <a:latin typeface="Calibri" charset="0"/>
                <a:ea typeface="ＭＳ Ｐゴシック" charset="0"/>
                <a:cs typeface="ＭＳ Ｐゴシック" charset="0"/>
              </a:rPr>
              <a:t>[&lt;Node (5, 2)&gt;, &lt;Node (5, 0)&gt;, &lt;Node (3, 2)&gt;, &lt;Node (3, 0)&gt;, &lt;Node (1, 2)&gt;, &lt;Node (1, 0)&gt;, &lt;Node (0, 1)&gt;]</a:t>
            </a:r>
          </a:p>
          <a:p>
            <a:pPr marL="0" indent="0">
              <a:buFont typeface="Arial" charset="0"/>
              <a:buNone/>
            </a:pPr>
            <a:endParaRPr lang="en-US" sz="1600" dirty="0">
              <a:latin typeface="Calibri" charset="0"/>
              <a:ea typeface="ＭＳ Ｐゴシック" charset="0"/>
              <a:cs typeface="ＭＳ Ｐゴシック" charset="0"/>
            </a:endParaRPr>
          </a:p>
          <a:p>
            <a:pPr marL="0" indent="0">
              <a:buFont typeface="Arial" charset="0"/>
              <a:buNone/>
            </a:pPr>
            <a:endParaRPr lang="en-US" sz="1600" dirty="0">
              <a:latin typeface="Calibri" charset="0"/>
              <a:ea typeface="ＭＳ Ｐゴシック" charset="0"/>
              <a:cs typeface="ＭＳ Ｐゴシック"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228600" y="152400"/>
            <a:ext cx="8686800" cy="990600"/>
          </a:xfrm>
        </p:spPr>
        <p:txBody>
          <a:bodyPr/>
          <a:lstStyle/>
          <a:p>
            <a:r>
              <a:rPr lang="en-US" sz="4200">
                <a:latin typeface="Calibri" charset="0"/>
                <a:ea typeface="ＭＳ Ｐゴシック" charset="0"/>
                <a:cs typeface="ＭＳ Ｐゴシック" charset="0"/>
              </a:rPr>
              <a:t>Comparing Search Algorithms Results</a:t>
            </a:r>
          </a:p>
        </p:txBody>
      </p:sp>
      <p:sp>
        <p:nvSpPr>
          <p:cNvPr id="28674" name="Content Placeholder 2"/>
          <p:cNvSpPr>
            <a:spLocks noGrp="1"/>
          </p:cNvSpPr>
          <p:nvPr>
            <p:ph idx="1"/>
          </p:nvPr>
        </p:nvSpPr>
        <p:spPr>
          <a:xfrm>
            <a:off x="457200" y="1295400"/>
            <a:ext cx="8534400" cy="5257800"/>
          </a:xfrm>
        </p:spPr>
        <p:txBody>
          <a:bodyPr/>
          <a:lstStyle/>
          <a:p>
            <a:pPr marL="0" indent="0">
              <a:buFont typeface="Arial" charset="0"/>
              <a:buNone/>
              <a:defRPr/>
            </a:pPr>
            <a:r>
              <a:rPr lang="en-US" sz="3000" b="1" dirty="0">
                <a:latin typeface="Calibri" charset="0"/>
                <a:ea typeface="ＭＳ Ｐゴシック" charset="0"/>
                <a:cs typeface="ＭＳ Ｐゴシック" charset="0"/>
              </a:rPr>
              <a:t>Uninformed searches: </a:t>
            </a:r>
            <a:r>
              <a:rPr lang="en-US" sz="3000" dirty="0" err="1">
                <a:latin typeface="Calibri" charset="0"/>
                <a:ea typeface="ＭＳ Ｐゴシック" charset="0"/>
                <a:cs typeface="ＭＳ Ｐゴシック" charset="0"/>
              </a:rPr>
              <a:t>breadth_first_tree_search</a:t>
            </a:r>
            <a:r>
              <a:rPr lang="en-US" sz="3000" dirty="0">
                <a:latin typeface="Calibri" charset="0"/>
                <a:ea typeface="ＭＳ Ｐゴシック" charset="0"/>
                <a:cs typeface="ＭＳ Ｐゴシック" charset="0"/>
              </a:rPr>
              <a:t>, </a:t>
            </a:r>
            <a:r>
              <a:rPr lang="en-US" sz="3000" dirty="0" err="1">
                <a:latin typeface="Calibri" charset="0"/>
                <a:ea typeface="ＭＳ Ｐゴシック" charset="0"/>
                <a:cs typeface="ＭＳ Ｐゴシック" charset="0"/>
              </a:rPr>
              <a:t>breadth_first_search</a:t>
            </a:r>
            <a:r>
              <a:rPr lang="en-US" sz="3000" dirty="0">
                <a:latin typeface="Calibri" charset="0"/>
                <a:ea typeface="ＭＳ Ｐゴシック" charset="0"/>
                <a:cs typeface="ＭＳ Ｐゴシック" charset="0"/>
              </a:rPr>
              <a:t>, </a:t>
            </a:r>
            <a:r>
              <a:rPr lang="en-US" sz="3000" dirty="0" err="1">
                <a:latin typeface="Calibri" charset="0"/>
                <a:ea typeface="ＭＳ Ｐゴシック" charset="0"/>
                <a:cs typeface="ＭＳ Ｐゴシック" charset="0"/>
              </a:rPr>
              <a:t>depth_first_graph</a:t>
            </a:r>
            <a:r>
              <a:rPr lang="en-US" sz="3000" dirty="0">
                <a:latin typeface="Calibri" charset="0"/>
                <a:ea typeface="ＭＳ Ｐゴシック" charset="0"/>
                <a:cs typeface="ＭＳ Ｐゴシック" charset="0"/>
              </a:rPr>
              <a:t>_ search, </a:t>
            </a:r>
            <a:r>
              <a:rPr lang="en-US" sz="3000" dirty="0" err="1">
                <a:latin typeface="Calibri" charset="0"/>
                <a:ea typeface="ＭＳ Ｐゴシック" charset="0"/>
                <a:cs typeface="ＭＳ Ｐゴシック" charset="0"/>
              </a:rPr>
              <a:t>iterative_deepening_search</a:t>
            </a:r>
            <a:r>
              <a:rPr lang="en-US" sz="3000" dirty="0">
                <a:latin typeface="Calibri" charset="0"/>
                <a:ea typeface="ＭＳ Ｐゴシック" charset="0"/>
                <a:cs typeface="ＭＳ Ｐゴシック" charset="0"/>
              </a:rPr>
              <a:t>, </a:t>
            </a:r>
            <a:r>
              <a:rPr lang="en-US" sz="3000" dirty="0" err="1">
                <a:latin typeface="Calibri" charset="0"/>
                <a:ea typeface="ＭＳ Ｐゴシック" charset="0"/>
                <a:cs typeface="ＭＳ Ｐゴシック" charset="0"/>
              </a:rPr>
              <a:t>depth_limited</a:t>
            </a:r>
            <a:r>
              <a:rPr lang="en-US" sz="3000" dirty="0">
                <a:latin typeface="Calibri" charset="0"/>
                <a:ea typeface="ＭＳ Ｐゴシック" charset="0"/>
                <a:cs typeface="ＭＳ Ｐゴシック" charset="0"/>
              </a:rPr>
              <a:t>_ search</a:t>
            </a:r>
          </a:p>
          <a:p>
            <a:pPr marL="231775" indent="-231775">
              <a:defRPr/>
            </a:pPr>
            <a:r>
              <a:rPr lang="en-US" sz="3000" dirty="0">
                <a:latin typeface="Calibri" charset="0"/>
                <a:ea typeface="ＭＳ Ｐゴシック" charset="0"/>
                <a:cs typeface="ＭＳ Ｐゴシック" charset="0"/>
              </a:rPr>
              <a:t>All but </a:t>
            </a:r>
            <a:r>
              <a:rPr lang="en-US" sz="3000" dirty="0" err="1">
                <a:latin typeface="Calibri" charset="0"/>
                <a:ea typeface="ＭＳ Ｐゴシック" charset="0"/>
                <a:cs typeface="ＭＳ Ｐゴシック" charset="0"/>
              </a:rPr>
              <a:t>depth_limited_search</a:t>
            </a:r>
            <a:r>
              <a:rPr lang="en-US" sz="3000" dirty="0">
                <a:latin typeface="Calibri" charset="0"/>
                <a:ea typeface="ＭＳ Ｐゴシック" charset="0"/>
                <a:cs typeface="ＭＳ Ｐゴシック" charset="0"/>
              </a:rPr>
              <a:t> are </a:t>
            </a:r>
            <a:r>
              <a:rPr lang="en-US" sz="3000" b="1" dirty="0">
                <a:latin typeface="Calibri" charset="0"/>
                <a:ea typeface="ＭＳ Ｐゴシック" charset="0"/>
                <a:cs typeface="ＭＳ Ｐゴシック" charset="0"/>
              </a:rPr>
              <a:t>sound</a:t>
            </a:r>
            <a:r>
              <a:rPr lang="en-US" sz="3000" dirty="0">
                <a:latin typeface="Calibri" charset="0"/>
                <a:ea typeface="ＭＳ Ｐゴシック" charset="0"/>
                <a:cs typeface="ＭＳ Ｐゴシック" charset="0"/>
              </a:rPr>
              <a:t> (i.e., solutions found are correct)</a:t>
            </a:r>
          </a:p>
          <a:p>
            <a:pPr marL="231775" indent="-231775">
              <a:defRPr/>
            </a:pPr>
            <a:r>
              <a:rPr lang="en-US" sz="3000" dirty="0">
                <a:latin typeface="Calibri" charset="0"/>
                <a:ea typeface="ＭＳ Ｐゴシック" charset="0"/>
                <a:cs typeface="ＭＳ Ｐゴシック" charset="0"/>
              </a:rPr>
              <a:t>Not all are </a:t>
            </a:r>
            <a:r>
              <a:rPr lang="en-US" sz="3000" b="1" dirty="0">
                <a:latin typeface="Calibri" charset="0"/>
                <a:ea typeface="ＭＳ Ｐゴシック" charset="0"/>
                <a:cs typeface="ＭＳ Ｐゴシック" charset="0"/>
              </a:rPr>
              <a:t>complete</a:t>
            </a:r>
            <a:r>
              <a:rPr lang="en-US" sz="3000" dirty="0">
                <a:latin typeface="Calibri" charset="0"/>
                <a:ea typeface="ＭＳ Ｐゴシック" charset="0"/>
                <a:cs typeface="ＭＳ Ｐゴシック" charset="0"/>
              </a:rPr>
              <a:t> (i.e., can find all solutions)</a:t>
            </a:r>
          </a:p>
          <a:p>
            <a:pPr marL="231775" indent="-231775">
              <a:defRPr/>
            </a:pPr>
            <a:r>
              <a:rPr lang="en-US" sz="3000" dirty="0">
                <a:latin typeface="Calibri" charset="0"/>
                <a:ea typeface="ＭＳ Ｐゴシック" charset="0"/>
                <a:cs typeface="ＭＳ Ｐゴシック" charset="0"/>
              </a:rPr>
              <a:t>Not all are </a:t>
            </a:r>
            <a:r>
              <a:rPr lang="en-US" sz="3000" b="1" dirty="0">
                <a:latin typeface="Calibri" charset="0"/>
                <a:ea typeface="ＭＳ Ｐゴシック" charset="0"/>
                <a:cs typeface="ＭＳ Ｐゴシック" charset="0"/>
              </a:rPr>
              <a:t>optimal</a:t>
            </a:r>
            <a:r>
              <a:rPr lang="en-US" sz="3000" dirty="0">
                <a:latin typeface="Calibri" charset="0"/>
                <a:ea typeface="ＭＳ Ｐゴシック" charset="0"/>
                <a:cs typeface="ＭＳ Ｐゴシック" charset="0"/>
              </a:rPr>
              <a:t> (find best possible solution)</a:t>
            </a:r>
          </a:p>
          <a:p>
            <a:pPr marL="231775" indent="-231775">
              <a:defRPr/>
            </a:pPr>
            <a:r>
              <a:rPr lang="en-US" sz="3000" dirty="0">
                <a:latin typeface="Calibri" charset="0"/>
                <a:ea typeface="ＭＳ Ｐゴシック" charset="0"/>
                <a:cs typeface="ＭＳ Ｐゴシック" charset="0"/>
              </a:rPr>
              <a:t>Not all are </a:t>
            </a:r>
            <a:r>
              <a:rPr lang="en-US" sz="3000" b="1" dirty="0">
                <a:latin typeface="Calibri" charset="0"/>
                <a:ea typeface="ＭＳ Ｐゴシック" charset="0"/>
                <a:cs typeface="ＭＳ Ｐゴシック" charset="0"/>
              </a:rPr>
              <a:t>efficient</a:t>
            </a:r>
          </a:p>
          <a:p>
            <a:pPr marL="231775" indent="-231775">
              <a:defRPr/>
            </a:pPr>
            <a:r>
              <a:rPr lang="en-US" sz="3000" dirty="0">
                <a:latin typeface="Calibri" charset="0"/>
                <a:ea typeface="ＭＳ Ｐゴシック" charset="0"/>
                <a:cs typeface="ＭＳ Ｐゴシック" charset="0"/>
              </a:rPr>
              <a:t>AIMA code has a comparison function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228600" y="152400"/>
            <a:ext cx="8686800" cy="990600"/>
          </a:xfrm>
        </p:spPr>
        <p:txBody>
          <a:bodyPr/>
          <a:lstStyle/>
          <a:p>
            <a:r>
              <a:rPr lang="en-US" sz="4200">
                <a:latin typeface="Calibri" charset="0"/>
                <a:ea typeface="ＭＳ Ｐゴシック" charset="0"/>
                <a:cs typeface="ＭＳ Ｐゴシック" charset="0"/>
              </a:rPr>
              <a:t>Comparing Search Algorithms Results</a:t>
            </a:r>
          </a:p>
        </p:txBody>
      </p:sp>
      <p:sp>
        <p:nvSpPr>
          <p:cNvPr id="30722" name="Content Placeholder 2"/>
          <p:cNvSpPr>
            <a:spLocks noGrp="1"/>
          </p:cNvSpPr>
          <p:nvPr>
            <p:ph idx="1"/>
          </p:nvPr>
        </p:nvSpPr>
        <p:spPr>
          <a:xfrm>
            <a:off x="228600" y="1295400"/>
            <a:ext cx="8686800" cy="5257800"/>
          </a:xfrm>
        </p:spPr>
        <p:txBody>
          <a:bodyPr/>
          <a:lstStyle/>
          <a:p>
            <a:pPr marL="0" indent="0">
              <a:buNone/>
            </a:pPr>
            <a:r>
              <a:rPr lang="en-US" sz="2000" dirty="0"/>
              <a:t>HW2&gt; python</a:t>
            </a:r>
          </a:p>
          <a:p>
            <a:pPr marL="0" indent="0">
              <a:buNone/>
            </a:pPr>
            <a:r>
              <a:rPr lang="hr-HR" sz="2000" dirty="0"/>
              <a:t>Python 2.7.6 |Anaconda 1.8.0 (x86_64)| ...</a:t>
            </a:r>
          </a:p>
          <a:p>
            <a:pPr marL="0" indent="0">
              <a:buNone/>
            </a:pPr>
            <a:r>
              <a:rPr lang="en-US" sz="2000" dirty="0"/>
              <a:t>&gt;&gt;&gt; from </a:t>
            </a:r>
            <a:r>
              <a:rPr lang="en-US" sz="2000" dirty="0" err="1"/>
              <a:t>wj</a:t>
            </a:r>
            <a:r>
              <a:rPr lang="en-US" sz="2000" dirty="0"/>
              <a:t> import *</a:t>
            </a:r>
          </a:p>
          <a:p>
            <a:pPr marL="0" indent="0">
              <a:buNone/>
            </a:pPr>
            <a:r>
              <a:rPr lang="en-US" sz="2000" dirty="0"/>
              <a:t>&gt;&gt;&gt; searchers=[</a:t>
            </a:r>
            <a:r>
              <a:rPr lang="en-US" sz="2000" dirty="0" err="1"/>
              <a:t>breadth_first_search</a:t>
            </a:r>
            <a:r>
              <a:rPr lang="en-US" sz="2000" dirty="0"/>
              <a:t>, </a:t>
            </a:r>
            <a:r>
              <a:rPr lang="en-US" sz="2000" dirty="0" err="1"/>
              <a:t>depth_first_graph_search</a:t>
            </a:r>
            <a:r>
              <a:rPr lang="en-US" sz="2000" dirty="0"/>
              <a:t>, </a:t>
            </a:r>
            <a:r>
              <a:rPr lang="en-US" sz="2000" dirty="0" err="1"/>
              <a:t>iterative_deepening_search</a:t>
            </a:r>
            <a:r>
              <a:rPr lang="en-US" sz="2000" dirty="0"/>
              <a:t>] </a:t>
            </a:r>
          </a:p>
          <a:p>
            <a:pPr marL="0" indent="0">
              <a:buNone/>
            </a:pPr>
            <a:r>
              <a:rPr lang="en-US" sz="2000" dirty="0"/>
              <a:t>&gt;&gt;&gt; </a:t>
            </a:r>
            <a:r>
              <a:rPr lang="en-US" sz="2000" dirty="0" err="1"/>
              <a:t>compare_searchers</a:t>
            </a:r>
            <a:r>
              <a:rPr lang="en-US" sz="2000" dirty="0"/>
              <a:t>([WJ((5,2), (5,0), (0,1))], ['SEARCH ALGORITHM', 'successors/goal tests/states generated/solution'], searchers)</a:t>
            </a:r>
          </a:p>
          <a:p>
            <a:pPr marL="0" indent="0">
              <a:buNone/>
            </a:pPr>
            <a:r>
              <a:rPr lang="en-US" sz="2000" dirty="0"/>
              <a:t>SEARCH ALGORITHM             successors/goal tests/states generated/solution</a:t>
            </a:r>
          </a:p>
          <a:p>
            <a:pPr marL="0" indent="0">
              <a:buNone/>
            </a:pPr>
            <a:r>
              <a:rPr lang="de-DE" sz="2000" dirty="0" err="1"/>
              <a:t>breadth_first_search</a:t>
            </a:r>
            <a:r>
              <a:rPr lang="de-DE" sz="2000" dirty="0"/>
              <a:t>         &lt;   8/   9/  16/(0, &gt;                          </a:t>
            </a:r>
          </a:p>
          <a:p>
            <a:pPr marL="0" indent="0">
              <a:buNone/>
            </a:pPr>
            <a:r>
              <a:rPr lang="de-DE" sz="2000" dirty="0" err="1"/>
              <a:t>depth_first_graph_search</a:t>
            </a:r>
            <a:r>
              <a:rPr lang="de-DE" sz="2000" dirty="0"/>
              <a:t>     &lt;   5/   6/  12/(0, &gt;                          </a:t>
            </a:r>
          </a:p>
          <a:p>
            <a:pPr marL="0" indent="0">
              <a:buNone/>
            </a:pPr>
            <a:r>
              <a:rPr lang="de-DE" sz="2000" dirty="0" err="1"/>
              <a:t>iterative_deepening_search</a:t>
            </a:r>
            <a:r>
              <a:rPr lang="de-DE" sz="2000" dirty="0"/>
              <a:t>   &lt;  35/  61/  57/(0, &gt;                          </a:t>
            </a:r>
          </a:p>
          <a:p>
            <a:pPr marL="0" indent="0">
              <a:buNone/>
            </a:pPr>
            <a:r>
              <a:rPr lang="en-US" sz="2000" dirty="0"/>
              <a:t>&gt;&gt;&gt; </a:t>
            </a:r>
          </a:p>
          <a:p>
            <a:pPr marL="0" indent="0">
              <a:buFont typeface="Arial" charset="0"/>
              <a:buNone/>
            </a:pPr>
            <a:endParaRPr lang="en-US" sz="1600" dirty="0">
              <a:latin typeface="Calibri" charset="0"/>
              <a:ea typeface="ＭＳ Ｐゴシック" charset="0"/>
              <a:cs typeface="ＭＳ Ｐゴシック"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a:latin typeface="Calibri" charset="0"/>
                <a:ea typeface="ＭＳ Ｐゴシック" charset="0"/>
                <a:cs typeface="ＭＳ Ｐゴシック" charset="0"/>
              </a:rPr>
              <a:t>The Output</a:t>
            </a:r>
          </a:p>
        </p:txBody>
      </p:sp>
      <p:sp>
        <p:nvSpPr>
          <p:cNvPr id="31746" name="Content Placeholder 2"/>
          <p:cNvSpPr>
            <a:spLocks noGrp="1"/>
          </p:cNvSpPr>
          <p:nvPr>
            <p:ph idx="1"/>
          </p:nvPr>
        </p:nvSpPr>
        <p:spPr>
          <a:xfrm>
            <a:off x="228600" y="1143000"/>
            <a:ext cx="8839200" cy="5562600"/>
          </a:xfrm>
        </p:spPr>
        <p:txBody>
          <a:bodyPr/>
          <a:lstStyle/>
          <a:p>
            <a:pPr marL="0" indent="0">
              <a:buNone/>
            </a:pPr>
            <a:r>
              <a:rPr lang="pl-PL" sz="2200" dirty="0"/>
              <a:t>hhw2&gt; </a:t>
            </a:r>
            <a:r>
              <a:rPr lang="pl-PL" sz="2200" dirty="0" err="1"/>
              <a:t>python</a:t>
            </a:r>
            <a:r>
              <a:rPr lang="pl-PL" sz="2200" dirty="0"/>
              <a:t> </a:t>
            </a:r>
            <a:r>
              <a:rPr lang="pl-PL" sz="2200" dirty="0" err="1"/>
              <a:t>wjtest.py</a:t>
            </a:r>
            <a:r>
              <a:rPr lang="pl-PL" sz="2200" dirty="0"/>
              <a:t> -s 5 0 -g 0 1</a:t>
            </a:r>
          </a:p>
          <a:p>
            <a:pPr marL="0" indent="0">
              <a:buNone/>
            </a:pPr>
            <a:r>
              <a:rPr lang="en-US" sz="2200" dirty="0"/>
              <a:t>Solving WJ((5, 2),(5, 0),(0, 1)</a:t>
            </a:r>
          </a:p>
          <a:p>
            <a:pPr marL="0" indent="0">
              <a:buNone/>
            </a:pPr>
            <a:r>
              <a:rPr lang="en-US" sz="2200" dirty="0"/>
              <a:t>   </a:t>
            </a:r>
            <a:r>
              <a:rPr lang="en-US" sz="2200" dirty="0" err="1"/>
              <a:t>breadth_first_tree_search</a:t>
            </a:r>
            <a:r>
              <a:rPr lang="en-US" sz="2200" dirty="0"/>
              <a:t> cost 5: (5, 0) (3, 2) (3, 0) (1, 2) (1, 0) (0, 1)</a:t>
            </a:r>
          </a:p>
          <a:p>
            <a:pPr marL="0" indent="0">
              <a:buNone/>
            </a:pPr>
            <a:r>
              <a:rPr lang="en-US" sz="2200" dirty="0"/>
              <a:t>   </a:t>
            </a:r>
            <a:r>
              <a:rPr lang="en-US" sz="2200" dirty="0" err="1"/>
              <a:t>breadth_first_search</a:t>
            </a:r>
            <a:r>
              <a:rPr lang="en-US" sz="2200" dirty="0"/>
              <a:t> cost 5: (5, 0) (3, 2) (3, 0) (1, 2) (1, 0) (0, 1)</a:t>
            </a:r>
          </a:p>
          <a:p>
            <a:pPr marL="0" indent="0">
              <a:buNone/>
            </a:pPr>
            <a:r>
              <a:rPr lang="en-US" sz="2200" dirty="0"/>
              <a:t>   </a:t>
            </a:r>
            <a:r>
              <a:rPr lang="en-US" sz="2200" dirty="0" err="1"/>
              <a:t>depth_first_graph_search</a:t>
            </a:r>
            <a:r>
              <a:rPr lang="en-US" sz="2200" dirty="0"/>
              <a:t> cost 5: (5, 0) (3, 2) (3, 0) (1, 2) (1, 0) (0, 1)</a:t>
            </a:r>
          </a:p>
          <a:p>
            <a:pPr marL="0" indent="0">
              <a:buNone/>
            </a:pPr>
            <a:r>
              <a:rPr lang="en-US" sz="2200" dirty="0"/>
              <a:t>   </a:t>
            </a:r>
            <a:r>
              <a:rPr lang="en-US" sz="2200" dirty="0" err="1"/>
              <a:t>iterative_deepening_search</a:t>
            </a:r>
            <a:r>
              <a:rPr lang="en-US" sz="2200" dirty="0"/>
              <a:t> cost 5: (5, 0) (3, 2) (3, 0) (1, 2) (1, 0) (0, 1)</a:t>
            </a:r>
          </a:p>
          <a:p>
            <a:pPr marL="0" indent="0">
              <a:buNone/>
            </a:pPr>
            <a:r>
              <a:rPr lang="en-US" sz="2200" dirty="0"/>
              <a:t>   </a:t>
            </a:r>
            <a:r>
              <a:rPr lang="en-US" sz="2200" dirty="0" err="1"/>
              <a:t>astar_search</a:t>
            </a:r>
            <a:r>
              <a:rPr lang="en-US" sz="2200" dirty="0"/>
              <a:t> cost 5: (5, 0) (3, 2) (3, 0) (1, 2) (1, 0) (0, 1)</a:t>
            </a:r>
          </a:p>
          <a:p>
            <a:pPr marL="0" indent="0">
              <a:buNone/>
            </a:pPr>
            <a:r>
              <a:rPr lang="en-US" sz="2200" dirty="0"/>
              <a:t>SUMMARY: successors/goal tests/states generated/solution</a:t>
            </a:r>
          </a:p>
          <a:p>
            <a:pPr marL="0" indent="0">
              <a:buNone/>
            </a:pPr>
            <a:r>
              <a:rPr lang="de-DE" sz="2200" dirty="0" err="1"/>
              <a:t>breadth_first_tree_search</a:t>
            </a:r>
            <a:r>
              <a:rPr lang="de-DE" sz="2200" dirty="0"/>
              <a:t>     &lt;  25/  26/  37/(0, &gt;</a:t>
            </a:r>
          </a:p>
          <a:p>
            <a:pPr marL="0" indent="0">
              <a:buNone/>
            </a:pPr>
            <a:r>
              <a:rPr lang="de-DE" sz="2200" dirty="0" err="1"/>
              <a:t>breadth_first_search</a:t>
            </a:r>
            <a:r>
              <a:rPr lang="de-DE" sz="2200" dirty="0"/>
              <a:t>               &lt;   8/   9/  16/(0, &gt;</a:t>
            </a:r>
          </a:p>
          <a:p>
            <a:pPr marL="0" indent="0">
              <a:buNone/>
            </a:pPr>
            <a:r>
              <a:rPr lang="en-US" sz="2200" dirty="0" err="1"/>
              <a:t>depth_first_graph_search</a:t>
            </a:r>
            <a:r>
              <a:rPr lang="en-US" sz="2200" dirty="0"/>
              <a:t>      &lt;   5/   6/  12/(0, &gt;</a:t>
            </a:r>
          </a:p>
          <a:p>
            <a:pPr marL="0" indent="0">
              <a:buNone/>
            </a:pPr>
            <a:r>
              <a:rPr lang="de-DE" sz="2200" dirty="0" err="1"/>
              <a:t>iterative_deepening_search</a:t>
            </a:r>
            <a:r>
              <a:rPr lang="de-DE" sz="2200" dirty="0"/>
              <a:t>  &lt;  35/  61/  57/(0, &gt;</a:t>
            </a:r>
          </a:p>
          <a:p>
            <a:pPr marL="0" indent="0">
              <a:buNone/>
            </a:pPr>
            <a:r>
              <a:rPr lang="de-DE" sz="2200" dirty="0" err="1"/>
              <a:t>astar_search</a:t>
            </a:r>
            <a:r>
              <a:rPr lang="de-DE" sz="2200" dirty="0"/>
              <a:t>                             &lt;   8/  10/  16/(0, &gt;</a:t>
            </a:r>
          </a:p>
          <a:p>
            <a:pPr marL="0" indent="0">
              <a:buNone/>
            </a:pPr>
            <a:endParaRPr lang="en-US" sz="2200" dirty="0">
              <a:latin typeface="Calibri" charset="0"/>
              <a:ea typeface="ＭＳ Ｐゴシック" charset="0"/>
              <a:cs typeface="ＭＳ Ｐゴシック"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026"/>
          <p:cNvSpPr>
            <a:spLocks noGrp="1" noChangeArrowheads="1"/>
          </p:cNvSpPr>
          <p:nvPr>
            <p:ph type="title"/>
          </p:nvPr>
        </p:nvSpPr>
        <p:spPr>
          <a:xfrm>
            <a:off x="685800" y="228600"/>
            <a:ext cx="7772400" cy="1143000"/>
          </a:xfrm>
        </p:spPr>
        <p:txBody>
          <a:bodyPr/>
          <a:lstStyle/>
          <a:p>
            <a:pPr eaLnBrk="1" hangingPunct="1"/>
            <a:r>
              <a:rPr lang="en-US">
                <a:latin typeface="Calibri" charset="0"/>
                <a:ea typeface="ＭＳ Ｐゴシック" charset="0"/>
                <a:cs typeface="ＭＳ Ｐゴシック" charset="0"/>
              </a:rPr>
              <a:t>Today’</a:t>
            </a:r>
            <a:r>
              <a:rPr lang="en-US" altLang="ja-JP">
                <a:latin typeface="Calibri" charset="0"/>
                <a:ea typeface="ＭＳ Ｐゴシック" charset="0"/>
                <a:cs typeface="ＭＳ Ｐゴシック" charset="0"/>
              </a:rPr>
              <a:t>s topics</a:t>
            </a:r>
            <a:endParaRPr lang="en-US">
              <a:latin typeface="Calibri" charset="0"/>
              <a:ea typeface="ＭＳ Ｐゴシック" charset="0"/>
              <a:cs typeface="ＭＳ Ｐゴシック" charset="0"/>
            </a:endParaRPr>
          </a:p>
        </p:txBody>
      </p:sp>
      <p:sp>
        <p:nvSpPr>
          <p:cNvPr id="18434" name="Rectangle 1027"/>
          <p:cNvSpPr>
            <a:spLocks noGrp="1" noChangeArrowheads="1"/>
          </p:cNvSpPr>
          <p:nvPr>
            <p:ph type="body" idx="1"/>
          </p:nvPr>
        </p:nvSpPr>
        <p:spPr>
          <a:xfrm>
            <a:off x="1447800" y="1905000"/>
            <a:ext cx="6019800" cy="4114800"/>
          </a:xfrm>
        </p:spPr>
        <p:txBody>
          <a:bodyPr/>
          <a:lstStyle/>
          <a:p>
            <a:pPr eaLnBrk="1" hangingPunct="1"/>
            <a:r>
              <a:rPr lang="en-US" dirty="0">
                <a:latin typeface="Calibri" charset="0"/>
                <a:ea typeface="ＭＳ Ｐゴシック" charset="0"/>
                <a:cs typeface="ＭＳ Ｐゴシック" charset="0"/>
              </a:rPr>
              <a:t>AIMA Python code</a:t>
            </a:r>
          </a:p>
          <a:p>
            <a:pPr eaLnBrk="1" hangingPunct="1"/>
            <a:r>
              <a:rPr lang="en-US" dirty="0">
                <a:latin typeface="Calibri" charset="0"/>
                <a:ea typeface="ＭＳ Ｐゴシック" charset="0"/>
                <a:cs typeface="ＭＳ Ｐゴシック" charset="0"/>
              </a:rPr>
              <a:t>What it does</a:t>
            </a:r>
          </a:p>
          <a:p>
            <a:pPr eaLnBrk="1" hangingPunct="1"/>
            <a:r>
              <a:rPr lang="en-US" dirty="0">
                <a:latin typeface="Calibri" charset="0"/>
                <a:ea typeface="ＭＳ Ｐゴシック" charset="0"/>
                <a:cs typeface="ＭＳ Ｐゴシック" charset="0"/>
              </a:rPr>
              <a:t>How to use it</a:t>
            </a:r>
          </a:p>
          <a:p>
            <a:pPr eaLnBrk="1" hangingPunct="1"/>
            <a:r>
              <a:rPr lang="en-US" dirty="0">
                <a:latin typeface="Calibri" charset="0"/>
                <a:ea typeface="ＭＳ Ｐゴシック" charset="0"/>
                <a:cs typeface="ＭＳ Ｐゴシック" charset="0"/>
              </a:rPr>
              <a:t>Worked example: water jug program</a:t>
            </a:r>
          </a:p>
        </p:txBody>
      </p:sp>
      <p:pic>
        <p:nvPicPr>
          <p:cNvPr id="18435"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609600"/>
            <a:ext cx="1905000" cy="2540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457200" y="304800"/>
            <a:ext cx="8229600" cy="990600"/>
          </a:xfrm>
        </p:spPr>
        <p:txBody>
          <a:bodyPr/>
          <a:lstStyle/>
          <a:p>
            <a:r>
              <a:rPr lang="en-US" dirty="0">
                <a:latin typeface="Calibri" charset="0"/>
                <a:ea typeface="ＭＳ Ｐゴシック" charset="0"/>
                <a:cs typeface="ＭＳ Ｐゴシック" charset="0"/>
              </a:rPr>
              <a:t>Install AIMA Python code with pip</a:t>
            </a:r>
          </a:p>
        </p:txBody>
      </p:sp>
      <p:sp>
        <p:nvSpPr>
          <p:cNvPr id="3" name="Content Placeholder 2"/>
          <p:cNvSpPr>
            <a:spLocks noGrp="1"/>
          </p:cNvSpPr>
          <p:nvPr>
            <p:ph idx="1"/>
          </p:nvPr>
        </p:nvSpPr>
        <p:spPr>
          <a:xfrm>
            <a:off x="457200" y="1447800"/>
            <a:ext cx="8229600" cy="4953000"/>
          </a:xfrm>
        </p:spPr>
        <p:txBody>
          <a:bodyPr/>
          <a:lstStyle/>
          <a:p>
            <a:pPr marL="285750" indent="-285750">
              <a:lnSpc>
                <a:spcPct val="110000"/>
              </a:lnSpc>
              <a:defRPr/>
            </a:pPr>
            <a:r>
              <a:rPr lang="en-US" dirty="0"/>
              <a:t>For some of the HW assignments, you’ll need access the </a:t>
            </a:r>
            <a:r>
              <a:rPr lang="en-US" dirty="0">
                <a:hlinkClick r:id="rId2"/>
              </a:rPr>
              <a:t>aima python software</a:t>
            </a:r>
            <a:endParaRPr lang="en-US" dirty="0"/>
          </a:p>
          <a:p>
            <a:pPr marL="285750" indent="-285750">
              <a:lnSpc>
                <a:spcPct val="110000"/>
              </a:lnSpc>
              <a:defRPr/>
            </a:pPr>
            <a:r>
              <a:rPr lang="en-US" dirty="0"/>
              <a:t>Install aima module on your own Linux or Mac</a:t>
            </a:r>
          </a:p>
          <a:p>
            <a:pPr marL="457200" lvl="1" indent="0">
              <a:lnSpc>
                <a:spcPct val="110000"/>
              </a:lnSpc>
              <a:buFont typeface="Arial" charset="0"/>
              <a:buNone/>
              <a:defRPr/>
            </a:pPr>
            <a:r>
              <a:rPr lang="en-US" sz="3200" b="1" dirty="0" err="1"/>
              <a:t>sudo</a:t>
            </a:r>
            <a:r>
              <a:rPr lang="en-US" sz="3200" b="1" dirty="0"/>
              <a:t> pip install aima3</a:t>
            </a:r>
          </a:p>
          <a:p>
            <a:pPr marL="222250" indent="-222250">
              <a:lnSpc>
                <a:spcPct val="110000"/>
              </a:lnSpc>
              <a:defRPr/>
            </a:pPr>
            <a:r>
              <a:rPr lang="en-US" dirty="0"/>
              <a:t>Install without </a:t>
            </a:r>
            <a:r>
              <a:rPr lang="en-US" dirty="0" err="1"/>
              <a:t>sudo</a:t>
            </a:r>
            <a:r>
              <a:rPr lang="en-US" dirty="0"/>
              <a:t> privileges (e.g., on </a:t>
            </a:r>
            <a:r>
              <a:rPr lang="en-US" dirty="0" err="1"/>
              <a:t>gl</a:t>
            </a:r>
            <a:r>
              <a:rPr lang="en-US" dirty="0"/>
              <a:t>)</a:t>
            </a:r>
          </a:p>
          <a:p>
            <a:pPr marL="457200" lvl="1" indent="0">
              <a:lnSpc>
                <a:spcPct val="110000"/>
              </a:lnSpc>
              <a:buFont typeface="Arial" charset="0"/>
              <a:buNone/>
              <a:defRPr/>
            </a:pPr>
            <a:r>
              <a:rPr lang="en-US" sz="3200" b="1" dirty="0"/>
              <a:t>pip install aima3 --user</a:t>
            </a:r>
          </a:p>
          <a:p>
            <a:pPr marL="400050" lvl="1" indent="0">
              <a:lnSpc>
                <a:spcPct val="110000"/>
              </a:lnSpc>
              <a:buNone/>
              <a:defRPr/>
            </a:pPr>
            <a:endParaRPr lang="en-US" sz="3200" dirty="0">
              <a:sym typeface="Wingdings"/>
            </a:endParaRPr>
          </a:p>
          <a:p>
            <a:pPr marL="57150" indent="0">
              <a:lnSpc>
                <a:spcPct val="110000"/>
              </a:lnSpc>
              <a:buFont typeface="Arial" charset="0"/>
              <a:buNone/>
              <a:defRPr/>
            </a:pPr>
            <a:endParaRPr lang="en-US" dirty="0"/>
          </a:p>
          <a:p>
            <a:pPr lvl="1">
              <a:lnSpc>
                <a:spcPct val="110000"/>
              </a:lnSpc>
              <a:defRPr/>
            </a:pPr>
            <a:endParaRPr lang="en-US" sz="3200" dirty="0"/>
          </a:p>
        </p:txBody>
      </p:sp>
    </p:spTree>
    <p:extLst>
      <p:ext uri="{BB962C8B-B14F-4D97-AF65-F5344CB8AC3E}">
        <p14:creationId xmlns:p14="http://schemas.microsoft.com/office/powerpoint/2010/main" val="2828249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685800" y="152400"/>
            <a:ext cx="7772400" cy="1143000"/>
          </a:xfrm>
        </p:spPr>
        <p:txBody>
          <a:bodyPr/>
          <a:lstStyle/>
          <a:p>
            <a:pPr algn="l" eaLnBrk="1" hangingPunct="1"/>
            <a:r>
              <a:rPr lang="en-US">
                <a:latin typeface="Calibri" charset="0"/>
                <a:ea typeface="ＭＳ Ｐゴシック" charset="0"/>
                <a:cs typeface="ＭＳ Ｐゴシック" charset="0"/>
              </a:rPr>
              <a:t>Two Water Jugs Problem</a:t>
            </a:r>
          </a:p>
        </p:txBody>
      </p:sp>
      <p:sp>
        <p:nvSpPr>
          <p:cNvPr id="21506" name="Rectangle 3"/>
          <p:cNvSpPr>
            <a:spLocks noGrp="1" noChangeArrowheads="1"/>
          </p:cNvSpPr>
          <p:nvPr>
            <p:ph type="body" sz="half" idx="1"/>
          </p:nvPr>
        </p:nvSpPr>
        <p:spPr>
          <a:xfrm>
            <a:off x="304800" y="1447800"/>
            <a:ext cx="8153400" cy="5181600"/>
          </a:xfrm>
        </p:spPr>
        <p:txBody>
          <a:bodyPr/>
          <a:lstStyle/>
          <a:p>
            <a:pPr eaLnBrk="1" hangingPunct="1"/>
            <a:r>
              <a:rPr lang="en-US">
                <a:latin typeface="Calibri" charset="0"/>
                <a:ea typeface="ＭＳ Ｐゴシック" charset="0"/>
                <a:cs typeface="ＭＳ Ｐゴシック" charset="0"/>
              </a:rPr>
              <a:t>Given two water jugs, J1 and J2, with capacities C1 and C2 and initial amounts W1 and W2, find actions to end up with amounts W1’ and W2’ in the jugs</a:t>
            </a:r>
          </a:p>
          <a:p>
            <a:pPr eaLnBrk="1" hangingPunct="1"/>
            <a:r>
              <a:rPr lang="en-US">
                <a:latin typeface="Calibri" charset="0"/>
                <a:ea typeface="ＭＳ Ｐゴシック" charset="0"/>
                <a:cs typeface="ＭＳ Ｐゴシック" charset="0"/>
              </a:rPr>
              <a:t>Example  problem: </a:t>
            </a:r>
          </a:p>
          <a:p>
            <a:pPr lvl="1" eaLnBrk="1" hangingPunct="1"/>
            <a:r>
              <a:rPr lang="en-US" sz="3200">
                <a:latin typeface="Calibri" charset="0"/>
                <a:ea typeface="ＭＳ Ｐゴシック" charset="0"/>
                <a:cs typeface="ＭＳ Ｐゴシック" charset="0"/>
              </a:rPr>
              <a:t>We have a 5 gallon and a 2 gallon jug</a:t>
            </a:r>
          </a:p>
          <a:p>
            <a:pPr lvl="1" eaLnBrk="1" hangingPunct="1"/>
            <a:r>
              <a:rPr lang="en-US" sz="3200">
                <a:latin typeface="Calibri" charset="0"/>
                <a:ea typeface="ＭＳ Ｐゴシック" charset="0"/>
                <a:cs typeface="ＭＳ Ｐゴシック" charset="0"/>
              </a:rPr>
              <a:t>Initially both are full</a:t>
            </a:r>
          </a:p>
          <a:p>
            <a:pPr lvl="1" eaLnBrk="1" hangingPunct="1"/>
            <a:r>
              <a:rPr lang="en-US" sz="3200">
                <a:latin typeface="Calibri" charset="0"/>
                <a:ea typeface="ＭＳ Ｐゴシック" charset="0"/>
                <a:cs typeface="ＭＳ Ｐゴシック" charset="0"/>
              </a:rPr>
              <a:t>We want to end up with exactly one gallon in J2 and don’t care how much is in J1</a:t>
            </a:r>
          </a:p>
        </p:txBody>
      </p:sp>
      <p:pic>
        <p:nvPicPr>
          <p:cNvPr id="21507"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75625" y="457200"/>
            <a:ext cx="714375"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0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152400"/>
            <a:ext cx="1035050" cy="1212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a:latin typeface="Calibri" charset="0"/>
                <a:ea typeface="ＭＳ Ｐゴシック" charset="0"/>
                <a:cs typeface="ＭＳ Ｐゴシック" charset="0"/>
              </a:rPr>
              <a:t>search.py</a:t>
            </a:r>
          </a:p>
        </p:txBody>
      </p:sp>
      <p:sp>
        <p:nvSpPr>
          <p:cNvPr id="23554" name="Content Placeholder 2"/>
          <p:cNvSpPr>
            <a:spLocks noGrp="1"/>
          </p:cNvSpPr>
          <p:nvPr>
            <p:ph idx="1"/>
          </p:nvPr>
        </p:nvSpPr>
        <p:spPr>
          <a:xfrm>
            <a:off x="457200" y="1295400"/>
            <a:ext cx="8382000" cy="5257800"/>
          </a:xfrm>
        </p:spPr>
        <p:txBody>
          <a:bodyPr/>
          <a:lstStyle/>
          <a:p>
            <a:pPr marL="225425" indent="-225425"/>
            <a:r>
              <a:rPr lang="en-US" sz="3100" dirty="0">
                <a:latin typeface="Calibri" charset="0"/>
                <a:ea typeface="ＭＳ Ｐゴシック" charset="0"/>
                <a:cs typeface="ＭＳ Ｐゴシック" charset="0"/>
              </a:rPr>
              <a:t>Defines a </a:t>
            </a:r>
            <a:r>
              <a:rPr lang="en-US" sz="3100" i="1" dirty="0">
                <a:latin typeface="Calibri" charset="0"/>
                <a:ea typeface="ＭＳ Ｐゴシック" charset="0"/>
                <a:cs typeface="ＭＳ Ｐゴシック" charset="0"/>
              </a:rPr>
              <a:t>Problem</a:t>
            </a:r>
            <a:r>
              <a:rPr lang="en-US" sz="3100" dirty="0">
                <a:latin typeface="Calibri" charset="0"/>
                <a:ea typeface="ＭＳ Ｐゴシック" charset="0"/>
                <a:cs typeface="ＭＳ Ｐゴシック" charset="0"/>
              </a:rPr>
              <a:t> class for a search problem</a:t>
            </a:r>
          </a:p>
          <a:p>
            <a:pPr marL="225425" indent="-225425"/>
            <a:r>
              <a:rPr lang="en-US" sz="3100" dirty="0">
                <a:latin typeface="Calibri" charset="0"/>
                <a:ea typeface="ＭＳ Ｐゴシック" charset="0"/>
                <a:cs typeface="ＭＳ Ｐゴシック" charset="0"/>
              </a:rPr>
              <a:t>Has functions to perform various kinds of search given an instance of a Problem, e.g., breadth first, depth first, hill climbing, A*, …</a:t>
            </a:r>
          </a:p>
          <a:p>
            <a:pPr marL="225425" indent="-225425"/>
            <a:r>
              <a:rPr lang="en-US" sz="3100" i="1" dirty="0" err="1">
                <a:latin typeface="Calibri" charset="0"/>
                <a:ea typeface="ＭＳ Ｐゴシック" charset="0"/>
                <a:cs typeface="ＭＳ Ｐゴシック" charset="0"/>
              </a:rPr>
              <a:t>InstrumentedProblem</a:t>
            </a:r>
            <a:r>
              <a:rPr lang="en-US" sz="3100" dirty="0">
                <a:latin typeface="Calibri" charset="0"/>
                <a:ea typeface="ＭＳ Ｐゴシック" charset="0"/>
                <a:cs typeface="ＭＳ Ｐゴシック" charset="0"/>
              </a:rPr>
              <a:t> subclasses </a:t>
            </a:r>
            <a:r>
              <a:rPr lang="en-US" sz="3100" i="1" dirty="0">
                <a:latin typeface="Calibri" charset="0"/>
                <a:ea typeface="ＭＳ Ｐゴシック" charset="0"/>
                <a:cs typeface="ＭＳ Ｐゴシック" charset="0"/>
              </a:rPr>
              <a:t>Problem</a:t>
            </a:r>
            <a:r>
              <a:rPr lang="en-US" sz="3100" dirty="0">
                <a:latin typeface="Calibri" charset="0"/>
                <a:ea typeface="ＭＳ Ｐゴシック" charset="0"/>
                <a:cs typeface="ＭＳ Ｐゴシック" charset="0"/>
              </a:rPr>
              <a:t> and is used with </a:t>
            </a:r>
            <a:r>
              <a:rPr lang="en-US" sz="3100" i="1" dirty="0" err="1">
                <a:latin typeface="Calibri" charset="0"/>
                <a:ea typeface="ＭＳ Ｐゴシック" charset="0"/>
                <a:cs typeface="ＭＳ Ｐゴシック" charset="0"/>
              </a:rPr>
              <a:t>compare_searchers</a:t>
            </a:r>
            <a:r>
              <a:rPr lang="en-US" sz="3100" dirty="0">
                <a:latin typeface="Calibri" charset="0"/>
                <a:ea typeface="ＭＳ Ｐゴシック" charset="0"/>
                <a:cs typeface="ＭＳ Ｐゴシック" charset="0"/>
              </a:rPr>
              <a:t> for evaluation</a:t>
            </a:r>
          </a:p>
          <a:p>
            <a:pPr marL="225425" indent="-225425"/>
            <a:r>
              <a:rPr lang="en-US" sz="3100" dirty="0">
                <a:latin typeface="Calibri" charset="0"/>
                <a:ea typeface="ＭＳ Ｐゴシック" charset="0"/>
                <a:cs typeface="ＭＳ Ｐゴシック" charset="0"/>
              </a:rPr>
              <a:t>To use for WJP: (1) decide how to represent the WJP, (2) define </a:t>
            </a:r>
            <a:r>
              <a:rPr lang="en-US" sz="3100" i="1" dirty="0">
                <a:latin typeface="Calibri" charset="0"/>
                <a:ea typeface="ＭＳ Ｐゴシック" charset="0"/>
                <a:cs typeface="ＭＳ Ｐゴシック" charset="0"/>
              </a:rPr>
              <a:t>WJP</a:t>
            </a:r>
            <a:r>
              <a:rPr lang="en-US" sz="3100" dirty="0">
                <a:latin typeface="Calibri" charset="0"/>
                <a:ea typeface="ＭＳ Ｐゴシック" charset="0"/>
                <a:cs typeface="ＭＳ Ｐゴシック" charset="0"/>
              </a:rPr>
              <a:t> as a subclass of </a:t>
            </a:r>
            <a:r>
              <a:rPr lang="en-US" sz="3100" i="1" dirty="0">
                <a:latin typeface="Calibri" charset="0"/>
                <a:ea typeface="ＭＳ Ｐゴシック" charset="0"/>
                <a:cs typeface="ＭＳ Ｐゴシック" charset="0"/>
              </a:rPr>
              <a:t>Problem</a:t>
            </a:r>
            <a:r>
              <a:rPr lang="en-US" sz="3100" dirty="0">
                <a:latin typeface="Calibri" charset="0"/>
                <a:ea typeface="ＭＳ Ｐゴシック" charset="0"/>
                <a:cs typeface="ＭＳ Ｐゴシック" charset="0"/>
              </a:rPr>
              <a:t> and (3) provide methods to (a) create a WJP instance, (b) compute successors and (c) test for a goal</a:t>
            </a:r>
          </a:p>
          <a:p>
            <a:pPr marL="457200" lvl="1" indent="0">
              <a:buFont typeface="Arial" charset="0"/>
              <a:buNone/>
            </a:pPr>
            <a:endParaRPr lang="en-US" sz="3100" dirty="0">
              <a:latin typeface="Calibri" charset="0"/>
              <a:ea typeface="ＭＳ Ｐゴシック" charset="0"/>
              <a:cs typeface="ＭＳ Ｐゴシック"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685800" y="152400"/>
            <a:ext cx="7772400" cy="1143000"/>
          </a:xfrm>
        </p:spPr>
        <p:txBody>
          <a:bodyPr/>
          <a:lstStyle/>
          <a:p>
            <a:pPr algn="l" eaLnBrk="1" hangingPunct="1"/>
            <a:r>
              <a:rPr lang="en-US">
                <a:latin typeface="Calibri" charset="0"/>
                <a:ea typeface="ＭＳ Ｐゴシック" charset="0"/>
                <a:cs typeface="ＭＳ Ｐゴシック" charset="0"/>
              </a:rPr>
              <a:t>Two Water Jugs Problem</a:t>
            </a:r>
          </a:p>
        </p:txBody>
      </p:sp>
      <p:sp>
        <p:nvSpPr>
          <p:cNvPr id="53250" name="Rectangle 3"/>
          <p:cNvSpPr>
            <a:spLocks noGrp="1" noChangeArrowheads="1"/>
          </p:cNvSpPr>
          <p:nvPr>
            <p:ph type="body" sz="half" idx="1"/>
          </p:nvPr>
        </p:nvSpPr>
        <p:spPr>
          <a:xfrm>
            <a:off x="228600" y="1447800"/>
            <a:ext cx="3048000" cy="5181600"/>
          </a:xfrm>
        </p:spPr>
        <p:txBody>
          <a:bodyPr/>
          <a:lstStyle/>
          <a:p>
            <a:pPr marL="0" indent="0" eaLnBrk="1" hangingPunct="1">
              <a:buFontTx/>
              <a:buNone/>
              <a:defRPr/>
            </a:pPr>
            <a:r>
              <a:rPr lang="en-US" sz="2400" dirty="0">
                <a:latin typeface="Calibri" charset="0"/>
                <a:ea typeface="ＭＳ Ｐゴシック" charset="0"/>
                <a:cs typeface="ＭＳ Ｐゴシック" charset="0"/>
              </a:rPr>
              <a:t>Given J1 and J2 with capacities C1 and C2 and initial amounts W1 and W2, find actions to end up with W1’ and W2’ in jugs</a:t>
            </a:r>
          </a:p>
          <a:p>
            <a:pPr marL="0" indent="0" eaLnBrk="1" hangingPunct="1">
              <a:buFontTx/>
              <a:buNone/>
              <a:defRPr/>
            </a:pPr>
            <a:endParaRPr lang="en-US" sz="800" dirty="0">
              <a:latin typeface="Calibri" charset="0"/>
              <a:ea typeface="ＭＳ Ｐゴシック" charset="0"/>
              <a:cs typeface="ＭＳ Ｐゴシック" charset="0"/>
            </a:endParaRPr>
          </a:p>
          <a:p>
            <a:pPr marL="0" indent="0" algn="ctr" eaLnBrk="1" hangingPunct="1">
              <a:buFontTx/>
              <a:buNone/>
              <a:defRPr/>
            </a:pPr>
            <a:r>
              <a:rPr lang="en-US" sz="2400" b="1" dirty="0">
                <a:latin typeface="Calibri" charset="0"/>
                <a:ea typeface="ＭＳ Ｐゴシック" charset="0"/>
                <a:cs typeface="ＭＳ Ｐゴシック" charset="0"/>
              </a:rPr>
              <a:t>State Representation</a:t>
            </a:r>
          </a:p>
          <a:p>
            <a:pPr marL="0" indent="0" eaLnBrk="1" hangingPunct="1">
              <a:buFontTx/>
              <a:buNone/>
              <a:defRPr/>
            </a:pPr>
            <a:r>
              <a:rPr lang="en-US" sz="2200" dirty="0">
                <a:latin typeface="Calibri" charset="0"/>
                <a:ea typeface="ＭＳ Ｐゴシック" charset="0"/>
              </a:rPr>
              <a:t>State = (</a:t>
            </a:r>
            <a:r>
              <a:rPr lang="en-US" sz="2200" dirty="0" err="1">
                <a:latin typeface="Calibri" charset="0"/>
                <a:ea typeface="ＭＳ Ｐゴシック" charset="0"/>
              </a:rPr>
              <a:t>x,y</a:t>
            </a:r>
            <a:r>
              <a:rPr lang="en-US" sz="2200" dirty="0">
                <a:latin typeface="Calibri" charset="0"/>
                <a:ea typeface="ＭＳ Ｐゴシック" charset="0"/>
              </a:rPr>
              <a:t>), where x &amp; y are water in J1 &amp; J2</a:t>
            </a:r>
          </a:p>
          <a:p>
            <a:pPr marL="176213" indent="-176213" eaLnBrk="1" hangingPunct="1">
              <a:defRPr/>
            </a:pPr>
            <a:r>
              <a:rPr lang="en-US" sz="2200" dirty="0">
                <a:latin typeface="Calibri" charset="0"/>
                <a:ea typeface="ＭＳ Ｐゴシック" charset="0"/>
              </a:rPr>
              <a:t>Initial state = (5,0) </a:t>
            </a:r>
          </a:p>
          <a:p>
            <a:pPr marL="176213" indent="-176213" eaLnBrk="1" hangingPunct="1">
              <a:defRPr/>
            </a:pPr>
            <a:r>
              <a:rPr lang="en-US" sz="2200" dirty="0">
                <a:latin typeface="Calibri" charset="0"/>
                <a:ea typeface="ＭＳ Ｐゴシック" charset="0"/>
              </a:rPr>
              <a:t>Goal state = (*,1), where * is any amount </a:t>
            </a:r>
          </a:p>
        </p:txBody>
      </p:sp>
      <p:graphicFrame>
        <p:nvGraphicFramePr>
          <p:cNvPr id="19603" name="Group 147"/>
          <p:cNvGraphicFramePr>
            <a:graphicFrameLocks noGrp="1"/>
          </p:cNvGraphicFramePr>
          <p:nvPr>
            <p:ph sz="half" idx="2"/>
          </p:nvPr>
        </p:nvGraphicFramePr>
        <p:xfrm>
          <a:off x="3429000" y="2078038"/>
          <a:ext cx="5486400" cy="4175132"/>
        </p:xfrm>
        <a:graphic>
          <a:graphicData uri="http://schemas.openxmlformats.org/drawingml/2006/table">
            <a:tbl>
              <a:tblPr/>
              <a:tblGrid>
                <a:gridCol w="12192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tblGrid>
              <a:tr h="60933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ea typeface="ＭＳ Ｐゴシック" charset="0"/>
                          <a:cs typeface="ＭＳ Ｐゴシック" charset="0"/>
                        </a:rPr>
                        <a:t>Actions</a:t>
                      </a: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ＭＳ Ｐゴシック" charset="0"/>
                          <a:cs typeface="ＭＳ Ｐゴシック" charset="0"/>
                        </a:rPr>
                        <a:t>Cond.</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ＭＳ Ｐゴシック" charset="0"/>
                          <a:cs typeface="ＭＳ Ｐゴシック" charset="0"/>
                        </a:rPr>
                        <a:t>Transition</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ＭＳ Ｐゴシック" charset="0"/>
                          <a:cs typeface="ＭＳ Ｐゴシック" charset="0"/>
                        </a:rPr>
                        <a:t>Effect</a:t>
                      </a:r>
                    </a:p>
                  </a:txBody>
                  <a:tcPr marT="45701" marB="45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0082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Empty J1</a:t>
                      </a: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(x,y)</a:t>
                      </a:r>
                      <a:r>
                        <a:rPr kumimoji="0" lang="en-US" sz="2000" b="0" i="1" u="none" strike="noStrike" cap="none" normalizeH="0" baseline="0">
                          <a:ln>
                            <a:noFill/>
                          </a:ln>
                          <a:solidFill>
                            <a:schemeClr val="tx1"/>
                          </a:solidFill>
                          <a:effectLst/>
                          <a:latin typeface="Times New Roman" charset="0"/>
                          <a:ea typeface="ＭＳ Ｐゴシック" charset="0"/>
                          <a:cs typeface="Times New Roman" charset="0"/>
                        </a:rPr>
                        <a:t>→</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(0,y)</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Empty J1</a:t>
                      </a: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6196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Empty J2</a:t>
                      </a: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a:t>
                      </a:r>
                    </a:p>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(x,y)</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→(x,0)</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Empty J2</a:t>
                      </a: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2to1</a:t>
                      </a: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 </a:t>
                      </a:r>
                      <a:r>
                        <a:rPr kumimoji="0" lang="en-US" sz="2000" b="0" i="1" u="none" strike="noStrike" cap="none" normalizeH="0" baseline="0">
                          <a:ln>
                            <a:noFill/>
                          </a:ln>
                          <a:solidFill>
                            <a:schemeClr val="tx1"/>
                          </a:solidFill>
                          <a:effectLst/>
                          <a:latin typeface="Times New Roman" charset="0"/>
                          <a:ea typeface="ＭＳ Ｐゴシック" charset="0"/>
                          <a:cs typeface="Times New Roman" charset="0"/>
                        </a:rPr>
                        <a:t>≤ </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3</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(x,2)</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→(x+2,0)</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Pour J2 into J1</a:t>
                      </a: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0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1to2</a:t>
                      </a: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 </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 2</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(x,0)</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→(x-2,2)</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Pour J1 into J2</a:t>
                      </a: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1to2part</a:t>
                      </a: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y &lt; 2</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(1,y)</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→(0,y+1)</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Pour J1 into J2 until full</a:t>
                      </a: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4616" name="Text Box 142"/>
          <p:cNvSpPr txBox="1">
            <a:spLocks noChangeArrowheads="1"/>
          </p:cNvSpPr>
          <p:nvPr/>
        </p:nvSpPr>
        <p:spPr bwMode="auto">
          <a:xfrm>
            <a:off x="5562600" y="1447800"/>
            <a:ext cx="193357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Operator table</a:t>
            </a:r>
          </a:p>
        </p:txBody>
      </p:sp>
      <p:pic>
        <p:nvPicPr>
          <p:cNvPr id="24617"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75625" y="457200"/>
            <a:ext cx="714375"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461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152400"/>
            <a:ext cx="1035050" cy="1212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algn="l"/>
            <a:r>
              <a:rPr lang="en-US" dirty="0">
                <a:latin typeface="Calibri" charset="0"/>
                <a:ea typeface="ＭＳ Ｐゴシック" charset="0"/>
                <a:cs typeface="ＭＳ Ｐゴシック" charset="0"/>
              </a:rPr>
              <a:t>Our WJ problem class</a:t>
            </a:r>
          </a:p>
        </p:txBody>
      </p:sp>
      <p:sp>
        <p:nvSpPr>
          <p:cNvPr id="3" name="Content Placeholder 2"/>
          <p:cNvSpPr>
            <a:spLocks noGrp="1"/>
          </p:cNvSpPr>
          <p:nvPr>
            <p:ph idx="1"/>
          </p:nvPr>
        </p:nvSpPr>
        <p:spPr>
          <a:xfrm>
            <a:off x="457200" y="1295400"/>
            <a:ext cx="8686800" cy="5257800"/>
          </a:xfrm>
        </p:spPr>
        <p:txBody>
          <a:bodyPr/>
          <a:lstStyle/>
          <a:p>
            <a:pPr marL="0" indent="0">
              <a:buFont typeface="Arial" charset="0"/>
              <a:buNone/>
              <a:defRPr/>
            </a:pPr>
            <a:r>
              <a:rPr lang="en-US" sz="2400" dirty="0"/>
              <a:t>class WJ(Problem):</a:t>
            </a:r>
          </a:p>
          <a:p>
            <a:pPr marL="0" indent="0">
              <a:buFont typeface="Arial" charset="0"/>
              <a:buNone/>
              <a:defRPr/>
            </a:pPr>
            <a:endParaRPr lang="en-US" sz="100" dirty="0"/>
          </a:p>
          <a:p>
            <a:pPr marL="0" indent="0">
              <a:buFont typeface="Arial" charset="0"/>
              <a:buNone/>
              <a:defRPr/>
            </a:pPr>
            <a:r>
              <a:rPr lang="en-US" sz="2400" dirty="0"/>
              <a:t>    </a:t>
            </a:r>
            <a:r>
              <a:rPr lang="en-US" sz="2400" dirty="0" err="1"/>
              <a:t>def</a:t>
            </a:r>
            <a:r>
              <a:rPr lang="en-US" sz="2400" dirty="0"/>
              <a:t> __</a:t>
            </a:r>
            <a:r>
              <a:rPr lang="en-US" sz="2400" dirty="0" err="1"/>
              <a:t>init</a:t>
            </a:r>
            <a:r>
              <a:rPr lang="en-US" sz="2400" dirty="0"/>
              <a:t>__(self, </a:t>
            </a:r>
            <a:r>
              <a:rPr lang="en-US" sz="2400" b="1" dirty="0"/>
              <a:t>capacities</a:t>
            </a:r>
            <a:r>
              <a:rPr lang="en-US" sz="2400" dirty="0"/>
              <a:t>=(5,2), </a:t>
            </a:r>
            <a:r>
              <a:rPr lang="en-US" sz="2400" b="1" dirty="0"/>
              <a:t>initial</a:t>
            </a:r>
            <a:r>
              <a:rPr lang="en-US" sz="2400" dirty="0"/>
              <a:t>=(5,0), </a:t>
            </a:r>
            <a:r>
              <a:rPr lang="en-US" sz="2400" b="1" dirty="0"/>
              <a:t>goal</a:t>
            </a:r>
            <a:r>
              <a:rPr lang="en-US" sz="2400" dirty="0"/>
              <a:t>=(0,1)):</a:t>
            </a:r>
          </a:p>
          <a:p>
            <a:pPr marL="0" indent="0">
              <a:buFont typeface="Arial" charset="0"/>
              <a:buNone/>
              <a:defRPr/>
            </a:pPr>
            <a:r>
              <a:rPr lang="en-US" sz="2400" dirty="0"/>
              <a:t>        </a:t>
            </a:r>
            <a:r>
              <a:rPr lang="en-US" sz="2400" dirty="0" err="1"/>
              <a:t>self.capacities</a:t>
            </a:r>
            <a:r>
              <a:rPr lang="en-US" sz="2400" dirty="0"/>
              <a:t> = capacities</a:t>
            </a:r>
          </a:p>
          <a:p>
            <a:pPr marL="0" indent="0">
              <a:buFont typeface="Arial" charset="0"/>
              <a:buNone/>
              <a:defRPr/>
            </a:pPr>
            <a:r>
              <a:rPr lang="en-US" sz="2400" dirty="0"/>
              <a:t>        </a:t>
            </a:r>
            <a:r>
              <a:rPr lang="en-US" sz="2400" dirty="0" err="1"/>
              <a:t>self.initial</a:t>
            </a:r>
            <a:r>
              <a:rPr lang="en-US" sz="2400" dirty="0"/>
              <a:t> = initial</a:t>
            </a:r>
          </a:p>
          <a:p>
            <a:pPr marL="0" indent="0">
              <a:buFont typeface="Arial" charset="0"/>
              <a:buNone/>
              <a:defRPr/>
            </a:pPr>
            <a:r>
              <a:rPr lang="en-US" sz="2400" dirty="0"/>
              <a:t>        </a:t>
            </a:r>
            <a:r>
              <a:rPr lang="en-US" sz="2400" dirty="0" err="1"/>
              <a:t>self.goal</a:t>
            </a:r>
            <a:r>
              <a:rPr lang="en-US" sz="2400" dirty="0"/>
              <a:t> = goal</a:t>
            </a:r>
          </a:p>
          <a:p>
            <a:pPr marL="0" indent="0">
              <a:buFont typeface="Arial" charset="0"/>
              <a:buNone/>
              <a:defRPr/>
            </a:pPr>
            <a:endParaRPr lang="en-US" sz="800" dirty="0"/>
          </a:p>
          <a:p>
            <a:pPr marL="0" indent="0">
              <a:buFont typeface="Arial" charset="0"/>
              <a:buNone/>
              <a:defRPr/>
            </a:pPr>
            <a:r>
              <a:rPr lang="en-US" sz="2400" dirty="0"/>
              <a:t>    </a:t>
            </a:r>
            <a:r>
              <a:rPr lang="en-US" sz="2400" dirty="0" err="1"/>
              <a:t>def</a:t>
            </a:r>
            <a:r>
              <a:rPr lang="en-US" sz="2400" dirty="0"/>
              <a:t> </a:t>
            </a:r>
            <a:r>
              <a:rPr lang="en-US" sz="2400" b="1" dirty="0" err="1"/>
              <a:t>goal_test</a:t>
            </a:r>
            <a:r>
              <a:rPr lang="en-US" sz="2400" dirty="0"/>
              <a:t>(self, state):  </a:t>
            </a:r>
            <a:r>
              <a:rPr lang="en-US" sz="2400" dirty="0">
                <a:solidFill>
                  <a:srgbClr val="7F7F7F"/>
                </a:solidFill>
              </a:rPr>
              <a:t># returns True </a:t>
            </a:r>
            <a:r>
              <a:rPr lang="en-US" sz="2400" dirty="0" err="1">
                <a:solidFill>
                  <a:srgbClr val="7F7F7F"/>
                </a:solidFill>
              </a:rPr>
              <a:t>iff</a:t>
            </a:r>
            <a:r>
              <a:rPr lang="en-US" sz="2400" dirty="0">
                <a:solidFill>
                  <a:srgbClr val="7F7F7F"/>
                </a:solidFill>
              </a:rPr>
              <a:t> state is a goal state</a:t>
            </a:r>
          </a:p>
          <a:p>
            <a:pPr marL="0" indent="0">
              <a:buFont typeface="Arial" charset="0"/>
              <a:buNone/>
              <a:defRPr/>
            </a:pPr>
            <a:r>
              <a:rPr lang="en-US" sz="2400" dirty="0"/>
              <a:t>        g = </a:t>
            </a:r>
            <a:r>
              <a:rPr lang="en-US" sz="2400" dirty="0" err="1"/>
              <a:t>self.goal</a:t>
            </a:r>
            <a:endParaRPr lang="en-US" sz="2400" dirty="0"/>
          </a:p>
          <a:p>
            <a:pPr marL="0" indent="0">
              <a:buFont typeface="Arial" charset="0"/>
              <a:buNone/>
              <a:defRPr/>
            </a:pPr>
            <a:r>
              <a:rPr lang="en-US" sz="2400" dirty="0"/>
              <a:t>        return (state[0] == g[0] or g[0] == -1 ) and \</a:t>
            </a:r>
          </a:p>
          <a:p>
            <a:pPr marL="0" indent="0">
              <a:buFont typeface="Arial" charset="0"/>
              <a:buNone/>
              <a:defRPr/>
            </a:pPr>
            <a:r>
              <a:rPr lang="en-US" sz="2400" dirty="0"/>
              <a:t>                    (state[1] == g[1] or g[1] == -1)</a:t>
            </a:r>
          </a:p>
          <a:p>
            <a:pPr marL="0" indent="0">
              <a:buFont typeface="Arial" charset="0"/>
              <a:buNone/>
              <a:defRPr/>
            </a:pPr>
            <a:endParaRPr lang="en-US" sz="800" dirty="0"/>
          </a:p>
          <a:p>
            <a:pPr marL="0" indent="0">
              <a:buFont typeface="Arial" charset="0"/>
              <a:buNone/>
              <a:defRPr/>
            </a:pPr>
            <a:r>
              <a:rPr lang="en-US" sz="2400" dirty="0"/>
              <a:t> </a:t>
            </a:r>
            <a:r>
              <a:rPr lang="en-US" sz="2400" dirty="0" err="1"/>
              <a:t>def</a:t>
            </a:r>
            <a:r>
              <a:rPr lang="en-US" sz="2400" dirty="0"/>
              <a:t> __</a:t>
            </a:r>
            <a:r>
              <a:rPr lang="en-US" sz="2400" dirty="0" err="1"/>
              <a:t>repr</a:t>
            </a:r>
            <a:r>
              <a:rPr lang="en-US" sz="2400" dirty="0"/>
              <a:t>__(self):     </a:t>
            </a:r>
            <a:r>
              <a:rPr lang="en-US" sz="2400" dirty="0">
                <a:solidFill>
                  <a:schemeClr val="tx1">
                    <a:lumMod val="50000"/>
                    <a:lumOff val="50000"/>
                  </a:schemeClr>
                </a:solidFill>
              </a:rPr>
              <a:t># returns string representing the object</a:t>
            </a:r>
          </a:p>
          <a:p>
            <a:pPr marL="0" indent="0">
              <a:buFont typeface="Arial" charset="0"/>
              <a:buNone/>
              <a:defRPr/>
            </a:pPr>
            <a:r>
              <a:rPr lang="en-US" sz="2400" dirty="0"/>
              <a:t>        return "WJ({},{},{})”.format(</a:t>
            </a:r>
            <a:r>
              <a:rPr lang="en-US" sz="2400" dirty="0" err="1"/>
              <a:t>self.capacities</a:t>
            </a:r>
            <a:r>
              <a:rPr lang="en-US" sz="2400" dirty="0"/>
              <a:t>, </a:t>
            </a:r>
            <a:r>
              <a:rPr lang="en-US" sz="2400" dirty="0" err="1"/>
              <a:t>self.initial</a:t>
            </a:r>
            <a:r>
              <a:rPr lang="en-US" sz="2400" dirty="0"/>
              <a:t>, </a:t>
            </a:r>
            <a:r>
              <a:rPr lang="en-US" sz="2400" dirty="0" err="1"/>
              <a:t>self.goal</a:t>
            </a:r>
            <a:r>
              <a:rPr lang="en-US" sz="2400" dirty="0"/>
              <a:t>)</a:t>
            </a:r>
          </a:p>
        </p:txBody>
      </p:sp>
      <p:pic>
        <p:nvPicPr>
          <p:cNvPr id="4" name="Picture 1">
            <a:extLst>
              <a:ext uri="{FF2B5EF4-FFF2-40B4-BE49-F238E27FC236}">
                <a16:creationId xmlns:a16="http://schemas.microsoft.com/office/drawing/2014/main" id="{DA734347-0565-D442-92D7-4FF71754012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175625" y="457200"/>
            <a:ext cx="714375"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1">
            <a:extLst>
              <a:ext uri="{FF2B5EF4-FFF2-40B4-BE49-F238E27FC236}">
                <a16:creationId xmlns:a16="http://schemas.microsoft.com/office/drawing/2014/main" id="{737378E4-45BA-6E4A-AAA4-80F62238178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152400"/>
            <a:ext cx="1035050" cy="1212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latin typeface="Calibri" charset="0"/>
                <a:ea typeface="ＭＳ Ｐゴシック" charset="0"/>
                <a:cs typeface="ＭＳ Ｐゴシック" charset="0"/>
              </a:rPr>
              <a:t>Our WJ problem class</a:t>
            </a:r>
          </a:p>
        </p:txBody>
      </p:sp>
      <p:sp>
        <p:nvSpPr>
          <p:cNvPr id="2" name="Content Placeholder 1"/>
          <p:cNvSpPr>
            <a:spLocks noGrp="1"/>
          </p:cNvSpPr>
          <p:nvPr>
            <p:ph idx="1"/>
          </p:nvPr>
        </p:nvSpPr>
        <p:spPr/>
        <p:txBody>
          <a:bodyPr/>
          <a:lstStyle/>
          <a:p>
            <a:pPr marL="0" indent="0">
              <a:buNone/>
            </a:pPr>
            <a:r>
              <a:rPr lang="en-US" dirty="0"/>
              <a:t> </a:t>
            </a:r>
            <a:r>
              <a:rPr lang="en-US" dirty="0" err="1"/>
              <a:t>def</a:t>
            </a:r>
            <a:r>
              <a:rPr lang="en-US" dirty="0"/>
              <a:t> </a:t>
            </a:r>
            <a:r>
              <a:rPr lang="en-US" b="1" dirty="0"/>
              <a:t>actions</a:t>
            </a:r>
            <a:r>
              <a:rPr lang="en-US" dirty="0"/>
              <a:t>(self, (J0, J1)):</a:t>
            </a:r>
          </a:p>
          <a:p>
            <a:pPr marL="0" indent="0">
              <a:buNone/>
            </a:pPr>
            <a:r>
              <a:rPr lang="en-US" dirty="0"/>
              <a:t>        """ generates legal actions for state """</a:t>
            </a:r>
          </a:p>
          <a:p>
            <a:pPr marL="0" indent="0">
              <a:buNone/>
            </a:pPr>
            <a:r>
              <a:rPr lang="en-US" dirty="0"/>
              <a:t>        (C0, C1) = </a:t>
            </a:r>
            <a:r>
              <a:rPr lang="en-US" dirty="0" err="1"/>
              <a:t>self.capacities</a:t>
            </a:r>
            <a:endParaRPr lang="en-US" dirty="0"/>
          </a:p>
          <a:p>
            <a:pPr marL="0" indent="0">
              <a:buNone/>
            </a:pPr>
            <a:r>
              <a:rPr lang="en-US" dirty="0"/>
              <a:t>        if J0 &gt; 0: yield 'dump:0'</a:t>
            </a:r>
          </a:p>
          <a:p>
            <a:pPr marL="0" indent="0">
              <a:buNone/>
            </a:pPr>
            <a:r>
              <a:rPr lang="en-US" dirty="0"/>
              <a:t>        if J1&gt;0: yield 'dump:1'</a:t>
            </a:r>
          </a:p>
          <a:p>
            <a:pPr marL="0" indent="0">
              <a:buNone/>
            </a:pPr>
            <a:r>
              <a:rPr lang="en-US" dirty="0"/>
              <a:t>        if J1&lt;C1 and J0&gt;0: yield 'pour:0-1'</a:t>
            </a:r>
          </a:p>
          <a:p>
            <a:pPr marL="0" indent="0">
              <a:buNone/>
            </a:pPr>
            <a:r>
              <a:rPr lang="en-US" dirty="0"/>
              <a:t>        if J0&lt;C0 and J1&gt;0: yield 'pour:1-0'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latin typeface="Calibri" charset="0"/>
                <a:ea typeface="ＭＳ Ｐゴシック" charset="0"/>
                <a:cs typeface="ＭＳ Ｐゴシック" charset="0"/>
              </a:rPr>
              <a:t>Our WJ problem class</a:t>
            </a:r>
          </a:p>
        </p:txBody>
      </p:sp>
      <p:sp>
        <p:nvSpPr>
          <p:cNvPr id="2" name="Content Placeholder 1"/>
          <p:cNvSpPr>
            <a:spLocks noGrp="1"/>
          </p:cNvSpPr>
          <p:nvPr>
            <p:ph idx="1"/>
          </p:nvPr>
        </p:nvSpPr>
        <p:spPr/>
        <p:txBody>
          <a:bodyPr/>
          <a:lstStyle/>
          <a:p>
            <a:pPr marL="0" indent="0">
              <a:buNone/>
            </a:pPr>
            <a:r>
              <a:rPr lang="en-US" sz="2800" dirty="0"/>
              <a:t> </a:t>
            </a:r>
            <a:r>
              <a:rPr lang="en-US" sz="2800" dirty="0" err="1"/>
              <a:t>def</a:t>
            </a:r>
            <a:r>
              <a:rPr lang="en-US" sz="2800" dirty="0"/>
              <a:t> </a:t>
            </a:r>
            <a:r>
              <a:rPr lang="en-US" sz="2800" b="1" dirty="0"/>
              <a:t>result</a:t>
            </a:r>
            <a:r>
              <a:rPr lang="en-US" sz="2800" dirty="0"/>
              <a:t>(self, state, action):</a:t>
            </a:r>
          </a:p>
          <a:p>
            <a:pPr marL="0" indent="0">
              <a:buNone/>
            </a:pPr>
            <a:r>
              <a:rPr lang="en-US" sz="2800" dirty="0"/>
              <a:t>        (J0, J1) = state</a:t>
            </a:r>
          </a:p>
          <a:p>
            <a:pPr marL="0" indent="0">
              <a:buNone/>
            </a:pPr>
            <a:r>
              <a:rPr lang="en-US" sz="2800" dirty="0"/>
              <a:t>        (C0, C1) = </a:t>
            </a:r>
            <a:r>
              <a:rPr lang="en-US" sz="2800" dirty="0" err="1"/>
              <a:t>self.capacities</a:t>
            </a:r>
            <a:endParaRPr lang="en-US" sz="2800" dirty="0"/>
          </a:p>
          <a:p>
            <a:pPr marL="0" indent="0">
              <a:buNone/>
            </a:pPr>
            <a:r>
              <a:rPr lang="en-US" sz="2800" dirty="0"/>
              <a:t>        if action == 'dump:0': return (0, J1)</a:t>
            </a:r>
          </a:p>
          <a:p>
            <a:pPr marL="0" indent="0">
              <a:buNone/>
            </a:pPr>
            <a:r>
              <a:rPr lang="en-US" sz="2800" dirty="0"/>
              <a:t>        </a:t>
            </a:r>
            <a:r>
              <a:rPr lang="en-US" sz="2800" dirty="0" err="1"/>
              <a:t>elif</a:t>
            </a:r>
            <a:r>
              <a:rPr lang="en-US" sz="2800" dirty="0"/>
              <a:t> action == 'dump:1': return (J0, 0)</a:t>
            </a:r>
          </a:p>
          <a:p>
            <a:pPr marL="0" indent="0">
              <a:buNone/>
            </a:pPr>
            <a:r>
              <a:rPr lang="en-US" sz="2800" dirty="0"/>
              <a:t>        </a:t>
            </a:r>
            <a:r>
              <a:rPr lang="en-US" sz="2800" dirty="0" err="1"/>
              <a:t>elif</a:t>
            </a:r>
            <a:r>
              <a:rPr lang="en-US" sz="2800" dirty="0"/>
              <a:t> action == 'pour:0-1': </a:t>
            </a:r>
          </a:p>
          <a:p>
            <a:pPr marL="0" indent="0">
              <a:buNone/>
            </a:pPr>
            <a:r>
              <a:rPr lang="en-US" sz="2800" dirty="0"/>
              <a:t>	    delta = min(J0, C1-J1); return (J0-delta, J1+delta)</a:t>
            </a:r>
          </a:p>
          <a:p>
            <a:pPr marL="0" indent="0">
              <a:buNone/>
            </a:pPr>
            <a:r>
              <a:rPr lang="en-US" sz="2800" dirty="0"/>
              <a:t>        </a:t>
            </a:r>
            <a:r>
              <a:rPr lang="en-US" sz="2800" dirty="0" err="1"/>
              <a:t>elif</a:t>
            </a:r>
            <a:r>
              <a:rPr lang="en-US" sz="2800" dirty="0"/>
              <a:t> action == 'pour:1-0':</a:t>
            </a:r>
          </a:p>
          <a:p>
            <a:pPr marL="0" indent="0">
              <a:buNone/>
            </a:pPr>
            <a:r>
              <a:rPr lang="en-US" sz="2800" dirty="0"/>
              <a:t>            delta = min(J1, C0-J0); return (J0+delta, J1-delta)</a:t>
            </a:r>
          </a:p>
          <a:p>
            <a:pPr marL="0" indent="0">
              <a:buNone/>
            </a:pPr>
            <a:r>
              <a:rPr lang="en-US" sz="2800" dirty="0"/>
              <a:t>        raise </a:t>
            </a:r>
            <a:r>
              <a:rPr lang="en-US" sz="2800" dirty="0" err="1"/>
              <a:t>ValueError</a:t>
            </a:r>
            <a:r>
              <a:rPr lang="en-US" sz="2800" dirty="0"/>
              <a:t>('Unrecognized action: ' + action)</a:t>
            </a:r>
          </a:p>
        </p:txBody>
      </p:sp>
    </p:spTree>
    <p:extLst>
      <p:ext uri="{BB962C8B-B14F-4D97-AF65-F5344CB8AC3E}">
        <p14:creationId xmlns:p14="http://schemas.microsoft.com/office/powerpoint/2010/main" val="14039092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22071</TotalTime>
  <Words>1495</Words>
  <Application>Microsoft Macintosh PowerPoint</Application>
  <PresentationFormat>On-screen Show (4:3)</PresentationFormat>
  <Paragraphs>145</Paragraphs>
  <Slides>14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Search in Python</vt:lpstr>
      <vt:lpstr>Today’s topics</vt:lpstr>
      <vt:lpstr>Install AIMA Python code with pip</vt:lpstr>
      <vt:lpstr>Two Water Jugs Problem</vt:lpstr>
      <vt:lpstr>search.py</vt:lpstr>
      <vt:lpstr>Two Water Jugs Problem</vt:lpstr>
      <vt:lpstr>Our WJ problem class</vt:lpstr>
      <vt:lpstr>Our WJ problem class</vt:lpstr>
      <vt:lpstr>Our WJ problem class</vt:lpstr>
      <vt:lpstr>Our WJ problem class</vt:lpstr>
      <vt:lpstr>Solving a WJP</vt:lpstr>
      <vt:lpstr>Comparing Search Algorithms Results</vt:lpstr>
      <vt:lpstr>Comparing Search Algorithms Results</vt:lpstr>
      <vt:lpstr>The Output</vt:lpstr>
    </vt:vector>
  </TitlesOfParts>
  <Company>UMBC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Lisp / Intelligent Agents</dc:title>
  <dc:subject>471 Class #2, Fall 2004</dc:subject>
  <dc:creator>COGITO</dc:creator>
  <cp:lastModifiedBy>Tim Finin</cp:lastModifiedBy>
  <cp:revision>248</cp:revision>
  <cp:lastPrinted>2009-09-21T21:09:25Z</cp:lastPrinted>
  <dcterms:created xsi:type="dcterms:W3CDTF">2009-09-18T23:34:15Z</dcterms:created>
  <dcterms:modified xsi:type="dcterms:W3CDTF">2019-02-13T18:07:38Z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